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6"/>
  </p:notesMasterIdLst>
  <p:sldIdLst>
    <p:sldId id="315" r:id="rId2"/>
    <p:sldId id="316" r:id="rId3"/>
    <p:sldId id="258" r:id="rId4"/>
    <p:sldId id="317" r:id="rId5"/>
    <p:sldId id="260" r:id="rId6"/>
    <p:sldId id="318" r:id="rId7"/>
    <p:sldId id="261" r:id="rId8"/>
    <p:sldId id="262" r:id="rId9"/>
    <p:sldId id="263" r:id="rId10"/>
    <p:sldId id="291" r:id="rId11"/>
    <p:sldId id="319" r:id="rId12"/>
    <p:sldId id="264" r:id="rId13"/>
    <p:sldId id="266" r:id="rId14"/>
    <p:sldId id="267" r:id="rId15"/>
    <p:sldId id="268" r:id="rId16"/>
    <p:sldId id="308" r:id="rId17"/>
    <p:sldId id="321" r:id="rId18"/>
    <p:sldId id="320" r:id="rId19"/>
    <p:sldId id="309" r:id="rId20"/>
    <p:sldId id="312" r:id="rId21"/>
    <p:sldId id="313" r:id="rId22"/>
    <p:sldId id="314" r:id="rId23"/>
    <p:sldId id="310" r:id="rId24"/>
    <p:sldId id="322" r:id="rId25"/>
    <p:sldId id="274" r:id="rId26"/>
    <p:sldId id="292" r:id="rId27"/>
    <p:sldId id="293" r:id="rId28"/>
    <p:sldId id="295" r:id="rId29"/>
    <p:sldId id="296" r:id="rId30"/>
    <p:sldId id="297" r:id="rId31"/>
    <p:sldId id="298" r:id="rId32"/>
    <p:sldId id="299" r:id="rId33"/>
    <p:sldId id="307" r:id="rId34"/>
    <p:sldId id="300" r:id="rId35"/>
    <p:sldId id="301" r:id="rId36"/>
    <p:sldId id="302" r:id="rId37"/>
    <p:sldId id="303" r:id="rId38"/>
    <p:sldId id="304" r:id="rId39"/>
    <p:sldId id="305" r:id="rId40"/>
    <p:sldId id="323" r:id="rId41"/>
    <p:sldId id="306" r:id="rId42"/>
    <p:sldId id="324" r:id="rId43"/>
    <p:sldId id="325" r:id="rId44"/>
    <p:sldId id="326" r:id="rId4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6985" autoAdjust="0"/>
    <p:restoredTop sz="94660" autoAdjust="0"/>
  </p:normalViewPr>
  <p:slideViewPr>
    <p:cSldViewPr snapToGrid="0">
      <p:cViewPr varScale="1">
        <p:scale>
          <a:sx n="69" d="100"/>
          <a:sy n="69" d="100"/>
        </p:scale>
        <p:origin x="-612" y="-108"/>
      </p:cViewPr>
      <p:guideLst>
        <p:guide orient="horz" pos="2160"/>
        <p:guide pos="3840"/>
      </p:guideLst>
    </p:cSldViewPr>
  </p:slideViewPr>
  <p:outlineViewPr>
    <p:cViewPr>
      <p:scale>
        <a:sx n="33" d="100"/>
        <a:sy n="33" d="100"/>
      </p:scale>
      <p:origin x="0" y="32676"/>
    </p:cViewPr>
  </p:outlin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6BC000E-24EA-4D15-B5B1-51158F0B88A9}" type="datetimeFigureOut">
              <a:rPr lang="en-US" smtClean="0"/>
              <a:pPr/>
              <a:t>2/20/2024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1D27E1D-1BFE-45B4-9910-4B5F9A7CDEFD}" type="slidenum">
              <a:rPr lang="en-US" smtClean="0"/>
              <a:pPr/>
              <a:t>‹#›</a:t>
            </a:fld>
            <a:endParaRPr lang="en-US"/>
          </a:p>
        </p:txBody>
      </p:sp>
    </p:spTree>
    <p:extLst>
      <p:ext uri="{BB962C8B-B14F-4D97-AF65-F5344CB8AC3E}">
        <p14:creationId xmlns="" xmlns:p14="http://schemas.microsoft.com/office/powerpoint/2010/main" val="4804873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extLst>
      <p:ext uri="{BB962C8B-B14F-4D97-AF65-F5344CB8AC3E}">
        <p14:creationId xmlns="" xmlns:p14="http://schemas.microsoft.com/office/powerpoint/2010/main" val="27510012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910080" y="359898"/>
            <a:ext cx="987552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910080" y="1850064"/>
            <a:ext cx="987552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2DFDEB78-C22F-4368-A70B-85BA0CA4860F}" type="datetimeFigureOut">
              <a:rPr lang="en-IN" smtClean="0"/>
              <a:pPr/>
              <a:t>20-02-2024</a:t>
            </a:fld>
            <a:endParaRPr lang="en-IN"/>
          </a:p>
        </p:txBody>
      </p:sp>
      <p:sp>
        <p:nvSpPr>
          <p:cNvPr id="20" name="Footer Placeholder 19"/>
          <p:cNvSpPr>
            <a:spLocks noGrp="1"/>
          </p:cNvSpPr>
          <p:nvPr>
            <p:ph type="ftr" sz="quarter" idx="11"/>
          </p:nvPr>
        </p:nvSpPr>
        <p:spPr/>
        <p:txBody>
          <a:bodyPr/>
          <a:lstStyle>
            <a:extLst/>
          </a:lstStyle>
          <a:p>
            <a:endParaRPr lang="en-IN"/>
          </a:p>
        </p:txBody>
      </p:sp>
      <p:sp>
        <p:nvSpPr>
          <p:cNvPr id="10" name="Slide Number Placeholder 9"/>
          <p:cNvSpPr>
            <a:spLocks noGrp="1"/>
          </p:cNvSpPr>
          <p:nvPr>
            <p:ph type="sldNum" sz="quarter" idx="12"/>
          </p:nvPr>
        </p:nvSpPr>
        <p:spPr/>
        <p:txBody>
          <a:bodyPr/>
          <a:lstStyle>
            <a:extLst/>
          </a:lstStyle>
          <a:p>
            <a:fld id="{E26AAD82-0778-4536-AFFE-847248513946}" type="slidenum">
              <a:rPr lang="en-IN" smtClean="0"/>
              <a:pPr/>
              <a:t>‹#›</a:t>
            </a:fld>
            <a:endParaRPr lang="en-IN"/>
          </a:p>
        </p:txBody>
      </p:sp>
      <p:sp>
        <p:nvSpPr>
          <p:cNvPr id="8" name="Oval 7"/>
          <p:cNvSpPr/>
          <p:nvPr/>
        </p:nvSpPr>
        <p:spPr>
          <a:xfrm>
            <a:off x="1228577" y="1413802"/>
            <a:ext cx="280416"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542901" y="1345016"/>
            <a:ext cx="85344"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2DFDEB78-C22F-4368-A70B-85BA0CA4860F}" type="datetimeFigureOut">
              <a:rPr lang="en-IN" smtClean="0"/>
              <a:pPr/>
              <a:t>20-02-2024</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E26AAD82-0778-4536-AFFE-847248513946}"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44000" y="274640"/>
            <a:ext cx="24384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524000" y="274641"/>
            <a:ext cx="7416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2DFDEB78-C22F-4368-A70B-85BA0CA4860F}" type="datetimeFigureOut">
              <a:rPr lang="en-IN" smtClean="0"/>
              <a:pPr/>
              <a:t>20-02-2024</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E26AAD82-0778-4536-AFFE-847248513946}"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2DFDEB78-C22F-4368-A70B-85BA0CA4860F}" type="datetimeFigureOut">
              <a:rPr lang="en-IN" smtClean="0"/>
              <a:pPr/>
              <a:t>20-02-2024</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E26AAD82-0778-4536-AFFE-847248513946}"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3043853" y="-54"/>
            <a:ext cx="9144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3437856" y="2600325"/>
            <a:ext cx="85344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437856" y="1066800"/>
            <a:ext cx="85344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2DFDEB78-C22F-4368-A70B-85BA0CA4860F}" type="datetimeFigureOut">
              <a:rPr lang="en-IN" smtClean="0"/>
              <a:pPr/>
              <a:t>20-02-2024</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E26AAD82-0778-4536-AFFE-847248513946}" type="slidenum">
              <a:rPr lang="en-IN" smtClean="0"/>
              <a:pPr/>
              <a:t>‹#›</a:t>
            </a:fld>
            <a:endParaRPr lang="en-IN"/>
          </a:p>
        </p:txBody>
      </p:sp>
      <p:sp>
        <p:nvSpPr>
          <p:cNvPr id="10" name="Rectangle 9"/>
          <p:cNvSpPr/>
          <p:nvPr/>
        </p:nvSpPr>
        <p:spPr bwMode="invGray">
          <a:xfrm>
            <a:off x="3048000" y="0"/>
            <a:ext cx="1016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896428" y="2814656"/>
            <a:ext cx="280416"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3210752" y="2745870"/>
            <a:ext cx="85344"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914144" y="274320"/>
            <a:ext cx="999744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914144" y="1524000"/>
            <a:ext cx="48768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7034784" y="1524000"/>
            <a:ext cx="48768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2DFDEB78-C22F-4368-A70B-85BA0CA4860F}" type="datetimeFigureOut">
              <a:rPr lang="en-IN" smtClean="0"/>
              <a:pPr/>
              <a:t>20-02-2024</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E26AAD82-0778-4536-AFFE-847248513946}"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5160336"/>
            <a:ext cx="109728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609600" y="328278"/>
            <a:ext cx="536448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217920" y="328278"/>
            <a:ext cx="536448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9600" y="969336"/>
            <a:ext cx="536448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6217920" y="969336"/>
            <a:ext cx="536448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2DFDEB78-C22F-4368-A70B-85BA0CA4860F}" type="datetimeFigureOut">
              <a:rPr lang="en-IN" smtClean="0"/>
              <a:pPr/>
              <a:t>20-02-2024</a:t>
            </a:fld>
            <a:endParaRPr lang="en-IN"/>
          </a:p>
        </p:txBody>
      </p:sp>
      <p:sp>
        <p:nvSpPr>
          <p:cNvPr id="8" name="Footer Placeholder 7"/>
          <p:cNvSpPr>
            <a:spLocks noGrp="1"/>
          </p:cNvSpPr>
          <p:nvPr>
            <p:ph type="ftr" sz="quarter" idx="11"/>
          </p:nvPr>
        </p:nvSpPr>
        <p:spPr/>
        <p:txBody>
          <a:bodyPr/>
          <a:lstStyle>
            <a:extLst/>
          </a:lstStyle>
          <a:p>
            <a:endParaRPr lang="en-IN"/>
          </a:p>
        </p:txBody>
      </p:sp>
      <p:sp>
        <p:nvSpPr>
          <p:cNvPr id="9" name="Slide Number Placeholder 8"/>
          <p:cNvSpPr>
            <a:spLocks noGrp="1"/>
          </p:cNvSpPr>
          <p:nvPr>
            <p:ph type="sldNum" sz="quarter" idx="12"/>
          </p:nvPr>
        </p:nvSpPr>
        <p:spPr/>
        <p:txBody>
          <a:bodyPr/>
          <a:lstStyle>
            <a:extLst/>
          </a:lstStyle>
          <a:p>
            <a:fld id="{E26AAD82-0778-4536-AFFE-847248513946}"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914144" y="274320"/>
            <a:ext cx="999744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2DFDEB78-C22F-4368-A70B-85BA0CA4860F}" type="datetimeFigureOut">
              <a:rPr lang="en-IN" smtClean="0"/>
              <a:pPr/>
              <a:t>20-02-2024</a:t>
            </a:fld>
            <a:endParaRPr lang="en-IN"/>
          </a:p>
        </p:txBody>
      </p:sp>
      <p:sp>
        <p:nvSpPr>
          <p:cNvPr id="4" name="Footer Placeholder 3"/>
          <p:cNvSpPr>
            <a:spLocks noGrp="1"/>
          </p:cNvSpPr>
          <p:nvPr>
            <p:ph type="ftr" sz="quarter" idx="11"/>
          </p:nvPr>
        </p:nvSpPr>
        <p:spPr/>
        <p:txBody>
          <a:bodyPr/>
          <a:lstStyle>
            <a:extLst/>
          </a:lstStyle>
          <a:p>
            <a:endParaRPr lang="en-IN"/>
          </a:p>
        </p:txBody>
      </p:sp>
      <p:sp>
        <p:nvSpPr>
          <p:cNvPr id="5" name="Slide Number Placeholder 4"/>
          <p:cNvSpPr>
            <a:spLocks noGrp="1"/>
          </p:cNvSpPr>
          <p:nvPr>
            <p:ph type="sldNum" sz="quarter" idx="12"/>
          </p:nvPr>
        </p:nvSpPr>
        <p:spPr/>
        <p:txBody>
          <a:bodyPr/>
          <a:lstStyle>
            <a:extLst/>
          </a:lstStyle>
          <a:p>
            <a:fld id="{E26AAD82-0778-4536-AFFE-847248513946}"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353312" y="0"/>
            <a:ext cx="10838688"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2DFDEB78-C22F-4368-A70B-85BA0CA4860F}" type="datetimeFigureOut">
              <a:rPr lang="en-IN" smtClean="0"/>
              <a:pPr/>
              <a:t>20-02-2024</a:t>
            </a:fld>
            <a:endParaRPr lang="en-IN"/>
          </a:p>
        </p:txBody>
      </p:sp>
      <p:sp>
        <p:nvSpPr>
          <p:cNvPr id="3" name="Footer Placeholder 2"/>
          <p:cNvSpPr>
            <a:spLocks noGrp="1"/>
          </p:cNvSpPr>
          <p:nvPr>
            <p:ph type="ftr" sz="quarter" idx="11"/>
          </p:nvPr>
        </p:nvSpPr>
        <p:spPr/>
        <p:txBody>
          <a:bodyPr/>
          <a:lstStyle>
            <a:extLst/>
          </a:lstStyle>
          <a:p>
            <a:endParaRPr lang="en-IN"/>
          </a:p>
        </p:txBody>
      </p:sp>
      <p:sp>
        <p:nvSpPr>
          <p:cNvPr id="4" name="Slide Number Placeholder 3"/>
          <p:cNvSpPr>
            <a:spLocks noGrp="1"/>
          </p:cNvSpPr>
          <p:nvPr>
            <p:ph type="sldNum" sz="quarter" idx="12"/>
          </p:nvPr>
        </p:nvSpPr>
        <p:spPr/>
        <p:txBody>
          <a:bodyPr/>
          <a:lstStyle>
            <a:extLst/>
          </a:lstStyle>
          <a:p>
            <a:fld id="{E26AAD82-0778-4536-AFFE-847248513946}" type="slidenum">
              <a:rPr lang="en-IN" smtClean="0"/>
              <a:pPr/>
              <a:t>‹#›</a:t>
            </a:fld>
            <a:endParaRPr lang="en-IN"/>
          </a:p>
        </p:txBody>
      </p:sp>
      <p:sp>
        <p:nvSpPr>
          <p:cNvPr id="6" name="Rectangle 5"/>
          <p:cNvSpPr/>
          <p:nvPr/>
        </p:nvSpPr>
        <p:spPr bwMode="invGray">
          <a:xfrm>
            <a:off x="1353312" y="-54"/>
            <a:ext cx="97536"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16778"/>
            <a:ext cx="508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609600" y="1406964"/>
            <a:ext cx="508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609600" y="2133601"/>
            <a:ext cx="108712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2DFDEB78-C22F-4368-A70B-85BA0CA4860F}" type="datetimeFigureOut">
              <a:rPr lang="en-IN" smtClean="0"/>
              <a:pPr/>
              <a:t>20-02-2024</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E26AAD82-0778-4536-AFFE-847248513946}"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849195" y="1066800"/>
            <a:ext cx="36576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2DFDEB78-C22F-4368-A70B-85BA0CA4860F}" type="datetimeFigureOut">
              <a:rPr lang="en-IN" smtClean="0"/>
              <a:pPr/>
              <a:t>20-02-2024</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E26AAD82-0778-4536-AFFE-847248513946}" type="slidenum">
              <a:rPr lang="en-IN" smtClean="0"/>
              <a:pPr/>
              <a:t>‹#›</a:t>
            </a:fld>
            <a:endParaRPr lang="en-IN"/>
          </a:p>
        </p:txBody>
      </p:sp>
      <p:sp>
        <p:nvSpPr>
          <p:cNvPr id="8" name="Rectangle 7"/>
          <p:cNvSpPr/>
          <p:nvPr/>
        </p:nvSpPr>
        <p:spPr>
          <a:xfrm>
            <a:off x="1016000" y="1066800"/>
            <a:ext cx="6096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1117600" y="1143004"/>
            <a:ext cx="58928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528967" y="954341"/>
            <a:ext cx="9144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6671556" y="936786"/>
            <a:ext cx="865632"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1117600" y="4800600"/>
            <a:ext cx="58928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1087902" y="-815922"/>
            <a:ext cx="2185183"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25089" y="21103"/>
            <a:ext cx="2269588"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243842" y="1055077"/>
            <a:ext cx="1500956"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350498" y="-54"/>
            <a:ext cx="10841503"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914144" y="274638"/>
            <a:ext cx="999744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914144" y="1447800"/>
            <a:ext cx="999744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4775200" y="6305550"/>
            <a:ext cx="28448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2DFDEB78-C22F-4368-A70B-85BA0CA4860F}" type="datetimeFigureOut">
              <a:rPr lang="en-IN" smtClean="0"/>
              <a:pPr/>
              <a:t>20-02-2024</a:t>
            </a:fld>
            <a:endParaRPr lang="en-IN"/>
          </a:p>
        </p:txBody>
      </p:sp>
      <p:sp>
        <p:nvSpPr>
          <p:cNvPr id="10" name="Footer Placeholder 9"/>
          <p:cNvSpPr>
            <a:spLocks noGrp="1"/>
          </p:cNvSpPr>
          <p:nvPr>
            <p:ph type="ftr" sz="quarter" idx="3"/>
          </p:nvPr>
        </p:nvSpPr>
        <p:spPr>
          <a:xfrm>
            <a:off x="7620000" y="6305550"/>
            <a:ext cx="38608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IN"/>
          </a:p>
        </p:txBody>
      </p:sp>
      <p:sp>
        <p:nvSpPr>
          <p:cNvPr id="22" name="Slide Number Placeholder 21"/>
          <p:cNvSpPr>
            <a:spLocks noGrp="1"/>
          </p:cNvSpPr>
          <p:nvPr>
            <p:ph type="sldNum" sz="quarter" idx="4"/>
          </p:nvPr>
        </p:nvSpPr>
        <p:spPr>
          <a:xfrm>
            <a:off x="11484864" y="6305550"/>
            <a:ext cx="6096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E26AAD82-0778-4536-AFFE-847248513946}" type="slidenum">
              <a:rPr lang="en-IN" smtClean="0"/>
              <a:pPr/>
              <a:t>‹#›</a:t>
            </a:fld>
            <a:endParaRPr lang="en-IN"/>
          </a:p>
        </p:txBody>
      </p:sp>
      <p:sp>
        <p:nvSpPr>
          <p:cNvPr id="15" name="Rectangle 14"/>
          <p:cNvSpPr/>
          <p:nvPr/>
        </p:nvSpPr>
        <p:spPr bwMode="invGray">
          <a:xfrm>
            <a:off x="1353312" y="-54"/>
            <a:ext cx="97536"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buNone/>
            </a:pPr>
            <a:r>
              <a:rPr lang="en-US" sz="4000" dirty="0" smtClean="0"/>
              <a:t>			</a:t>
            </a:r>
          </a:p>
          <a:p>
            <a:pPr>
              <a:buNone/>
            </a:pPr>
            <a:r>
              <a:rPr lang="en-US" sz="4000" dirty="0" smtClean="0"/>
              <a:t>				</a:t>
            </a:r>
            <a:r>
              <a:rPr lang="en-US" sz="4800" dirty="0" smtClean="0"/>
              <a:t>Intelligent Agents</a:t>
            </a:r>
            <a:endParaRPr lang="en-US" sz="48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65564" y="643944"/>
            <a:ext cx="9788236" cy="5730730"/>
          </a:xfrm>
        </p:spPr>
        <p:txBody>
          <a:bodyPr>
            <a:normAutofit fontScale="85000" lnSpcReduction="20000"/>
          </a:bodyPr>
          <a:lstStyle/>
          <a:p>
            <a:pPr marL="0" indent="0" algn="just">
              <a:lnSpc>
                <a:spcPct val="100000"/>
              </a:lnSpc>
              <a:buNone/>
            </a:pPr>
            <a:r>
              <a:rPr lang="en-IN" sz="3600" dirty="0">
                <a:solidFill>
                  <a:schemeClr val="accent1"/>
                </a:solidFill>
                <a:latin typeface="Microsoft Sans Serif" panose="020B0604020202020204" pitchFamily="34" charset="0"/>
                <a:ea typeface="Microsoft Sans Serif" panose="020B0604020202020204" pitchFamily="34" charset="0"/>
                <a:cs typeface="Microsoft Sans Serif" panose="020B0604020202020204" pitchFamily="34" charset="0"/>
              </a:rPr>
              <a:t>Omniscience, learning, and </a:t>
            </a:r>
            <a:r>
              <a:rPr lang="en-IN" sz="3600" dirty="0" smtClean="0">
                <a:solidFill>
                  <a:schemeClr val="accent1"/>
                </a:solidFill>
                <a:latin typeface="Microsoft Sans Serif" panose="020B0604020202020204" pitchFamily="34" charset="0"/>
                <a:ea typeface="Microsoft Sans Serif" panose="020B0604020202020204" pitchFamily="34" charset="0"/>
                <a:cs typeface="Microsoft Sans Serif" panose="020B0604020202020204" pitchFamily="34" charset="0"/>
              </a:rPr>
              <a:t>autonomy</a:t>
            </a:r>
          </a:p>
          <a:p>
            <a:pPr marL="0" indent="0" algn="just">
              <a:lnSpc>
                <a:spcPct val="100000"/>
              </a:lnSpc>
              <a:buNone/>
            </a:pPr>
            <a:endParaRPr lang="en-IN" dirty="0">
              <a:solidFill>
                <a:schemeClr val="accent1"/>
              </a:solidFill>
              <a:latin typeface="Microsoft Sans Serif" panose="020B0604020202020204" pitchFamily="34" charset="0"/>
              <a:ea typeface="Microsoft Sans Serif" panose="020B0604020202020204" pitchFamily="34" charset="0"/>
              <a:cs typeface="Microsoft Sans Serif" panose="020B0604020202020204" pitchFamily="34" charset="0"/>
            </a:endParaRPr>
          </a:p>
          <a:p>
            <a:pPr algn="just" fontAlgn="base">
              <a:lnSpc>
                <a:spcPct val="100000"/>
              </a:lnSpc>
            </a:pPr>
            <a:r>
              <a:rPr lang="en-US" sz="2900" dirty="0">
                <a:ea typeface="Microsoft Sans Serif" panose="020B0604020202020204" pitchFamily="34" charset="0"/>
                <a:cs typeface="Microsoft Sans Serif" panose="020B0604020202020204" pitchFamily="34" charset="0"/>
              </a:rPr>
              <a:t>An </a:t>
            </a:r>
            <a:r>
              <a:rPr lang="en-US" sz="2900" b="1" dirty="0">
                <a:ea typeface="Microsoft Sans Serif" panose="020B0604020202020204" pitchFamily="34" charset="0"/>
                <a:cs typeface="Microsoft Sans Serif" panose="020B0604020202020204" pitchFamily="34" charset="0"/>
              </a:rPr>
              <a:t>omniscient agent</a:t>
            </a:r>
            <a:r>
              <a:rPr lang="en-US" sz="2900" dirty="0">
                <a:ea typeface="Microsoft Sans Serif" panose="020B0604020202020204" pitchFamily="34" charset="0"/>
                <a:cs typeface="Microsoft Sans Serif" panose="020B0604020202020204" pitchFamily="34" charset="0"/>
              </a:rPr>
              <a:t> knows the actual outcome of its actions and can act accordingly; but omniscience is impossible in reality</a:t>
            </a:r>
            <a:r>
              <a:rPr lang="en-US" sz="2900" dirty="0" smtClean="0">
                <a:ea typeface="Microsoft Sans Serif" panose="020B0604020202020204" pitchFamily="34" charset="0"/>
                <a:cs typeface="Microsoft Sans Serif" panose="020B0604020202020204" pitchFamily="34" charset="0"/>
              </a:rPr>
              <a:t>.    </a:t>
            </a:r>
            <a:r>
              <a:rPr lang="en-US" sz="2900" dirty="0" smtClean="0"/>
              <a:t>“Idiot attempts to cross street”</a:t>
            </a:r>
          </a:p>
          <a:p>
            <a:pPr algn="just" fontAlgn="base">
              <a:lnSpc>
                <a:spcPct val="100000"/>
              </a:lnSpc>
            </a:pPr>
            <a:r>
              <a:rPr lang="en-US" sz="2900" dirty="0" smtClean="0"/>
              <a:t>Rationality maximizes expected performance, while perfection maximizes actual performance.</a:t>
            </a:r>
            <a:endParaRPr lang="en-US" sz="2900" dirty="0">
              <a:ea typeface="Microsoft Sans Serif" panose="020B0604020202020204" pitchFamily="34" charset="0"/>
              <a:cs typeface="Microsoft Sans Serif" panose="020B0604020202020204" pitchFamily="34" charset="0"/>
            </a:endParaRPr>
          </a:p>
          <a:p>
            <a:pPr algn="just" fontAlgn="base">
              <a:lnSpc>
                <a:spcPct val="100000"/>
              </a:lnSpc>
            </a:pPr>
            <a:r>
              <a:rPr lang="en-US" sz="2900" dirty="0">
                <a:ea typeface="Microsoft Sans Serif" panose="020B0604020202020204" pitchFamily="34" charset="0"/>
                <a:cs typeface="Microsoft Sans Serif" panose="020B0604020202020204" pitchFamily="34" charset="0"/>
              </a:rPr>
              <a:t>A rational agent </a:t>
            </a:r>
            <a:r>
              <a:rPr lang="en-US" sz="2900" dirty="0" smtClean="0">
                <a:ea typeface="Microsoft Sans Serif" panose="020B0604020202020204" pitchFamily="34" charset="0"/>
                <a:cs typeface="Microsoft Sans Serif" panose="020B0604020202020204" pitchFamily="34" charset="0"/>
              </a:rPr>
              <a:t>has </a:t>
            </a:r>
            <a:r>
              <a:rPr lang="en-US" sz="2900" dirty="0">
                <a:ea typeface="Microsoft Sans Serif" panose="020B0604020202020204" pitchFamily="34" charset="0"/>
                <a:cs typeface="Microsoft Sans Serif" panose="020B0604020202020204" pitchFamily="34" charset="0"/>
              </a:rPr>
              <a:t>to gather information, </a:t>
            </a:r>
            <a:r>
              <a:rPr lang="en-US" sz="2900" dirty="0" smtClean="0">
                <a:ea typeface="Microsoft Sans Serif" panose="020B0604020202020204" pitchFamily="34" charset="0"/>
                <a:cs typeface="Microsoft Sans Serif" panose="020B0604020202020204" pitchFamily="34" charset="0"/>
              </a:rPr>
              <a:t>and </a:t>
            </a:r>
            <a:r>
              <a:rPr lang="en-US" sz="2900" dirty="0">
                <a:ea typeface="Microsoft Sans Serif" panose="020B0604020202020204" pitchFamily="34" charset="0"/>
                <a:cs typeface="Microsoft Sans Serif" panose="020B0604020202020204" pitchFamily="34" charset="0"/>
              </a:rPr>
              <a:t>also to learn as much as possible from what it perceives</a:t>
            </a:r>
            <a:r>
              <a:rPr lang="en-US" sz="2900" dirty="0" smtClean="0">
                <a:ea typeface="Microsoft Sans Serif" panose="020B0604020202020204" pitchFamily="34" charset="0"/>
                <a:cs typeface="Microsoft Sans Serif" panose="020B0604020202020204" pitchFamily="34" charset="0"/>
              </a:rPr>
              <a:t>.</a:t>
            </a:r>
          </a:p>
          <a:p>
            <a:pPr algn="just" fontAlgn="base">
              <a:lnSpc>
                <a:spcPct val="100000"/>
              </a:lnSpc>
            </a:pPr>
            <a:r>
              <a:rPr lang="en-US" sz="2900" dirty="0" smtClean="0"/>
              <a:t>The agent’s initial configuration could reflect some prior knowledge of the environment, but as the agent gains experience this may be modified and augmented. </a:t>
            </a:r>
          </a:p>
          <a:p>
            <a:pPr algn="just" fontAlgn="base">
              <a:lnSpc>
                <a:spcPct val="100000"/>
              </a:lnSpc>
            </a:pPr>
            <a:r>
              <a:rPr lang="en-US" sz="2900" dirty="0" smtClean="0"/>
              <a:t>There are extreme cases in which the environment is completely known a priori. In such cases, the agent need not perceive or learn; it simply acts correctly.</a:t>
            </a:r>
          </a:p>
          <a:p>
            <a:pPr algn="just" fontAlgn="base">
              <a:lnSpc>
                <a:spcPct val="100000"/>
              </a:lnSpc>
              <a:buNone/>
            </a:pPr>
            <a:endParaRPr lang="en-US" sz="2900" dirty="0">
              <a:ea typeface="Microsoft Sans Serif" panose="020B0604020202020204" pitchFamily="34" charset="0"/>
              <a:cs typeface="Microsoft Sans Serif" panose="020B0604020202020204" pitchFamily="34" charset="0"/>
            </a:endParaRPr>
          </a:p>
        </p:txBody>
      </p:sp>
    </p:spTree>
    <p:extLst>
      <p:ext uri="{BB962C8B-B14F-4D97-AF65-F5344CB8AC3E}">
        <p14:creationId xmlns="" xmlns:p14="http://schemas.microsoft.com/office/powerpoint/2010/main" val="4898060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Rational agent</a:t>
            </a:r>
            <a:endParaRPr lang="en-US" dirty="0"/>
          </a:p>
        </p:txBody>
      </p:sp>
      <p:sp>
        <p:nvSpPr>
          <p:cNvPr id="3" name="Content Placeholder 2"/>
          <p:cNvSpPr>
            <a:spLocks noGrp="1"/>
          </p:cNvSpPr>
          <p:nvPr>
            <p:ph idx="1"/>
          </p:nvPr>
        </p:nvSpPr>
        <p:spPr/>
        <p:txBody>
          <a:bodyPr>
            <a:normAutofit fontScale="85000" lnSpcReduction="20000"/>
          </a:bodyPr>
          <a:lstStyle/>
          <a:p>
            <a:pPr algn="just" fontAlgn="base">
              <a:lnSpc>
                <a:spcPct val="100000"/>
              </a:lnSpc>
            </a:pPr>
            <a:r>
              <a:rPr lang="en-US" dirty="0" smtClean="0"/>
              <a:t>A rational agent should be autonomous—it should learn what it can to compensate for partial or incorrect prior knowledge.</a:t>
            </a:r>
          </a:p>
          <a:p>
            <a:pPr algn="just" fontAlgn="base">
              <a:lnSpc>
                <a:spcPct val="100000"/>
              </a:lnSpc>
            </a:pPr>
            <a:r>
              <a:rPr lang="en-US" dirty="0" smtClean="0"/>
              <a:t>For example, a vacuum-cleaning agent that learns to foresee where and when additional dirt will appear will do better than one that does not.</a:t>
            </a:r>
          </a:p>
          <a:p>
            <a:pPr algn="just" fontAlgn="base">
              <a:lnSpc>
                <a:spcPct val="100000"/>
              </a:lnSpc>
            </a:pPr>
            <a:r>
              <a:rPr lang="en-US" dirty="0" smtClean="0"/>
              <a:t>when the agent has had little or no experience, it would have to act randomly unless the designer gave some assistance</a:t>
            </a:r>
          </a:p>
          <a:p>
            <a:pPr algn="just" fontAlgn="base">
              <a:lnSpc>
                <a:spcPct val="100000"/>
              </a:lnSpc>
            </a:pPr>
            <a:r>
              <a:rPr lang="en-US" dirty="0" smtClean="0"/>
              <a:t>it would be reasonable to provide an artificial intelligent agent with some initial knowledge as well as an ability to learn. After sufficient experience of its environment, the behavior of a rational agent can become effectively independent of its prior knowledge.</a:t>
            </a:r>
          </a:p>
          <a:p>
            <a:pPr algn="just" fontAlgn="base">
              <a:lnSpc>
                <a:spcPct val="100000"/>
              </a:lnSpc>
            </a:pPr>
            <a:r>
              <a:rPr lang="en-US" dirty="0" smtClean="0"/>
              <a:t>Hence, the incorporation of learning allows one to design a single rational agent that will succeed in a vast variety of environments</a:t>
            </a:r>
            <a:endParaRPr lang="en-US" dirty="0" smtClean="0">
              <a:ea typeface="Microsoft Sans Serif" panose="020B0604020202020204" pitchFamily="34" charset="0"/>
              <a:cs typeface="Microsoft Sans Serif" panose="020B0604020202020204" pitchFamily="34" charset="0"/>
            </a:endParaRPr>
          </a:p>
          <a:p>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20981" y="120770"/>
            <a:ext cx="10455999" cy="6668219"/>
          </a:xfrm>
        </p:spPr>
        <p:txBody>
          <a:bodyPr>
            <a:normAutofit/>
          </a:bodyPr>
          <a:lstStyle/>
          <a:p>
            <a:pPr marL="0" indent="0" algn="just" fontAlgn="base">
              <a:lnSpc>
                <a:spcPct val="100000"/>
              </a:lnSpc>
              <a:buNone/>
            </a:pPr>
            <a:r>
              <a:rPr lang="en-US" sz="2400" dirty="0" smtClean="0">
                <a:solidFill>
                  <a:srgbClr val="FF0000"/>
                </a:solidFill>
              </a:rPr>
              <a:t>THE </a:t>
            </a:r>
            <a:r>
              <a:rPr lang="en-US" sz="2400" dirty="0">
                <a:solidFill>
                  <a:srgbClr val="FF0000"/>
                </a:solidFill>
              </a:rPr>
              <a:t>NATURE OF ENVIRONMENTS </a:t>
            </a:r>
            <a:endParaRPr lang="en-US" sz="2400" dirty="0" smtClean="0">
              <a:solidFill>
                <a:srgbClr val="FF0000"/>
              </a:solidFill>
            </a:endParaRPr>
          </a:p>
          <a:p>
            <a:pPr marL="0" indent="0" algn="just">
              <a:lnSpc>
                <a:spcPct val="110000"/>
              </a:lnSpc>
              <a:buNone/>
            </a:pPr>
            <a:endParaRPr lang="en-US" sz="2200" dirty="0" smtClean="0">
              <a:latin typeface="Microsoft Sans Serif" panose="020B0604020202020204" pitchFamily="34" charset="0"/>
              <a:ea typeface="Microsoft Sans Serif" panose="020B0604020202020204" pitchFamily="34" charset="0"/>
              <a:cs typeface="Microsoft Sans Serif" panose="020B0604020202020204" pitchFamily="34" charset="0"/>
            </a:endParaRPr>
          </a:p>
          <a:p>
            <a:pPr marL="0" indent="0" algn="just">
              <a:lnSpc>
                <a:spcPct val="110000"/>
              </a:lnSpc>
              <a:buNone/>
            </a:pPr>
            <a:r>
              <a:rPr lang="en-US" sz="2200" dirty="0">
                <a:latin typeface="Microsoft Sans Serif" panose="020B0604020202020204" pitchFamily="34" charset="0"/>
                <a:ea typeface="Microsoft Sans Serif" panose="020B0604020202020204" pitchFamily="34" charset="0"/>
                <a:cs typeface="Microsoft Sans Serif" panose="020B0604020202020204" pitchFamily="34" charset="0"/>
              </a:rPr>
              <a:t> </a:t>
            </a:r>
            <a:r>
              <a:rPr lang="en-US" sz="2200" b="1" dirty="0">
                <a:latin typeface="Microsoft Sans Serif" panose="020B0604020202020204" pitchFamily="34" charset="0"/>
                <a:ea typeface="Microsoft Sans Serif" panose="020B0604020202020204" pitchFamily="34" charset="0"/>
                <a:cs typeface="Microsoft Sans Serif" panose="020B0604020202020204" pitchFamily="34" charset="0"/>
              </a:rPr>
              <a:t>Task Environment </a:t>
            </a:r>
            <a:r>
              <a:rPr lang="en-US" sz="2200" b="1" dirty="0" smtClean="0">
                <a:latin typeface="Microsoft Sans Serif" panose="020B0604020202020204" pitchFamily="34" charset="0"/>
                <a:ea typeface="Microsoft Sans Serif" panose="020B0604020202020204" pitchFamily="34" charset="0"/>
                <a:cs typeface="Microsoft Sans Serif" panose="020B0604020202020204" pitchFamily="34" charset="0"/>
              </a:rPr>
              <a:t>: </a:t>
            </a:r>
            <a:r>
              <a:rPr lang="en-US" sz="2400" dirty="0" smtClean="0"/>
              <a:t>the “problems” to which rational agents are the “solutions.”</a:t>
            </a:r>
            <a:r>
              <a:rPr lang="en-US" sz="2200" dirty="0">
                <a:latin typeface="Microsoft Sans Serif" panose="020B0604020202020204" pitchFamily="34" charset="0"/>
                <a:ea typeface="Microsoft Sans Serif" panose="020B0604020202020204" pitchFamily="34" charset="0"/>
                <a:cs typeface="Microsoft Sans Serif" panose="020B0604020202020204" pitchFamily="34" charset="0"/>
              </a:rPr>
              <a:t> Any task environment is </a:t>
            </a:r>
            <a:r>
              <a:rPr lang="en-US" sz="2200" dirty="0" smtClean="0">
                <a:latin typeface="Microsoft Sans Serif" panose="020B0604020202020204" pitchFamily="34" charset="0"/>
                <a:ea typeface="Microsoft Sans Serif" panose="020B0604020202020204" pitchFamily="34" charset="0"/>
                <a:cs typeface="Microsoft Sans Serif" panose="020B0604020202020204" pitchFamily="34" charset="0"/>
              </a:rPr>
              <a:t>characterized </a:t>
            </a:r>
            <a:r>
              <a:rPr lang="en-US" sz="2200" dirty="0">
                <a:latin typeface="Microsoft Sans Serif" panose="020B0604020202020204" pitchFamily="34" charset="0"/>
                <a:ea typeface="Microsoft Sans Serif" panose="020B0604020202020204" pitchFamily="34" charset="0"/>
                <a:cs typeface="Microsoft Sans Serif" panose="020B0604020202020204" pitchFamily="34" charset="0"/>
              </a:rPr>
              <a:t>on the basis of PEAS</a:t>
            </a:r>
            <a:r>
              <a:rPr lang="en-US" sz="2200" dirty="0" smtClean="0">
                <a:latin typeface="Microsoft Sans Serif" panose="020B0604020202020204" pitchFamily="34" charset="0"/>
                <a:ea typeface="Microsoft Sans Serif" panose="020B0604020202020204" pitchFamily="34" charset="0"/>
                <a:cs typeface="Microsoft Sans Serif" panose="020B0604020202020204" pitchFamily="34" charset="0"/>
              </a:rPr>
              <a:t>.</a:t>
            </a:r>
          </a:p>
          <a:p>
            <a:pPr marL="0" indent="0" algn="just">
              <a:lnSpc>
                <a:spcPct val="110000"/>
              </a:lnSpc>
              <a:buNone/>
            </a:pPr>
            <a:endParaRPr lang="en-US" sz="2200" dirty="0">
              <a:latin typeface="Microsoft Sans Serif" panose="020B0604020202020204" pitchFamily="34" charset="0"/>
              <a:ea typeface="Microsoft Sans Serif" panose="020B0604020202020204" pitchFamily="34" charset="0"/>
              <a:cs typeface="Microsoft Sans Serif" panose="020B0604020202020204" pitchFamily="34" charset="0"/>
            </a:endParaRPr>
          </a:p>
          <a:p>
            <a:pPr algn="just">
              <a:lnSpc>
                <a:spcPct val="110000"/>
              </a:lnSpc>
            </a:pPr>
            <a:r>
              <a:rPr lang="en-US" sz="2200" b="1" dirty="0">
                <a:latin typeface="Microsoft Sans Serif" panose="020B0604020202020204" pitchFamily="34" charset="0"/>
                <a:ea typeface="Microsoft Sans Serif" panose="020B0604020202020204" pitchFamily="34" charset="0"/>
                <a:cs typeface="Microsoft Sans Serif" panose="020B0604020202020204" pitchFamily="34" charset="0"/>
              </a:rPr>
              <a:t>Performance</a:t>
            </a:r>
            <a:r>
              <a:rPr lang="en-US" sz="2200" dirty="0">
                <a:latin typeface="Microsoft Sans Serif" panose="020B0604020202020204" pitchFamily="34" charset="0"/>
                <a:ea typeface="Microsoft Sans Serif" panose="020B0604020202020204" pitchFamily="34" charset="0"/>
                <a:cs typeface="Microsoft Sans Serif" panose="020B0604020202020204" pitchFamily="34" charset="0"/>
              </a:rPr>
              <a:t> – What is the performance characteristic which would either make the agent successful or not. For example, as per the previous example clean floor, optimal energy consumption might be performance measures.</a:t>
            </a:r>
          </a:p>
          <a:p>
            <a:pPr algn="just">
              <a:lnSpc>
                <a:spcPct val="110000"/>
              </a:lnSpc>
            </a:pPr>
            <a:r>
              <a:rPr lang="en-US" sz="2200" b="1" dirty="0">
                <a:latin typeface="Microsoft Sans Serif" panose="020B0604020202020204" pitchFamily="34" charset="0"/>
                <a:ea typeface="Microsoft Sans Serif" panose="020B0604020202020204" pitchFamily="34" charset="0"/>
                <a:cs typeface="Microsoft Sans Serif" panose="020B0604020202020204" pitchFamily="34" charset="0"/>
              </a:rPr>
              <a:t>Environment</a:t>
            </a:r>
            <a:r>
              <a:rPr lang="en-US" sz="2200" dirty="0">
                <a:latin typeface="Microsoft Sans Serif" panose="020B0604020202020204" pitchFamily="34" charset="0"/>
                <a:ea typeface="Microsoft Sans Serif" panose="020B0604020202020204" pitchFamily="34" charset="0"/>
                <a:cs typeface="Microsoft Sans Serif" panose="020B0604020202020204" pitchFamily="34" charset="0"/>
              </a:rPr>
              <a:t> – Physical characteristics and constraints expected. For example, wood floors, furniture in the way </a:t>
            </a:r>
            <a:r>
              <a:rPr lang="en-US" sz="2200" dirty="0" smtClean="0">
                <a:latin typeface="Microsoft Sans Serif" panose="020B0604020202020204" pitchFamily="34" charset="0"/>
                <a:ea typeface="Microsoft Sans Serif" panose="020B0604020202020204" pitchFamily="34" charset="0"/>
                <a:cs typeface="Microsoft Sans Serif" panose="020B0604020202020204" pitchFamily="34" charset="0"/>
              </a:rPr>
              <a:t>etc.</a:t>
            </a:r>
            <a:endParaRPr lang="en-US" sz="2200" dirty="0">
              <a:latin typeface="Microsoft Sans Serif" panose="020B0604020202020204" pitchFamily="34" charset="0"/>
              <a:ea typeface="Microsoft Sans Serif" panose="020B0604020202020204" pitchFamily="34" charset="0"/>
              <a:cs typeface="Microsoft Sans Serif" panose="020B0604020202020204" pitchFamily="34" charset="0"/>
            </a:endParaRPr>
          </a:p>
          <a:p>
            <a:pPr algn="just">
              <a:lnSpc>
                <a:spcPct val="110000"/>
              </a:lnSpc>
            </a:pPr>
            <a:r>
              <a:rPr lang="en-US" sz="2200" b="1" dirty="0">
                <a:latin typeface="Microsoft Sans Serif" panose="020B0604020202020204" pitchFamily="34" charset="0"/>
                <a:ea typeface="Microsoft Sans Serif" panose="020B0604020202020204" pitchFamily="34" charset="0"/>
                <a:cs typeface="Microsoft Sans Serif" panose="020B0604020202020204" pitchFamily="34" charset="0"/>
              </a:rPr>
              <a:t>Actuators</a:t>
            </a:r>
            <a:r>
              <a:rPr lang="en-US" sz="2200" dirty="0">
                <a:latin typeface="Microsoft Sans Serif" panose="020B0604020202020204" pitchFamily="34" charset="0"/>
                <a:ea typeface="Microsoft Sans Serif" panose="020B0604020202020204" pitchFamily="34" charset="0"/>
                <a:cs typeface="Microsoft Sans Serif" panose="020B0604020202020204" pitchFamily="34" charset="0"/>
              </a:rPr>
              <a:t> – The physical or logical constructs which would take action. For example for the vacuum cleaner, these are the suction pumps</a:t>
            </a:r>
          </a:p>
          <a:p>
            <a:pPr algn="just">
              <a:lnSpc>
                <a:spcPct val="110000"/>
              </a:lnSpc>
            </a:pPr>
            <a:r>
              <a:rPr lang="en-US" sz="2200" b="1" dirty="0">
                <a:latin typeface="Microsoft Sans Serif" panose="020B0604020202020204" pitchFamily="34" charset="0"/>
                <a:ea typeface="Microsoft Sans Serif" panose="020B0604020202020204" pitchFamily="34" charset="0"/>
                <a:cs typeface="Microsoft Sans Serif" panose="020B0604020202020204" pitchFamily="34" charset="0"/>
              </a:rPr>
              <a:t>Sensors</a:t>
            </a:r>
            <a:r>
              <a:rPr lang="en-US" sz="2200" dirty="0">
                <a:latin typeface="Microsoft Sans Serif" panose="020B0604020202020204" pitchFamily="34" charset="0"/>
                <a:ea typeface="Microsoft Sans Serif" panose="020B0604020202020204" pitchFamily="34" charset="0"/>
                <a:cs typeface="Microsoft Sans Serif" panose="020B0604020202020204" pitchFamily="34" charset="0"/>
              </a:rPr>
              <a:t> – Again physical or logical constructs which would sense the environment. </a:t>
            </a:r>
            <a:r>
              <a:rPr lang="en-US" sz="2200" dirty="0" smtClean="0">
                <a:latin typeface="Microsoft Sans Serif" panose="020B0604020202020204" pitchFamily="34" charset="0"/>
                <a:ea typeface="Microsoft Sans Serif" panose="020B0604020202020204" pitchFamily="34" charset="0"/>
                <a:cs typeface="Microsoft Sans Serif" panose="020B0604020202020204" pitchFamily="34" charset="0"/>
              </a:rPr>
              <a:t>Example, cameras and dirt sensors.</a:t>
            </a:r>
            <a:endParaRPr lang="en-US" sz="2200" dirty="0">
              <a:latin typeface="Microsoft Sans Serif" panose="020B0604020202020204" pitchFamily="34" charset="0"/>
              <a:ea typeface="Microsoft Sans Serif" panose="020B0604020202020204" pitchFamily="34" charset="0"/>
              <a:cs typeface="Microsoft Sans Serif" panose="020B0604020202020204" pitchFamily="34" charset="0"/>
            </a:endParaRPr>
          </a:p>
          <a:p>
            <a:pPr marL="0" indent="0" algn="just" fontAlgn="base">
              <a:lnSpc>
                <a:spcPct val="110000"/>
              </a:lnSpc>
              <a:buNone/>
            </a:pPr>
            <a:endParaRPr lang="en-US" sz="2200" dirty="0">
              <a:latin typeface="Microsoft Sans Serif" panose="020B0604020202020204" pitchFamily="34" charset="0"/>
              <a:ea typeface="Microsoft Sans Serif" panose="020B0604020202020204" pitchFamily="34" charset="0"/>
              <a:cs typeface="Microsoft Sans Serif" panose="020B0604020202020204" pitchFamily="34" charset="0"/>
            </a:endParaRPr>
          </a:p>
          <a:p>
            <a:pPr marL="0" indent="0" algn="just">
              <a:lnSpc>
                <a:spcPct val="110000"/>
              </a:lnSpc>
              <a:buNone/>
            </a:pPr>
            <a:endParaRPr lang="en-IN" sz="2200" dirty="0">
              <a:latin typeface="Microsoft Sans Serif" panose="020B0604020202020204" pitchFamily="34" charset="0"/>
              <a:ea typeface="Microsoft Sans Serif" panose="020B0604020202020204" pitchFamily="34" charset="0"/>
              <a:cs typeface="Microsoft Sans Serif" panose="020B0604020202020204" pitchFamily="34" charset="0"/>
            </a:endParaRPr>
          </a:p>
        </p:txBody>
      </p:sp>
    </p:spTree>
    <p:extLst>
      <p:ext uri="{BB962C8B-B14F-4D97-AF65-F5344CB8AC3E}">
        <p14:creationId xmlns="" xmlns:p14="http://schemas.microsoft.com/office/powerpoint/2010/main" val="13513507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90254" y="1083535"/>
            <a:ext cx="9870375" cy="4899253"/>
          </a:xfrm>
        </p:spPr>
        <p:txBody>
          <a:bodyPr>
            <a:normAutofit/>
          </a:bodyPr>
          <a:lstStyle/>
          <a:p>
            <a:pPr marL="0" indent="0" algn="just">
              <a:lnSpc>
                <a:spcPct val="100000"/>
              </a:lnSpc>
              <a:buNone/>
            </a:pPr>
            <a:r>
              <a:rPr lang="en-IN" sz="2200" dirty="0">
                <a:solidFill>
                  <a:schemeClr val="accent1"/>
                </a:solidFill>
                <a:latin typeface="Microsoft Sans Serif" panose="020B0604020202020204" pitchFamily="34" charset="0"/>
                <a:ea typeface="Microsoft Sans Serif" panose="020B0604020202020204" pitchFamily="34" charset="0"/>
                <a:cs typeface="Microsoft Sans Serif" panose="020B0604020202020204" pitchFamily="34" charset="0"/>
              </a:rPr>
              <a:t>Specifying the task environment</a:t>
            </a:r>
            <a:endParaRPr lang="en-US" sz="2200" dirty="0" smtClean="0">
              <a:solidFill>
                <a:schemeClr val="accent1"/>
              </a:solidFill>
              <a:latin typeface="Microsoft Sans Serif" panose="020B0604020202020204" pitchFamily="34" charset="0"/>
              <a:ea typeface="Microsoft Sans Serif" panose="020B0604020202020204" pitchFamily="34" charset="0"/>
              <a:cs typeface="Microsoft Sans Serif" panose="020B0604020202020204" pitchFamily="34" charset="0"/>
            </a:endParaRPr>
          </a:p>
          <a:p>
            <a:pPr marL="0" indent="0" algn="just">
              <a:lnSpc>
                <a:spcPct val="100000"/>
              </a:lnSpc>
              <a:buNone/>
            </a:pPr>
            <a:r>
              <a:rPr lang="en-US" sz="2200" dirty="0" smtClean="0">
                <a:latin typeface="Microsoft Sans Serif" panose="020B0604020202020204" pitchFamily="34" charset="0"/>
                <a:ea typeface="Microsoft Sans Serif" panose="020B0604020202020204" pitchFamily="34" charset="0"/>
                <a:cs typeface="Microsoft Sans Serif" panose="020B0604020202020204" pitchFamily="34" charset="0"/>
              </a:rPr>
              <a:t>The </a:t>
            </a:r>
            <a:r>
              <a:rPr lang="en-US" sz="2200" dirty="0">
                <a:latin typeface="Microsoft Sans Serif" panose="020B0604020202020204" pitchFamily="34" charset="0"/>
                <a:ea typeface="Microsoft Sans Serif" panose="020B0604020202020204" pitchFamily="34" charset="0"/>
                <a:cs typeface="Microsoft Sans Serif" panose="020B0604020202020204" pitchFamily="34" charset="0"/>
              </a:rPr>
              <a:t>PEAS description for </a:t>
            </a:r>
            <a:r>
              <a:rPr lang="en-US" sz="2400" dirty="0" smtClean="0"/>
              <a:t>an automated taxi driver. </a:t>
            </a:r>
            <a:r>
              <a:rPr lang="en-US" sz="2200" dirty="0" smtClean="0">
                <a:latin typeface="Microsoft Sans Serif" panose="020B0604020202020204" pitchFamily="34" charset="0"/>
                <a:ea typeface="Microsoft Sans Serif" panose="020B0604020202020204" pitchFamily="34" charset="0"/>
                <a:cs typeface="Microsoft Sans Serif" panose="020B0604020202020204" pitchFamily="34" charset="0"/>
              </a:rPr>
              <a:t>. </a:t>
            </a:r>
          </a:p>
          <a:p>
            <a:pPr marL="0" indent="0" algn="just">
              <a:lnSpc>
                <a:spcPct val="100000"/>
              </a:lnSpc>
              <a:buNone/>
            </a:pPr>
            <a:endParaRPr lang="en-US" sz="2200" dirty="0" smtClean="0">
              <a:latin typeface="Microsoft Sans Serif" panose="020B0604020202020204" pitchFamily="34" charset="0"/>
              <a:ea typeface="Microsoft Sans Serif" panose="020B0604020202020204" pitchFamily="34" charset="0"/>
              <a:cs typeface="Microsoft Sans Serif" panose="020B0604020202020204" pitchFamily="34" charset="0"/>
            </a:endParaRPr>
          </a:p>
          <a:p>
            <a:pPr marL="0" indent="0" algn="just">
              <a:lnSpc>
                <a:spcPct val="100000"/>
              </a:lnSpc>
              <a:buNone/>
            </a:pPr>
            <a:endParaRPr lang="en-US" sz="2200" dirty="0" smtClean="0">
              <a:latin typeface="Microsoft Sans Serif" panose="020B0604020202020204" pitchFamily="34" charset="0"/>
              <a:ea typeface="Microsoft Sans Serif" panose="020B0604020202020204" pitchFamily="34" charset="0"/>
              <a:cs typeface="Microsoft Sans Serif" panose="020B0604020202020204" pitchFamily="34" charset="0"/>
            </a:endParaRPr>
          </a:p>
          <a:p>
            <a:pPr marL="0" indent="0" algn="just">
              <a:lnSpc>
                <a:spcPct val="100000"/>
              </a:lnSpc>
              <a:buNone/>
            </a:pPr>
            <a:endParaRPr lang="en-IN" sz="2200" dirty="0">
              <a:latin typeface="Microsoft Sans Serif" panose="020B0604020202020204" pitchFamily="34" charset="0"/>
              <a:ea typeface="Microsoft Sans Serif" panose="020B0604020202020204" pitchFamily="34" charset="0"/>
              <a:cs typeface="Microsoft Sans Serif" panose="020B0604020202020204" pitchFamily="34" charset="0"/>
            </a:endParaRPr>
          </a:p>
        </p:txBody>
      </p:sp>
      <p:sp>
        <p:nvSpPr>
          <p:cNvPr id="4" name="AutoShape 2" descr="Agent in a task environment"/>
          <p:cNvSpPr>
            <a:spLocks noChangeAspect="1" noChangeArrowheads="1"/>
          </p:cNvSpPr>
          <p:nvPr/>
        </p:nvSpPr>
        <p:spPr bwMode="auto">
          <a:xfrm>
            <a:off x="563880" y="512571"/>
            <a:ext cx="307400" cy="3074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AutoShape 6" descr="Agent in a task environment"/>
          <p:cNvSpPr>
            <a:spLocks noChangeAspect="1" noChangeArrowheads="1"/>
          </p:cNvSpPr>
          <p:nvPr/>
        </p:nvSpPr>
        <p:spPr bwMode="auto">
          <a:xfrm>
            <a:off x="155575" y="-144463"/>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2060" name="Picture 12" descr="AI: Chapter 2-Intelligent Agents - 丹尼尔奥利瓦- 博客园"/>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2044007" y="2510673"/>
            <a:ext cx="8631872" cy="2880043"/>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66546671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0630" y="130629"/>
            <a:ext cx="11773988" cy="6627222"/>
          </a:xfrm>
        </p:spPr>
        <p:txBody>
          <a:bodyPr>
            <a:normAutofit/>
          </a:bodyPr>
          <a:lstStyle/>
          <a:p>
            <a:pPr marL="0" indent="0" algn="just">
              <a:buNone/>
            </a:pPr>
            <a:endParaRPr lang="en-IN" sz="2200" dirty="0">
              <a:solidFill>
                <a:schemeClr val="accent1"/>
              </a:solidFill>
              <a:latin typeface="Microsoft Sans Serif" panose="020B0604020202020204" pitchFamily="34" charset="0"/>
              <a:ea typeface="Microsoft Sans Serif" panose="020B0604020202020204" pitchFamily="34" charset="0"/>
              <a:cs typeface="Microsoft Sans Serif" panose="020B0604020202020204" pitchFamily="34" charset="0"/>
            </a:endParaRPr>
          </a:p>
          <a:p>
            <a:pPr marL="0" indent="0" algn="just">
              <a:buNone/>
            </a:pPr>
            <a:endParaRPr lang="en-IN" sz="2200" dirty="0">
              <a:solidFill>
                <a:schemeClr val="accent1"/>
              </a:solidFill>
              <a:latin typeface="Microsoft Sans Serif" panose="020B0604020202020204" pitchFamily="34" charset="0"/>
              <a:ea typeface="Microsoft Sans Serif" panose="020B0604020202020204" pitchFamily="34" charset="0"/>
              <a:cs typeface="Microsoft Sans Serif" panose="020B0604020202020204" pitchFamily="34" charset="0"/>
            </a:endParaRPr>
          </a:p>
        </p:txBody>
      </p:sp>
      <p:pic>
        <p:nvPicPr>
          <p:cNvPr id="3074" name="Picture 2" descr="For each of the following activities, give a PEAS | Chegg.com"/>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348343" y="300446"/>
            <a:ext cx="11164388" cy="6318067"/>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254287651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31818" y="121920"/>
            <a:ext cx="10225050" cy="6531429"/>
          </a:xfrm>
        </p:spPr>
        <p:txBody>
          <a:bodyPr/>
          <a:lstStyle/>
          <a:p>
            <a:pPr marL="0" indent="0">
              <a:buNone/>
            </a:pPr>
            <a:r>
              <a:rPr lang="en-IN" sz="2200" dirty="0">
                <a:solidFill>
                  <a:schemeClr val="accent1"/>
                </a:solidFill>
                <a:latin typeface="Microsoft Sans Serif" panose="020B0604020202020204" pitchFamily="34" charset="0"/>
                <a:ea typeface="Microsoft Sans Serif" panose="020B0604020202020204" pitchFamily="34" charset="0"/>
                <a:cs typeface="Microsoft Sans Serif" panose="020B0604020202020204" pitchFamily="34" charset="0"/>
              </a:rPr>
              <a:t>Properties of task environments</a:t>
            </a:r>
          </a:p>
          <a:p>
            <a:pPr marL="0" indent="0" algn="just" fontAlgn="base">
              <a:lnSpc>
                <a:spcPct val="100000"/>
              </a:lnSpc>
              <a:buNone/>
            </a:pPr>
            <a:r>
              <a:rPr lang="en-US" sz="2200" dirty="0" smtClean="0">
                <a:ea typeface="Microsoft Sans Serif" panose="020B0604020202020204" pitchFamily="34" charset="0"/>
                <a:cs typeface="Microsoft Sans Serif" panose="020B0604020202020204" pitchFamily="34" charset="0"/>
              </a:rPr>
              <a:t>An </a:t>
            </a:r>
            <a:r>
              <a:rPr lang="en-US" sz="2200" dirty="0">
                <a:ea typeface="Microsoft Sans Serif" panose="020B0604020202020204" pitchFamily="34" charset="0"/>
                <a:cs typeface="Microsoft Sans Serif" panose="020B0604020202020204" pitchFamily="34" charset="0"/>
              </a:rPr>
              <a:t>environment in artificial intelligence is the surrounding of the agent. The agent takes input from the environment through sensors and delivers the output to the environment through actuators. </a:t>
            </a:r>
            <a:endParaRPr lang="en-US" sz="2200" dirty="0" smtClean="0">
              <a:ea typeface="Microsoft Sans Serif" panose="020B0604020202020204" pitchFamily="34" charset="0"/>
              <a:cs typeface="Microsoft Sans Serif" panose="020B0604020202020204" pitchFamily="34" charset="0"/>
            </a:endParaRPr>
          </a:p>
          <a:p>
            <a:pPr marL="0" indent="0" algn="just" fontAlgn="base">
              <a:lnSpc>
                <a:spcPct val="100000"/>
              </a:lnSpc>
              <a:buNone/>
            </a:pPr>
            <a:r>
              <a:rPr lang="en-US" sz="2200" u="sng" dirty="0" smtClean="0">
                <a:solidFill>
                  <a:schemeClr val="accent1"/>
                </a:solidFill>
                <a:ea typeface="Microsoft Sans Serif" panose="020B0604020202020204" pitchFamily="34" charset="0"/>
                <a:cs typeface="Microsoft Sans Serif" panose="020B0604020202020204" pitchFamily="34" charset="0"/>
              </a:rPr>
              <a:t>Task Environments</a:t>
            </a:r>
            <a:r>
              <a:rPr lang="en-US" sz="2200" dirty="0">
                <a:ea typeface="Microsoft Sans Serif" panose="020B0604020202020204" pitchFamily="34" charset="0"/>
                <a:cs typeface="Microsoft Sans Serif" panose="020B0604020202020204" pitchFamily="34" charset="0"/>
              </a:rPr>
              <a:t>: </a:t>
            </a:r>
          </a:p>
          <a:p>
            <a:pPr algn="just" fontAlgn="base">
              <a:lnSpc>
                <a:spcPct val="100000"/>
              </a:lnSpc>
            </a:pPr>
            <a:r>
              <a:rPr lang="en-US" sz="2200" dirty="0">
                <a:ea typeface="Microsoft Sans Serif" panose="020B0604020202020204" pitchFamily="34" charset="0"/>
                <a:cs typeface="Microsoft Sans Serif" panose="020B0604020202020204" pitchFamily="34" charset="0"/>
              </a:rPr>
              <a:t>Fully Observable vs Partially Observable</a:t>
            </a:r>
          </a:p>
          <a:p>
            <a:pPr algn="just" fontAlgn="base">
              <a:lnSpc>
                <a:spcPct val="100000"/>
              </a:lnSpc>
            </a:pPr>
            <a:r>
              <a:rPr lang="en-US" sz="2200" dirty="0">
                <a:ea typeface="Microsoft Sans Serif" panose="020B0604020202020204" pitchFamily="34" charset="0"/>
                <a:cs typeface="Microsoft Sans Serif" panose="020B0604020202020204" pitchFamily="34" charset="0"/>
              </a:rPr>
              <a:t>Deterministic vs Stochastic</a:t>
            </a:r>
          </a:p>
          <a:p>
            <a:pPr algn="just" fontAlgn="base">
              <a:lnSpc>
                <a:spcPct val="100000"/>
              </a:lnSpc>
            </a:pPr>
            <a:r>
              <a:rPr lang="en-US" sz="2200" dirty="0">
                <a:ea typeface="Microsoft Sans Serif" panose="020B0604020202020204" pitchFamily="34" charset="0"/>
                <a:cs typeface="Microsoft Sans Serif" panose="020B0604020202020204" pitchFamily="34" charset="0"/>
              </a:rPr>
              <a:t>Competitive vs Collaborative</a:t>
            </a:r>
          </a:p>
          <a:p>
            <a:pPr algn="just" fontAlgn="base">
              <a:lnSpc>
                <a:spcPct val="100000"/>
              </a:lnSpc>
            </a:pPr>
            <a:r>
              <a:rPr lang="en-US" sz="2200" dirty="0">
                <a:ea typeface="Microsoft Sans Serif" panose="020B0604020202020204" pitchFamily="34" charset="0"/>
                <a:cs typeface="Microsoft Sans Serif" panose="020B0604020202020204" pitchFamily="34" charset="0"/>
              </a:rPr>
              <a:t>Single-agent vs Multi-agent</a:t>
            </a:r>
          </a:p>
          <a:p>
            <a:pPr algn="just" fontAlgn="base">
              <a:lnSpc>
                <a:spcPct val="100000"/>
              </a:lnSpc>
            </a:pPr>
            <a:r>
              <a:rPr lang="en-US" sz="2200" dirty="0">
                <a:ea typeface="Microsoft Sans Serif" panose="020B0604020202020204" pitchFamily="34" charset="0"/>
                <a:cs typeface="Microsoft Sans Serif" panose="020B0604020202020204" pitchFamily="34" charset="0"/>
              </a:rPr>
              <a:t>Static vs Dynamic</a:t>
            </a:r>
          </a:p>
          <a:p>
            <a:pPr algn="just" fontAlgn="base">
              <a:lnSpc>
                <a:spcPct val="100000"/>
              </a:lnSpc>
            </a:pPr>
            <a:r>
              <a:rPr lang="en-US" sz="2200" dirty="0">
                <a:ea typeface="Microsoft Sans Serif" panose="020B0604020202020204" pitchFamily="34" charset="0"/>
                <a:cs typeface="Microsoft Sans Serif" panose="020B0604020202020204" pitchFamily="34" charset="0"/>
              </a:rPr>
              <a:t>Discrete vs </a:t>
            </a:r>
            <a:r>
              <a:rPr lang="en-US" sz="2200" dirty="0" smtClean="0">
                <a:ea typeface="Microsoft Sans Serif" panose="020B0604020202020204" pitchFamily="34" charset="0"/>
                <a:cs typeface="Microsoft Sans Serif" panose="020B0604020202020204" pitchFamily="34" charset="0"/>
              </a:rPr>
              <a:t>Continuous</a:t>
            </a:r>
          </a:p>
          <a:p>
            <a:r>
              <a:rPr lang="en-US" sz="2200" dirty="0">
                <a:ea typeface="Microsoft Sans Serif" panose="020B0604020202020204" pitchFamily="34" charset="0"/>
                <a:cs typeface="Microsoft Sans Serif" panose="020B0604020202020204" pitchFamily="34" charset="0"/>
              </a:rPr>
              <a:t>Episodic vs sequential</a:t>
            </a:r>
          </a:p>
          <a:p>
            <a:r>
              <a:rPr lang="en-US" sz="2200" dirty="0">
                <a:ea typeface="Microsoft Sans Serif" panose="020B0604020202020204" pitchFamily="34" charset="0"/>
                <a:cs typeface="Microsoft Sans Serif" panose="020B0604020202020204" pitchFamily="34" charset="0"/>
              </a:rPr>
              <a:t>Known vs Unknown</a:t>
            </a:r>
          </a:p>
          <a:p>
            <a:r>
              <a:rPr lang="en-US" sz="2200" dirty="0">
                <a:ea typeface="Microsoft Sans Serif" panose="020B0604020202020204" pitchFamily="34" charset="0"/>
                <a:cs typeface="Microsoft Sans Serif" panose="020B0604020202020204" pitchFamily="34" charset="0"/>
              </a:rPr>
              <a:t>Accessible vs Inaccessible</a:t>
            </a:r>
          </a:p>
          <a:p>
            <a:pPr algn="just" fontAlgn="base">
              <a:lnSpc>
                <a:spcPct val="100000"/>
              </a:lnSpc>
            </a:pPr>
            <a:endParaRPr lang="en-US" sz="2200" dirty="0">
              <a:latin typeface="Microsoft Sans Serif" panose="020B0604020202020204" pitchFamily="34" charset="0"/>
              <a:ea typeface="Microsoft Sans Serif" panose="020B0604020202020204" pitchFamily="34" charset="0"/>
              <a:cs typeface="Microsoft Sans Serif" panose="020B0604020202020204" pitchFamily="34" charset="0"/>
            </a:endParaRPr>
          </a:p>
          <a:p>
            <a:pPr marL="0" indent="0">
              <a:buNone/>
            </a:pPr>
            <a:endParaRPr lang="en-IN" dirty="0"/>
          </a:p>
        </p:txBody>
      </p:sp>
    </p:spTree>
    <p:extLst>
      <p:ext uri="{BB962C8B-B14F-4D97-AF65-F5344CB8AC3E}">
        <p14:creationId xmlns="" xmlns:p14="http://schemas.microsoft.com/office/powerpoint/2010/main" val="187525823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62784"/>
          </a:xfrm>
        </p:spPr>
        <p:txBody>
          <a:bodyPr/>
          <a:lstStyle/>
          <a:p>
            <a:r>
              <a:rPr lang="en-US" dirty="0" smtClean="0">
                <a:solidFill>
                  <a:srgbClr val="0070C0"/>
                </a:solidFill>
              </a:rPr>
              <a:t>Fully observable vs. partially observable</a:t>
            </a:r>
            <a:endParaRPr lang="en-US" dirty="0">
              <a:solidFill>
                <a:srgbClr val="0070C0"/>
              </a:solidFill>
            </a:endParaRPr>
          </a:p>
        </p:txBody>
      </p:sp>
      <p:sp>
        <p:nvSpPr>
          <p:cNvPr id="3" name="Content Placeholder 2"/>
          <p:cNvSpPr>
            <a:spLocks noGrp="1"/>
          </p:cNvSpPr>
          <p:nvPr>
            <p:ph idx="1"/>
          </p:nvPr>
        </p:nvSpPr>
        <p:spPr>
          <a:xfrm>
            <a:off x="1690255" y="1603556"/>
            <a:ext cx="9637420" cy="4351338"/>
          </a:xfrm>
        </p:spPr>
        <p:txBody>
          <a:bodyPr>
            <a:normAutofit fontScale="70000" lnSpcReduction="20000"/>
          </a:bodyPr>
          <a:lstStyle/>
          <a:p>
            <a:r>
              <a:rPr lang="en-US" dirty="0" smtClean="0"/>
              <a:t>If an agent’s sensors give it access to the complete state of the environment at each point in time, then the task environment is fully observable. </a:t>
            </a:r>
          </a:p>
          <a:p>
            <a:r>
              <a:rPr lang="en-US" dirty="0" smtClean="0"/>
              <a:t>Fully observable environments are convenient because the agent need not maintain any internal state to keep track of the world</a:t>
            </a:r>
          </a:p>
          <a:p>
            <a:r>
              <a:rPr lang="en-US" dirty="0" smtClean="0"/>
              <a:t>An environment might be partially observable because of noisy and inaccurate sensors or because parts of the state are simply missing from the sensor data</a:t>
            </a:r>
          </a:p>
          <a:p>
            <a:r>
              <a:rPr lang="en-US" dirty="0" smtClean="0"/>
              <a:t>If the agent has no sensors at all then the environment is unobservable. </a:t>
            </a:r>
          </a:p>
          <a:p>
            <a:r>
              <a:rPr lang="en-US" dirty="0" smtClean="0"/>
              <a:t>Examples:</a:t>
            </a:r>
          </a:p>
          <a:p>
            <a:pPr fontAlgn="base"/>
            <a:r>
              <a:rPr lang="en-US" dirty="0" smtClean="0"/>
              <a:t>Chess</a:t>
            </a:r>
            <a:r>
              <a:rPr lang="en-US" b="1" dirty="0" smtClean="0"/>
              <a:t> –</a:t>
            </a:r>
            <a:r>
              <a:rPr lang="en-US" dirty="0" smtClean="0"/>
              <a:t> the board is fully observable, and so are the opponent’s moves.</a:t>
            </a:r>
          </a:p>
          <a:p>
            <a:pPr fontAlgn="base"/>
            <a:r>
              <a:rPr lang="en-US" dirty="0" smtClean="0"/>
              <a:t>Driving </a:t>
            </a:r>
            <a:r>
              <a:rPr lang="en-US" b="1" dirty="0" smtClean="0"/>
              <a:t>–</a:t>
            </a:r>
            <a:r>
              <a:rPr lang="en-US" dirty="0" smtClean="0"/>
              <a:t> the environment is partially observable because what’s around the corner is not known</a:t>
            </a:r>
            <a:r>
              <a:rPr lang="en-US" dirty="0" smtClean="0"/>
              <a:t>. </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70C0"/>
                </a:solidFill>
              </a:rPr>
              <a:t>Competitive </a:t>
            </a:r>
            <a:r>
              <a:rPr lang="en-US" dirty="0" err="1" smtClean="0">
                <a:solidFill>
                  <a:srgbClr val="0070C0"/>
                </a:solidFill>
              </a:rPr>
              <a:t>vs</a:t>
            </a:r>
            <a:r>
              <a:rPr lang="en-US" dirty="0" smtClean="0">
                <a:solidFill>
                  <a:srgbClr val="0070C0"/>
                </a:solidFill>
              </a:rPr>
              <a:t> Cooperative</a:t>
            </a:r>
            <a:endParaRPr lang="en-US" dirty="0">
              <a:solidFill>
                <a:srgbClr val="0070C0"/>
              </a:solidFill>
            </a:endParaRPr>
          </a:p>
        </p:txBody>
      </p:sp>
      <p:sp>
        <p:nvSpPr>
          <p:cNvPr id="3" name="Content Placeholder 2"/>
          <p:cNvSpPr>
            <a:spLocks noGrp="1"/>
          </p:cNvSpPr>
          <p:nvPr>
            <p:ph idx="1"/>
          </p:nvPr>
        </p:nvSpPr>
        <p:spPr/>
        <p:txBody>
          <a:bodyPr>
            <a:normAutofit fontScale="92500"/>
          </a:bodyPr>
          <a:lstStyle/>
          <a:p>
            <a:r>
              <a:rPr lang="en-US" dirty="0" smtClean="0"/>
              <a:t>An agent is said to be in a competitive environment when it competes against another agent to optimize the output.</a:t>
            </a:r>
          </a:p>
          <a:p>
            <a:r>
              <a:rPr lang="en-US" dirty="0" smtClean="0"/>
              <a:t>An agent is said to be in a collaborative environment when multiple agents cooperate to produce the desired output.</a:t>
            </a:r>
          </a:p>
          <a:p>
            <a:r>
              <a:rPr lang="en-US" dirty="0" smtClean="0"/>
              <a:t>The game of chess is competitive as the agents compete with each other to win the game which is the output.</a:t>
            </a:r>
          </a:p>
          <a:p>
            <a:r>
              <a:rPr lang="en-US" dirty="0" smtClean="0"/>
              <a:t>When multiple self-driving cars are found on the roads, they cooperate with each other to avoid collisions and reach their destination which is the output desired.</a:t>
            </a:r>
          </a:p>
          <a:p>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70C0"/>
                </a:solidFill>
              </a:rPr>
              <a:t>Deterministic vs. stochastic</a:t>
            </a:r>
            <a:endParaRPr lang="en-US" dirty="0">
              <a:solidFill>
                <a:srgbClr val="0070C0"/>
              </a:solidFill>
            </a:endParaRPr>
          </a:p>
        </p:txBody>
      </p:sp>
      <p:sp>
        <p:nvSpPr>
          <p:cNvPr id="3" name="Content Placeholder 2"/>
          <p:cNvSpPr>
            <a:spLocks noGrp="1"/>
          </p:cNvSpPr>
          <p:nvPr>
            <p:ph idx="1"/>
          </p:nvPr>
        </p:nvSpPr>
        <p:spPr>
          <a:xfrm>
            <a:off x="1914144" y="1447799"/>
            <a:ext cx="9862220" cy="4980709"/>
          </a:xfrm>
        </p:spPr>
        <p:txBody>
          <a:bodyPr>
            <a:normAutofit fontScale="62500" lnSpcReduction="20000"/>
          </a:bodyPr>
          <a:lstStyle/>
          <a:p>
            <a:r>
              <a:rPr lang="en-US" dirty="0" smtClean="0"/>
              <a:t>If the next state of the environment is completely determined by the current state and the action executed by the agent, then the environment is deterministic; otherwise, it is stochastic.</a:t>
            </a:r>
          </a:p>
          <a:p>
            <a:r>
              <a:rPr lang="en-US" dirty="0" smtClean="0"/>
              <a:t>an agent need not worry about uncertainty in a fully observable, deterministic environment.</a:t>
            </a:r>
          </a:p>
          <a:p>
            <a:r>
              <a:rPr lang="en-US" dirty="0" smtClean="0"/>
              <a:t>If the environment is partially observable then it could appear to be stochastic. Taxi driving is clearly stochastic in this sense, because one can never predict the behavior of traffic exactly; moreover, one’s tires blow out and one’s engine seizes up without warning</a:t>
            </a:r>
          </a:p>
          <a:p>
            <a:r>
              <a:rPr lang="en-US" dirty="0" smtClean="0"/>
              <a:t>The vacuum world as we described it is deterministic, but variations can include stochastic elements such as randomly appearing dirt and an unreliable suction mechanism</a:t>
            </a:r>
          </a:p>
          <a:p>
            <a:pPr fontAlgn="base"/>
            <a:r>
              <a:rPr lang="en-US" b="1" dirty="0" smtClean="0"/>
              <a:t>Examples:</a:t>
            </a:r>
            <a:endParaRPr lang="en-US" dirty="0" smtClean="0"/>
          </a:p>
          <a:p>
            <a:pPr lvl="1" fontAlgn="base"/>
            <a:r>
              <a:rPr lang="en-US" b="1" dirty="0" smtClean="0"/>
              <a:t>Chess –</a:t>
            </a:r>
            <a:r>
              <a:rPr lang="en-US" dirty="0" smtClean="0"/>
              <a:t> there would be only a few possible moves for a coin at the current state and these moves can be determined.</a:t>
            </a:r>
          </a:p>
          <a:p>
            <a:pPr lvl="1" fontAlgn="base"/>
            <a:r>
              <a:rPr lang="en-US" b="1" dirty="0" smtClean="0"/>
              <a:t>Self-Driving Cars-</a:t>
            </a:r>
            <a:r>
              <a:rPr lang="en-US" dirty="0" smtClean="0"/>
              <a:t> the actions of a self-driving car are not unique, it varies time to time</a:t>
            </a:r>
            <a:r>
              <a:rPr lang="en-US" dirty="0" smtClean="0"/>
              <a:t>. </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70C0"/>
                </a:solidFill>
              </a:rPr>
              <a:t>Single agent vs. </a:t>
            </a:r>
            <a:r>
              <a:rPr lang="en-US" dirty="0" err="1" smtClean="0">
                <a:solidFill>
                  <a:srgbClr val="0070C0"/>
                </a:solidFill>
              </a:rPr>
              <a:t>Multiagent</a:t>
            </a:r>
            <a:endParaRPr lang="en-US" dirty="0"/>
          </a:p>
        </p:txBody>
      </p:sp>
      <p:sp>
        <p:nvSpPr>
          <p:cNvPr id="3" name="Content Placeholder 2"/>
          <p:cNvSpPr>
            <a:spLocks noGrp="1"/>
          </p:cNvSpPr>
          <p:nvPr>
            <p:ph idx="1"/>
          </p:nvPr>
        </p:nvSpPr>
        <p:spPr/>
        <p:txBody>
          <a:bodyPr>
            <a:normAutofit lnSpcReduction="10000"/>
          </a:bodyPr>
          <a:lstStyle/>
          <a:p>
            <a:r>
              <a:rPr lang="en-US" dirty="0" smtClean="0"/>
              <a:t>An environment consisting of only one agent is said to be a single-agent environment.</a:t>
            </a:r>
          </a:p>
          <a:p>
            <a:r>
              <a:rPr lang="en-US" dirty="0" smtClean="0"/>
              <a:t>An environment involving more than one agent is a multi-agent environment.</a:t>
            </a:r>
          </a:p>
          <a:p>
            <a:r>
              <a:rPr lang="en-US" dirty="0" smtClean="0"/>
              <a:t>An agent solving a crossword puzzle by itself is clearly in a single-agent environment, whereas an agent playing chess is in a two agent environment. </a:t>
            </a:r>
          </a:p>
          <a:p>
            <a:r>
              <a:rPr lang="en-US" dirty="0" smtClean="0"/>
              <a:t>Taxi-driving is a cooperative </a:t>
            </a:r>
            <a:r>
              <a:rPr lang="en-US" dirty="0" err="1" smtClean="0"/>
              <a:t>multiagent</a:t>
            </a:r>
            <a:r>
              <a:rPr lang="en-US" dirty="0" smtClean="0"/>
              <a:t> environment. It is also partially competitive because, only one car can occupy a parking space.</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51709" y="185590"/>
            <a:ext cx="10139548" cy="6305911"/>
          </a:xfrm>
        </p:spPr>
        <p:txBody>
          <a:bodyPr>
            <a:normAutofit/>
          </a:bodyPr>
          <a:lstStyle/>
          <a:p>
            <a:pPr marL="0" indent="0" algn="just">
              <a:lnSpc>
                <a:spcPct val="100000"/>
              </a:lnSpc>
              <a:buNone/>
            </a:pPr>
            <a:r>
              <a:rPr lang="en-IN" sz="3200" dirty="0" smtClean="0">
                <a:solidFill>
                  <a:srgbClr val="0070C0"/>
                </a:solidFill>
                <a:latin typeface="Microsoft Sans Serif" panose="020B0604020202020204" pitchFamily="34" charset="0"/>
                <a:ea typeface="Microsoft Sans Serif" panose="020B0604020202020204" pitchFamily="34" charset="0"/>
                <a:cs typeface="Microsoft Sans Serif" panose="020B0604020202020204" pitchFamily="34" charset="0"/>
              </a:rPr>
              <a:t>AGENTS</a:t>
            </a:r>
          </a:p>
          <a:p>
            <a:pPr marL="0" indent="0" algn="just">
              <a:lnSpc>
                <a:spcPct val="100000"/>
              </a:lnSpc>
              <a:buNone/>
            </a:pPr>
            <a:endParaRPr lang="en-US" sz="2200" dirty="0" smtClean="0">
              <a:latin typeface="Microsoft Sans Serif" panose="020B0604020202020204" pitchFamily="34" charset="0"/>
              <a:ea typeface="Microsoft Sans Serif" panose="020B0604020202020204" pitchFamily="34" charset="0"/>
              <a:cs typeface="Microsoft Sans Serif" panose="020B0604020202020204" pitchFamily="34" charset="0"/>
            </a:endParaRPr>
          </a:p>
          <a:p>
            <a:pPr marL="0" indent="0" algn="just">
              <a:lnSpc>
                <a:spcPct val="100000"/>
              </a:lnSpc>
              <a:buNone/>
            </a:pPr>
            <a:r>
              <a:rPr lang="en-US" sz="2200" dirty="0" smtClean="0">
                <a:ea typeface="Microsoft Sans Serif" panose="020B0604020202020204" pitchFamily="34" charset="0"/>
                <a:cs typeface="Microsoft Sans Serif" panose="020B0604020202020204" pitchFamily="34" charset="0"/>
              </a:rPr>
              <a:t>What </a:t>
            </a:r>
            <a:r>
              <a:rPr lang="en-US" sz="2200" dirty="0">
                <a:ea typeface="Microsoft Sans Serif" panose="020B0604020202020204" pitchFamily="34" charset="0"/>
                <a:cs typeface="Microsoft Sans Serif" panose="020B0604020202020204" pitchFamily="34" charset="0"/>
              </a:rPr>
              <a:t>is an Agent?</a:t>
            </a:r>
          </a:p>
          <a:p>
            <a:pPr marL="0" indent="0" algn="just">
              <a:lnSpc>
                <a:spcPct val="100000"/>
              </a:lnSpc>
              <a:buNone/>
            </a:pPr>
            <a:r>
              <a:rPr lang="en-US" sz="2200" b="1" dirty="0">
                <a:ea typeface="Microsoft Sans Serif" panose="020B0604020202020204" pitchFamily="34" charset="0"/>
                <a:cs typeface="Microsoft Sans Serif" panose="020B0604020202020204" pitchFamily="34" charset="0"/>
              </a:rPr>
              <a:t>An agent can be anything that </a:t>
            </a:r>
            <a:r>
              <a:rPr lang="en-US" sz="2200" b="1" dirty="0" smtClean="0">
                <a:ea typeface="Microsoft Sans Serif" panose="020B0604020202020204" pitchFamily="34" charset="0"/>
                <a:cs typeface="Microsoft Sans Serif" panose="020B0604020202020204" pitchFamily="34" charset="0"/>
              </a:rPr>
              <a:t>perceive its </a:t>
            </a:r>
            <a:r>
              <a:rPr lang="en-US" sz="2200" b="1" dirty="0">
                <a:ea typeface="Microsoft Sans Serif" panose="020B0604020202020204" pitchFamily="34" charset="0"/>
                <a:cs typeface="Microsoft Sans Serif" panose="020B0604020202020204" pitchFamily="34" charset="0"/>
              </a:rPr>
              <a:t>environment through sensors and act upon that environment through actuators. </a:t>
            </a:r>
            <a:endParaRPr lang="en-US" sz="2200" b="1" dirty="0" smtClean="0">
              <a:ea typeface="Microsoft Sans Serif" panose="020B0604020202020204" pitchFamily="34" charset="0"/>
              <a:cs typeface="Microsoft Sans Serif" panose="020B0604020202020204" pitchFamily="34" charset="0"/>
            </a:endParaRPr>
          </a:p>
          <a:p>
            <a:pPr marL="0" indent="0" algn="just">
              <a:lnSpc>
                <a:spcPct val="100000"/>
              </a:lnSpc>
              <a:buNone/>
            </a:pPr>
            <a:r>
              <a:rPr lang="en-US" sz="2200" dirty="0" smtClean="0">
                <a:ea typeface="Microsoft Sans Serif" panose="020B0604020202020204" pitchFamily="34" charset="0"/>
                <a:cs typeface="Microsoft Sans Serif" panose="020B0604020202020204" pitchFamily="34" charset="0"/>
              </a:rPr>
              <a:t>An </a:t>
            </a:r>
            <a:r>
              <a:rPr lang="en-US" sz="2200" dirty="0">
                <a:ea typeface="Microsoft Sans Serif" panose="020B0604020202020204" pitchFamily="34" charset="0"/>
                <a:cs typeface="Microsoft Sans Serif" panose="020B0604020202020204" pitchFamily="34" charset="0"/>
              </a:rPr>
              <a:t>Agent runs in the cycle of perceiving, thinking, and acting. An agent can be:</a:t>
            </a:r>
          </a:p>
          <a:p>
            <a:pPr algn="just">
              <a:lnSpc>
                <a:spcPct val="100000"/>
              </a:lnSpc>
            </a:pPr>
            <a:r>
              <a:rPr lang="en-US" sz="2200" b="1" dirty="0">
                <a:ea typeface="Microsoft Sans Serif" panose="020B0604020202020204" pitchFamily="34" charset="0"/>
                <a:cs typeface="Microsoft Sans Serif" panose="020B0604020202020204" pitchFamily="34" charset="0"/>
              </a:rPr>
              <a:t>Human-Agent:</a:t>
            </a:r>
            <a:r>
              <a:rPr lang="en-US" sz="2200" dirty="0">
                <a:ea typeface="Microsoft Sans Serif" panose="020B0604020202020204" pitchFamily="34" charset="0"/>
                <a:cs typeface="Microsoft Sans Serif" panose="020B0604020202020204" pitchFamily="34" charset="0"/>
              </a:rPr>
              <a:t> A human agent has eyes, ears, and other organs which work for sensors and hand, legs, vocal tract work for actuators.</a:t>
            </a:r>
          </a:p>
          <a:p>
            <a:pPr algn="just">
              <a:lnSpc>
                <a:spcPct val="100000"/>
              </a:lnSpc>
            </a:pPr>
            <a:r>
              <a:rPr lang="en-US" sz="2200" b="1" dirty="0">
                <a:ea typeface="Microsoft Sans Serif" panose="020B0604020202020204" pitchFamily="34" charset="0"/>
                <a:cs typeface="Microsoft Sans Serif" panose="020B0604020202020204" pitchFamily="34" charset="0"/>
              </a:rPr>
              <a:t>Robotic Agent:</a:t>
            </a:r>
            <a:r>
              <a:rPr lang="en-US" sz="2200" dirty="0">
                <a:ea typeface="Microsoft Sans Serif" panose="020B0604020202020204" pitchFamily="34" charset="0"/>
                <a:cs typeface="Microsoft Sans Serif" panose="020B0604020202020204" pitchFamily="34" charset="0"/>
              </a:rPr>
              <a:t> A robotic agent can have cameras, infrared range finder, NLP for sensors and various motors for actuators.</a:t>
            </a:r>
          </a:p>
          <a:p>
            <a:pPr algn="just">
              <a:lnSpc>
                <a:spcPct val="100000"/>
              </a:lnSpc>
            </a:pPr>
            <a:r>
              <a:rPr lang="en-US" sz="2200" b="1" dirty="0">
                <a:ea typeface="Microsoft Sans Serif" panose="020B0604020202020204" pitchFamily="34" charset="0"/>
                <a:cs typeface="Microsoft Sans Serif" panose="020B0604020202020204" pitchFamily="34" charset="0"/>
              </a:rPr>
              <a:t>Software Agent:</a:t>
            </a:r>
            <a:r>
              <a:rPr lang="en-US" sz="2200" dirty="0">
                <a:ea typeface="Microsoft Sans Serif" panose="020B0604020202020204" pitchFamily="34" charset="0"/>
                <a:cs typeface="Microsoft Sans Serif" panose="020B0604020202020204" pitchFamily="34" charset="0"/>
              </a:rPr>
              <a:t> Software agent can have keystrokes, file contents as sensory input and act on those inputs and display output on the screen.</a:t>
            </a:r>
          </a:p>
          <a:p>
            <a:pPr marL="0" indent="0" algn="just">
              <a:lnSpc>
                <a:spcPct val="100000"/>
              </a:lnSpc>
              <a:buNone/>
            </a:pPr>
            <a:r>
              <a:rPr lang="en-US" sz="2200" dirty="0">
                <a:ea typeface="Microsoft Sans Serif" panose="020B0604020202020204" pitchFamily="34" charset="0"/>
                <a:cs typeface="Microsoft Sans Serif" panose="020B0604020202020204" pitchFamily="34" charset="0"/>
              </a:rPr>
              <a:t>Hence the world around us is full of </a:t>
            </a:r>
            <a:r>
              <a:rPr lang="en-US" sz="2200" dirty="0" smtClean="0">
                <a:ea typeface="Microsoft Sans Serif" panose="020B0604020202020204" pitchFamily="34" charset="0"/>
                <a:cs typeface="Microsoft Sans Serif" panose="020B0604020202020204" pitchFamily="34" charset="0"/>
              </a:rPr>
              <a:t>agents.</a:t>
            </a:r>
            <a:endParaRPr lang="en-US" sz="2200" dirty="0">
              <a:ea typeface="Microsoft Sans Serif" panose="020B0604020202020204" pitchFamily="34" charset="0"/>
              <a:cs typeface="Microsoft Sans Serif" panose="020B0604020202020204" pitchFamily="34" charset="0"/>
            </a:endParaRPr>
          </a:p>
        </p:txBody>
      </p:sp>
    </p:spTree>
    <p:extLst>
      <p:ext uri="{BB962C8B-B14F-4D97-AF65-F5344CB8AC3E}">
        <p14:creationId xmlns="" xmlns:p14="http://schemas.microsoft.com/office/powerpoint/2010/main" val="280980185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70C0"/>
                </a:solidFill>
              </a:rPr>
              <a:t>Episodic vs. sequential</a:t>
            </a:r>
            <a:endParaRPr lang="en-US" dirty="0"/>
          </a:p>
        </p:txBody>
      </p:sp>
      <p:sp>
        <p:nvSpPr>
          <p:cNvPr id="3" name="Content Placeholder 2"/>
          <p:cNvSpPr>
            <a:spLocks noGrp="1"/>
          </p:cNvSpPr>
          <p:nvPr>
            <p:ph idx="1"/>
          </p:nvPr>
        </p:nvSpPr>
        <p:spPr/>
        <p:txBody>
          <a:bodyPr>
            <a:normAutofit fontScale="70000" lnSpcReduction="20000"/>
          </a:bodyPr>
          <a:lstStyle/>
          <a:p>
            <a:pPr fontAlgn="base"/>
            <a:r>
              <a:rPr lang="en-US" dirty="0" smtClean="0"/>
              <a:t>In</a:t>
            </a:r>
            <a:r>
              <a:rPr lang="en-US" b="1" dirty="0" smtClean="0"/>
              <a:t> </a:t>
            </a:r>
            <a:r>
              <a:rPr lang="en-US" dirty="0" smtClean="0"/>
              <a:t>an </a:t>
            </a:r>
            <a:r>
              <a:rPr lang="en-US" b="1" dirty="0" smtClean="0"/>
              <a:t>Episodic task environment</a:t>
            </a:r>
            <a:r>
              <a:rPr lang="en-US" dirty="0" smtClean="0"/>
              <a:t>, each of the agent’s actions is divided into atomic incidents or episodes. </a:t>
            </a:r>
          </a:p>
          <a:p>
            <a:pPr fontAlgn="base"/>
            <a:r>
              <a:rPr lang="en-US" dirty="0" smtClean="0"/>
              <a:t>There is no dependency between current and previous episodes. </a:t>
            </a:r>
          </a:p>
          <a:p>
            <a:pPr fontAlgn="base"/>
            <a:r>
              <a:rPr lang="en-US" dirty="0" smtClean="0"/>
              <a:t>In each episode, an agent receives input from the environment and then performs the corresponding action.</a:t>
            </a:r>
          </a:p>
          <a:p>
            <a:r>
              <a:rPr lang="en-US" dirty="0" smtClean="0"/>
              <a:t> </a:t>
            </a:r>
          </a:p>
          <a:p>
            <a:pPr fontAlgn="base"/>
            <a:r>
              <a:rPr lang="en-US" dirty="0" smtClean="0"/>
              <a:t>In a </a:t>
            </a:r>
            <a:r>
              <a:rPr lang="en-US" b="1" dirty="0" smtClean="0"/>
              <a:t>Sequential environment</a:t>
            </a:r>
            <a:r>
              <a:rPr lang="en-US" dirty="0" smtClean="0"/>
              <a:t>, the previous decisions can affect all future decisions. </a:t>
            </a:r>
          </a:p>
          <a:p>
            <a:pPr fontAlgn="base"/>
            <a:r>
              <a:rPr lang="en-US" dirty="0" smtClean="0"/>
              <a:t>The next action of the agent depends on what action he has taken previously and what action he is supposed to take in the future.</a:t>
            </a:r>
          </a:p>
          <a:p>
            <a:r>
              <a:rPr lang="en-US" dirty="0" smtClean="0"/>
              <a:t>Chess and taxi driving are sequential: in both cases, short-term actions can have long-term consequences. </a:t>
            </a:r>
          </a:p>
          <a:p>
            <a:r>
              <a:rPr lang="en-US" dirty="0" smtClean="0"/>
              <a:t>Episodic environments are much simpler than sequential environments because the agent does not need to think ahead.</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70C0"/>
                </a:solidFill>
              </a:rPr>
              <a:t>Static vs. dynamic</a:t>
            </a:r>
            <a:endParaRPr lang="en-US" dirty="0">
              <a:solidFill>
                <a:srgbClr val="0070C0"/>
              </a:solidFill>
            </a:endParaRPr>
          </a:p>
        </p:txBody>
      </p:sp>
      <p:sp>
        <p:nvSpPr>
          <p:cNvPr id="3" name="Content Placeholder 2"/>
          <p:cNvSpPr>
            <a:spLocks noGrp="1"/>
          </p:cNvSpPr>
          <p:nvPr>
            <p:ph idx="1"/>
          </p:nvPr>
        </p:nvSpPr>
        <p:spPr/>
        <p:txBody>
          <a:bodyPr>
            <a:normAutofit fontScale="85000" lnSpcReduction="20000"/>
          </a:bodyPr>
          <a:lstStyle/>
          <a:p>
            <a:r>
              <a:rPr lang="en-US" dirty="0" smtClean="0"/>
              <a:t>If the environment can change while an agent is deliberating, then the environment is dynamic for that agent.</a:t>
            </a:r>
          </a:p>
          <a:p>
            <a:r>
              <a:rPr lang="en-US" dirty="0" smtClean="0"/>
              <a:t>An environment with no change in its state is called a static environment.</a:t>
            </a:r>
          </a:p>
          <a:p>
            <a:r>
              <a:rPr lang="en-US" dirty="0" smtClean="0"/>
              <a:t>Static environments are easy to deal with because the agent neither need to look at the world while it is deciding on an action, nor need it worry about the passage of time. </a:t>
            </a:r>
          </a:p>
          <a:p>
            <a:r>
              <a:rPr lang="en-US" dirty="0" smtClean="0"/>
              <a:t>Dynamic environments continuously ask the agent what it wants to do; if it hasn’t decided yet, that counts as deciding to do nothing. </a:t>
            </a:r>
          </a:p>
          <a:p>
            <a:r>
              <a:rPr lang="en-US" dirty="0" smtClean="0"/>
              <a:t>If the environment itself does not change with the passage of time but the agent’s performance score does, then we say the environment is </a:t>
            </a:r>
            <a:r>
              <a:rPr lang="en-US" dirty="0" err="1" smtClean="0"/>
              <a:t>semidynamic</a:t>
            </a:r>
            <a:r>
              <a:rPr lang="en-US" dirty="0" smtClean="0"/>
              <a:t>.</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70C0"/>
                </a:solidFill>
              </a:rPr>
              <a:t>Discrete vs. continuous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The discrete/continuous distinction applies to the state of the environment, to the way time is handled, and to the percepts and actions of the agent</a:t>
            </a:r>
          </a:p>
          <a:p>
            <a:r>
              <a:rPr lang="en-US" dirty="0" smtClean="0"/>
              <a:t>If an environment consists of a finite number of actions that can be deliberated in the environment to obtain the output, it is said to be a discrete environment.</a:t>
            </a:r>
          </a:p>
          <a:p>
            <a:r>
              <a:rPr lang="en-US" dirty="0" smtClean="0"/>
              <a:t>The chess environment has a finite number of distinct states. Chess also has a discrete set of percepts and actions. </a:t>
            </a:r>
          </a:p>
          <a:p>
            <a:r>
              <a:rPr lang="en-US" dirty="0" smtClean="0"/>
              <a:t>Taxi driving is a continuous-state and continuous-time problem: the speed and location of the taxi and of the other vehicles sweep through a range of continuous values and do so smoothly over time. </a:t>
            </a:r>
          </a:p>
          <a:p>
            <a:r>
              <a:rPr lang="en-US" dirty="0" smtClean="0"/>
              <a:t>Taxi-driving actions are also continuous (steering angles, etc.). </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70C0"/>
                </a:solidFill>
              </a:rPr>
              <a:t>Known </a:t>
            </a:r>
            <a:r>
              <a:rPr lang="en-US" dirty="0" err="1" smtClean="0">
                <a:solidFill>
                  <a:srgbClr val="0070C0"/>
                </a:solidFill>
              </a:rPr>
              <a:t>vs</a:t>
            </a:r>
            <a:r>
              <a:rPr lang="en-US" dirty="0" smtClean="0">
                <a:solidFill>
                  <a:srgbClr val="0070C0"/>
                </a:solidFill>
              </a:rPr>
              <a:t> Unknown</a:t>
            </a:r>
            <a:endParaRPr lang="en-US" dirty="0">
              <a:solidFill>
                <a:srgbClr val="0070C0"/>
              </a:solidFill>
            </a:endParaRPr>
          </a:p>
        </p:txBody>
      </p:sp>
      <p:sp>
        <p:nvSpPr>
          <p:cNvPr id="3" name="Content Placeholder 2"/>
          <p:cNvSpPr>
            <a:spLocks noGrp="1"/>
          </p:cNvSpPr>
          <p:nvPr>
            <p:ph idx="1"/>
          </p:nvPr>
        </p:nvSpPr>
        <p:spPr/>
        <p:txBody>
          <a:bodyPr/>
          <a:lstStyle/>
          <a:p>
            <a:r>
              <a:rPr lang="en-US" sz="2800" dirty="0" smtClean="0">
                <a:latin typeface="Microsoft Sans Serif" panose="020B0604020202020204" pitchFamily="34" charset="0"/>
                <a:ea typeface="Microsoft Sans Serif" panose="020B0604020202020204" pitchFamily="34" charset="0"/>
                <a:cs typeface="Microsoft Sans Serif" panose="020B0604020202020204" pitchFamily="34" charset="0"/>
              </a:rPr>
              <a:t>Known and unknown are not actually a feature of an environment, but it is an agent's state of knowledge to perform an action.</a:t>
            </a:r>
          </a:p>
          <a:p>
            <a:r>
              <a:rPr lang="en-US" sz="2800" dirty="0" smtClean="0"/>
              <a:t>In a known environment, the output for all probable actions is given. </a:t>
            </a:r>
          </a:p>
          <a:p>
            <a:r>
              <a:rPr lang="en-US" sz="2800" dirty="0" smtClean="0"/>
              <a:t>In case of unknown environment, for an agent to make a decision, it has to gain knowledge about how the environment works.</a:t>
            </a:r>
          </a:p>
          <a:p>
            <a:r>
              <a:rPr lang="en-US" sz="2800" dirty="0" smtClean="0">
                <a:latin typeface="Microsoft Sans Serif" panose="020B0604020202020204" pitchFamily="34" charset="0"/>
                <a:ea typeface="Microsoft Sans Serif" panose="020B0604020202020204" pitchFamily="34" charset="0"/>
                <a:cs typeface="Microsoft Sans Serif" panose="020B0604020202020204" pitchFamily="34" charset="0"/>
              </a:rPr>
              <a:t>It is quite possible that a known environment to be partially observable and an Unknown environment to be fully observable.</a:t>
            </a:r>
          </a:p>
          <a:p>
            <a:endParaRPr lang="en-US" dirty="0" smtClean="0"/>
          </a:p>
          <a:p>
            <a:endParaRPr lang="en-US" dirty="0" smtClean="0"/>
          </a:p>
          <a:p>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0070C0"/>
                </a:solidFill>
                <a:latin typeface="Microsoft Sans Serif" panose="020B0604020202020204" pitchFamily="34" charset="0"/>
                <a:ea typeface="Microsoft Sans Serif" panose="020B0604020202020204" pitchFamily="34" charset="0"/>
                <a:cs typeface="Microsoft Sans Serif" panose="020B0604020202020204" pitchFamily="34" charset="0"/>
              </a:rPr>
              <a:t>Accessible </a:t>
            </a:r>
            <a:r>
              <a:rPr lang="en-US" dirty="0" err="1" smtClean="0">
                <a:solidFill>
                  <a:srgbClr val="0070C0"/>
                </a:solidFill>
                <a:latin typeface="Microsoft Sans Serif" panose="020B0604020202020204" pitchFamily="34" charset="0"/>
                <a:ea typeface="Microsoft Sans Serif" panose="020B0604020202020204" pitchFamily="34" charset="0"/>
                <a:cs typeface="Microsoft Sans Serif" panose="020B0604020202020204" pitchFamily="34" charset="0"/>
              </a:rPr>
              <a:t>vs</a:t>
            </a:r>
            <a:r>
              <a:rPr lang="en-US" dirty="0" smtClean="0">
                <a:solidFill>
                  <a:srgbClr val="0070C0"/>
                </a:solidFill>
                <a:latin typeface="Microsoft Sans Serif" panose="020B0604020202020204" pitchFamily="34" charset="0"/>
                <a:ea typeface="Microsoft Sans Serif" panose="020B0604020202020204" pitchFamily="34" charset="0"/>
                <a:cs typeface="Microsoft Sans Serif" panose="020B0604020202020204" pitchFamily="34" charset="0"/>
              </a:rPr>
              <a:t> Inaccessible</a:t>
            </a:r>
            <a:r>
              <a:rPr lang="en-US" dirty="0" smtClean="0">
                <a:solidFill>
                  <a:schemeClr val="accent2">
                    <a:lumMod val="50000"/>
                  </a:schemeClr>
                </a:solidFill>
                <a:latin typeface="Microsoft Sans Serif" panose="020B0604020202020204" pitchFamily="34" charset="0"/>
                <a:ea typeface="Microsoft Sans Serif" panose="020B0604020202020204" pitchFamily="34" charset="0"/>
                <a:cs typeface="Microsoft Sans Serif" panose="020B0604020202020204" pitchFamily="34" charset="0"/>
              </a:rPr>
              <a:t/>
            </a:r>
            <a:br>
              <a:rPr lang="en-US" dirty="0" smtClean="0">
                <a:solidFill>
                  <a:schemeClr val="accent2">
                    <a:lumMod val="50000"/>
                  </a:schemeClr>
                </a:solidFill>
                <a:latin typeface="Microsoft Sans Serif" panose="020B0604020202020204" pitchFamily="34" charset="0"/>
                <a:ea typeface="Microsoft Sans Serif" panose="020B0604020202020204" pitchFamily="34" charset="0"/>
                <a:cs typeface="Microsoft Sans Serif" panose="020B0604020202020204" pitchFamily="34" charset="0"/>
              </a:rPr>
            </a:br>
            <a:endParaRPr lang="en-US" dirty="0"/>
          </a:p>
        </p:txBody>
      </p:sp>
      <p:sp>
        <p:nvSpPr>
          <p:cNvPr id="3" name="Content Placeholder 2"/>
          <p:cNvSpPr>
            <a:spLocks noGrp="1"/>
          </p:cNvSpPr>
          <p:nvPr>
            <p:ph idx="1"/>
          </p:nvPr>
        </p:nvSpPr>
        <p:spPr/>
        <p:txBody>
          <a:bodyPr/>
          <a:lstStyle/>
          <a:p>
            <a:pPr algn="just">
              <a:lnSpc>
                <a:spcPct val="100000"/>
              </a:lnSpc>
            </a:pPr>
            <a:r>
              <a:rPr lang="en-US" dirty="0" smtClean="0">
                <a:latin typeface="Microsoft Sans Serif" panose="020B0604020202020204" pitchFamily="34" charset="0"/>
                <a:ea typeface="Microsoft Sans Serif" panose="020B0604020202020204" pitchFamily="34" charset="0"/>
                <a:cs typeface="Microsoft Sans Serif" panose="020B0604020202020204" pitchFamily="34" charset="0"/>
              </a:rPr>
              <a:t>If an agent can </a:t>
            </a:r>
            <a:r>
              <a:rPr lang="en-US" dirty="0" smtClean="0">
                <a:solidFill>
                  <a:schemeClr val="accent1"/>
                </a:solidFill>
                <a:latin typeface="Microsoft Sans Serif" panose="020B0604020202020204" pitchFamily="34" charset="0"/>
                <a:ea typeface="Microsoft Sans Serif" panose="020B0604020202020204" pitchFamily="34" charset="0"/>
                <a:cs typeface="Microsoft Sans Serif" panose="020B0604020202020204" pitchFamily="34" charset="0"/>
              </a:rPr>
              <a:t>obtain complete and accurate information about the state's environment</a:t>
            </a:r>
            <a:r>
              <a:rPr lang="en-US" dirty="0" smtClean="0">
                <a:latin typeface="Microsoft Sans Serif" panose="020B0604020202020204" pitchFamily="34" charset="0"/>
                <a:ea typeface="Microsoft Sans Serif" panose="020B0604020202020204" pitchFamily="34" charset="0"/>
                <a:cs typeface="Microsoft Sans Serif" panose="020B0604020202020204" pitchFamily="34" charset="0"/>
              </a:rPr>
              <a:t>, then such an environment is called an Accessible environment else it is called inaccessible.</a:t>
            </a:r>
          </a:p>
          <a:p>
            <a:pPr algn="just">
              <a:lnSpc>
                <a:spcPct val="100000"/>
              </a:lnSpc>
            </a:pPr>
            <a:r>
              <a:rPr lang="en-US" dirty="0" smtClean="0">
                <a:latin typeface="Microsoft Sans Serif" panose="020B0604020202020204" pitchFamily="34" charset="0"/>
                <a:ea typeface="Microsoft Sans Serif" panose="020B0604020202020204" pitchFamily="34" charset="0"/>
                <a:cs typeface="Microsoft Sans Serif" panose="020B0604020202020204" pitchFamily="34" charset="0"/>
              </a:rPr>
              <a:t>An empty room whose state can be defined by its temperature is an example of an accessible environment.</a:t>
            </a:r>
          </a:p>
          <a:p>
            <a:pPr algn="just">
              <a:lnSpc>
                <a:spcPct val="100000"/>
              </a:lnSpc>
            </a:pPr>
            <a:r>
              <a:rPr lang="en-US" dirty="0" smtClean="0">
                <a:latin typeface="Microsoft Sans Serif" panose="020B0604020202020204" pitchFamily="34" charset="0"/>
                <a:ea typeface="Microsoft Sans Serif" panose="020B0604020202020204" pitchFamily="34" charset="0"/>
                <a:cs typeface="Microsoft Sans Serif" panose="020B0604020202020204" pitchFamily="34" charset="0"/>
              </a:rPr>
              <a:t>Information about an event on earth is an example of Inaccessible environment.</a:t>
            </a:r>
          </a:p>
          <a:p>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For each of the following activities, give a PEAS | Chegg.com"/>
          <p:cNvPicPr>
            <a:picLocks noGrp="1" noChangeAspect="1" noChangeArrowheads="1"/>
          </p:cNvPicPr>
          <p:nvPr>
            <p:ph idx="1"/>
          </p:nvPr>
        </p:nvPicPr>
        <p:blipFill>
          <a:blip r:embed="rId2">
            <a:extLst>
              <a:ext uri="{28A0092B-C50C-407E-A947-70E740481C1C}">
                <a14:useLocalDpi xmlns="" xmlns:a14="http://schemas.microsoft.com/office/drawing/2010/main" val="0"/>
              </a:ext>
            </a:extLst>
          </a:blip>
          <a:srcRect/>
          <a:stretch>
            <a:fillRect/>
          </a:stretch>
        </p:blipFill>
        <p:spPr bwMode="auto">
          <a:xfrm>
            <a:off x="452846" y="330925"/>
            <a:ext cx="11512731" cy="6148251"/>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26211037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rcRect l="26965" t="14413" r="23742" b="29822"/>
          <a:stretch>
            <a:fillRect/>
          </a:stretch>
        </p:blipFill>
        <p:spPr>
          <a:xfrm>
            <a:off x="552090" y="224287"/>
            <a:ext cx="11369616" cy="6176513"/>
          </a:xfrm>
          <a:prstGeom prst="rect">
            <a:avLst/>
          </a:prstGeom>
        </p:spPr>
      </p:pic>
    </p:spTree>
    <p:extLst>
      <p:ext uri="{BB962C8B-B14F-4D97-AF65-F5344CB8AC3E}">
        <p14:creationId xmlns="" xmlns:p14="http://schemas.microsoft.com/office/powerpoint/2010/main" val="289960125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812798" y="457199"/>
            <a:ext cx="10326257" cy="5808519"/>
          </a:xfrm>
          <a:prstGeom prst="rect">
            <a:avLst/>
          </a:prstGeom>
        </p:spPr>
      </p:pic>
    </p:spTree>
    <p:extLst>
      <p:ext uri="{BB962C8B-B14F-4D97-AF65-F5344CB8AC3E}">
        <p14:creationId xmlns="" xmlns:p14="http://schemas.microsoft.com/office/powerpoint/2010/main" val="206352645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821509" y="457199"/>
            <a:ext cx="11370491" cy="6328083"/>
          </a:xfrm>
          <a:prstGeom prst="rect">
            <a:avLst/>
          </a:prstGeom>
        </p:spPr>
      </p:pic>
    </p:spTree>
    <p:extLst>
      <p:ext uri="{BB962C8B-B14F-4D97-AF65-F5344CB8AC3E}">
        <p14:creationId xmlns="" xmlns:p14="http://schemas.microsoft.com/office/powerpoint/2010/main" val="97926347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389517" y="775855"/>
            <a:ext cx="10671854" cy="5958774"/>
          </a:xfrm>
          <a:prstGeom prst="rect">
            <a:avLst/>
          </a:prstGeom>
        </p:spPr>
      </p:pic>
    </p:spTree>
    <p:extLst>
      <p:ext uri="{BB962C8B-B14F-4D97-AF65-F5344CB8AC3E}">
        <p14:creationId xmlns="" xmlns:p14="http://schemas.microsoft.com/office/powerpoint/2010/main" val="351978363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06818" y="401782"/>
            <a:ext cx="9478599" cy="5514109"/>
          </a:xfrm>
        </p:spPr>
        <p:txBody>
          <a:bodyPr/>
          <a:lstStyle/>
          <a:p>
            <a:pPr algn="just">
              <a:lnSpc>
                <a:spcPct val="100000"/>
              </a:lnSpc>
            </a:pPr>
            <a:endParaRPr lang="en-US" sz="2200" b="1" dirty="0" smtClean="0">
              <a:latin typeface="Microsoft Sans Serif" panose="020B0604020202020204" pitchFamily="34" charset="0"/>
              <a:ea typeface="Microsoft Sans Serif" panose="020B0604020202020204" pitchFamily="34" charset="0"/>
              <a:cs typeface="Microsoft Sans Serif" panose="020B0604020202020204" pitchFamily="34" charset="0"/>
            </a:endParaRPr>
          </a:p>
          <a:p>
            <a:pPr algn="just">
              <a:lnSpc>
                <a:spcPct val="100000"/>
              </a:lnSpc>
            </a:pPr>
            <a:endParaRPr lang="en-US" sz="2200" b="1" dirty="0" smtClean="0">
              <a:latin typeface="Microsoft Sans Serif" panose="020B0604020202020204" pitchFamily="34" charset="0"/>
              <a:ea typeface="Microsoft Sans Serif" panose="020B0604020202020204" pitchFamily="34" charset="0"/>
              <a:cs typeface="Microsoft Sans Serif" panose="020B0604020202020204" pitchFamily="34" charset="0"/>
            </a:endParaRPr>
          </a:p>
          <a:p>
            <a:pPr algn="just">
              <a:lnSpc>
                <a:spcPct val="100000"/>
              </a:lnSpc>
            </a:pPr>
            <a:r>
              <a:rPr lang="en-US" sz="2200" b="1" dirty="0" smtClean="0">
                <a:latin typeface="Microsoft Sans Serif" panose="020B0604020202020204" pitchFamily="34" charset="0"/>
                <a:ea typeface="Microsoft Sans Serif" panose="020B0604020202020204" pitchFamily="34" charset="0"/>
                <a:cs typeface="Microsoft Sans Serif" panose="020B0604020202020204" pitchFamily="34" charset="0"/>
              </a:rPr>
              <a:t>Sensor:</a:t>
            </a:r>
            <a:r>
              <a:rPr lang="en-US" sz="2200" dirty="0" smtClean="0">
                <a:latin typeface="Microsoft Sans Serif" panose="020B0604020202020204" pitchFamily="34" charset="0"/>
                <a:ea typeface="Microsoft Sans Serif" panose="020B0604020202020204" pitchFamily="34" charset="0"/>
                <a:cs typeface="Microsoft Sans Serif" panose="020B0604020202020204" pitchFamily="34" charset="0"/>
              </a:rPr>
              <a:t> Sensor is a device which detects the change in the environment and sends the information to other electronic devices. An agent observes its environment through sensors.</a:t>
            </a:r>
          </a:p>
          <a:p>
            <a:pPr algn="just">
              <a:lnSpc>
                <a:spcPct val="100000"/>
              </a:lnSpc>
            </a:pPr>
            <a:endParaRPr lang="en-US" sz="2200" b="1" dirty="0" smtClean="0">
              <a:latin typeface="Microsoft Sans Serif" panose="020B0604020202020204" pitchFamily="34" charset="0"/>
              <a:ea typeface="Microsoft Sans Serif" panose="020B0604020202020204" pitchFamily="34" charset="0"/>
              <a:cs typeface="Microsoft Sans Serif" panose="020B0604020202020204" pitchFamily="34" charset="0"/>
            </a:endParaRPr>
          </a:p>
          <a:p>
            <a:pPr algn="just">
              <a:lnSpc>
                <a:spcPct val="100000"/>
              </a:lnSpc>
            </a:pPr>
            <a:r>
              <a:rPr lang="en-US" sz="2200" b="1" dirty="0" smtClean="0">
                <a:latin typeface="Microsoft Sans Serif" panose="020B0604020202020204" pitchFamily="34" charset="0"/>
                <a:ea typeface="Microsoft Sans Serif" panose="020B0604020202020204" pitchFamily="34" charset="0"/>
                <a:cs typeface="Microsoft Sans Serif" panose="020B0604020202020204" pitchFamily="34" charset="0"/>
              </a:rPr>
              <a:t>Actuators:</a:t>
            </a:r>
            <a:r>
              <a:rPr lang="en-US" sz="2200" dirty="0" smtClean="0">
                <a:latin typeface="Microsoft Sans Serif" panose="020B0604020202020204" pitchFamily="34" charset="0"/>
                <a:ea typeface="Microsoft Sans Serif" panose="020B0604020202020204" pitchFamily="34" charset="0"/>
                <a:cs typeface="Microsoft Sans Serif" panose="020B0604020202020204" pitchFamily="34" charset="0"/>
              </a:rPr>
              <a:t> Actuators are the component that </a:t>
            </a:r>
            <a:r>
              <a:rPr lang="en-US" sz="2400" dirty="0" smtClean="0"/>
              <a:t>act upon the environment</a:t>
            </a:r>
            <a:r>
              <a:rPr lang="en-US" sz="2200" dirty="0" smtClean="0">
                <a:latin typeface="Microsoft Sans Serif" panose="020B0604020202020204" pitchFamily="34" charset="0"/>
                <a:ea typeface="Microsoft Sans Serif" panose="020B0604020202020204" pitchFamily="34" charset="0"/>
                <a:cs typeface="Microsoft Sans Serif" panose="020B0604020202020204" pitchFamily="34" charset="0"/>
              </a:rPr>
              <a:t>. The actuators are only responsible for moving and controlling a system. An actuator can be an electric motor, gears, rails, etc.</a:t>
            </a:r>
          </a:p>
          <a:p>
            <a:pPr marL="0" indent="0" algn="just">
              <a:lnSpc>
                <a:spcPct val="100000"/>
              </a:lnSpc>
              <a:buNone/>
            </a:pPr>
            <a:r>
              <a:rPr lang="en-US" sz="2400" dirty="0" smtClean="0"/>
              <a:t>Agents interact with environments through sensors and actuators.</a:t>
            </a:r>
            <a:endParaRPr lang="en-US" sz="2200" dirty="0" smtClean="0">
              <a:latin typeface="Microsoft Sans Serif" panose="020B0604020202020204" pitchFamily="34" charset="0"/>
              <a:ea typeface="Microsoft Sans Serif" panose="020B0604020202020204" pitchFamily="34" charset="0"/>
              <a:cs typeface="Microsoft Sans Serif" panose="020B0604020202020204" pitchFamily="34" charset="0"/>
            </a:endParaRPr>
          </a:p>
          <a:p>
            <a:pPr marL="0" indent="0">
              <a:buNone/>
            </a:pPr>
            <a:endParaRPr lang="en-IN" dirty="0" smtClean="0"/>
          </a:p>
          <a:p>
            <a:pPr marL="0" indent="0">
              <a:buNone/>
            </a:pPr>
            <a:endParaRPr lang="en-US" dirty="0" smtClean="0"/>
          </a:p>
          <a:p>
            <a:pPr marL="0" indent="0">
              <a:buNone/>
            </a:pPr>
            <a:endParaRPr lang="en-IN" dirty="0"/>
          </a:p>
        </p:txBody>
      </p:sp>
      <p:pic>
        <p:nvPicPr>
          <p:cNvPr id="2052" name="Picture 4" descr="Intelligent Agents | Agents in AI - Tutorial And Example"/>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4627002" y="4641273"/>
            <a:ext cx="5189980" cy="2087329"/>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302060295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0"/>
            <a:ext cx="12192000" cy="6762084"/>
          </a:xfrm>
          <a:prstGeom prst="rect">
            <a:avLst/>
          </a:prstGeom>
        </p:spPr>
      </p:pic>
    </p:spTree>
    <p:extLst>
      <p:ext uri="{BB962C8B-B14F-4D97-AF65-F5344CB8AC3E}">
        <p14:creationId xmlns="" xmlns:p14="http://schemas.microsoft.com/office/powerpoint/2010/main" val="206951458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0"/>
            <a:ext cx="7608053" cy="6328229"/>
          </a:xfrm>
          <a:prstGeom prst="rect">
            <a:avLst/>
          </a:prstGeom>
        </p:spPr>
      </p:pic>
      <p:sp>
        <p:nvSpPr>
          <p:cNvPr id="3" name="Rectangle 2"/>
          <p:cNvSpPr/>
          <p:nvPr/>
        </p:nvSpPr>
        <p:spPr>
          <a:xfrm>
            <a:off x="7608053" y="2365606"/>
            <a:ext cx="4380747" cy="1815882"/>
          </a:xfrm>
          <a:prstGeom prst="rect">
            <a:avLst/>
          </a:prstGeom>
          <a:solidFill>
            <a:srgbClr val="FFFF00"/>
          </a:solidFill>
        </p:spPr>
        <p:txBody>
          <a:bodyPr wrap="square">
            <a:spAutoFit/>
          </a:bodyPr>
          <a:lstStyle/>
          <a:p>
            <a:r>
              <a:rPr lang="en-IN" sz="2800" b="1" dirty="0">
                <a:solidFill>
                  <a:srgbClr val="333333"/>
                </a:solidFill>
              </a:rPr>
              <a:t>These agents select actions on the basis of the current percept, ignoring the rest of the percept history.</a:t>
            </a:r>
            <a:endParaRPr lang="en-IN" sz="2800" b="1" dirty="0"/>
          </a:p>
        </p:txBody>
      </p:sp>
    </p:spTree>
    <p:extLst>
      <p:ext uri="{BB962C8B-B14F-4D97-AF65-F5344CB8AC3E}">
        <p14:creationId xmlns="" xmlns:p14="http://schemas.microsoft.com/office/powerpoint/2010/main" val="413762941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46743" y="0"/>
            <a:ext cx="11713027" cy="6676571"/>
          </a:xfrm>
          <a:prstGeom prst="rect">
            <a:avLst/>
          </a:prstGeom>
        </p:spPr>
      </p:pic>
    </p:spTree>
    <p:extLst>
      <p:ext uri="{BB962C8B-B14F-4D97-AF65-F5344CB8AC3E}">
        <p14:creationId xmlns="" xmlns:p14="http://schemas.microsoft.com/office/powerpoint/2010/main" val="385910603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43944"/>
            <a:ext cx="10515600" cy="5533019"/>
          </a:xfrm>
        </p:spPr>
        <p:txBody>
          <a:bodyPr>
            <a:normAutofit/>
          </a:bodyPr>
          <a:lstStyle/>
          <a:p>
            <a:pPr algn="just">
              <a:lnSpc>
                <a:spcPct val="100000"/>
              </a:lnSpc>
            </a:pPr>
            <a:r>
              <a:rPr lang="en-US" sz="2200" dirty="0">
                <a:latin typeface="Microsoft Sans Serif" panose="020B0604020202020204" pitchFamily="34" charset="0"/>
                <a:ea typeface="Microsoft Sans Serif" panose="020B0604020202020204" pitchFamily="34" charset="0"/>
                <a:cs typeface="Microsoft Sans Serif" panose="020B0604020202020204" pitchFamily="34" charset="0"/>
              </a:rPr>
              <a:t>These agents only succeed in the fully observable environment.</a:t>
            </a:r>
          </a:p>
          <a:p>
            <a:pPr algn="just">
              <a:lnSpc>
                <a:spcPct val="100000"/>
              </a:lnSpc>
            </a:pPr>
            <a:r>
              <a:rPr lang="en-US" sz="2200" dirty="0">
                <a:latin typeface="Microsoft Sans Serif" panose="020B0604020202020204" pitchFamily="34" charset="0"/>
                <a:ea typeface="Microsoft Sans Serif" panose="020B0604020202020204" pitchFamily="34" charset="0"/>
                <a:cs typeface="Microsoft Sans Serif" panose="020B0604020202020204" pitchFamily="34" charset="0"/>
              </a:rPr>
              <a:t>The Simple reflex agent does not consider any part of percepts history during their decision and action process.</a:t>
            </a:r>
          </a:p>
          <a:p>
            <a:pPr algn="just">
              <a:lnSpc>
                <a:spcPct val="100000"/>
              </a:lnSpc>
            </a:pPr>
            <a:r>
              <a:rPr lang="en-US" sz="2200" dirty="0">
                <a:latin typeface="Microsoft Sans Serif" panose="020B0604020202020204" pitchFamily="34" charset="0"/>
                <a:ea typeface="Microsoft Sans Serif" panose="020B0604020202020204" pitchFamily="34" charset="0"/>
                <a:cs typeface="Microsoft Sans Serif" panose="020B0604020202020204" pitchFamily="34" charset="0"/>
              </a:rPr>
              <a:t>The Simple reflex agent works on Condition-action rule, which means it maps the current state to action. Such as a Room Cleaner agent, it works only if there is dirt in the room</a:t>
            </a:r>
            <a:r>
              <a:rPr lang="en-US" sz="2200" dirty="0" smtClean="0">
                <a:latin typeface="Microsoft Sans Serif" panose="020B0604020202020204" pitchFamily="34" charset="0"/>
                <a:ea typeface="Microsoft Sans Serif" panose="020B0604020202020204" pitchFamily="34" charset="0"/>
                <a:cs typeface="Microsoft Sans Serif" panose="020B0604020202020204" pitchFamily="34" charset="0"/>
              </a:rPr>
              <a:t>.</a:t>
            </a:r>
          </a:p>
          <a:p>
            <a:pPr algn="just">
              <a:lnSpc>
                <a:spcPct val="100000"/>
              </a:lnSpc>
            </a:pPr>
            <a:r>
              <a:rPr lang="en-US" sz="2200" dirty="0" smtClean="0">
                <a:latin typeface="Microsoft Sans Serif" panose="020B0604020202020204" pitchFamily="34" charset="0"/>
                <a:ea typeface="Microsoft Sans Serif" panose="020B0604020202020204" pitchFamily="34" charset="0"/>
                <a:cs typeface="Microsoft Sans Serif" panose="020B0604020202020204" pitchFamily="34" charset="0"/>
              </a:rPr>
              <a:t>Advantage is simple</a:t>
            </a:r>
            <a:endParaRPr lang="en-US" sz="2200" dirty="0">
              <a:latin typeface="Microsoft Sans Serif" panose="020B0604020202020204" pitchFamily="34" charset="0"/>
              <a:ea typeface="Microsoft Sans Serif" panose="020B0604020202020204" pitchFamily="34" charset="0"/>
              <a:cs typeface="Microsoft Sans Serif" panose="020B0604020202020204" pitchFamily="34" charset="0"/>
            </a:endParaRPr>
          </a:p>
          <a:p>
            <a:pPr algn="just">
              <a:lnSpc>
                <a:spcPct val="100000"/>
              </a:lnSpc>
            </a:pPr>
            <a:r>
              <a:rPr lang="en-US" sz="2200" dirty="0">
                <a:latin typeface="Microsoft Sans Serif" panose="020B0604020202020204" pitchFamily="34" charset="0"/>
                <a:ea typeface="Microsoft Sans Serif" panose="020B0604020202020204" pitchFamily="34" charset="0"/>
                <a:cs typeface="Microsoft Sans Serif" panose="020B0604020202020204" pitchFamily="34" charset="0"/>
              </a:rPr>
              <a:t>Problems for the simple reflex agent design approach:</a:t>
            </a:r>
          </a:p>
          <a:p>
            <a:pPr lvl="1" algn="just">
              <a:lnSpc>
                <a:spcPct val="100000"/>
              </a:lnSpc>
            </a:pPr>
            <a:r>
              <a:rPr lang="en-US" sz="2200" dirty="0">
                <a:latin typeface="Microsoft Sans Serif" panose="020B0604020202020204" pitchFamily="34" charset="0"/>
                <a:ea typeface="Microsoft Sans Serif" panose="020B0604020202020204" pitchFamily="34" charset="0"/>
                <a:cs typeface="Microsoft Sans Serif" panose="020B0604020202020204" pitchFamily="34" charset="0"/>
              </a:rPr>
              <a:t>They have very limited intelligence</a:t>
            </a:r>
          </a:p>
          <a:p>
            <a:pPr lvl="1" algn="just">
              <a:lnSpc>
                <a:spcPct val="100000"/>
              </a:lnSpc>
            </a:pPr>
            <a:r>
              <a:rPr lang="en-US" sz="2200" dirty="0">
                <a:latin typeface="Microsoft Sans Serif" panose="020B0604020202020204" pitchFamily="34" charset="0"/>
                <a:ea typeface="Microsoft Sans Serif" panose="020B0604020202020204" pitchFamily="34" charset="0"/>
                <a:cs typeface="Microsoft Sans Serif" panose="020B0604020202020204" pitchFamily="34" charset="0"/>
              </a:rPr>
              <a:t>They do not have knowledge of non-perceptual parts of the current state</a:t>
            </a:r>
          </a:p>
          <a:p>
            <a:pPr lvl="1" algn="just">
              <a:lnSpc>
                <a:spcPct val="100000"/>
              </a:lnSpc>
            </a:pPr>
            <a:r>
              <a:rPr lang="en-US" sz="2200" dirty="0">
                <a:latin typeface="Microsoft Sans Serif" panose="020B0604020202020204" pitchFamily="34" charset="0"/>
                <a:ea typeface="Microsoft Sans Serif" panose="020B0604020202020204" pitchFamily="34" charset="0"/>
                <a:cs typeface="Microsoft Sans Serif" panose="020B0604020202020204" pitchFamily="34" charset="0"/>
              </a:rPr>
              <a:t>Mostly too big to generate and to store.</a:t>
            </a:r>
          </a:p>
          <a:p>
            <a:pPr lvl="1" algn="just">
              <a:lnSpc>
                <a:spcPct val="100000"/>
              </a:lnSpc>
            </a:pPr>
            <a:r>
              <a:rPr lang="en-US" sz="2200" dirty="0">
                <a:latin typeface="Microsoft Sans Serif" panose="020B0604020202020204" pitchFamily="34" charset="0"/>
                <a:ea typeface="Microsoft Sans Serif" panose="020B0604020202020204" pitchFamily="34" charset="0"/>
                <a:cs typeface="Microsoft Sans Serif" panose="020B0604020202020204" pitchFamily="34" charset="0"/>
              </a:rPr>
              <a:t>Not adaptive to changes in the environment.</a:t>
            </a:r>
          </a:p>
          <a:p>
            <a:pPr marL="0" indent="0">
              <a:buNone/>
            </a:pPr>
            <a:endParaRPr lang="en-US" dirty="0"/>
          </a:p>
        </p:txBody>
      </p:sp>
    </p:spTree>
    <p:extLst>
      <p:ext uri="{BB962C8B-B14F-4D97-AF65-F5344CB8AC3E}">
        <p14:creationId xmlns="" xmlns:p14="http://schemas.microsoft.com/office/powerpoint/2010/main" val="231233176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5221239"/>
            <a:ext cx="12192000" cy="1323439"/>
          </a:xfrm>
          <a:prstGeom prst="rect">
            <a:avLst/>
          </a:prstGeom>
          <a:solidFill>
            <a:srgbClr val="FFFF00"/>
          </a:solidFill>
        </p:spPr>
        <p:txBody>
          <a:bodyPr wrap="square">
            <a:spAutoFit/>
          </a:bodyPr>
          <a:lstStyle/>
          <a:p>
            <a:pPr algn="just"/>
            <a:r>
              <a:rPr lang="en-IN" sz="2000" b="1" dirty="0">
                <a:solidFill>
                  <a:srgbClr val="333333"/>
                </a:solidFill>
              </a:rPr>
              <a:t>Model – based reflex agents maintain </a:t>
            </a:r>
            <a:r>
              <a:rPr lang="en-IN" sz="2000" b="1" i="1" u="sng" dirty="0">
                <a:solidFill>
                  <a:srgbClr val="FF0000"/>
                </a:solidFill>
              </a:rPr>
              <a:t>internal state </a:t>
            </a:r>
            <a:r>
              <a:rPr lang="en-IN" sz="2000" b="1" dirty="0">
                <a:solidFill>
                  <a:srgbClr val="333333"/>
                </a:solidFill>
              </a:rPr>
              <a:t>to track aspects of the world that are not evident in the current percept. The most effective way to handle </a:t>
            </a:r>
            <a:r>
              <a:rPr lang="en-IN" sz="2000" b="1" i="1" u="sng" dirty="0">
                <a:solidFill>
                  <a:srgbClr val="FF0000"/>
                </a:solidFill>
              </a:rPr>
              <a:t>partial observability</a:t>
            </a:r>
            <a:r>
              <a:rPr lang="en-IN" sz="2000" b="1" dirty="0">
                <a:solidFill>
                  <a:srgbClr val="333333"/>
                </a:solidFill>
              </a:rPr>
              <a:t> is for the agent to keep track of the part of the world it cant see now. The agent should maintain some sort of internal state that depends on the percept history and thereby reflects at least some of the un observed aspects of the current state.</a:t>
            </a:r>
            <a:endParaRPr lang="en-IN" sz="2000" b="1" dirty="0"/>
          </a:p>
        </p:txBody>
      </p:sp>
      <p:pic>
        <p:nvPicPr>
          <p:cNvPr id="1026" name="Picture 2"/>
          <p:cNvPicPr>
            <a:picLocks noChangeAspect="1" noChangeArrowheads="1"/>
          </p:cNvPicPr>
          <p:nvPr/>
        </p:nvPicPr>
        <p:blipFill>
          <a:blip r:embed="rId2"/>
          <a:srcRect/>
          <a:stretch>
            <a:fillRect/>
          </a:stretch>
        </p:blipFill>
        <p:spPr bwMode="auto">
          <a:xfrm>
            <a:off x="2037805" y="1071154"/>
            <a:ext cx="7419704" cy="3811596"/>
          </a:xfrm>
          <a:prstGeom prst="rect">
            <a:avLst/>
          </a:prstGeom>
          <a:noFill/>
          <a:ln w="9525">
            <a:noFill/>
            <a:miter lim="800000"/>
            <a:headEnd/>
            <a:tailEnd/>
          </a:ln>
          <a:effectLst/>
        </p:spPr>
      </p:pic>
      <p:sp>
        <p:nvSpPr>
          <p:cNvPr id="5" name="TextBox 4"/>
          <p:cNvSpPr txBox="1"/>
          <p:nvPr/>
        </p:nvSpPr>
        <p:spPr>
          <a:xfrm>
            <a:off x="1658983" y="235131"/>
            <a:ext cx="6309360" cy="707886"/>
          </a:xfrm>
          <a:prstGeom prst="rect">
            <a:avLst/>
          </a:prstGeom>
          <a:noFill/>
        </p:spPr>
        <p:txBody>
          <a:bodyPr wrap="square" rtlCol="0">
            <a:spAutoFit/>
          </a:bodyPr>
          <a:lstStyle/>
          <a:p>
            <a:r>
              <a:rPr lang="en-US" sz="4000" dirty="0" smtClean="0"/>
              <a:t>Model-based reflex agent</a:t>
            </a:r>
            <a:endParaRPr lang="en-US" sz="4000" dirty="0"/>
          </a:p>
        </p:txBody>
      </p:sp>
    </p:spTree>
    <p:extLst>
      <p:ext uri="{BB962C8B-B14F-4D97-AF65-F5344CB8AC3E}">
        <p14:creationId xmlns="" xmlns:p14="http://schemas.microsoft.com/office/powerpoint/2010/main" val="132857424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86971" y="296706"/>
            <a:ext cx="10479314" cy="830997"/>
          </a:xfrm>
          <a:prstGeom prst="rect">
            <a:avLst/>
          </a:prstGeom>
        </p:spPr>
        <p:txBody>
          <a:bodyPr wrap="square">
            <a:spAutoFit/>
          </a:bodyPr>
          <a:lstStyle/>
          <a:p>
            <a:r>
              <a:rPr lang="en-IN" sz="2400" dirty="0">
                <a:solidFill>
                  <a:srgbClr val="333333"/>
                </a:solidFill>
                <a:latin typeface="Calibri "/>
              </a:rPr>
              <a:t>Updating this internal site information as time goes by requires </a:t>
            </a:r>
            <a:r>
              <a:rPr lang="en-IN" sz="2400" b="1" dirty="0">
                <a:solidFill>
                  <a:srgbClr val="333333"/>
                </a:solidFill>
                <a:latin typeface="Calibri "/>
              </a:rPr>
              <a:t>two kinds</a:t>
            </a:r>
            <a:r>
              <a:rPr lang="en-IN" sz="2400" dirty="0">
                <a:solidFill>
                  <a:srgbClr val="333333"/>
                </a:solidFill>
                <a:latin typeface="Calibri "/>
              </a:rPr>
              <a:t> of knowledge to be encoded in the agent program.</a:t>
            </a:r>
            <a:endParaRPr lang="en-IN" sz="2400" dirty="0">
              <a:latin typeface="Calibri "/>
            </a:endParaRPr>
          </a:p>
        </p:txBody>
      </p:sp>
      <p:sp>
        <p:nvSpPr>
          <p:cNvPr id="3" name="Rectangle 2"/>
          <p:cNvSpPr/>
          <p:nvPr/>
        </p:nvSpPr>
        <p:spPr>
          <a:xfrm>
            <a:off x="1291772" y="1779954"/>
            <a:ext cx="4659085" cy="1200329"/>
          </a:xfrm>
          <a:prstGeom prst="rect">
            <a:avLst/>
          </a:prstGeom>
          <a:ln w="9525">
            <a:solidFill>
              <a:schemeClr val="tx1"/>
            </a:solidFill>
          </a:ln>
        </p:spPr>
        <p:txBody>
          <a:bodyPr wrap="square">
            <a:spAutoFit/>
          </a:bodyPr>
          <a:lstStyle/>
          <a:p>
            <a:r>
              <a:rPr lang="en-IN" sz="2400" b="1" dirty="0">
                <a:solidFill>
                  <a:srgbClr val="333333"/>
                </a:solidFill>
              </a:rPr>
              <a:t>First,</a:t>
            </a:r>
            <a:r>
              <a:rPr lang="en-IN" sz="2400" dirty="0">
                <a:solidFill>
                  <a:srgbClr val="333333"/>
                </a:solidFill>
              </a:rPr>
              <a:t> we need some information about how the world evolves independently of the agent </a:t>
            </a:r>
            <a:endParaRPr lang="en-IN" sz="2400" dirty="0"/>
          </a:p>
        </p:txBody>
      </p:sp>
      <p:sp>
        <p:nvSpPr>
          <p:cNvPr id="4" name="Rectangle 3"/>
          <p:cNvSpPr/>
          <p:nvPr/>
        </p:nvSpPr>
        <p:spPr>
          <a:xfrm>
            <a:off x="6400798" y="1779954"/>
            <a:ext cx="5050973" cy="1200329"/>
          </a:xfrm>
          <a:prstGeom prst="rect">
            <a:avLst/>
          </a:prstGeom>
          <a:ln w="12700">
            <a:solidFill>
              <a:schemeClr val="tx1"/>
            </a:solidFill>
          </a:ln>
        </p:spPr>
        <p:txBody>
          <a:bodyPr wrap="square">
            <a:spAutoFit/>
          </a:bodyPr>
          <a:lstStyle/>
          <a:p>
            <a:r>
              <a:rPr lang="en-IN" sz="2400" b="1" dirty="0">
                <a:solidFill>
                  <a:srgbClr val="333333"/>
                </a:solidFill>
              </a:rPr>
              <a:t>Second, </a:t>
            </a:r>
            <a:r>
              <a:rPr lang="en-IN" sz="2400" dirty="0">
                <a:solidFill>
                  <a:srgbClr val="333333"/>
                </a:solidFill>
              </a:rPr>
              <a:t>we need some information about how the agents own actions affect the world</a:t>
            </a:r>
          </a:p>
        </p:txBody>
      </p:sp>
      <p:sp>
        <p:nvSpPr>
          <p:cNvPr id="6" name="Down Arrow 5"/>
          <p:cNvSpPr/>
          <p:nvPr/>
        </p:nvSpPr>
        <p:spPr>
          <a:xfrm>
            <a:off x="5950857" y="1127703"/>
            <a:ext cx="551543" cy="802697"/>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p:cNvSpPr/>
          <p:nvPr/>
        </p:nvSpPr>
        <p:spPr>
          <a:xfrm>
            <a:off x="624114" y="3632534"/>
            <a:ext cx="11117943" cy="1815882"/>
          </a:xfrm>
          <a:prstGeom prst="rect">
            <a:avLst/>
          </a:prstGeom>
        </p:spPr>
        <p:txBody>
          <a:bodyPr wrap="square">
            <a:spAutoFit/>
          </a:bodyPr>
          <a:lstStyle/>
          <a:p>
            <a:r>
              <a:rPr lang="en-IN" sz="2800" dirty="0">
                <a:solidFill>
                  <a:srgbClr val="333333"/>
                </a:solidFill>
                <a:latin typeface="Source Sans Pro"/>
              </a:rPr>
              <a:t>This knowledge about “how the world works” – whether implemented in simple Boolean </a:t>
            </a:r>
            <a:r>
              <a:rPr lang="en-IN" sz="2800" dirty="0" smtClean="0">
                <a:solidFill>
                  <a:srgbClr val="333333"/>
                </a:solidFill>
                <a:latin typeface="Source Sans Pro"/>
              </a:rPr>
              <a:t>circuits </a:t>
            </a:r>
            <a:r>
              <a:rPr lang="en-IN" sz="2800" dirty="0">
                <a:solidFill>
                  <a:srgbClr val="333333"/>
                </a:solidFill>
                <a:latin typeface="Source Sans Pro"/>
              </a:rPr>
              <a:t>or in complete scientific theories – is called a </a:t>
            </a:r>
            <a:r>
              <a:rPr lang="en-IN" sz="2800" b="1" dirty="0">
                <a:solidFill>
                  <a:srgbClr val="333333"/>
                </a:solidFill>
                <a:latin typeface="Source Sans Pro"/>
              </a:rPr>
              <a:t>model</a:t>
            </a:r>
            <a:r>
              <a:rPr lang="en-IN" sz="2800" dirty="0">
                <a:solidFill>
                  <a:srgbClr val="333333"/>
                </a:solidFill>
                <a:latin typeface="Source Sans Pro"/>
              </a:rPr>
              <a:t> of the world. An agent that uses such a model is called a </a:t>
            </a:r>
            <a:r>
              <a:rPr lang="en-IN" sz="2800" b="1" dirty="0">
                <a:solidFill>
                  <a:srgbClr val="333333"/>
                </a:solidFill>
                <a:latin typeface="Source Sans Pro"/>
              </a:rPr>
              <a:t>model – based</a:t>
            </a:r>
            <a:r>
              <a:rPr lang="en-IN" sz="2800" dirty="0">
                <a:solidFill>
                  <a:srgbClr val="333333"/>
                </a:solidFill>
                <a:latin typeface="Source Sans Pro"/>
              </a:rPr>
              <a:t> agent.</a:t>
            </a:r>
            <a:endParaRPr lang="en-IN" sz="2800" dirty="0"/>
          </a:p>
        </p:txBody>
      </p:sp>
    </p:spTree>
    <p:extLst>
      <p:ext uri="{BB962C8B-B14F-4D97-AF65-F5344CB8AC3E}">
        <p14:creationId xmlns="" xmlns:p14="http://schemas.microsoft.com/office/powerpoint/2010/main" val="34436907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fill="hold"/>
                                        <p:tgtEl>
                                          <p:spTgt spid="3"/>
                                        </p:tgtEl>
                                        <p:attrNameLst>
                                          <p:attrName>ppt_x</p:attrName>
                                        </p:attrNameLst>
                                      </p:cBhvr>
                                      <p:tavLst>
                                        <p:tav tm="0">
                                          <p:val>
                                            <p:strVal val="#ppt_x"/>
                                          </p:val>
                                        </p:tav>
                                        <p:tav tm="100000">
                                          <p:val>
                                            <p:strVal val="#ppt_x"/>
                                          </p:val>
                                        </p:tav>
                                      </p:tavLst>
                                    </p:anim>
                                    <p:anim calcmode="lin" valueType="num">
                                      <p:cBhvr additive="base">
                                        <p:cTn id="20"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cBhvr additive="base">
                                        <p:cTn id="25" dur="500" fill="hold"/>
                                        <p:tgtEl>
                                          <p:spTgt spid="4"/>
                                        </p:tgtEl>
                                        <p:attrNameLst>
                                          <p:attrName>ppt_x</p:attrName>
                                        </p:attrNameLst>
                                      </p:cBhvr>
                                      <p:tavLst>
                                        <p:tav tm="0">
                                          <p:val>
                                            <p:strVal val="#ppt_x"/>
                                          </p:val>
                                        </p:tav>
                                        <p:tav tm="100000">
                                          <p:val>
                                            <p:strVal val="#ppt_x"/>
                                          </p:val>
                                        </p:tav>
                                      </p:tavLst>
                                    </p:anim>
                                    <p:anim calcmode="lin" valueType="num">
                                      <p:cBhvr additive="base">
                                        <p:cTn id="2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anim calcmode="lin" valueType="num">
                                      <p:cBhvr additive="base">
                                        <p:cTn id="31" dur="500" fill="hold"/>
                                        <p:tgtEl>
                                          <p:spTgt spid="7"/>
                                        </p:tgtEl>
                                        <p:attrNameLst>
                                          <p:attrName>ppt_x</p:attrName>
                                        </p:attrNameLst>
                                      </p:cBhvr>
                                      <p:tavLst>
                                        <p:tav tm="0">
                                          <p:val>
                                            <p:strVal val="#ppt_x"/>
                                          </p:val>
                                        </p:tav>
                                        <p:tav tm="100000">
                                          <p:val>
                                            <p:strVal val="#ppt_x"/>
                                          </p:val>
                                        </p:tav>
                                      </p:tavLst>
                                    </p:anim>
                                    <p:anim calcmode="lin" valueType="num">
                                      <p:cBhvr additive="base">
                                        <p:cTn id="3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4" grpId="0" animBg="1"/>
      <p:bldP spid="6" grpId="0" animBg="1"/>
      <p:bldP spid="7"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17714" y="187550"/>
            <a:ext cx="11524343" cy="6670449"/>
          </a:xfrm>
          <a:prstGeom prst="rect">
            <a:avLst/>
          </a:prstGeom>
        </p:spPr>
      </p:pic>
      <p:cxnSp>
        <p:nvCxnSpPr>
          <p:cNvPr id="4" name="Straight Connector 3"/>
          <p:cNvCxnSpPr/>
          <p:nvPr/>
        </p:nvCxnSpPr>
        <p:spPr>
          <a:xfrm>
            <a:off x="885371" y="2467429"/>
            <a:ext cx="624115"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885371" y="2808515"/>
            <a:ext cx="624115"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878113" y="3193143"/>
            <a:ext cx="624115"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878113" y="3534229"/>
            <a:ext cx="624115"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191480302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787236" y="5849035"/>
            <a:ext cx="9301678" cy="830997"/>
          </a:xfrm>
          <a:prstGeom prst="rect">
            <a:avLst/>
          </a:prstGeom>
          <a:solidFill>
            <a:schemeClr val="bg1"/>
          </a:solidFill>
        </p:spPr>
        <p:txBody>
          <a:bodyPr wrap="square">
            <a:spAutoFit/>
          </a:bodyPr>
          <a:lstStyle/>
          <a:p>
            <a:r>
              <a:rPr lang="en-IN" sz="2400" b="1" dirty="0"/>
              <a:t>Knowing about the current state of the environment is not always enough to decide what to do</a:t>
            </a:r>
          </a:p>
        </p:txBody>
      </p:sp>
      <p:pic>
        <p:nvPicPr>
          <p:cNvPr id="2050" name="Picture 2"/>
          <p:cNvPicPr>
            <a:picLocks noChangeAspect="1" noChangeArrowheads="1"/>
          </p:cNvPicPr>
          <p:nvPr/>
        </p:nvPicPr>
        <p:blipFill>
          <a:blip r:embed="rId2"/>
          <a:srcRect/>
          <a:stretch>
            <a:fillRect/>
          </a:stretch>
        </p:blipFill>
        <p:spPr bwMode="auto">
          <a:xfrm>
            <a:off x="2207623" y="1241797"/>
            <a:ext cx="7262948" cy="4160647"/>
          </a:xfrm>
          <a:prstGeom prst="rect">
            <a:avLst/>
          </a:prstGeom>
          <a:noFill/>
          <a:ln w="9525">
            <a:noFill/>
            <a:miter lim="800000"/>
            <a:headEnd/>
            <a:tailEnd/>
          </a:ln>
          <a:effectLst/>
        </p:spPr>
      </p:pic>
      <p:sp>
        <p:nvSpPr>
          <p:cNvPr id="6" name="TextBox 5"/>
          <p:cNvSpPr txBox="1"/>
          <p:nvPr/>
        </p:nvSpPr>
        <p:spPr>
          <a:xfrm>
            <a:off x="1384663" y="339634"/>
            <a:ext cx="8843554" cy="769441"/>
          </a:xfrm>
          <a:prstGeom prst="rect">
            <a:avLst/>
          </a:prstGeom>
          <a:noFill/>
        </p:spPr>
        <p:txBody>
          <a:bodyPr wrap="square" rtlCol="0">
            <a:spAutoFit/>
          </a:bodyPr>
          <a:lstStyle/>
          <a:p>
            <a:r>
              <a:rPr lang="en-US" sz="4400" dirty="0" smtClean="0"/>
              <a:t>Goal based Agent</a:t>
            </a:r>
            <a:endParaRPr lang="en-US" sz="4400" dirty="0"/>
          </a:p>
        </p:txBody>
      </p:sp>
    </p:spTree>
    <p:extLst>
      <p:ext uri="{BB962C8B-B14F-4D97-AF65-F5344CB8AC3E}">
        <p14:creationId xmlns="" xmlns:p14="http://schemas.microsoft.com/office/powerpoint/2010/main" val="288440674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79418" y="519340"/>
            <a:ext cx="9291056" cy="4351338"/>
          </a:xfrm>
        </p:spPr>
        <p:txBody>
          <a:bodyPr>
            <a:normAutofit fontScale="62500" lnSpcReduction="20000"/>
          </a:bodyPr>
          <a:lstStyle/>
          <a:p>
            <a:endParaRPr lang="en-IN" dirty="0" smtClean="0"/>
          </a:p>
          <a:p>
            <a:pPr>
              <a:buNone/>
            </a:pPr>
            <a:r>
              <a:rPr lang="en-US" sz="4600" dirty="0" smtClean="0"/>
              <a:t>Goal based Agent</a:t>
            </a:r>
          </a:p>
          <a:p>
            <a:pPr>
              <a:buNone/>
            </a:pPr>
            <a:endParaRPr lang="en-IN" dirty="0" smtClean="0"/>
          </a:p>
          <a:p>
            <a:r>
              <a:rPr lang="en-IN" dirty="0" smtClean="0"/>
              <a:t>Knowing </a:t>
            </a:r>
            <a:r>
              <a:rPr lang="en-IN" dirty="0"/>
              <a:t>about the current state of the environment is not always enough to decide what to </a:t>
            </a:r>
            <a:r>
              <a:rPr lang="en-IN" dirty="0" smtClean="0"/>
              <a:t>do.</a:t>
            </a:r>
          </a:p>
          <a:p>
            <a:r>
              <a:rPr lang="en-IN" dirty="0"/>
              <a:t>Sometimes, goal – based action selection is straight forward, when goal satisfaction results immediately from a single action. Sometimes it will be more tricky, when the agent has to consider long sequences of twists an turns to find a way to achieve the </a:t>
            </a:r>
            <a:r>
              <a:rPr lang="en-IN" dirty="0" smtClean="0"/>
              <a:t>goal</a:t>
            </a:r>
          </a:p>
          <a:p>
            <a:r>
              <a:rPr lang="en-US" dirty="0" smtClean="0"/>
              <a:t>It involves consideration of the future—both “What will happen if I do such-and-such?” and “Will that make me happy?”</a:t>
            </a:r>
          </a:p>
          <a:p>
            <a:r>
              <a:rPr lang="en-US" dirty="0" smtClean="0"/>
              <a:t>Although the goal-based agent appears less efficient, it is more flexible because the knowledge that supports its decisions is represented explicitly and can be modified. </a:t>
            </a:r>
            <a:endParaRPr lang="en-IN" dirty="0"/>
          </a:p>
        </p:txBody>
      </p:sp>
    </p:spTree>
    <p:extLst>
      <p:ext uri="{BB962C8B-B14F-4D97-AF65-F5344CB8AC3E}">
        <p14:creationId xmlns="" xmlns:p14="http://schemas.microsoft.com/office/powerpoint/2010/main" val="148029713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704109" y="5646058"/>
            <a:ext cx="9167090" cy="954107"/>
          </a:xfrm>
          <a:prstGeom prst="rect">
            <a:avLst/>
          </a:prstGeom>
          <a:solidFill>
            <a:schemeClr val="bg1"/>
          </a:solidFill>
        </p:spPr>
        <p:txBody>
          <a:bodyPr wrap="square">
            <a:spAutoFit/>
          </a:bodyPr>
          <a:lstStyle/>
          <a:p>
            <a:r>
              <a:rPr lang="en-IN" sz="2800" dirty="0">
                <a:solidFill>
                  <a:srgbClr val="333333"/>
                </a:solidFill>
                <a:latin typeface="Source Sans Pro"/>
              </a:rPr>
              <a:t>Goals alone are not really enough to generate high quality </a:t>
            </a:r>
            <a:r>
              <a:rPr lang="en-IN" sz="2800" dirty="0" smtClean="0">
                <a:solidFill>
                  <a:srgbClr val="333333"/>
                </a:solidFill>
                <a:latin typeface="Source Sans Pro"/>
              </a:rPr>
              <a:t>behaviour </a:t>
            </a:r>
            <a:r>
              <a:rPr lang="en-IN" sz="2800" dirty="0">
                <a:solidFill>
                  <a:srgbClr val="333333"/>
                </a:solidFill>
                <a:latin typeface="Source Sans Pro"/>
              </a:rPr>
              <a:t>in most environments</a:t>
            </a:r>
            <a:endParaRPr lang="en-IN" sz="2800" dirty="0"/>
          </a:p>
        </p:txBody>
      </p:sp>
      <p:pic>
        <p:nvPicPr>
          <p:cNvPr id="3074" name="Picture 2"/>
          <p:cNvPicPr>
            <a:picLocks noChangeAspect="1" noChangeArrowheads="1"/>
          </p:cNvPicPr>
          <p:nvPr/>
        </p:nvPicPr>
        <p:blipFill>
          <a:blip r:embed="rId2"/>
          <a:srcRect/>
          <a:stretch>
            <a:fillRect/>
          </a:stretch>
        </p:blipFill>
        <p:spPr bwMode="auto">
          <a:xfrm>
            <a:off x="2495005" y="1516525"/>
            <a:ext cx="6290719" cy="3908370"/>
          </a:xfrm>
          <a:prstGeom prst="rect">
            <a:avLst/>
          </a:prstGeom>
          <a:noFill/>
          <a:ln w="9525">
            <a:noFill/>
            <a:miter lim="800000"/>
            <a:headEnd/>
            <a:tailEnd/>
          </a:ln>
          <a:effectLst/>
        </p:spPr>
      </p:pic>
      <p:sp>
        <p:nvSpPr>
          <p:cNvPr id="6" name="TextBox 5"/>
          <p:cNvSpPr txBox="1"/>
          <p:nvPr/>
        </p:nvSpPr>
        <p:spPr>
          <a:xfrm>
            <a:off x="1787235" y="470263"/>
            <a:ext cx="6821187" cy="707886"/>
          </a:xfrm>
          <a:prstGeom prst="rect">
            <a:avLst/>
          </a:prstGeom>
          <a:noFill/>
        </p:spPr>
        <p:txBody>
          <a:bodyPr wrap="square" rtlCol="0">
            <a:spAutoFit/>
          </a:bodyPr>
          <a:lstStyle/>
          <a:p>
            <a:r>
              <a:rPr lang="en-US" sz="4000" dirty="0" smtClean="0"/>
              <a:t>Utility based Agents</a:t>
            </a:r>
            <a:endParaRPr lang="en-US" sz="4000" dirty="0"/>
          </a:p>
        </p:txBody>
      </p:sp>
    </p:spTree>
    <p:extLst>
      <p:ext uri="{BB962C8B-B14F-4D97-AF65-F5344CB8AC3E}">
        <p14:creationId xmlns="" xmlns:p14="http://schemas.microsoft.com/office/powerpoint/2010/main" val="15339822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88463"/>
          </a:xfrm>
        </p:spPr>
        <p:txBody>
          <a:bodyPr>
            <a:normAutofit fontScale="90000"/>
          </a:bodyPr>
          <a:lstStyle/>
          <a:p>
            <a:r>
              <a:rPr lang="en-IN" sz="3600" dirty="0" smtClean="0">
                <a:solidFill>
                  <a:srgbClr val="0070C0"/>
                </a:solidFill>
                <a:latin typeface="Microsoft Sans Serif" panose="020B0604020202020204" pitchFamily="34" charset="0"/>
                <a:ea typeface="Microsoft Sans Serif" panose="020B0604020202020204" pitchFamily="34" charset="0"/>
                <a:cs typeface="Microsoft Sans Serif" panose="020B0604020202020204" pitchFamily="34" charset="0"/>
              </a:rPr>
              <a:t/>
            </a:r>
            <a:br>
              <a:rPr lang="en-IN" sz="3600" dirty="0" smtClean="0">
                <a:solidFill>
                  <a:srgbClr val="0070C0"/>
                </a:solidFill>
                <a:latin typeface="Microsoft Sans Serif" panose="020B0604020202020204" pitchFamily="34" charset="0"/>
                <a:ea typeface="Microsoft Sans Serif" panose="020B0604020202020204" pitchFamily="34" charset="0"/>
                <a:cs typeface="Microsoft Sans Serif" panose="020B0604020202020204" pitchFamily="34" charset="0"/>
              </a:rPr>
            </a:br>
            <a:r>
              <a:rPr lang="en-IN" sz="3600" dirty="0" smtClean="0">
                <a:solidFill>
                  <a:srgbClr val="0070C0"/>
                </a:solidFill>
                <a:latin typeface="Microsoft Sans Serif" panose="020B0604020202020204" pitchFamily="34" charset="0"/>
                <a:ea typeface="Microsoft Sans Serif" panose="020B0604020202020204" pitchFamily="34" charset="0"/>
                <a:cs typeface="Microsoft Sans Serif" panose="020B0604020202020204" pitchFamily="34" charset="0"/>
              </a:rPr>
              <a:t>AGENTS AND ENVIRONMENTS</a:t>
            </a:r>
            <a:r>
              <a:rPr lang="en-IN" dirty="0" smtClean="0">
                <a:solidFill>
                  <a:srgbClr val="FF0000"/>
                </a:solidFill>
                <a:latin typeface="Microsoft Sans Serif" panose="020B0604020202020204" pitchFamily="34" charset="0"/>
                <a:ea typeface="Microsoft Sans Serif" panose="020B0604020202020204" pitchFamily="34" charset="0"/>
                <a:cs typeface="Microsoft Sans Serif" panose="020B0604020202020204" pitchFamily="34" charset="0"/>
              </a:rPr>
              <a:t/>
            </a:r>
            <a:br>
              <a:rPr lang="en-IN" dirty="0" smtClean="0">
                <a:solidFill>
                  <a:srgbClr val="FF0000"/>
                </a:solidFill>
                <a:latin typeface="Microsoft Sans Serif" panose="020B0604020202020204" pitchFamily="34" charset="0"/>
                <a:ea typeface="Microsoft Sans Serif" panose="020B0604020202020204" pitchFamily="34" charset="0"/>
                <a:cs typeface="Microsoft Sans Serif" panose="020B0604020202020204" pitchFamily="34" charset="0"/>
              </a:rPr>
            </a:br>
            <a:endParaRPr lang="en-US" dirty="0"/>
          </a:p>
        </p:txBody>
      </p:sp>
      <p:sp>
        <p:nvSpPr>
          <p:cNvPr id="3" name="Content Placeholder 2"/>
          <p:cNvSpPr>
            <a:spLocks noGrp="1"/>
          </p:cNvSpPr>
          <p:nvPr>
            <p:ph idx="1"/>
          </p:nvPr>
        </p:nvSpPr>
        <p:spPr>
          <a:xfrm>
            <a:off x="1593272" y="1122218"/>
            <a:ext cx="9760527" cy="5054745"/>
          </a:xfrm>
        </p:spPr>
        <p:txBody>
          <a:bodyPr>
            <a:noAutofit/>
          </a:bodyPr>
          <a:lstStyle/>
          <a:p>
            <a:pPr algn="just"/>
            <a:r>
              <a:rPr lang="en-US" sz="2000" dirty="0" smtClean="0"/>
              <a:t>The term percept to refer to the agent’s perceptual inputs at any given instant</a:t>
            </a:r>
          </a:p>
          <a:p>
            <a:pPr algn="just"/>
            <a:r>
              <a:rPr lang="en-US" sz="2000" dirty="0" smtClean="0"/>
              <a:t>An agent’s percept sequence is the complete history of everything the agent has ever perceived. </a:t>
            </a:r>
          </a:p>
          <a:p>
            <a:pPr algn="just"/>
            <a:r>
              <a:rPr lang="en-US" sz="2000" dirty="0" smtClean="0"/>
              <a:t>In general, an agent’s choice of action at any given instant can depend on the entire percept sequence observed to date, but not on anything it hasn’t perceived. B</a:t>
            </a:r>
          </a:p>
          <a:p>
            <a:pPr algn="just"/>
            <a:r>
              <a:rPr lang="en-US" sz="2000" b="1" dirty="0" smtClean="0"/>
              <a:t>An agent’s behavior is described by the agent function that maps any given percept sequence to an action</a:t>
            </a:r>
            <a:r>
              <a:rPr lang="en-US" sz="2000" dirty="0" smtClean="0"/>
              <a:t>.</a:t>
            </a:r>
          </a:p>
          <a:p>
            <a:pPr algn="just"/>
            <a:r>
              <a:rPr lang="en-US" sz="2000" dirty="0" smtClean="0"/>
              <a:t>Given an agent to experiment with, we can construct a table by trying out all possible percept sequences and recording which actions the agent does in response.</a:t>
            </a:r>
          </a:p>
          <a:p>
            <a:pPr algn="just"/>
            <a:r>
              <a:rPr lang="en-US" sz="2000" dirty="0" smtClean="0"/>
              <a:t>The table is an external characterization of the agent.</a:t>
            </a:r>
          </a:p>
          <a:p>
            <a:pPr algn="just"/>
            <a:r>
              <a:rPr lang="en-US" sz="2000" dirty="0" smtClean="0"/>
              <a:t> Internally, the agent function for an artificial agent will be implemented by an agent program. </a:t>
            </a:r>
          </a:p>
          <a:p>
            <a:pPr algn="just"/>
            <a:r>
              <a:rPr lang="en-US" sz="2000" dirty="0" smtClean="0"/>
              <a:t>It is important to keep these two ideas distinct. </a:t>
            </a:r>
          </a:p>
          <a:p>
            <a:pPr algn="just"/>
            <a:r>
              <a:rPr lang="en-US" sz="2000" b="1" dirty="0" smtClean="0"/>
              <a:t>The agent function is an abstract mathematical description; the agent program is a concrete implementation, running within some physical system.</a:t>
            </a:r>
            <a:endParaRPr lang="en-US" sz="2000" b="1"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90254" y="302359"/>
            <a:ext cx="9240981" cy="5016758"/>
          </a:xfrm>
          <a:prstGeom prst="rect">
            <a:avLst/>
          </a:prstGeom>
        </p:spPr>
        <p:txBody>
          <a:bodyPr wrap="square">
            <a:spAutoFit/>
          </a:bodyPr>
          <a:lstStyle/>
          <a:p>
            <a:pPr>
              <a:buFont typeface="Arial" pitchFamily="34" charset="0"/>
              <a:buChar char="•"/>
            </a:pPr>
            <a:r>
              <a:rPr lang="en-US" sz="2000" dirty="0" smtClean="0"/>
              <a:t>performance measure assigns a score to any given sequence of environment states, so it can easily distinguish between more and less desirable ways.</a:t>
            </a:r>
          </a:p>
          <a:p>
            <a:pPr>
              <a:buFont typeface="Arial" pitchFamily="34" charset="0"/>
              <a:buChar char="•"/>
            </a:pPr>
            <a:endParaRPr lang="en-US" sz="2000" dirty="0" smtClean="0"/>
          </a:p>
          <a:p>
            <a:pPr>
              <a:buFont typeface="Arial" pitchFamily="34" charset="0"/>
              <a:buChar char="•"/>
            </a:pPr>
            <a:r>
              <a:rPr lang="en-US" sz="2000" dirty="0" smtClean="0"/>
              <a:t>If the internal utility function and the external performance measure are in agreement, then an agent that chooses actions to maximize its utility will be rational according to the external performance measure.</a:t>
            </a:r>
          </a:p>
          <a:p>
            <a:pPr>
              <a:buFont typeface="Arial" pitchFamily="34" charset="0"/>
              <a:buChar char="•"/>
            </a:pPr>
            <a:endParaRPr lang="en-US" sz="2000" dirty="0" smtClean="0"/>
          </a:p>
          <a:p>
            <a:pPr>
              <a:buFont typeface="Arial" pitchFamily="34" charset="0"/>
              <a:buChar char="•"/>
            </a:pPr>
            <a:r>
              <a:rPr lang="en-US" sz="2000" dirty="0" smtClean="0"/>
              <a:t>utility-based agent has many advantages in terms of flexibility and learning. </a:t>
            </a:r>
          </a:p>
          <a:p>
            <a:endParaRPr lang="en-US" sz="2000" dirty="0" smtClean="0"/>
          </a:p>
          <a:p>
            <a:pPr>
              <a:buFont typeface="Arial" pitchFamily="34" charset="0"/>
              <a:buChar char="•"/>
            </a:pPr>
            <a:r>
              <a:rPr lang="en-US" sz="2000" dirty="0" smtClean="0"/>
              <a:t>when there are conflicting goals, only some of which can be achieved (for example, speed and safety), the utility function specifies the appropriate tradeoff. </a:t>
            </a:r>
          </a:p>
          <a:p>
            <a:pPr>
              <a:buFont typeface="Arial" pitchFamily="34" charset="0"/>
              <a:buChar char="•"/>
            </a:pPr>
            <a:endParaRPr lang="en-US" sz="2000" dirty="0" smtClean="0"/>
          </a:p>
          <a:p>
            <a:pPr>
              <a:buFont typeface="Arial" pitchFamily="34" charset="0"/>
              <a:buChar char="•"/>
            </a:pPr>
            <a:r>
              <a:rPr lang="en-US" sz="2000" dirty="0" smtClean="0"/>
              <a:t>Second, when there are several goals that the agent can aim for, none of which can be achieved with certainty, utility provides a way in which the likelihood of success can be weighed against the importance of the goals.</a:t>
            </a:r>
          </a:p>
          <a:p>
            <a:endParaRPr lang="en-US" sz="2000"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217919" y="391886"/>
            <a:ext cx="5640251" cy="5170646"/>
          </a:xfrm>
          <a:prstGeom prst="rect">
            <a:avLst/>
          </a:prstGeom>
          <a:noFill/>
        </p:spPr>
        <p:txBody>
          <a:bodyPr wrap="square" rtlCol="0">
            <a:spAutoFit/>
          </a:bodyPr>
          <a:lstStyle/>
          <a:p>
            <a:r>
              <a:rPr lang="en-IN" sz="2400" dirty="0" smtClean="0"/>
              <a:t>Learning agent can be divided into 4 conceptual components:</a:t>
            </a:r>
          </a:p>
          <a:p>
            <a:r>
              <a:rPr lang="en-IN" sz="2400" b="1" u="sng" dirty="0" smtClean="0">
                <a:solidFill>
                  <a:srgbClr val="FF0000"/>
                </a:solidFill>
              </a:rPr>
              <a:t>1.Learning element </a:t>
            </a:r>
            <a:r>
              <a:rPr lang="en-IN" sz="2400" dirty="0" smtClean="0"/>
              <a:t>: which is responsible for making improvements</a:t>
            </a:r>
          </a:p>
          <a:p>
            <a:r>
              <a:rPr lang="en-IN" sz="2400" b="1" u="sng" dirty="0" smtClean="0">
                <a:solidFill>
                  <a:srgbClr val="FF0000"/>
                </a:solidFill>
              </a:rPr>
              <a:t>2.Performance element </a:t>
            </a:r>
            <a:r>
              <a:rPr lang="en-IN" sz="2400" dirty="0" smtClean="0"/>
              <a:t>: which is responsible for selecting external actions.</a:t>
            </a:r>
          </a:p>
          <a:p>
            <a:r>
              <a:rPr lang="en-IN" sz="2400" b="1" u="sng" dirty="0" smtClean="0">
                <a:solidFill>
                  <a:srgbClr val="FF0000"/>
                </a:solidFill>
              </a:rPr>
              <a:t>3.critic:</a:t>
            </a:r>
            <a:r>
              <a:rPr lang="en-IN" sz="2400" dirty="0" smtClean="0"/>
              <a:t> how the agent is doing and determine how the performance element should be modified to do better in the future.</a:t>
            </a:r>
          </a:p>
          <a:p>
            <a:r>
              <a:rPr lang="en-IN" sz="2400" b="1" u="sng" dirty="0" smtClean="0">
                <a:solidFill>
                  <a:srgbClr val="FF0000"/>
                </a:solidFill>
              </a:rPr>
              <a:t>4.Problem generator </a:t>
            </a:r>
            <a:r>
              <a:rPr lang="en-IN" sz="2400" b="1" dirty="0" smtClean="0">
                <a:solidFill>
                  <a:srgbClr val="FF0000"/>
                </a:solidFill>
              </a:rPr>
              <a:t>: </a:t>
            </a:r>
            <a:r>
              <a:rPr lang="en-IN" sz="2400" dirty="0" smtClean="0"/>
              <a:t>responsible for suggesting actions that will lead to new and informative experiences.</a:t>
            </a:r>
          </a:p>
          <a:p>
            <a:endParaRPr lang="en-IN" dirty="0"/>
          </a:p>
        </p:txBody>
      </p:sp>
      <p:pic>
        <p:nvPicPr>
          <p:cNvPr id="4098" name="Picture 2"/>
          <p:cNvPicPr>
            <a:picLocks noChangeAspect="1" noChangeArrowheads="1"/>
          </p:cNvPicPr>
          <p:nvPr/>
        </p:nvPicPr>
        <p:blipFill>
          <a:blip r:embed="rId2"/>
          <a:srcRect/>
          <a:stretch>
            <a:fillRect/>
          </a:stretch>
        </p:blipFill>
        <p:spPr bwMode="auto">
          <a:xfrm>
            <a:off x="558437" y="1318669"/>
            <a:ext cx="5398226" cy="3724275"/>
          </a:xfrm>
          <a:prstGeom prst="rect">
            <a:avLst/>
          </a:prstGeom>
          <a:noFill/>
          <a:ln w="9525">
            <a:noFill/>
            <a:miter lim="800000"/>
            <a:headEnd/>
            <a:tailEnd/>
          </a:ln>
          <a:effectLst/>
        </p:spPr>
      </p:pic>
      <p:sp>
        <p:nvSpPr>
          <p:cNvPr id="5" name="TextBox 4"/>
          <p:cNvSpPr txBox="1"/>
          <p:nvPr/>
        </p:nvSpPr>
        <p:spPr>
          <a:xfrm>
            <a:off x="731520" y="483326"/>
            <a:ext cx="4023360" cy="707886"/>
          </a:xfrm>
          <a:prstGeom prst="rect">
            <a:avLst/>
          </a:prstGeom>
          <a:noFill/>
        </p:spPr>
        <p:txBody>
          <a:bodyPr wrap="square" rtlCol="0">
            <a:spAutoFit/>
          </a:bodyPr>
          <a:lstStyle/>
          <a:p>
            <a:r>
              <a:rPr lang="en-US" sz="4000" dirty="0" smtClean="0"/>
              <a:t>Learning Agent</a:t>
            </a:r>
            <a:endParaRPr lang="en-US" sz="4000" dirty="0"/>
          </a:p>
        </p:txBody>
      </p:sp>
    </p:spTree>
    <p:extLst>
      <p:ext uri="{BB962C8B-B14F-4D97-AF65-F5344CB8AC3E}">
        <p14:creationId xmlns="" xmlns:p14="http://schemas.microsoft.com/office/powerpoint/2010/main" val="101262536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27135" y="632554"/>
            <a:ext cx="9013552" cy="4893647"/>
          </a:xfrm>
          <a:prstGeom prst="rect">
            <a:avLst/>
          </a:prstGeom>
        </p:spPr>
        <p:txBody>
          <a:bodyPr wrap="square">
            <a:spAutoFit/>
          </a:bodyPr>
          <a:lstStyle/>
          <a:p>
            <a:pPr>
              <a:buFont typeface="Arial" pitchFamily="34" charset="0"/>
              <a:buChar char="•"/>
            </a:pPr>
            <a:r>
              <a:rPr lang="en-US" sz="2400" dirty="0" smtClean="0"/>
              <a:t>proposes is to build learning machines and then to teach them. </a:t>
            </a:r>
          </a:p>
          <a:p>
            <a:pPr>
              <a:buFont typeface="Arial" pitchFamily="34" charset="0"/>
              <a:buChar char="•"/>
            </a:pPr>
            <a:r>
              <a:rPr lang="en-US" sz="2400" dirty="0" smtClean="0"/>
              <a:t> it allows the agent to operate in initially unknown environments and to become more competent than its initial knowledge alone might allow. In many areas of AI, this is now the preferred method for creating state-of-the-art systems.</a:t>
            </a:r>
          </a:p>
          <a:p>
            <a:pPr>
              <a:buFont typeface="Arial" pitchFamily="34" charset="0"/>
              <a:buChar char="•"/>
            </a:pPr>
            <a:r>
              <a:rPr lang="en-US" sz="2400" dirty="0" smtClean="0"/>
              <a:t>The design of the learning element depends very much on the design of the performance element.</a:t>
            </a:r>
          </a:p>
          <a:p>
            <a:pPr>
              <a:buFont typeface="Arial" pitchFamily="34" charset="0"/>
              <a:buChar char="•"/>
            </a:pPr>
            <a:r>
              <a:rPr lang="en-US" sz="2400" dirty="0" smtClean="0"/>
              <a:t>Learning in intelligent agents can be summarized as a process of modification of each component of the agent to bring the components into closer agreement with the available feedback information, thereby improving the overall performance of the agent.</a:t>
            </a:r>
          </a:p>
          <a:p>
            <a:pPr>
              <a:buFont typeface="Arial" pitchFamily="34" charset="0"/>
              <a:buChar char="•"/>
            </a:pPr>
            <a:endParaRPr lang="en-US" sz="2400" dirty="0" smtClean="0"/>
          </a:p>
          <a:p>
            <a:pPr>
              <a:buFont typeface="Arial" pitchFamily="34" charset="0"/>
              <a:buChar char="•"/>
            </a:pPr>
            <a:endParaRPr lang="en-US" sz="2400"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srcRect/>
          <a:stretch>
            <a:fillRect/>
          </a:stretch>
        </p:blipFill>
        <p:spPr bwMode="auto">
          <a:xfrm>
            <a:off x="2119313" y="1276350"/>
            <a:ext cx="7953375" cy="4305300"/>
          </a:xfrm>
          <a:prstGeom prst="rect">
            <a:avLst/>
          </a:prstGeom>
          <a:noFill/>
          <a:ln w="9525">
            <a:noFill/>
            <a:miter lim="800000"/>
            <a:headEnd/>
            <a:tailEnd/>
          </a:ln>
          <a:effectLst/>
        </p:spPr>
      </p:pic>
      <p:sp>
        <p:nvSpPr>
          <p:cNvPr id="5" name="TextBox 4"/>
          <p:cNvSpPr txBox="1"/>
          <p:nvPr/>
        </p:nvSpPr>
        <p:spPr>
          <a:xfrm>
            <a:off x="1358537" y="326571"/>
            <a:ext cx="7916092" cy="523220"/>
          </a:xfrm>
          <a:prstGeom prst="rect">
            <a:avLst/>
          </a:prstGeom>
          <a:noFill/>
        </p:spPr>
        <p:txBody>
          <a:bodyPr wrap="square" rtlCol="0">
            <a:spAutoFit/>
          </a:bodyPr>
          <a:lstStyle/>
          <a:p>
            <a:r>
              <a:rPr lang="en-US" sz="2800" dirty="0" smtClean="0"/>
              <a:t>How the components of agent programs work</a:t>
            </a:r>
            <a:endParaRPr lang="en-US" sz="2800"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dirty="0" smtClean="0"/>
              <a:t>In an atomic representation each state of the world is indivisible—it has no internal ATOMIC REPRESENTATION structure</a:t>
            </a:r>
          </a:p>
          <a:p>
            <a:r>
              <a:rPr lang="en-US" dirty="0" smtClean="0"/>
              <a:t>A factored representation splits up each state into a fixed set of FACTORED REPRESENTATION VARIABLE variables or attributes, each of which can have a value. (common attributes, represent uncertainty)</a:t>
            </a:r>
          </a:p>
          <a:p>
            <a:r>
              <a:rPr lang="en-US" smtClean="0"/>
              <a:t>For many purposes, we need to understand the world as having things in it that are related to each other, not just variables with values.</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865475" y="361004"/>
            <a:ext cx="5707012" cy="461665"/>
          </a:xfrm>
          <a:prstGeom prst="rect">
            <a:avLst/>
          </a:prstGeom>
        </p:spPr>
        <p:txBody>
          <a:bodyPr wrap="none">
            <a:spAutoFit/>
          </a:bodyPr>
          <a:lstStyle/>
          <a:p>
            <a:r>
              <a:rPr lang="en-US" sz="2400" dirty="0" smtClean="0">
                <a:solidFill>
                  <a:srgbClr val="0070C0"/>
                </a:solidFill>
              </a:rPr>
              <a:t>Simple example—the vacuum-cleaner world</a:t>
            </a:r>
            <a:endParaRPr lang="en-US" sz="2400" dirty="0">
              <a:solidFill>
                <a:srgbClr val="0070C0"/>
              </a:solidFill>
            </a:endParaRPr>
          </a:p>
        </p:txBody>
      </p:sp>
      <p:sp>
        <p:nvSpPr>
          <p:cNvPr id="4" name="Rectangle 3"/>
          <p:cNvSpPr/>
          <p:nvPr/>
        </p:nvSpPr>
        <p:spPr>
          <a:xfrm>
            <a:off x="1910740" y="1094247"/>
            <a:ext cx="5233852" cy="2185214"/>
          </a:xfrm>
          <a:prstGeom prst="rect">
            <a:avLst/>
          </a:prstGeom>
        </p:spPr>
        <p:txBody>
          <a:bodyPr wrap="square">
            <a:spAutoFit/>
          </a:bodyPr>
          <a:lstStyle/>
          <a:p>
            <a:pPr algn="just"/>
            <a:r>
              <a:rPr lang="en-US" sz="2000" dirty="0" smtClean="0"/>
              <a:t>This particular world has just two locations: squares A and B. The vacuum agent perceives which square it is in and whether there is dirt in the square. It can choose to move left, move right, suck up the dirt, or do nothing. </a:t>
            </a:r>
          </a:p>
          <a:p>
            <a:pPr algn="just"/>
            <a:endParaRPr lang="en-US" dirty="0" smtClean="0"/>
          </a:p>
          <a:p>
            <a:pPr algn="just"/>
            <a:endParaRPr lang="en-US" dirty="0"/>
          </a:p>
        </p:txBody>
      </p:sp>
      <p:sp>
        <p:nvSpPr>
          <p:cNvPr id="5" name="Rectangle 4"/>
          <p:cNvSpPr/>
          <p:nvPr/>
        </p:nvSpPr>
        <p:spPr>
          <a:xfrm>
            <a:off x="2168831" y="3208753"/>
            <a:ext cx="5259977" cy="1015663"/>
          </a:xfrm>
          <a:prstGeom prst="rect">
            <a:avLst/>
          </a:prstGeom>
        </p:spPr>
        <p:txBody>
          <a:bodyPr wrap="square">
            <a:spAutoFit/>
          </a:bodyPr>
          <a:lstStyle/>
          <a:p>
            <a:pPr algn="just"/>
            <a:r>
              <a:rPr lang="en-US" sz="2000" dirty="0" smtClean="0"/>
              <a:t>One very simple agent function is the following: if the current square is dirty, then suck; otherwise, move to the other square</a:t>
            </a:r>
            <a:endParaRPr lang="en-US" sz="2000" dirty="0"/>
          </a:p>
        </p:txBody>
      </p:sp>
      <p:pic>
        <p:nvPicPr>
          <p:cNvPr id="1026" name="Picture 2"/>
          <p:cNvPicPr>
            <a:picLocks noChangeAspect="1" noChangeArrowheads="1"/>
          </p:cNvPicPr>
          <p:nvPr/>
        </p:nvPicPr>
        <p:blipFill>
          <a:blip r:embed="rId2"/>
          <a:srcRect/>
          <a:stretch>
            <a:fillRect/>
          </a:stretch>
        </p:blipFill>
        <p:spPr bwMode="auto">
          <a:xfrm>
            <a:off x="2235109" y="4898570"/>
            <a:ext cx="3177330" cy="1659799"/>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8781098" y="608512"/>
            <a:ext cx="1762125" cy="990600"/>
          </a:xfrm>
          <a:prstGeom prst="rect">
            <a:avLst/>
          </a:prstGeom>
          <a:noFill/>
          <a:ln w="9525">
            <a:noFill/>
            <a:miter lim="800000"/>
            <a:headEnd/>
            <a:tailEnd/>
          </a:ln>
          <a:effectLst/>
        </p:spPr>
      </p:pic>
      <p:pic>
        <p:nvPicPr>
          <p:cNvPr id="1028" name="Picture 4"/>
          <p:cNvPicPr>
            <a:picLocks noChangeAspect="1" noChangeArrowheads="1"/>
          </p:cNvPicPr>
          <p:nvPr/>
        </p:nvPicPr>
        <p:blipFill>
          <a:blip r:embed="rId4"/>
          <a:srcRect/>
          <a:stretch>
            <a:fillRect/>
          </a:stretch>
        </p:blipFill>
        <p:spPr bwMode="auto">
          <a:xfrm>
            <a:off x="8891587" y="1828121"/>
            <a:ext cx="1724025" cy="981075"/>
          </a:xfrm>
          <a:prstGeom prst="rect">
            <a:avLst/>
          </a:prstGeom>
          <a:noFill/>
          <a:ln w="9525">
            <a:noFill/>
            <a:miter lim="800000"/>
            <a:headEnd/>
            <a:tailEnd/>
          </a:ln>
          <a:effectLst/>
        </p:spPr>
      </p:pic>
      <p:pic>
        <p:nvPicPr>
          <p:cNvPr id="1029" name="Picture 5"/>
          <p:cNvPicPr>
            <a:picLocks noChangeAspect="1" noChangeArrowheads="1"/>
          </p:cNvPicPr>
          <p:nvPr/>
        </p:nvPicPr>
        <p:blipFill>
          <a:blip r:embed="rId5"/>
          <a:srcRect/>
          <a:stretch>
            <a:fillRect/>
          </a:stretch>
        </p:blipFill>
        <p:spPr bwMode="auto">
          <a:xfrm>
            <a:off x="8887914" y="3054803"/>
            <a:ext cx="1809750" cy="1009650"/>
          </a:xfrm>
          <a:prstGeom prst="rect">
            <a:avLst/>
          </a:prstGeom>
          <a:noFill/>
          <a:ln w="9525">
            <a:noFill/>
            <a:miter lim="800000"/>
            <a:headEnd/>
            <a:tailEnd/>
          </a:ln>
          <a:effectLst/>
        </p:spPr>
      </p:pic>
      <p:pic>
        <p:nvPicPr>
          <p:cNvPr id="1030" name="Picture 6"/>
          <p:cNvPicPr>
            <a:picLocks noChangeAspect="1" noChangeArrowheads="1"/>
          </p:cNvPicPr>
          <p:nvPr/>
        </p:nvPicPr>
        <p:blipFill>
          <a:blip r:embed="rId6"/>
          <a:srcRect/>
          <a:stretch>
            <a:fillRect/>
          </a:stretch>
        </p:blipFill>
        <p:spPr bwMode="auto">
          <a:xfrm>
            <a:off x="8946152" y="4251824"/>
            <a:ext cx="1771650" cy="1019175"/>
          </a:xfrm>
          <a:prstGeom prst="rect">
            <a:avLst/>
          </a:prstGeom>
          <a:noFill/>
          <a:ln w="9525">
            <a:noFill/>
            <a:miter lim="800000"/>
            <a:headEnd/>
            <a:tailEnd/>
          </a:ln>
          <a:effectLst/>
        </p:spPr>
      </p:pic>
      <p:pic>
        <p:nvPicPr>
          <p:cNvPr id="1031" name="Picture 7"/>
          <p:cNvPicPr>
            <a:picLocks noChangeAspect="1" noChangeArrowheads="1"/>
          </p:cNvPicPr>
          <p:nvPr/>
        </p:nvPicPr>
        <p:blipFill>
          <a:blip r:embed="rId7"/>
          <a:srcRect/>
          <a:stretch>
            <a:fillRect/>
          </a:stretch>
        </p:blipFill>
        <p:spPr bwMode="auto">
          <a:xfrm>
            <a:off x="9007928" y="5469119"/>
            <a:ext cx="1752600" cy="962025"/>
          </a:xfrm>
          <a:prstGeom prst="rect">
            <a:avLst/>
          </a:prstGeom>
          <a:noFill/>
          <a:ln w="9525">
            <a:noFill/>
            <a:miter lim="800000"/>
            <a:headEnd/>
            <a:tailEnd/>
          </a:ln>
          <a:effectLst/>
        </p:spPr>
      </p:pic>
    </p:spTree>
    <p:extLst>
      <p:ext uri="{BB962C8B-B14F-4D97-AF65-F5344CB8AC3E}">
        <p14:creationId xmlns="" xmlns:p14="http://schemas.microsoft.com/office/powerpoint/2010/main" val="305533598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2050" name="Picture 2"/>
          <p:cNvPicPr>
            <a:picLocks noGrp="1" noChangeAspect="1" noChangeArrowheads="1"/>
          </p:cNvPicPr>
          <p:nvPr>
            <p:ph idx="1"/>
          </p:nvPr>
        </p:nvPicPr>
        <p:blipFill>
          <a:blip r:embed="rId2"/>
          <a:srcRect/>
          <a:stretch>
            <a:fillRect/>
          </a:stretch>
        </p:blipFill>
        <p:spPr bwMode="auto">
          <a:xfrm>
            <a:off x="2133600" y="953589"/>
            <a:ext cx="7924800" cy="504795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93272" y="94891"/>
            <a:ext cx="10414697" cy="6625086"/>
          </a:xfrm>
        </p:spPr>
        <p:txBody>
          <a:bodyPr>
            <a:normAutofit/>
          </a:bodyPr>
          <a:lstStyle/>
          <a:p>
            <a:pPr marL="0" indent="0" algn="just">
              <a:lnSpc>
                <a:spcPct val="100000"/>
              </a:lnSpc>
              <a:buNone/>
            </a:pPr>
            <a:r>
              <a:rPr lang="en-US" sz="2200" dirty="0">
                <a:solidFill>
                  <a:srgbClr val="FF0000"/>
                </a:solidFill>
                <a:latin typeface="Microsoft Sans Serif" panose="020B0604020202020204" pitchFamily="34" charset="0"/>
                <a:ea typeface="Microsoft Sans Serif" panose="020B0604020202020204" pitchFamily="34" charset="0"/>
                <a:cs typeface="Microsoft Sans Serif" panose="020B0604020202020204" pitchFamily="34" charset="0"/>
              </a:rPr>
              <a:t>GOOD BEHAVIOR: THE CONCEPT OF </a:t>
            </a:r>
            <a:r>
              <a:rPr lang="en-US" sz="2200" dirty="0" smtClean="0">
                <a:solidFill>
                  <a:srgbClr val="FF0000"/>
                </a:solidFill>
                <a:latin typeface="Microsoft Sans Serif" panose="020B0604020202020204" pitchFamily="34" charset="0"/>
                <a:ea typeface="Microsoft Sans Serif" panose="020B0604020202020204" pitchFamily="34" charset="0"/>
                <a:cs typeface="Microsoft Sans Serif" panose="020B0604020202020204" pitchFamily="34" charset="0"/>
              </a:rPr>
              <a:t>RATIONALITY</a:t>
            </a:r>
          </a:p>
          <a:p>
            <a:pPr marL="0" indent="0" algn="just">
              <a:lnSpc>
                <a:spcPct val="100000"/>
              </a:lnSpc>
              <a:buNone/>
            </a:pPr>
            <a:endParaRPr lang="en-US" sz="2000" dirty="0" smtClean="0">
              <a:ea typeface="Microsoft Sans Serif" panose="020B0604020202020204" pitchFamily="34" charset="0"/>
              <a:cs typeface="Microsoft Sans Serif" panose="020B0604020202020204" pitchFamily="34" charset="0"/>
            </a:endParaRPr>
          </a:p>
          <a:p>
            <a:pPr marL="0" indent="0" algn="just">
              <a:lnSpc>
                <a:spcPct val="100000"/>
              </a:lnSpc>
              <a:buNone/>
            </a:pPr>
            <a:r>
              <a:rPr lang="en-US" sz="2000" dirty="0" smtClean="0">
                <a:ea typeface="Microsoft Sans Serif" panose="020B0604020202020204" pitchFamily="34" charset="0"/>
                <a:cs typeface="Microsoft Sans Serif" panose="020B0604020202020204" pitchFamily="34" charset="0"/>
              </a:rPr>
              <a:t>A </a:t>
            </a:r>
            <a:r>
              <a:rPr lang="en-US" sz="2000" dirty="0">
                <a:ea typeface="Microsoft Sans Serif" panose="020B0604020202020204" pitchFamily="34" charset="0"/>
                <a:cs typeface="Microsoft Sans Serif" panose="020B0604020202020204" pitchFamily="34" charset="0"/>
              </a:rPr>
              <a:t>rational agent is one that does the right thing that is the right actions will cause the agent to be most successful in the environment</a:t>
            </a:r>
            <a:r>
              <a:rPr lang="en-US" sz="2000" dirty="0" smtClean="0">
                <a:ea typeface="Microsoft Sans Serif" panose="020B0604020202020204" pitchFamily="34" charset="0"/>
                <a:cs typeface="Microsoft Sans Serif" panose="020B0604020202020204" pitchFamily="34" charset="0"/>
              </a:rPr>
              <a:t>.</a:t>
            </a:r>
          </a:p>
          <a:p>
            <a:pPr marL="0" indent="0" algn="just">
              <a:lnSpc>
                <a:spcPct val="100000"/>
              </a:lnSpc>
              <a:buNone/>
            </a:pPr>
            <a:r>
              <a:rPr lang="en-US" sz="2000" b="1" dirty="0">
                <a:solidFill>
                  <a:srgbClr val="0070C0"/>
                </a:solidFill>
                <a:ea typeface="Microsoft Sans Serif" panose="020B0604020202020204" pitchFamily="34" charset="0"/>
                <a:cs typeface="Microsoft Sans Serif" panose="020B0604020202020204" pitchFamily="34" charset="0"/>
              </a:rPr>
              <a:t>A rational agent is one that does the </a:t>
            </a:r>
            <a:r>
              <a:rPr lang="en-US" sz="2000" b="1" dirty="0" smtClean="0">
                <a:solidFill>
                  <a:srgbClr val="0070C0"/>
                </a:solidFill>
                <a:ea typeface="Microsoft Sans Serif" panose="020B0604020202020204" pitchFamily="34" charset="0"/>
                <a:cs typeface="Microsoft Sans Serif" panose="020B0604020202020204" pitchFamily="34" charset="0"/>
              </a:rPr>
              <a:t>right </a:t>
            </a:r>
            <a:r>
              <a:rPr lang="en-US" sz="2000" dirty="0" err="1" smtClean="0">
                <a:solidFill>
                  <a:srgbClr val="0070C0"/>
                </a:solidFill>
                <a:ea typeface="Microsoft Sans Serif" panose="020B0604020202020204" pitchFamily="34" charset="0"/>
                <a:cs typeface="Microsoft Sans Serif" panose="020B0604020202020204" pitchFamily="34" charset="0"/>
              </a:rPr>
              <a:t>ie</a:t>
            </a:r>
            <a:r>
              <a:rPr lang="en-US" sz="2000" dirty="0" smtClean="0">
                <a:solidFill>
                  <a:srgbClr val="0070C0"/>
                </a:solidFill>
                <a:ea typeface="Microsoft Sans Serif" panose="020B0604020202020204" pitchFamily="34" charset="0"/>
                <a:cs typeface="Microsoft Sans Serif" panose="020B0604020202020204" pitchFamily="34" charset="0"/>
              </a:rPr>
              <a:t> </a:t>
            </a:r>
            <a:r>
              <a:rPr lang="en-US" sz="2000" dirty="0">
                <a:ea typeface="Microsoft Sans Serif" panose="020B0604020202020204" pitchFamily="34" charset="0"/>
                <a:cs typeface="Microsoft Sans Serif" panose="020B0604020202020204" pitchFamily="34" charset="0"/>
              </a:rPr>
              <a:t>every entry in the table for the agent function is filled out correctly. </a:t>
            </a:r>
            <a:endParaRPr lang="en-US" sz="2000" dirty="0" smtClean="0">
              <a:ea typeface="Microsoft Sans Serif" panose="020B0604020202020204" pitchFamily="34" charset="0"/>
              <a:cs typeface="Microsoft Sans Serif" panose="020B0604020202020204" pitchFamily="34" charset="0"/>
            </a:endParaRPr>
          </a:p>
          <a:p>
            <a:pPr marL="0" indent="0" algn="just">
              <a:lnSpc>
                <a:spcPct val="100000"/>
              </a:lnSpc>
              <a:buNone/>
            </a:pPr>
            <a:r>
              <a:rPr lang="en-US" sz="2000" dirty="0" smtClean="0">
                <a:ea typeface="Microsoft Sans Serif" panose="020B0604020202020204" pitchFamily="34" charset="0"/>
                <a:cs typeface="Microsoft Sans Serif" panose="020B0604020202020204" pitchFamily="34" charset="0"/>
              </a:rPr>
              <a:t>When </a:t>
            </a:r>
            <a:r>
              <a:rPr lang="en-US" sz="2000" dirty="0">
                <a:ea typeface="Microsoft Sans Serif" panose="020B0604020202020204" pitchFamily="34" charset="0"/>
                <a:cs typeface="Microsoft Sans Serif" panose="020B0604020202020204" pitchFamily="34" charset="0"/>
              </a:rPr>
              <a:t>an agent is </a:t>
            </a:r>
            <a:r>
              <a:rPr lang="en-US" sz="2000" dirty="0" smtClean="0">
                <a:ea typeface="Microsoft Sans Serif" panose="020B0604020202020204" pitchFamily="34" charset="0"/>
                <a:cs typeface="Microsoft Sans Serif" panose="020B0604020202020204" pitchFamily="34" charset="0"/>
              </a:rPr>
              <a:t>put </a:t>
            </a:r>
            <a:r>
              <a:rPr lang="en-US" sz="2000" dirty="0">
                <a:ea typeface="Microsoft Sans Serif" panose="020B0604020202020204" pitchFamily="34" charset="0"/>
                <a:cs typeface="Microsoft Sans Serif" panose="020B0604020202020204" pitchFamily="34" charset="0"/>
              </a:rPr>
              <a:t>down in an environment, it generates a sequence of actions according to the percepts it receives. </a:t>
            </a:r>
            <a:endParaRPr lang="en-US" sz="2000" dirty="0" smtClean="0">
              <a:ea typeface="Microsoft Sans Serif" panose="020B0604020202020204" pitchFamily="34" charset="0"/>
              <a:cs typeface="Microsoft Sans Serif" panose="020B0604020202020204" pitchFamily="34" charset="0"/>
            </a:endParaRPr>
          </a:p>
          <a:p>
            <a:pPr marL="0" indent="0" algn="just">
              <a:lnSpc>
                <a:spcPct val="100000"/>
              </a:lnSpc>
              <a:buNone/>
            </a:pPr>
            <a:r>
              <a:rPr lang="en-US" sz="2000" b="1" dirty="0" smtClean="0">
                <a:ea typeface="Microsoft Sans Serif" panose="020B0604020202020204" pitchFamily="34" charset="0"/>
                <a:cs typeface="Microsoft Sans Serif" panose="020B0604020202020204" pitchFamily="34" charset="0"/>
              </a:rPr>
              <a:t>This </a:t>
            </a:r>
            <a:r>
              <a:rPr lang="en-US" sz="2000" b="1" dirty="0">
                <a:ea typeface="Microsoft Sans Serif" panose="020B0604020202020204" pitchFamily="34" charset="0"/>
                <a:cs typeface="Microsoft Sans Serif" panose="020B0604020202020204" pitchFamily="34" charset="0"/>
              </a:rPr>
              <a:t>sequence of actions causes the environment to go through a sequence of states. If the sequence is desirable, then the agent has performed well. </a:t>
            </a:r>
            <a:endParaRPr lang="en-US" sz="2000" b="1" dirty="0" smtClean="0">
              <a:ea typeface="Microsoft Sans Serif" panose="020B0604020202020204" pitchFamily="34" charset="0"/>
              <a:cs typeface="Microsoft Sans Serif" panose="020B0604020202020204" pitchFamily="34" charset="0"/>
            </a:endParaRPr>
          </a:p>
          <a:p>
            <a:pPr marL="0" indent="0" algn="just">
              <a:lnSpc>
                <a:spcPct val="100000"/>
              </a:lnSpc>
              <a:buNone/>
            </a:pPr>
            <a:r>
              <a:rPr lang="en-US" sz="2000" dirty="0" smtClean="0">
                <a:ea typeface="Microsoft Sans Serif" panose="020B0604020202020204" pitchFamily="34" charset="0"/>
                <a:cs typeface="Microsoft Sans Serif" panose="020B0604020202020204" pitchFamily="34" charset="0"/>
              </a:rPr>
              <a:t>This </a:t>
            </a:r>
            <a:r>
              <a:rPr lang="en-US" sz="2000" dirty="0">
                <a:ea typeface="Microsoft Sans Serif" panose="020B0604020202020204" pitchFamily="34" charset="0"/>
                <a:cs typeface="Microsoft Sans Serif" panose="020B0604020202020204" pitchFamily="34" charset="0"/>
              </a:rPr>
              <a:t>notion of desirability is captured by a performance measure that </a:t>
            </a:r>
            <a:r>
              <a:rPr lang="en-US" sz="2000" dirty="0" smtClean="0">
                <a:ea typeface="Microsoft Sans Serif" panose="020B0604020202020204" pitchFamily="34" charset="0"/>
                <a:cs typeface="Microsoft Sans Serif" panose="020B0604020202020204" pitchFamily="34" charset="0"/>
              </a:rPr>
              <a:t>evaluates </a:t>
            </a:r>
            <a:r>
              <a:rPr lang="en-US" sz="2000" dirty="0">
                <a:ea typeface="Microsoft Sans Serif" panose="020B0604020202020204" pitchFamily="34" charset="0"/>
                <a:cs typeface="Microsoft Sans Serif" panose="020B0604020202020204" pitchFamily="34" charset="0"/>
              </a:rPr>
              <a:t>any given sequence of environment </a:t>
            </a:r>
            <a:r>
              <a:rPr lang="en-US" sz="2000" dirty="0" smtClean="0">
                <a:ea typeface="Microsoft Sans Serif" panose="020B0604020202020204" pitchFamily="34" charset="0"/>
                <a:cs typeface="Microsoft Sans Serif" panose="020B0604020202020204" pitchFamily="34" charset="0"/>
              </a:rPr>
              <a:t>states.</a:t>
            </a:r>
          </a:p>
          <a:p>
            <a:pPr algn="just" fontAlgn="base">
              <a:lnSpc>
                <a:spcPct val="100000"/>
              </a:lnSpc>
            </a:pPr>
            <a:r>
              <a:rPr lang="en-US" sz="2000" b="1" dirty="0">
                <a:ea typeface="Microsoft Sans Serif" panose="020B0604020202020204" pitchFamily="34" charset="0"/>
                <a:cs typeface="Microsoft Sans Serif" panose="020B0604020202020204" pitchFamily="34" charset="0"/>
              </a:rPr>
              <a:t>Performance </a:t>
            </a:r>
            <a:r>
              <a:rPr lang="en-US" sz="2000" b="1" dirty="0" smtClean="0">
                <a:ea typeface="Microsoft Sans Serif" panose="020B0604020202020204" pitchFamily="34" charset="0"/>
                <a:cs typeface="Microsoft Sans Serif" panose="020B0604020202020204" pitchFamily="34" charset="0"/>
              </a:rPr>
              <a:t>measure</a:t>
            </a:r>
            <a:endParaRPr lang="en-US" sz="2000" dirty="0">
              <a:ea typeface="Microsoft Sans Serif" panose="020B0604020202020204" pitchFamily="34" charset="0"/>
              <a:cs typeface="Microsoft Sans Serif" panose="020B0604020202020204" pitchFamily="34" charset="0"/>
            </a:endParaRPr>
          </a:p>
          <a:p>
            <a:pPr marL="0" indent="0" algn="just" fontAlgn="base">
              <a:lnSpc>
                <a:spcPct val="100000"/>
              </a:lnSpc>
              <a:buNone/>
            </a:pPr>
            <a:r>
              <a:rPr lang="en-US" sz="2000" b="1" dirty="0">
                <a:ea typeface="Microsoft Sans Serif" panose="020B0604020202020204" pitchFamily="34" charset="0"/>
                <a:cs typeface="Microsoft Sans Serif" panose="020B0604020202020204" pitchFamily="34" charset="0"/>
              </a:rPr>
              <a:t>A performance measures embodies the criterion for success of an agent‘s behavior</a:t>
            </a:r>
            <a:r>
              <a:rPr lang="en-US" sz="2000" dirty="0">
                <a:ea typeface="Microsoft Sans Serif" panose="020B0604020202020204" pitchFamily="34" charset="0"/>
                <a:cs typeface="Microsoft Sans Serif" panose="020B0604020202020204" pitchFamily="34" charset="0"/>
              </a:rPr>
              <a:t>. </a:t>
            </a:r>
            <a:endParaRPr lang="en-US" sz="2000" dirty="0" smtClean="0">
              <a:ea typeface="Microsoft Sans Serif" panose="020B0604020202020204" pitchFamily="34" charset="0"/>
              <a:cs typeface="Microsoft Sans Serif" panose="020B0604020202020204" pitchFamily="34" charset="0"/>
            </a:endParaRPr>
          </a:p>
          <a:p>
            <a:pPr marL="0" indent="0" algn="just" fontAlgn="base">
              <a:lnSpc>
                <a:spcPct val="100000"/>
              </a:lnSpc>
              <a:buNone/>
            </a:pPr>
            <a:r>
              <a:rPr lang="en-US" sz="2000" dirty="0" smtClean="0"/>
              <a:t>There is no one fixed performance measure for all tasks and agents; typically, a designer will devise one appropriate to the circumstances.</a:t>
            </a:r>
            <a:endParaRPr lang="en-US" sz="2000" dirty="0" smtClean="0">
              <a:ea typeface="Microsoft Sans Serif" panose="020B0604020202020204" pitchFamily="34" charset="0"/>
              <a:cs typeface="Microsoft Sans Serif" panose="020B0604020202020204" pitchFamily="34" charset="0"/>
            </a:endParaRPr>
          </a:p>
          <a:p>
            <a:pPr marL="0" indent="0" algn="just" fontAlgn="base">
              <a:lnSpc>
                <a:spcPct val="100000"/>
              </a:lnSpc>
              <a:buNone/>
            </a:pPr>
            <a:r>
              <a:rPr lang="en-US" sz="2000" dirty="0" smtClean="0">
                <a:ea typeface="Microsoft Sans Serif" panose="020B0604020202020204" pitchFamily="34" charset="0"/>
                <a:cs typeface="Microsoft Sans Serif" panose="020B0604020202020204" pitchFamily="34" charset="0"/>
              </a:rPr>
              <a:t>As </a:t>
            </a:r>
            <a:r>
              <a:rPr lang="en-US" sz="2000" dirty="0">
                <a:ea typeface="Microsoft Sans Serif" panose="020B0604020202020204" pitchFamily="34" charset="0"/>
                <a:cs typeface="Microsoft Sans Serif" panose="020B0604020202020204" pitchFamily="34" charset="0"/>
              </a:rPr>
              <a:t>a general rule, it is better to design performance measures according to what one actually wants in the environment, rather than according to how one thinks the agent should behave.</a:t>
            </a:r>
          </a:p>
          <a:p>
            <a:pPr marL="0" indent="0" algn="just">
              <a:lnSpc>
                <a:spcPct val="100000"/>
              </a:lnSpc>
              <a:buNone/>
            </a:pPr>
            <a:endParaRPr lang="en-IN" sz="2000" dirty="0">
              <a:ea typeface="Microsoft Sans Serif" panose="020B0604020202020204" pitchFamily="34" charset="0"/>
              <a:cs typeface="Microsoft Sans Serif" panose="020B0604020202020204" pitchFamily="34" charset="0"/>
            </a:endParaRPr>
          </a:p>
        </p:txBody>
      </p:sp>
    </p:spTree>
    <p:extLst>
      <p:ext uri="{BB962C8B-B14F-4D97-AF65-F5344CB8AC3E}">
        <p14:creationId xmlns="" xmlns:p14="http://schemas.microsoft.com/office/powerpoint/2010/main" val="60357239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10145" y="229738"/>
            <a:ext cx="10285615" cy="6367005"/>
          </a:xfrm>
        </p:spPr>
        <p:txBody>
          <a:bodyPr>
            <a:normAutofit lnSpcReduction="10000"/>
          </a:bodyPr>
          <a:lstStyle/>
          <a:p>
            <a:pPr marL="0" indent="0" algn="just">
              <a:lnSpc>
                <a:spcPct val="100000"/>
              </a:lnSpc>
              <a:buNone/>
            </a:pPr>
            <a:r>
              <a:rPr lang="en-US" sz="2200" dirty="0">
                <a:solidFill>
                  <a:schemeClr val="accent1"/>
                </a:solidFill>
                <a:latin typeface="Microsoft Sans Serif" panose="020B0604020202020204" pitchFamily="34" charset="0"/>
                <a:ea typeface="Microsoft Sans Serif" panose="020B0604020202020204" pitchFamily="34" charset="0"/>
                <a:cs typeface="Microsoft Sans Serif" panose="020B0604020202020204" pitchFamily="34" charset="0"/>
              </a:rPr>
              <a:t>Rationality </a:t>
            </a:r>
            <a:endParaRPr lang="en-US" sz="2200" dirty="0" smtClean="0">
              <a:solidFill>
                <a:schemeClr val="accent1"/>
              </a:solidFill>
              <a:latin typeface="Microsoft Sans Serif" panose="020B0604020202020204" pitchFamily="34" charset="0"/>
              <a:ea typeface="Microsoft Sans Serif" panose="020B0604020202020204" pitchFamily="34" charset="0"/>
              <a:cs typeface="Microsoft Sans Serif" panose="020B0604020202020204" pitchFamily="34" charset="0"/>
            </a:endParaRPr>
          </a:p>
          <a:p>
            <a:pPr marL="0" indent="0" algn="just">
              <a:lnSpc>
                <a:spcPct val="100000"/>
              </a:lnSpc>
              <a:buNone/>
            </a:pPr>
            <a:r>
              <a:rPr lang="en-US" sz="2200" dirty="0" smtClean="0">
                <a:latin typeface="Microsoft Sans Serif" panose="020B0604020202020204" pitchFamily="34" charset="0"/>
                <a:ea typeface="Microsoft Sans Serif" panose="020B0604020202020204" pitchFamily="34" charset="0"/>
                <a:cs typeface="Microsoft Sans Serif" panose="020B0604020202020204" pitchFamily="34" charset="0"/>
              </a:rPr>
              <a:t>What </a:t>
            </a:r>
            <a:r>
              <a:rPr lang="en-US" sz="2200" dirty="0">
                <a:latin typeface="Microsoft Sans Serif" panose="020B0604020202020204" pitchFamily="34" charset="0"/>
                <a:ea typeface="Microsoft Sans Serif" panose="020B0604020202020204" pitchFamily="34" charset="0"/>
                <a:cs typeface="Microsoft Sans Serif" panose="020B0604020202020204" pitchFamily="34" charset="0"/>
              </a:rPr>
              <a:t>is rational at any given time depends on four things: </a:t>
            </a:r>
            <a:endParaRPr lang="en-US" sz="2200" dirty="0" smtClean="0">
              <a:latin typeface="Microsoft Sans Serif" panose="020B0604020202020204" pitchFamily="34" charset="0"/>
              <a:ea typeface="Microsoft Sans Serif" panose="020B0604020202020204" pitchFamily="34" charset="0"/>
              <a:cs typeface="Microsoft Sans Serif" panose="020B0604020202020204" pitchFamily="34" charset="0"/>
            </a:endParaRPr>
          </a:p>
          <a:p>
            <a:pPr marL="0" indent="0" algn="just">
              <a:lnSpc>
                <a:spcPct val="100000"/>
              </a:lnSpc>
              <a:buNone/>
            </a:pPr>
            <a:endParaRPr lang="en-US" sz="2200" dirty="0" smtClean="0">
              <a:latin typeface="Microsoft Sans Serif" panose="020B0604020202020204" pitchFamily="34" charset="0"/>
              <a:ea typeface="Microsoft Sans Serif" panose="020B0604020202020204" pitchFamily="34" charset="0"/>
              <a:cs typeface="Microsoft Sans Serif" panose="020B0604020202020204" pitchFamily="34" charset="0"/>
            </a:endParaRPr>
          </a:p>
          <a:p>
            <a:pPr marL="457200" lvl="1" indent="0" algn="just">
              <a:lnSpc>
                <a:spcPct val="100000"/>
              </a:lnSpc>
              <a:buNone/>
            </a:pPr>
            <a:r>
              <a:rPr lang="en-US" sz="1800" dirty="0" smtClean="0">
                <a:latin typeface="Microsoft Sans Serif" panose="020B0604020202020204" pitchFamily="34" charset="0"/>
                <a:ea typeface="Microsoft Sans Serif" panose="020B0604020202020204" pitchFamily="34" charset="0"/>
                <a:cs typeface="Microsoft Sans Serif" panose="020B0604020202020204" pitchFamily="34" charset="0"/>
              </a:rPr>
              <a:t>• </a:t>
            </a:r>
            <a:r>
              <a:rPr lang="en-US" sz="1800" dirty="0">
                <a:latin typeface="Microsoft Sans Serif" panose="020B0604020202020204" pitchFamily="34" charset="0"/>
                <a:ea typeface="Microsoft Sans Serif" panose="020B0604020202020204" pitchFamily="34" charset="0"/>
                <a:cs typeface="Microsoft Sans Serif" panose="020B0604020202020204" pitchFamily="34" charset="0"/>
              </a:rPr>
              <a:t>The performance measure that defines the criterion of success. </a:t>
            </a:r>
            <a:endParaRPr lang="en-US" sz="1800" dirty="0" smtClean="0">
              <a:latin typeface="Microsoft Sans Serif" panose="020B0604020202020204" pitchFamily="34" charset="0"/>
              <a:ea typeface="Microsoft Sans Serif" panose="020B0604020202020204" pitchFamily="34" charset="0"/>
              <a:cs typeface="Microsoft Sans Serif" panose="020B0604020202020204" pitchFamily="34" charset="0"/>
            </a:endParaRPr>
          </a:p>
          <a:p>
            <a:pPr marL="457200" lvl="1" indent="0" algn="just">
              <a:lnSpc>
                <a:spcPct val="100000"/>
              </a:lnSpc>
              <a:buNone/>
            </a:pPr>
            <a:r>
              <a:rPr lang="en-US" sz="1800" dirty="0" smtClean="0">
                <a:latin typeface="Microsoft Sans Serif" panose="020B0604020202020204" pitchFamily="34" charset="0"/>
                <a:ea typeface="Microsoft Sans Serif" panose="020B0604020202020204" pitchFamily="34" charset="0"/>
                <a:cs typeface="Microsoft Sans Serif" panose="020B0604020202020204" pitchFamily="34" charset="0"/>
              </a:rPr>
              <a:t>• </a:t>
            </a:r>
            <a:r>
              <a:rPr lang="en-US" sz="1800" dirty="0">
                <a:latin typeface="Microsoft Sans Serif" panose="020B0604020202020204" pitchFamily="34" charset="0"/>
                <a:ea typeface="Microsoft Sans Serif" panose="020B0604020202020204" pitchFamily="34" charset="0"/>
                <a:cs typeface="Microsoft Sans Serif" panose="020B0604020202020204" pitchFamily="34" charset="0"/>
              </a:rPr>
              <a:t>The agent’s prior knowledge of the environment. </a:t>
            </a:r>
            <a:endParaRPr lang="en-US" sz="1800" dirty="0" smtClean="0">
              <a:latin typeface="Microsoft Sans Serif" panose="020B0604020202020204" pitchFamily="34" charset="0"/>
              <a:ea typeface="Microsoft Sans Serif" panose="020B0604020202020204" pitchFamily="34" charset="0"/>
              <a:cs typeface="Microsoft Sans Serif" panose="020B0604020202020204" pitchFamily="34" charset="0"/>
            </a:endParaRPr>
          </a:p>
          <a:p>
            <a:pPr marL="457200" lvl="1" indent="0" algn="just">
              <a:lnSpc>
                <a:spcPct val="100000"/>
              </a:lnSpc>
              <a:buNone/>
            </a:pPr>
            <a:r>
              <a:rPr lang="en-US" sz="1800" dirty="0" smtClean="0">
                <a:latin typeface="Microsoft Sans Serif" panose="020B0604020202020204" pitchFamily="34" charset="0"/>
                <a:ea typeface="Microsoft Sans Serif" panose="020B0604020202020204" pitchFamily="34" charset="0"/>
                <a:cs typeface="Microsoft Sans Serif" panose="020B0604020202020204" pitchFamily="34" charset="0"/>
              </a:rPr>
              <a:t>• </a:t>
            </a:r>
            <a:r>
              <a:rPr lang="en-US" sz="1800" dirty="0">
                <a:latin typeface="Microsoft Sans Serif" panose="020B0604020202020204" pitchFamily="34" charset="0"/>
                <a:ea typeface="Microsoft Sans Serif" panose="020B0604020202020204" pitchFamily="34" charset="0"/>
                <a:cs typeface="Microsoft Sans Serif" panose="020B0604020202020204" pitchFamily="34" charset="0"/>
              </a:rPr>
              <a:t>The actions that the agent can perform. </a:t>
            </a:r>
            <a:endParaRPr lang="en-US" sz="1800" dirty="0" smtClean="0">
              <a:latin typeface="Microsoft Sans Serif" panose="020B0604020202020204" pitchFamily="34" charset="0"/>
              <a:ea typeface="Microsoft Sans Serif" panose="020B0604020202020204" pitchFamily="34" charset="0"/>
              <a:cs typeface="Microsoft Sans Serif" panose="020B0604020202020204" pitchFamily="34" charset="0"/>
            </a:endParaRPr>
          </a:p>
          <a:p>
            <a:pPr marL="457200" lvl="1" indent="0" algn="just">
              <a:lnSpc>
                <a:spcPct val="100000"/>
              </a:lnSpc>
              <a:buNone/>
            </a:pPr>
            <a:r>
              <a:rPr lang="en-US" sz="1800" dirty="0" smtClean="0">
                <a:latin typeface="Microsoft Sans Serif" panose="020B0604020202020204" pitchFamily="34" charset="0"/>
                <a:ea typeface="Microsoft Sans Serif" panose="020B0604020202020204" pitchFamily="34" charset="0"/>
                <a:cs typeface="Microsoft Sans Serif" panose="020B0604020202020204" pitchFamily="34" charset="0"/>
              </a:rPr>
              <a:t>• </a:t>
            </a:r>
            <a:r>
              <a:rPr lang="en-US" sz="1800" dirty="0">
                <a:latin typeface="Microsoft Sans Serif" panose="020B0604020202020204" pitchFamily="34" charset="0"/>
                <a:ea typeface="Microsoft Sans Serif" panose="020B0604020202020204" pitchFamily="34" charset="0"/>
                <a:cs typeface="Microsoft Sans Serif" panose="020B0604020202020204" pitchFamily="34" charset="0"/>
              </a:rPr>
              <a:t>The agent’s percept sequence to date</a:t>
            </a:r>
            <a:r>
              <a:rPr lang="en-US" sz="1800" dirty="0" smtClean="0">
                <a:latin typeface="Microsoft Sans Serif" panose="020B0604020202020204" pitchFamily="34" charset="0"/>
                <a:ea typeface="Microsoft Sans Serif" panose="020B0604020202020204" pitchFamily="34" charset="0"/>
                <a:cs typeface="Microsoft Sans Serif" panose="020B0604020202020204" pitchFamily="34" charset="0"/>
              </a:rPr>
              <a:t>.</a:t>
            </a:r>
          </a:p>
          <a:p>
            <a:pPr marL="457200" lvl="1" indent="0" algn="just">
              <a:lnSpc>
                <a:spcPct val="100000"/>
              </a:lnSpc>
              <a:buNone/>
            </a:pPr>
            <a:endParaRPr lang="en-US" sz="1800" dirty="0" smtClean="0">
              <a:latin typeface="Microsoft Sans Serif" panose="020B0604020202020204" pitchFamily="34" charset="0"/>
              <a:ea typeface="Microsoft Sans Serif" panose="020B0604020202020204" pitchFamily="34" charset="0"/>
              <a:cs typeface="Microsoft Sans Serif" panose="020B0604020202020204" pitchFamily="34" charset="0"/>
            </a:endParaRPr>
          </a:p>
          <a:p>
            <a:pPr marL="457200" lvl="1" indent="0" algn="just">
              <a:lnSpc>
                <a:spcPct val="100000"/>
              </a:lnSpc>
              <a:buNone/>
            </a:pPr>
            <a:endParaRPr lang="en-US" sz="1800" dirty="0" smtClean="0">
              <a:latin typeface="Microsoft Sans Serif" panose="020B0604020202020204" pitchFamily="34" charset="0"/>
              <a:ea typeface="Microsoft Sans Serif" panose="020B0604020202020204" pitchFamily="34" charset="0"/>
              <a:cs typeface="Microsoft Sans Serif" panose="020B0604020202020204" pitchFamily="34" charset="0"/>
            </a:endParaRPr>
          </a:p>
          <a:p>
            <a:pPr marL="0" indent="0" algn="just" fontAlgn="base">
              <a:lnSpc>
                <a:spcPct val="100000"/>
              </a:lnSpc>
              <a:buNone/>
            </a:pPr>
            <a:r>
              <a:rPr lang="en-US" sz="2200" dirty="0">
                <a:latin typeface="Microsoft Sans Serif" panose="020B0604020202020204" pitchFamily="34" charset="0"/>
                <a:ea typeface="Microsoft Sans Serif" panose="020B0604020202020204" pitchFamily="34" charset="0"/>
                <a:cs typeface="Microsoft Sans Serif" panose="020B0604020202020204" pitchFamily="34" charset="0"/>
              </a:rPr>
              <a:t> </a:t>
            </a:r>
            <a:r>
              <a:rPr lang="en-US" sz="2200" dirty="0" smtClean="0">
                <a:latin typeface="Microsoft Sans Serif" panose="020B0604020202020204" pitchFamily="34" charset="0"/>
                <a:ea typeface="Microsoft Sans Serif" panose="020B0604020202020204" pitchFamily="34" charset="0"/>
                <a:cs typeface="Microsoft Sans Serif" panose="020B0604020202020204" pitchFamily="34" charset="0"/>
              </a:rPr>
              <a:t>R</a:t>
            </a:r>
            <a:r>
              <a:rPr lang="en-US" sz="2200" b="1" dirty="0" smtClean="0">
                <a:ea typeface="Microsoft Sans Serif" panose="020B0604020202020204" pitchFamily="34" charset="0"/>
                <a:cs typeface="Microsoft Sans Serif" panose="020B0604020202020204" pitchFamily="34" charset="0"/>
              </a:rPr>
              <a:t>ational </a:t>
            </a:r>
            <a:r>
              <a:rPr lang="en-US" sz="2200" b="1" dirty="0">
                <a:ea typeface="Microsoft Sans Serif" panose="020B0604020202020204" pitchFamily="34" charset="0"/>
                <a:cs typeface="Microsoft Sans Serif" panose="020B0604020202020204" pitchFamily="34" charset="0"/>
              </a:rPr>
              <a:t>agent </a:t>
            </a:r>
            <a:r>
              <a:rPr lang="en-US" sz="2200" dirty="0">
                <a:ea typeface="Microsoft Sans Serif" panose="020B0604020202020204" pitchFamily="34" charset="0"/>
                <a:cs typeface="Microsoft Sans Serif" panose="020B0604020202020204" pitchFamily="34" charset="0"/>
              </a:rPr>
              <a:t>(ideal rational agent)</a:t>
            </a:r>
          </a:p>
          <a:p>
            <a:pPr algn="just" fontAlgn="base">
              <a:lnSpc>
                <a:spcPct val="100000"/>
              </a:lnSpc>
            </a:pPr>
            <a:r>
              <a:rPr lang="en-US" sz="2200" dirty="0" smtClean="0">
                <a:ea typeface="Microsoft Sans Serif" panose="020B0604020202020204" pitchFamily="34" charset="0"/>
                <a:cs typeface="Microsoft Sans Serif" panose="020B0604020202020204" pitchFamily="34" charset="0"/>
              </a:rPr>
              <a:t>Def:  </a:t>
            </a:r>
            <a:r>
              <a:rPr lang="en-US" sz="2200" b="1" dirty="0" smtClean="0">
                <a:ea typeface="Microsoft Sans Serif" panose="020B0604020202020204" pitchFamily="34" charset="0"/>
                <a:cs typeface="Microsoft Sans Serif" panose="020B0604020202020204" pitchFamily="34" charset="0"/>
              </a:rPr>
              <a:t>“For </a:t>
            </a:r>
            <a:r>
              <a:rPr lang="en-US" sz="2200" b="1" dirty="0">
                <a:ea typeface="Microsoft Sans Serif" panose="020B0604020202020204" pitchFamily="34" charset="0"/>
                <a:cs typeface="Microsoft Sans Serif" panose="020B0604020202020204" pitchFamily="34" charset="0"/>
              </a:rPr>
              <a:t>each possible percept sequence, a rational agent should select an action that is expected to maximize its performance measure, given the evidence provided by the percept sequence and whatever built-in knowledge the agent </a:t>
            </a:r>
            <a:r>
              <a:rPr lang="en-US" sz="2200" b="1" dirty="0" smtClean="0">
                <a:ea typeface="Microsoft Sans Serif" panose="020B0604020202020204" pitchFamily="34" charset="0"/>
                <a:cs typeface="Microsoft Sans Serif" panose="020B0604020202020204" pitchFamily="34" charset="0"/>
              </a:rPr>
              <a:t>has”</a:t>
            </a:r>
          </a:p>
          <a:p>
            <a:pPr marL="0" indent="0" algn="just">
              <a:lnSpc>
                <a:spcPct val="100000"/>
              </a:lnSpc>
            </a:pPr>
            <a:r>
              <a:rPr lang="en-US" sz="2200" dirty="0" smtClean="0">
                <a:ea typeface="Microsoft Sans Serif" panose="020B0604020202020204" pitchFamily="34" charset="0"/>
                <a:cs typeface="Microsoft Sans Serif" panose="020B0604020202020204" pitchFamily="34" charset="0"/>
              </a:rPr>
              <a:t>Consider </a:t>
            </a:r>
            <a:r>
              <a:rPr lang="en-US" sz="2200" dirty="0">
                <a:ea typeface="Microsoft Sans Serif" panose="020B0604020202020204" pitchFamily="34" charset="0"/>
                <a:cs typeface="Microsoft Sans Serif" panose="020B0604020202020204" pitchFamily="34" charset="0"/>
              </a:rPr>
              <a:t>the simple vacuum-cleaner agent that cleans a square if it is dirty and moves to the other square if </a:t>
            </a:r>
            <a:r>
              <a:rPr lang="en-US" sz="2200" dirty="0" smtClean="0">
                <a:ea typeface="Microsoft Sans Serif" panose="020B0604020202020204" pitchFamily="34" charset="0"/>
                <a:cs typeface="Microsoft Sans Serif" panose="020B0604020202020204" pitchFamily="34" charset="0"/>
              </a:rPr>
              <a:t>not. </a:t>
            </a:r>
            <a:r>
              <a:rPr lang="en-US" sz="2200" dirty="0">
                <a:ea typeface="Microsoft Sans Serif" panose="020B0604020202020204" pitchFamily="34" charset="0"/>
                <a:cs typeface="Microsoft Sans Serif" panose="020B0604020202020204" pitchFamily="34" charset="0"/>
              </a:rPr>
              <a:t>Is this a rational agent</a:t>
            </a:r>
            <a:r>
              <a:rPr lang="en-US" sz="2200" dirty="0" smtClean="0">
                <a:ea typeface="Microsoft Sans Serif" panose="020B0604020202020204" pitchFamily="34" charset="0"/>
                <a:cs typeface="Microsoft Sans Serif" panose="020B0604020202020204" pitchFamily="34" charset="0"/>
              </a:rPr>
              <a:t>?</a:t>
            </a:r>
          </a:p>
          <a:p>
            <a:pPr marL="0" indent="0" algn="just">
              <a:lnSpc>
                <a:spcPct val="100000"/>
              </a:lnSpc>
            </a:pPr>
            <a:r>
              <a:rPr lang="en-US" sz="2200" dirty="0" smtClean="0">
                <a:ea typeface="Microsoft Sans Serif" panose="020B0604020202020204" pitchFamily="34" charset="0"/>
                <a:cs typeface="Microsoft Sans Serif" panose="020B0604020202020204" pitchFamily="34" charset="0"/>
              </a:rPr>
              <a:t> </a:t>
            </a:r>
            <a:r>
              <a:rPr lang="en-US" sz="2200" dirty="0">
                <a:ea typeface="Microsoft Sans Serif" panose="020B0604020202020204" pitchFamily="34" charset="0"/>
                <a:cs typeface="Microsoft Sans Serif" panose="020B0604020202020204" pitchFamily="34" charset="0"/>
              </a:rPr>
              <a:t>That depends! First, we need to say what the performance measure is, what is known about the environment, and what sensors and actuators the agent has. </a:t>
            </a:r>
            <a:endParaRPr lang="en-US" sz="2200" dirty="0" smtClean="0">
              <a:ea typeface="Microsoft Sans Serif" panose="020B0604020202020204" pitchFamily="34" charset="0"/>
              <a:cs typeface="Microsoft Sans Serif" panose="020B0604020202020204" pitchFamily="34" charset="0"/>
            </a:endParaRPr>
          </a:p>
        </p:txBody>
      </p:sp>
    </p:spTree>
    <p:extLst>
      <p:ext uri="{BB962C8B-B14F-4D97-AF65-F5344CB8AC3E}">
        <p14:creationId xmlns="" xmlns:p14="http://schemas.microsoft.com/office/powerpoint/2010/main" val="106448635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37855" y="112142"/>
            <a:ext cx="10547753" cy="6616461"/>
          </a:xfrm>
        </p:spPr>
        <p:txBody>
          <a:bodyPr>
            <a:normAutofit/>
          </a:bodyPr>
          <a:lstStyle/>
          <a:p>
            <a:pPr marL="0" indent="0" algn="just">
              <a:lnSpc>
                <a:spcPct val="100000"/>
              </a:lnSpc>
              <a:buNone/>
            </a:pPr>
            <a:r>
              <a:rPr lang="en-US" sz="2200" dirty="0">
                <a:latin typeface="Microsoft Sans Serif" panose="020B0604020202020204" pitchFamily="34" charset="0"/>
                <a:ea typeface="Microsoft Sans Serif" panose="020B0604020202020204" pitchFamily="34" charset="0"/>
                <a:cs typeface="Microsoft Sans Serif" panose="020B0604020202020204" pitchFamily="34" charset="0"/>
              </a:rPr>
              <a:t>• </a:t>
            </a:r>
            <a:endParaRPr lang="en-US" sz="2200" dirty="0" smtClean="0">
              <a:latin typeface="Microsoft Sans Serif" panose="020B0604020202020204" pitchFamily="34" charset="0"/>
              <a:ea typeface="Microsoft Sans Serif" panose="020B0604020202020204" pitchFamily="34" charset="0"/>
              <a:cs typeface="Microsoft Sans Serif" panose="020B0604020202020204" pitchFamily="34" charset="0"/>
            </a:endParaRPr>
          </a:p>
          <a:p>
            <a:pPr marL="0" indent="0" algn="just">
              <a:lnSpc>
                <a:spcPct val="100000"/>
              </a:lnSpc>
              <a:buNone/>
            </a:pPr>
            <a:r>
              <a:rPr lang="en-US" sz="2200" dirty="0" smtClean="0">
                <a:ea typeface="Microsoft Sans Serif" panose="020B0604020202020204" pitchFamily="34" charset="0"/>
                <a:cs typeface="Microsoft Sans Serif" panose="020B0604020202020204" pitchFamily="34" charset="0"/>
              </a:rPr>
              <a:t>Let us assume the following.</a:t>
            </a:r>
            <a:endParaRPr lang="en-IN" sz="2200" dirty="0" smtClean="0">
              <a:ea typeface="Microsoft Sans Serif" panose="020B0604020202020204" pitchFamily="34" charset="0"/>
              <a:cs typeface="Microsoft Sans Serif" panose="020B0604020202020204" pitchFamily="34" charset="0"/>
            </a:endParaRPr>
          </a:p>
          <a:p>
            <a:pPr marL="0" indent="0" algn="just">
              <a:lnSpc>
                <a:spcPct val="100000"/>
              </a:lnSpc>
              <a:buNone/>
            </a:pPr>
            <a:r>
              <a:rPr lang="en-US" sz="2200" dirty="0" smtClean="0">
                <a:latin typeface="Microsoft Sans Serif" panose="020B0604020202020204" pitchFamily="34" charset="0"/>
                <a:ea typeface="Microsoft Sans Serif" panose="020B0604020202020204" pitchFamily="34" charset="0"/>
                <a:cs typeface="Microsoft Sans Serif" panose="020B0604020202020204" pitchFamily="34" charset="0"/>
              </a:rPr>
              <a:t>The </a:t>
            </a:r>
            <a:r>
              <a:rPr lang="en-US" sz="2200" dirty="0">
                <a:latin typeface="Microsoft Sans Serif" panose="020B0604020202020204" pitchFamily="34" charset="0"/>
                <a:ea typeface="Microsoft Sans Serif" panose="020B0604020202020204" pitchFamily="34" charset="0"/>
                <a:cs typeface="Microsoft Sans Serif" panose="020B0604020202020204" pitchFamily="34" charset="0"/>
              </a:rPr>
              <a:t>performance measure awards one point for each clean square at each time step, over a “lifetime” of 1000 time steps. </a:t>
            </a:r>
            <a:endParaRPr lang="en-US" sz="2200" dirty="0" smtClean="0">
              <a:latin typeface="Microsoft Sans Serif" panose="020B0604020202020204" pitchFamily="34" charset="0"/>
              <a:ea typeface="Microsoft Sans Serif" panose="020B0604020202020204" pitchFamily="34" charset="0"/>
              <a:cs typeface="Microsoft Sans Serif" panose="020B0604020202020204" pitchFamily="34" charset="0"/>
            </a:endParaRPr>
          </a:p>
          <a:p>
            <a:pPr marL="0" indent="0" algn="just">
              <a:lnSpc>
                <a:spcPct val="100000"/>
              </a:lnSpc>
              <a:buNone/>
            </a:pPr>
            <a:r>
              <a:rPr lang="en-US" sz="2200" dirty="0" smtClean="0">
                <a:latin typeface="Microsoft Sans Serif" panose="020B0604020202020204" pitchFamily="34" charset="0"/>
                <a:ea typeface="Microsoft Sans Serif" panose="020B0604020202020204" pitchFamily="34" charset="0"/>
                <a:cs typeface="Microsoft Sans Serif" panose="020B0604020202020204" pitchFamily="34" charset="0"/>
              </a:rPr>
              <a:t>• </a:t>
            </a:r>
            <a:r>
              <a:rPr lang="en-US" sz="2200" dirty="0">
                <a:latin typeface="Microsoft Sans Serif" panose="020B0604020202020204" pitchFamily="34" charset="0"/>
                <a:ea typeface="Microsoft Sans Serif" panose="020B0604020202020204" pitchFamily="34" charset="0"/>
                <a:cs typeface="Microsoft Sans Serif" panose="020B0604020202020204" pitchFamily="34" charset="0"/>
              </a:rPr>
              <a:t>The “geography” of the environment is known a priori </a:t>
            </a:r>
            <a:r>
              <a:rPr lang="en-US" sz="2200" dirty="0" smtClean="0">
                <a:latin typeface="Microsoft Sans Serif" panose="020B0604020202020204" pitchFamily="34" charset="0"/>
                <a:ea typeface="Microsoft Sans Serif" panose="020B0604020202020204" pitchFamily="34" charset="0"/>
                <a:cs typeface="Microsoft Sans Serif" panose="020B0604020202020204" pitchFamily="34" charset="0"/>
              </a:rPr>
              <a:t>but </a:t>
            </a:r>
            <a:r>
              <a:rPr lang="en-US" sz="2200" dirty="0">
                <a:latin typeface="Microsoft Sans Serif" panose="020B0604020202020204" pitchFamily="34" charset="0"/>
                <a:ea typeface="Microsoft Sans Serif" panose="020B0604020202020204" pitchFamily="34" charset="0"/>
                <a:cs typeface="Microsoft Sans Serif" panose="020B0604020202020204" pitchFamily="34" charset="0"/>
              </a:rPr>
              <a:t>the dirt </a:t>
            </a:r>
            <a:r>
              <a:rPr lang="en-US" sz="2200" dirty="0" smtClean="0">
                <a:latin typeface="Microsoft Sans Serif" panose="020B0604020202020204" pitchFamily="34" charset="0"/>
                <a:ea typeface="Microsoft Sans Serif" panose="020B0604020202020204" pitchFamily="34" charset="0"/>
                <a:cs typeface="Microsoft Sans Serif" panose="020B0604020202020204" pitchFamily="34" charset="0"/>
              </a:rPr>
              <a:t>distribution </a:t>
            </a:r>
            <a:r>
              <a:rPr lang="en-US" sz="2200" dirty="0">
                <a:latin typeface="Microsoft Sans Serif" panose="020B0604020202020204" pitchFamily="34" charset="0"/>
                <a:ea typeface="Microsoft Sans Serif" panose="020B0604020202020204" pitchFamily="34" charset="0"/>
                <a:cs typeface="Microsoft Sans Serif" panose="020B0604020202020204" pitchFamily="34" charset="0"/>
              </a:rPr>
              <a:t>and the initial location of the agent are not. </a:t>
            </a:r>
            <a:endParaRPr lang="en-US" sz="2200" dirty="0" smtClean="0">
              <a:latin typeface="Microsoft Sans Serif" panose="020B0604020202020204" pitchFamily="34" charset="0"/>
              <a:ea typeface="Microsoft Sans Serif" panose="020B0604020202020204" pitchFamily="34" charset="0"/>
              <a:cs typeface="Microsoft Sans Serif" panose="020B0604020202020204" pitchFamily="34" charset="0"/>
            </a:endParaRPr>
          </a:p>
          <a:p>
            <a:pPr marL="0" indent="0" algn="just">
              <a:lnSpc>
                <a:spcPct val="100000"/>
              </a:lnSpc>
              <a:buNone/>
            </a:pPr>
            <a:endParaRPr lang="en-US" sz="2200" dirty="0" smtClean="0">
              <a:latin typeface="Microsoft Sans Serif" panose="020B0604020202020204" pitchFamily="34" charset="0"/>
              <a:ea typeface="Microsoft Sans Serif" panose="020B0604020202020204" pitchFamily="34" charset="0"/>
              <a:cs typeface="Microsoft Sans Serif" panose="020B0604020202020204" pitchFamily="34" charset="0"/>
            </a:endParaRPr>
          </a:p>
          <a:p>
            <a:pPr marL="0" indent="0" algn="just">
              <a:lnSpc>
                <a:spcPct val="100000"/>
              </a:lnSpc>
              <a:buNone/>
            </a:pPr>
            <a:r>
              <a:rPr lang="en-US" sz="2200" dirty="0" smtClean="0">
                <a:latin typeface="Microsoft Sans Serif" panose="020B0604020202020204" pitchFamily="34" charset="0"/>
                <a:ea typeface="Microsoft Sans Serif" panose="020B0604020202020204" pitchFamily="34" charset="0"/>
                <a:cs typeface="Microsoft Sans Serif" panose="020B0604020202020204" pitchFamily="34" charset="0"/>
              </a:rPr>
              <a:t>Clean </a:t>
            </a:r>
            <a:r>
              <a:rPr lang="en-US" sz="2200" dirty="0">
                <a:latin typeface="Microsoft Sans Serif" panose="020B0604020202020204" pitchFamily="34" charset="0"/>
                <a:ea typeface="Microsoft Sans Serif" panose="020B0604020202020204" pitchFamily="34" charset="0"/>
                <a:cs typeface="Microsoft Sans Serif" panose="020B0604020202020204" pitchFamily="34" charset="0"/>
              </a:rPr>
              <a:t>squares stay clean and sucking cleans the current square. </a:t>
            </a:r>
            <a:endParaRPr lang="en-US" sz="2200" dirty="0" smtClean="0">
              <a:latin typeface="Microsoft Sans Serif" panose="020B0604020202020204" pitchFamily="34" charset="0"/>
              <a:ea typeface="Microsoft Sans Serif" panose="020B0604020202020204" pitchFamily="34" charset="0"/>
              <a:cs typeface="Microsoft Sans Serif" panose="020B0604020202020204" pitchFamily="34" charset="0"/>
            </a:endParaRPr>
          </a:p>
          <a:p>
            <a:pPr marL="0" indent="0" algn="just">
              <a:lnSpc>
                <a:spcPct val="100000"/>
              </a:lnSpc>
              <a:buNone/>
            </a:pPr>
            <a:r>
              <a:rPr lang="en-US" sz="2200" dirty="0" smtClean="0">
                <a:latin typeface="Microsoft Sans Serif" panose="020B0604020202020204" pitchFamily="34" charset="0"/>
                <a:ea typeface="Microsoft Sans Serif" panose="020B0604020202020204" pitchFamily="34" charset="0"/>
                <a:cs typeface="Microsoft Sans Serif" panose="020B0604020202020204" pitchFamily="34" charset="0"/>
              </a:rPr>
              <a:t>• </a:t>
            </a:r>
            <a:r>
              <a:rPr lang="en-US" sz="2200" dirty="0">
                <a:latin typeface="Microsoft Sans Serif" panose="020B0604020202020204" pitchFamily="34" charset="0"/>
                <a:ea typeface="Microsoft Sans Serif" panose="020B0604020202020204" pitchFamily="34" charset="0"/>
                <a:cs typeface="Microsoft Sans Serif" panose="020B0604020202020204" pitchFamily="34" charset="0"/>
              </a:rPr>
              <a:t>The only available actions are Left, Right, and Suck. </a:t>
            </a:r>
            <a:endParaRPr lang="en-US" sz="2200" dirty="0" smtClean="0">
              <a:latin typeface="Microsoft Sans Serif" panose="020B0604020202020204" pitchFamily="34" charset="0"/>
              <a:ea typeface="Microsoft Sans Serif" panose="020B0604020202020204" pitchFamily="34" charset="0"/>
              <a:cs typeface="Microsoft Sans Serif" panose="020B0604020202020204" pitchFamily="34" charset="0"/>
            </a:endParaRPr>
          </a:p>
          <a:p>
            <a:pPr marL="0" indent="0" algn="just">
              <a:lnSpc>
                <a:spcPct val="100000"/>
              </a:lnSpc>
              <a:buNone/>
            </a:pPr>
            <a:r>
              <a:rPr lang="en-US" sz="2200" dirty="0" smtClean="0">
                <a:latin typeface="Microsoft Sans Serif" panose="020B0604020202020204" pitchFamily="34" charset="0"/>
                <a:ea typeface="Microsoft Sans Serif" panose="020B0604020202020204" pitchFamily="34" charset="0"/>
                <a:cs typeface="Microsoft Sans Serif" panose="020B0604020202020204" pitchFamily="34" charset="0"/>
              </a:rPr>
              <a:t>• </a:t>
            </a:r>
            <a:r>
              <a:rPr lang="en-US" sz="2200" dirty="0">
                <a:latin typeface="Microsoft Sans Serif" panose="020B0604020202020204" pitchFamily="34" charset="0"/>
                <a:ea typeface="Microsoft Sans Serif" panose="020B0604020202020204" pitchFamily="34" charset="0"/>
                <a:cs typeface="Microsoft Sans Serif" panose="020B0604020202020204" pitchFamily="34" charset="0"/>
              </a:rPr>
              <a:t>The agent correctly perceives its </a:t>
            </a:r>
            <a:r>
              <a:rPr lang="en-US" sz="2200" dirty="0" smtClean="0">
                <a:latin typeface="Microsoft Sans Serif" panose="020B0604020202020204" pitchFamily="34" charset="0"/>
                <a:ea typeface="Microsoft Sans Serif" panose="020B0604020202020204" pitchFamily="34" charset="0"/>
                <a:cs typeface="Microsoft Sans Serif" panose="020B0604020202020204" pitchFamily="34" charset="0"/>
              </a:rPr>
              <a:t>location </a:t>
            </a:r>
            <a:r>
              <a:rPr lang="en-US" sz="2200" dirty="0">
                <a:latin typeface="Microsoft Sans Serif" panose="020B0604020202020204" pitchFamily="34" charset="0"/>
                <a:ea typeface="Microsoft Sans Serif" panose="020B0604020202020204" pitchFamily="34" charset="0"/>
                <a:cs typeface="Microsoft Sans Serif" panose="020B0604020202020204" pitchFamily="34" charset="0"/>
              </a:rPr>
              <a:t>and whether that location contains dirt</a:t>
            </a:r>
            <a:r>
              <a:rPr lang="en-US" sz="2200" dirty="0" smtClean="0">
                <a:latin typeface="Microsoft Sans Serif" panose="020B0604020202020204" pitchFamily="34" charset="0"/>
                <a:ea typeface="Microsoft Sans Serif" panose="020B0604020202020204" pitchFamily="34" charset="0"/>
                <a:cs typeface="Microsoft Sans Serif" panose="020B0604020202020204" pitchFamily="34" charset="0"/>
              </a:rPr>
              <a:t>.</a:t>
            </a:r>
          </a:p>
          <a:p>
            <a:pPr algn="just" fontAlgn="base">
              <a:lnSpc>
                <a:spcPct val="100000"/>
              </a:lnSpc>
            </a:pPr>
            <a:r>
              <a:rPr lang="en-IN" sz="2200" dirty="0" smtClean="0">
                <a:solidFill>
                  <a:schemeClr val="accent1"/>
                </a:solidFill>
                <a:latin typeface="Microsoft Sans Serif" panose="020B0604020202020204" pitchFamily="34" charset="0"/>
                <a:ea typeface="Microsoft Sans Serif" panose="020B0604020202020204" pitchFamily="34" charset="0"/>
                <a:cs typeface="Microsoft Sans Serif" panose="020B0604020202020204" pitchFamily="34" charset="0"/>
              </a:rPr>
              <a:t>We claim that under these circumstances the agent is indeed rational., it’s expected performance is at least as high as any other agent’s. </a:t>
            </a:r>
          </a:p>
          <a:p>
            <a:pPr algn="just" fontAlgn="base">
              <a:lnSpc>
                <a:spcPct val="100000"/>
              </a:lnSpc>
            </a:pPr>
            <a:r>
              <a:rPr lang="en-US" sz="2400" dirty="0" smtClean="0"/>
              <a:t>The same agent would be irrational under different circumstances. For example, once all the dirt is cleaned up, the agent will oscillate needlessly back and forth; if the performance measure includes a penalty of one point for each movement left or right, the agent will fare poorly.</a:t>
            </a:r>
          </a:p>
          <a:p>
            <a:pPr algn="just" fontAlgn="base">
              <a:lnSpc>
                <a:spcPct val="100000"/>
              </a:lnSpc>
            </a:pPr>
            <a:endParaRPr lang="en-IN" sz="2200" dirty="0">
              <a:solidFill>
                <a:schemeClr val="accent1"/>
              </a:solidFill>
              <a:latin typeface="Microsoft Sans Serif" panose="020B0604020202020204" pitchFamily="34" charset="0"/>
              <a:ea typeface="Microsoft Sans Serif" panose="020B0604020202020204" pitchFamily="34" charset="0"/>
              <a:cs typeface="Microsoft Sans Serif" panose="020B0604020202020204" pitchFamily="34" charset="0"/>
            </a:endParaRPr>
          </a:p>
        </p:txBody>
      </p:sp>
    </p:spTree>
    <p:extLst>
      <p:ext uri="{BB962C8B-B14F-4D97-AF65-F5344CB8AC3E}">
        <p14:creationId xmlns="" xmlns:p14="http://schemas.microsoft.com/office/powerpoint/2010/main" val="143993411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Solstice</Template>
  <TotalTime>2133</TotalTime>
  <Words>2496</Words>
  <Application>Microsoft Office PowerPoint</Application>
  <PresentationFormat>Custom</PresentationFormat>
  <Paragraphs>208</Paragraphs>
  <Slides>44</Slides>
  <Notes>1</Notes>
  <HiddenSlides>0</HiddenSlides>
  <MMClips>0</MMClips>
  <ScaleCrop>false</ScaleCrop>
  <HeadingPairs>
    <vt:vector size="4" baseType="variant">
      <vt:variant>
        <vt:lpstr>Theme</vt:lpstr>
      </vt:variant>
      <vt:variant>
        <vt:i4>1</vt:i4>
      </vt:variant>
      <vt:variant>
        <vt:lpstr>Slide Titles</vt:lpstr>
      </vt:variant>
      <vt:variant>
        <vt:i4>44</vt:i4>
      </vt:variant>
    </vt:vector>
  </HeadingPairs>
  <TitlesOfParts>
    <vt:vector size="45" baseType="lpstr">
      <vt:lpstr>Solstice</vt:lpstr>
      <vt:lpstr>Slide 1</vt:lpstr>
      <vt:lpstr>Slide 2</vt:lpstr>
      <vt:lpstr>Slide 3</vt:lpstr>
      <vt:lpstr> AGENTS AND ENVIRONMENTS </vt:lpstr>
      <vt:lpstr>Slide 5</vt:lpstr>
      <vt:lpstr>Slide 6</vt:lpstr>
      <vt:lpstr>Slide 7</vt:lpstr>
      <vt:lpstr>Slide 8</vt:lpstr>
      <vt:lpstr>Slide 9</vt:lpstr>
      <vt:lpstr>Slide 10</vt:lpstr>
      <vt:lpstr>Rational agent</vt:lpstr>
      <vt:lpstr>Slide 12</vt:lpstr>
      <vt:lpstr>Slide 13</vt:lpstr>
      <vt:lpstr>Slide 14</vt:lpstr>
      <vt:lpstr>Slide 15</vt:lpstr>
      <vt:lpstr>Fully observable vs. partially observable</vt:lpstr>
      <vt:lpstr>Competitive vs Cooperative</vt:lpstr>
      <vt:lpstr>Deterministic vs. stochastic</vt:lpstr>
      <vt:lpstr>Single agent vs. Multiagent</vt:lpstr>
      <vt:lpstr>Episodic vs. sequential</vt:lpstr>
      <vt:lpstr>Static vs. dynamic</vt:lpstr>
      <vt:lpstr>Discrete vs. continuous</vt:lpstr>
      <vt:lpstr>Known vs Unknown</vt:lpstr>
      <vt:lpstr>Accessible vs Inaccessible </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chandu nimmagadda</dc:creator>
  <cp:lastModifiedBy>RVR</cp:lastModifiedBy>
  <cp:revision>46</cp:revision>
  <dcterms:created xsi:type="dcterms:W3CDTF">2021-10-25T14:19:49Z</dcterms:created>
  <dcterms:modified xsi:type="dcterms:W3CDTF">2024-02-20T15:26:49Z</dcterms:modified>
</cp:coreProperties>
</file>