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344" r:id="rId3"/>
    <p:sldId id="345" r:id="rId4"/>
    <p:sldId id="348" r:id="rId5"/>
    <p:sldId id="347" r:id="rId6"/>
    <p:sldId id="361" r:id="rId7"/>
    <p:sldId id="346" r:id="rId8"/>
    <p:sldId id="351" r:id="rId9"/>
    <p:sldId id="350" r:id="rId10"/>
    <p:sldId id="365" r:id="rId11"/>
    <p:sldId id="366" r:id="rId12"/>
    <p:sldId id="349" r:id="rId13"/>
    <p:sldId id="352" r:id="rId14"/>
    <p:sldId id="355" r:id="rId15"/>
    <p:sldId id="354" r:id="rId16"/>
    <p:sldId id="353" r:id="rId17"/>
    <p:sldId id="362" r:id="rId18"/>
    <p:sldId id="363" r:id="rId19"/>
    <p:sldId id="367" r:id="rId20"/>
    <p:sldId id="358" r:id="rId21"/>
    <p:sldId id="364" r:id="rId22"/>
    <p:sldId id="359" r:id="rId23"/>
    <p:sldId id="360" r:id="rId24"/>
    <p:sldId id="357" r:id="rId25"/>
    <p:sldId id="368" r:id="rId26"/>
    <p:sldId id="369" r:id="rId27"/>
    <p:sldId id="374" r:id="rId28"/>
    <p:sldId id="372" r:id="rId29"/>
    <p:sldId id="373" r:id="rId30"/>
    <p:sldId id="371" r:id="rId31"/>
    <p:sldId id="376" r:id="rId32"/>
    <p:sldId id="375" r:id="rId33"/>
    <p:sldId id="383" r:id="rId34"/>
    <p:sldId id="3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4B894A-5D40-48BD-BC1B-DA73693DE288}" type="datetimeFigureOut">
              <a:rPr lang="en-IN" smtClean="0"/>
              <a:pPr/>
              <a:t>20-02-2024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DB2053-1A64-48AC-9499-8E6E2B7C1C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16480" y="1809875"/>
            <a:ext cx="9875520" cy="14721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Solving problems by searching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88728" y="4995045"/>
            <a:ext cx="4087091" cy="99011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road map of part of Romania.</a:t>
            </a:r>
            <a:endParaRPr lang="en-US" dirty="0"/>
          </a:p>
        </p:txBody>
      </p:sp>
      <p:pic>
        <p:nvPicPr>
          <p:cNvPr id="4" name="Picture 2" descr="Search Algorithms Part 1: Problem Formulation and Searching for Solutions |  by Rithesh K | Kredo.ai Engineering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7133" y="1447800"/>
            <a:ext cx="789127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initial state for agent in Romania might be described as In(Arad).</a:t>
            </a:r>
            <a:br>
              <a:rPr lang="en-US" sz="1800" dirty="0" smtClean="0"/>
            </a:br>
            <a:r>
              <a:rPr lang="en-US" sz="1800" dirty="0" smtClean="0"/>
              <a:t>A description of the possible actions available to the agent. Given a particular state s, ACTIONS(s) returns the set of actions that can be executed in s. the applicable actions are {Go(Sibiu), Go(Timisoara), Go(</a:t>
            </a:r>
            <a:r>
              <a:rPr lang="en-US" sz="1800" dirty="0" err="1" smtClean="0"/>
              <a:t>Zerind</a:t>
            </a:r>
            <a:r>
              <a:rPr lang="en-US" sz="1800" dirty="0" smtClean="0"/>
              <a:t>)}. • </a:t>
            </a:r>
          </a:p>
          <a:p>
            <a:r>
              <a:rPr lang="en-US" sz="1800" dirty="0" smtClean="0"/>
              <a:t>the transition model, specified by a function RESULT(s, a) that returns the state that results from doing action a in state s. RESULT(In(Arad),Go(</a:t>
            </a:r>
            <a:r>
              <a:rPr lang="en-US" sz="1800" dirty="0" err="1" smtClean="0"/>
              <a:t>Zerind</a:t>
            </a:r>
            <a:r>
              <a:rPr lang="en-US" sz="1800" dirty="0" smtClean="0"/>
              <a:t>)) = In(</a:t>
            </a:r>
            <a:r>
              <a:rPr lang="en-US" sz="1800" dirty="0" err="1" smtClean="0"/>
              <a:t>Zerind</a:t>
            </a:r>
            <a:r>
              <a:rPr lang="en-US" sz="1800" dirty="0" smtClean="0"/>
              <a:t>) .</a:t>
            </a:r>
          </a:p>
          <a:p>
            <a:r>
              <a:rPr lang="en-US" sz="1800" dirty="0" smtClean="0"/>
              <a:t>.The agent’s goal in Romania is the singleton set {In(Bucharest)}.</a:t>
            </a:r>
          </a:p>
          <a:p>
            <a:r>
              <a:rPr lang="en-US" sz="1800" dirty="0" smtClean="0"/>
              <a:t>For the agent trying to get to Bucharest, time is of the essence, so the cost of a path might be its length in kilometers.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removing detail from a representation is called abstraction.</a:t>
            </a:r>
          </a:p>
          <a:p>
            <a:r>
              <a:rPr lang="en-US" dirty="0" smtClean="0"/>
              <a:t>In addition to abstracting the state description, we must abstract the actions themselves. </a:t>
            </a:r>
          </a:p>
          <a:p>
            <a:r>
              <a:rPr lang="en-US" dirty="0" smtClean="0"/>
              <a:t>This abstract solution corresponds to a large number of more detailed paths.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problems </a:t>
            </a:r>
            <a:r>
              <a:rPr lang="en-US" dirty="0" err="1" smtClean="0"/>
              <a:t>vs</a:t>
            </a:r>
            <a:r>
              <a:rPr lang="en-US" dirty="0" smtClean="0"/>
              <a:t> Real-world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toy problem is intended to illustrate or exercise various problem-solving methods. It can be given a concise, exact description and hence is usable by different researchers to compare the performance of algorithms.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real-world problem is one whose solutions people actually care about. Such problems tend not to have a single agreed-upon description, but we can give the general flavor of their formulations.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problem -- Vacuum world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6691" y="1627035"/>
            <a:ext cx="9545781" cy="459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Vacuum world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10145"/>
            <a:ext cx="9337964" cy="505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8-puzzle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1828" y="1467284"/>
            <a:ext cx="6397336" cy="505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 descr="https://miro.medium.com/v2/resize:fit:679/1*yekmcvT48y6mB8dIcK967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297" y="1962991"/>
            <a:ext cx="3161212" cy="193963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7782" y="568036"/>
            <a:ext cx="5818910" cy="5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8-puzzle has a property that exactly half (of all) permutations can be reached from any starting state. 9! is the total number of possible configurations of the puzzle, whereas 9!/2 is the total number of solvable configurations.</a:t>
            </a:r>
          </a:p>
          <a:p>
            <a:r>
              <a:rPr lang="en-US" dirty="0" smtClean="0"/>
              <a:t>If you draw a graph of every single state with every single possible transition out of that state you will end up with 9! / 2 states with 9! transitions. There are states that exist but don't fall on the graph and those are the "unsolvable" 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8x8 chess board, you must place 8 queens on the board.</a:t>
            </a:r>
          </a:p>
          <a:p>
            <a:r>
              <a:rPr lang="en-US" dirty="0" smtClean="0"/>
              <a:t>A queen can move vertically, horizontally and diagonally in any number of steps</a:t>
            </a:r>
          </a:p>
          <a:p>
            <a:r>
              <a:rPr lang="en-US" dirty="0" smtClean="0"/>
              <a:t>8 x 8 chessboard that no queens attack each other by being in the same row, column or diagonal.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Problem-solving 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Goal-based agent</a:t>
            </a:r>
          </a:p>
          <a:p>
            <a:r>
              <a:rPr lang="en-US" dirty="0" smtClean="0"/>
              <a:t>Finds sequences of actions that lead to desirable states</a:t>
            </a:r>
          </a:p>
          <a:p>
            <a:r>
              <a:rPr lang="en-US" dirty="0" smtClean="0"/>
              <a:t>Uninformed search algorithms—algorithms that are given no information about the problem other than its definition. (Blind search)</a:t>
            </a:r>
          </a:p>
          <a:p>
            <a:r>
              <a:rPr lang="en-US" dirty="0" smtClean="0"/>
              <a:t>Informed search algorithms can do quite well given some guidance (Heuristic search)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8-queens problem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62336" y="1419511"/>
            <a:ext cx="7427336" cy="167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4663" y="4305202"/>
            <a:ext cx="7497041" cy="141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6115" y="3023855"/>
            <a:ext cx="7442489" cy="11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719" y="5792623"/>
            <a:ext cx="6709929" cy="61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2544" y="443345"/>
            <a:ext cx="9102437" cy="572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problem: Route-finding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Route-finding algorithms are used in a variety of applications. </a:t>
            </a:r>
          </a:p>
          <a:p>
            <a:r>
              <a:rPr lang="en-US" dirty="0" smtClean="0"/>
              <a:t>Web sites and in-car systems that provide driving directions, are relatively straightforward extensions of the Romania example. </a:t>
            </a:r>
          </a:p>
          <a:p>
            <a:r>
              <a:rPr lang="en-US" dirty="0" smtClean="0"/>
              <a:t>Others, such as routing video streams in computer networks, military operations planning, and airline travel-planning systems, involve much more complex specifications.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travel problem</a:t>
            </a:r>
            <a:endParaRPr lang="en-US" dirty="0"/>
          </a:p>
        </p:txBody>
      </p:sp>
      <p:pic>
        <p:nvPicPr>
          <p:cNvPr id="624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4015" y="1462087"/>
            <a:ext cx="7696200" cy="420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traveling salesperson problem (TSP) is a touring problem in which each city must be visited exactly once. The aim is to find the shortest tour.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VLSI layout problem requires positioning millions of components and connections on a chip to minimize area, minimize circuit delays, minimize stray capacitances, and maximize manufacturing yield.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Robot navigation is a generalization of the route-finding problem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Robot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Microsoft Sans Serif" panose="020B0604020202020204" pitchFamily="34" charset="0"/>
                <a:cs typeface="Calibri" pitchFamily="34" charset="0"/>
              </a:rPr>
              <a:t>Rather than following a discrete set of routes, a robot can move in a continuous space with (in principle) an infinite set of possible actions and states. </a:t>
            </a:r>
          </a:p>
          <a:p>
            <a:pPr marL="0" indent="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Microsoft Sans Serif" panose="020B0604020202020204" pitchFamily="34" charset="0"/>
                <a:cs typeface="Calibri" pitchFamily="34" charset="0"/>
              </a:rPr>
              <a:t>For a circular robot moving on a flat surface, the space is essentially two-dimensional. </a:t>
            </a:r>
          </a:p>
          <a:p>
            <a:pPr marL="0" indent="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Microsoft Sans Serif" panose="020B0604020202020204" pitchFamily="34" charset="0"/>
                <a:cs typeface="Calibri" pitchFamily="34" charset="0"/>
              </a:rPr>
              <a:t>When the robot has arms and legs or wheels that must also be controlled, the search space becomes many-dimensional. </a:t>
            </a:r>
          </a:p>
          <a:p>
            <a:pPr marL="0" indent="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Microsoft Sans Serif" panose="020B0604020202020204" pitchFamily="34" charset="0"/>
                <a:cs typeface="Calibri" pitchFamily="34" charset="0"/>
              </a:rPr>
              <a:t>Advanced techniques are required just to make the search space finite.</a:t>
            </a:r>
            <a:endParaRPr lang="en-IN" dirty="0" smtClean="0">
              <a:latin typeface="Calibri" pitchFamily="34" charset="0"/>
              <a:ea typeface="Microsoft Sans Serif" panose="020B0604020202020204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jug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4-gallons jug and a 3 gallon jug, measure exactly 2 gallons into one bucket. There are no markings on the jugs. Jugs must be filled completely.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jug problem(2)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state:  Jugs are empty -  (</a:t>
            </a:r>
            <a:r>
              <a:rPr lang="en-US" dirty="0" smtClean="0"/>
              <a:t>0,0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 state :  One of the jugs has 2 gallons of water</a:t>
            </a:r>
          </a:p>
          <a:p>
            <a:pPr>
              <a:buNone/>
            </a:pPr>
            <a:r>
              <a:rPr lang="en-US" dirty="0" smtClean="0"/>
              <a:t>                               (</a:t>
            </a:r>
            <a:r>
              <a:rPr lang="en-US" dirty="0" smtClean="0"/>
              <a:t>x,2</a:t>
            </a:r>
            <a:r>
              <a:rPr lang="en-US" dirty="0" smtClean="0"/>
              <a:t>) or (</a:t>
            </a:r>
            <a:r>
              <a:rPr lang="en-US" dirty="0" smtClean="0"/>
              <a:t>2,y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Filling jug, emptying jug, pumping water from one jug to another jug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Transition model: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Filling a jug  </a:t>
            </a:r>
            <a:r>
              <a:rPr lang="en-US" dirty="0" smtClean="0"/>
              <a:t>Fill(0,y</a:t>
            </a:r>
            <a:r>
              <a:rPr lang="en-US" dirty="0" smtClean="0"/>
              <a:t>) -&gt; (</a:t>
            </a:r>
            <a:r>
              <a:rPr lang="en-US" dirty="0" smtClean="0"/>
              <a:t>4,y</a:t>
            </a:r>
            <a:r>
              <a:rPr lang="en-US" dirty="0" smtClean="0"/>
              <a:t>),  </a:t>
            </a:r>
            <a:r>
              <a:rPr lang="en-US" dirty="0" smtClean="0"/>
              <a:t>Fill(x,0</a:t>
            </a:r>
            <a:r>
              <a:rPr lang="en-US" dirty="0" smtClean="0"/>
              <a:t>) -&gt;(</a:t>
            </a:r>
            <a:r>
              <a:rPr lang="en-US" dirty="0" smtClean="0"/>
              <a:t>x,3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Emptying a jug:  </a:t>
            </a:r>
            <a:r>
              <a:rPr lang="en-US" dirty="0" smtClean="0"/>
              <a:t>Empty(x, </a:t>
            </a:r>
            <a:r>
              <a:rPr lang="en-US" dirty="0" smtClean="0"/>
              <a:t>y)-&gt; (</a:t>
            </a:r>
            <a:r>
              <a:rPr lang="en-US" dirty="0" smtClean="0"/>
              <a:t>0,y</a:t>
            </a:r>
            <a:r>
              <a:rPr lang="en-US" dirty="0" smtClean="0"/>
              <a:t>),  </a:t>
            </a:r>
            <a:r>
              <a:rPr lang="en-US" dirty="0" smtClean="0"/>
              <a:t>Empty(x, </a:t>
            </a:r>
            <a:r>
              <a:rPr lang="en-US" dirty="0" smtClean="0"/>
              <a:t>y) -&gt; (</a:t>
            </a:r>
            <a:r>
              <a:rPr lang="en-US" dirty="0" smtClean="0"/>
              <a:t>x,0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Pumping water</a:t>
            </a:r>
            <a:r>
              <a:rPr lang="en-US" dirty="0" smtClean="0"/>
              <a:t>: 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Path cost: 1 per unit step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After formulation, we now need to solve them</a:t>
            </a:r>
          </a:p>
          <a:p>
            <a:r>
              <a:rPr lang="en-US" dirty="0" smtClean="0"/>
              <a:t>A solution is an action sequence, so search algorithms work by considering various possible action sequences</a:t>
            </a:r>
          </a:p>
          <a:p>
            <a:r>
              <a:rPr lang="en-US" dirty="0" smtClean="0"/>
              <a:t>The possible action sequences </a:t>
            </a:r>
            <a:r>
              <a:rPr lang="en-US" b="1" dirty="0" smtClean="0"/>
              <a:t>starting at the initial state </a:t>
            </a:r>
            <a:r>
              <a:rPr lang="en-US" dirty="0" smtClean="0"/>
              <a:t>form a </a:t>
            </a:r>
            <a:r>
              <a:rPr lang="en-US" b="1" dirty="0" smtClean="0"/>
              <a:t>search tree </a:t>
            </a:r>
            <a:r>
              <a:rPr lang="en-US" dirty="0" smtClean="0"/>
              <a:t>with the initial state at the root.</a:t>
            </a:r>
          </a:p>
          <a:p>
            <a:r>
              <a:rPr lang="en-US" b="1" dirty="0" smtClean="0"/>
              <a:t>The branches are actions and the nodes correspond to states in the state space of the problem.</a:t>
            </a:r>
          </a:p>
          <a:p>
            <a:r>
              <a:rPr lang="en-US" dirty="0" smtClean="0"/>
              <a:t>Starting from initial state, </a:t>
            </a:r>
            <a:r>
              <a:rPr lang="en-US" b="1" dirty="0" smtClean="0"/>
              <a:t>expand the current state</a:t>
            </a:r>
            <a:r>
              <a:rPr lang="en-US" dirty="0" smtClean="0"/>
              <a:t>; that is, apply each legal action to the current state, thereby generating a new set of states.</a:t>
            </a:r>
          </a:p>
          <a:p>
            <a:r>
              <a:rPr lang="en-US" dirty="0" smtClean="0"/>
              <a:t>The set of all leaf nodes available for expansion at any given point is called the </a:t>
            </a:r>
            <a:r>
              <a:rPr lang="en-US" b="1" dirty="0" smtClean="0">
                <a:solidFill>
                  <a:srgbClr val="0070C0"/>
                </a:solidFill>
              </a:rPr>
              <a:t>frontier</a:t>
            </a:r>
            <a:r>
              <a:rPr lang="en-US" b="1" dirty="0" smtClean="0"/>
              <a:t> </a:t>
            </a:r>
            <a:r>
              <a:rPr lang="en-US" dirty="0" smtClean="0"/>
              <a:t>( also known as open list).</a:t>
            </a:r>
          </a:p>
          <a:p>
            <a:r>
              <a:rPr lang="en-US" dirty="0" smtClean="0"/>
              <a:t>The process of expanding nodes on the frontier continues until either a solution is found or there are no more states to expand.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8" y="1319349"/>
            <a:ext cx="7364934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Problem-solving agent(2)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1620982"/>
            <a:ext cx="10044544" cy="455598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Intelligent agents are supposed to maximize their performance measure.</a:t>
            </a:r>
          </a:p>
          <a:p>
            <a:r>
              <a:rPr lang="en-US" dirty="0" smtClean="0"/>
              <a:t>Goals help organize behavior by limiting the objectives that the agent is trying to achieve and hence the actions it needs to consider.</a:t>
            </a:r>
          </a:p>
          <a:p>
            <a:r>
              <a:rPr lang="en-US" b="1" dirty="0" smtClean="0"/>
              <a:t>Goal formulation </a:t>
            </a:r>
            <a:r>
              <a:rPr lang="en-US" dirty="0" smtClean="0"/>
              <a:t>is the first step in problem solving.</a:t>
            </a:r>
          </a:p>
          <a:p>
            <a:r>
              <a:rPr lang="en-US" b="1" dirty="0" smtClean="0"/>
              <a:t>Problem formulation </a:t>
            </a:r>
            <a:r>
              <a:rPr lang="en-US" dirty="0" smtClean="0"/>
              <a:t>is the process of deciding what actions and states to consider given a goal.</a:t>
            </a:r>
          </a:p>
          <a:p>
            <a:r>
              <a:rPr lang="en-US" dirty="0" smtClean="0"/>
              <a:t>Assume that the environment is observable, discrete, known and deterministic</a:t>
            </a:r>
          </a:p>
          <a:p>
            <a:r>
              <a:rPr lang="en-US" dirty="0" smtClean="0"/>
              <a:t> Under these assumptions, the solution to any problem is a fixed sequence of actions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 algorithms all share this basic structure; they vary primarily according to how they choose which state to expand next—the so-called </a:t>
            </a:r>
            <a:r>
              <a:rPr lang="en-US" b="1" dirty="0" smtClean="0"/>
              <a:t>search strategy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Repeated state in the search tree generates a loopy path.</a:t>
            </a:r>
          </a:p>
          <a:p>
            <a:r>
              <a:rPr lang="en-US" dirty="0" smtClean="0"/>
              <a:t>loops can cause algorithms to fail, making otherwise solvable problems unsolvable.</a:t>
            </a:r>
          </a:p>
          <a:p>
            <a:r>
              <a:rPr lang="en-US" dirty="0" smtClean="0"/>
              <a:t>Fortunately, there is no need to consider loopy paths.</a:t>
            </a:r>
          </a:p>
          <a:p>
            <a:r>
              <a:rPr lang="en-US" dirty="0" smtClean="0"/>
              <a:t>Path costs are additive and step costs are nonnegative</a:t>
            </a:r>
          </a:p>
          <a:p>
            <a:r>
              <a:rPr lang="en-US" dirty="0" smtClean="0"/>
              <a:t>A loopy path to any given state is never better than the same path with the loop removed.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3818" y="235527"/>
            <a:ext cx="843741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Algorithms that forget their history are doomed to repeat it.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The way to avoid exploring redundant paths is to remember where one has been.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do this, augment the TREE-SEARCH algorithm with a data structure called the </a:t>
            </a: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explored set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(also known as the closed list), which remembers every expanded node.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Newly generated nodes that match previously generated nodes—ones in the explored set or the frontier—can be discarded instead of being added to the frontier.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90" y="267418"/>
            <a:ext cx="10434041" cy="665959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Clearly, the search tree constructed by the GRAPH-SEARCH algorithm contains at most one copy of each state, </a:t>
            </a:r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 has another nice property: the frontier separates the state-space graph into the explored region and the unexplored region, so that every path from the initial state to an unexplored state has to pass through a state in the 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frontier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Figure 3.8 from Solving Problems by Searching 3.1 Problem-solving Agents  3.1.1 Well-defined Problems and Solutions Problem-solving Agents 69 | 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41" y="2466109"/>
            <a:ext cx="9626479" cy="3580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03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Infrastructure for search algorithms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0778" y="1746105"/>
            <a:ext cx="9034914" cy="186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6277" y="3585071"/>
            <a:ext cx="6565323" cy="29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939635" y="1387871"/>
            <a:ext cx="875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 For each node n of the tree, has a structure that contains four components: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Problem-solving agent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process of looking for a sequence of actions that reaches the goal is called </a:t>
            </a:r>
            <a:r>
              <a:rPr lang="en-US" b="1" dirty="0" smtClean="0"/>
              <a:t>search.</a:t>
            </a:r>
          </a:p>
          <a:p>
            <a:pPr algn="just"/>
            <a:r>
              <a:rPr lang="en-US" dirty="0" smtClean="0"/>
              <a:t>A search algorithm takes a problem as input and returns a solution in the form of an </a:t>
            </a:r>
            <a:r>
              <a:rPr lang="en-US" b="1" dirty="0" smtClean="0"/>
              <a:t>action sequence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Once a solution is found, the actions it recommends can be carried out. This execution is called the </a:t>
            </a:r>
            <a:r>
              <a:rPr lang="en-US" b="1" dirty="0" smtClean="0"/>
              <a:t>execution phase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Formulate, Search, Execute</a:t>
            </a:r>
            <a:r>
              <a:rPr lang="en-US" dirty="0" smtClean="0"/>
              <a:t>” design for the agent.</a:t>
            </a:r>
          </a:p>
          <a:p>
            <a:pPr algn="just"/>
            <a:r>
              <a:rPr lang="en-US" dirty="0" smtClean="0"/>
              <a:t>After formulating a goal and a problem to solve, the agent calls a search procedure to solve it. It then uses the solution to guide its 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9298" y="346362"/>
            <a:ext cx="9875066" cy="60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Well-defined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state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Transition model</a:t>
            </a:r>
          </a:p>
          <a:p>
            <a:r>
              <a:rPr lang="en-US" dirty="0" smtClean="0"/>
              <a:t>Goal test</a:t>
            </a:r>
          </a:p>
          <a:p>
            <a:r>
              <a:rPr lang="en-US" dirty="0" smtClean="0"/>
              <a:t>Path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Well-defined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problem can be defined formally by five components: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the agent starts in.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possible actions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available to the agent.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particular state s, ACTIONS(s) returns the set of actions that can be executed in s. Description of what each action does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 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specified by a function RESULT(s, a) that returns the state that results from doing action a in state s (successor).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goal 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determines whether a given state is a goal state.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path cost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that assigns a numeric cost to each path. The problem-solving agent chooses a cost function that reflects its own performance measure.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Well-defined problems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0638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step cost of taking action a in state s to reach state s is denoted by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c(s, a, s’ 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Together  the initial state, actions, and transition model implicitly define the state space of the problem—the set of all states reachable from the initial state by any sequence of actions.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state space forms a directed network or graph in which the nodes are states and the links between nodes are actions.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path in the state space is a sequence of states connected by a sequence of actions.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solution to a problem is an action sequence that leads from the initial state to a goal state.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quality is measured by the path cost function.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solution has the lowest path cost among all solutions.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3750</TotalTime>
  <Words>1588</Words>
  <Application>Microsoft Office PowerPoint</Application>
  <PresentationFormat>Custom</PresentationFormat>
  <Paragraphs>120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Solving problems by searching</vt:lpstr>
      <vt:lpstr>Problem-solving agent </vt:lpstr>
      <vt:lpstr>Problem-solving agent(2) </vt:lpstr>
      <vt:lpstr>Problem-solving agent (3)</vt:lpstr>
      <vt:lpstr>Slide 5</vt:lpstr>
      <vt:lpstr>Well-defined problems and solutions</vt:lpstr>
      <vt:lpstr>Well-defined problems</vt:lpstr>
      <vt:lpstr>Well-defined problems (2)</vt:lpstr>
      <vt:lpstr>Solution</vt:lpstr>
      <vt:lpstr>A simplified road map of part of Romania.</vt:lpstr>
      <vt:lpstr>Romania</vt:lpstr>
      <vt:lpstr>Formulating problems</vt:lpstr>
      <vt:lpstr>Toy problems vs Real-world problem</vt:lpstr>
      <vt:lpstr>Toy problem -- Vacuum world</vt:lpstr>
      <vt:lpstr>Vacuum world</vt:lpstr>
      <vt:lpstr> 8-puzzle</vt:lpstr>
      <vt:lpstr>Slide 17</vt:lpstr>
      <vt:lpstr>Possible states</vt:lpstr>
      <vt:lpstr>8-Queens problem</vt:lpstr>
      <vt:lpstr>8-queens problem </vt:lpstr>
      <vt:lpstr>Slide 21</vt:lpstr>
      <vt:lpstr>Real-world problem: Route-finding problem</vt:lpstr>
      <vt:lpstr>Airline travel problem</vt:lpstr>
      <vt:lpstr>Other Problems</vt:lpstr>
      <vt:lpstr>Robot navigation</vt:lpstr>
      <vt:lpstr>Water jug problem</vt:lpstr>
      <vt:lpstr>Water jug problem(2)</vt:lpstr>
      <vt:lpstr>Searching for solutions</vt:lpstr>
      <vt:lpstr>Search algorithms</vt:lpstr>
      <vt:lpstr>Slide 30</vt:lpstr>
      <vt:lpstr>Slide 31</vt:lpstr>
      <vt:lpstr>Slide 32</vt:lpstr>
      <vt:lpstr>Slide 33</vt:lpstr>
      <vt:lpstr> Infrastructure for search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chandu nimmagadda</dc:creator>
  <cp:lastModifiedBy>RVR</cp:lastModifiedBy>
  <cp:revision>83</cp:revision>
  <dcterms:created xsi:type="dcterms:W3CDTF">2021-11-04T15:42:20Z</dcterms:created>
  <dcterms:modified xsi:type="dcterms:W3CDTF">2024-02-20T15:41:32Z</dcterms:modified>
</cp:coreProperties>
</file>