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63" r:id="rId6"/>
    <p:sldId id="262" r:id="rId7"/>
    <p:sldId id="261" r:id="rId8"/>
    <p:sldId id="260" r:id="rId9"/>
    <p:sldId id="265" r:id="rId10"/>
    <p:sldId id="269" r:id="rId11"/>
    <p:sldId id="270" r:id="rId12"/>
    <p:sldId id="271" r:id="rId13"/>
    <p:sldId id="272" r:id="rId14"/>
    <p:sldId id="273" r:id="rId15"/>
    <p:sldId id="274" r:id="rId16"/>
    <p:sldId id="275" r:id="rId17"/>
    <p:sldId id="276" r:id="rId18"/>
    <p:sldId id="277" r:id="rId19"/>
    <p:sldId id="278" r:id="rId20"/>
    <p:sldId id="280" r:id="rId21"/>
    <p:sldId id="264" r:id="rId22"/>
    <p:sldId id="266" r:id="rId23"/>
    <p:sldId id="267" r:id="rId24"/>
    <p:sldId id="283" r:id="rId25"/>
    <p:sldId id="284" r:id="rId26"/>
    <p:sldId id="320" r:id="rId27"/>
    <p:sldId id="304" r:id="rId28"/>
    <p:sldId id="305" r:id="rId29"/>
    <p:sldId id="286" r:id="rId30"/>
    <p:sldId id="287" r:id="rId31"/>
    <p:sldId id="307" r:id="rId32"/>
    <p:sldId id="319" r:id="rId33"/>
    <p:sldId id="322" r:id="rId34"/>
    <p:sldId id="309" r:id="rId35"/>
    <p:sldId id="310" r:id="rId36"/>
    <p:sldId id="289" r:id="rId37"/>
    <p:sldId id="321" r:id="rId38"/>
    <p:sldId id="288" r:id="rId39"/>
    <p:sldId id="291" r:id="rId40"/>
    <p:sldId id="292" r:id="rId41"/>
    <p:sldId id="312" r:id="rId42"/>
    <p:sldId id="323" r:id="rId43"/>
    <p:sldId id="314" r:id="rId44"/>
    <p:sldId id="301" r:id="rId45"/>
    <p:sldId id="293" r:id="rId46"/>
    <p:sldId id="315" r:id="rId47"/>
    <p:sldId id="316" r:id="rId48"/>
    <p:sldId id="294" r:id="rId49"/>
    <p:sldId id="295" r:id="rId50"/>
    <p:sldId id="302" r:id="rId51"/>
    <p:sldId id="317" r:id="rId52"/>
    <p:sldId id="324" r:id="rId53"/>
    <p:sldId id="32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2/20/2024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24200" y="2743200"/>
            <a:ext cx="5791200" cy="1472184"/>
          </a:xfrm>
        </p:spPr>
        <p:txBody>
          <a:bodyPr>
            <a:noAutofit/>
          </a:bodyPr>
          <a:lstStyle/>
          <a:p>
            <a:r>
              <a:rPr lang="en-US" sz="6000" dirty="0" smtClean="0"/>
              <a:t>Searching</a:t>
            </a:r>
            <a:br>
              <a:rPr lang="en-US" sz="6000" dirty="0" smtClean="0"/>
            </a:b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Problems </a:t>
            </a:r>
            <a:endParaRPr lang="en-US" dirty="0"/>
          </a:p>
        </p:txBody>
      </p:sp>
      <p:pic>
        <p:nvPicPr>
          <p:cNvPr id="12290" name="Picture 2"/>
          <p:cNvPicPr>
            <a:picLocks noGrp="1" noChangeAspect="1" noChangeArrowheads="1"/>
          </p:cNvPicPr>
          <p:nvPr>
            <p:ph idx="1"/>
          </p:nvPr>
        </p:nvPicPr>
        <p:blipFill>
          <a:blip r:embed="rId2"/>
          <a:stretch>
            <a:fillRect/>
          </a:stretch>
        </p:blipFill>
        <p:spPr bwMode="auto">
          <a:xfrm>
            <a:off x="1435100" y="2183082"/>
            <a:ext cx="7499350" cy="36843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Problems are Models </a:t>
            </a:r>
            <a:endParaRPr lang="en-US" dirty="0"/>
          </a:p>
        </p:txBody>
      </p:sp>
      <p:pic>
        <p:nvPicPr>
          <p:cNvPr id="13314" name="Picture 2"/>
          <p:cNvPicPr>
            <a:picLocks noGrp="1" noChangeAspect="1" noChangeArrowheads="1"/>
          </p:cNvPicPr>
          <p:nvPr>
            <p:ph idx="1"/>
          </p:nvPr>
        </p:nvPicPr>
        <p:blipFill>
          <a:blip r:embed="rId2"/>
          <a:stretch>
            <a:fillRect/>
          </a:stretch>
        </p:blipFill>
        <p:spPr bwMode="auto">
          <a:xfrm>
            <a:off x="1831975" y="2309812"/>
            <a:ext cx="6705600" cy="3076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Traveling in Romania</a:t>
            </a:r>
            <a:endParaRPr lang="en-US" dirty="0"/>
          </a:p>
        </p:txBody>
      </p:sp>
      <p:pic>
        <p:nvPicPr>
          <p:cNvPr id="14338" name="Picture 2"/>
          <p:cNvPicPr>
            <a:picLocks noGrp="1" noChangeAspect="1" noChangeArrowheads="1"/>
          </p:cNvPicPr>
          <p:nvPr>
            <p:ph idx="1"/>
          </p:nvPr>
        </p:nvPicPr>
        <p:blipFill>
          <a:blip r:embed="rId2"/>
          <a:stretch>
            <a:fillRect/>
          </a:stretch>
        </p:blipFill>
        <p:spPr bwMode="auto">
          <a:xfrm>
            <a:off x="1435100" y="2081426"/>
            <a:ext cx="7499350" cy="3533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State Space?</a:t>
            </a:r>
            <a:endParaRPr lang="en-US" dirty="0"/>
          </a:p>
        </p:txBody>
      </p:sp>
      <p:pic>
        <p:nvPicPr>
          <p:cNvPr id="15362" name="Picture 2"/>
          <p:cNvPicPr>
            <a:picLocks noGrp="1" noChangeAspect="1" noChangeArrowheads="1"/>
          </p:cNvPicPr>
          <p:nvPr>
            <p:ph idx="1"/>
          </p:nvPr>
        </p:nvPicPr>
        <p:blipFill>
          <a:blip r:embed="rId2"/>
          <a:stretch>
            <a:fillRect/>
          </a:stretch>
        </p:blipFill>
        <p:spPr bwMode="auto">
          <a:xfrm>
            <a:off x="1517650" y="2500086"/>
            <a:ext cx="6026150" cy="3443514"/>
          </a:xfrm>
          <a:prstGeom prst="rect">
            <a:avLst/>
          </a:prstGeom>
          <a:noFill/>
          <a:ln w="9525">
            <a:noFill/>
            <a:miter lim="800000"/>
            <a:headEnd/>
            <a:tailEnd/>
          </a:ln>
          <a:effectLst/>
        </p:spPr>
      </p:pic>
      <p:sp>
        <p:nvSpPr>
          <p:cNvPr id="4" name="Rectangle 3"/>
          <p:cNvSpPr/>
          <p:nvPr/>
        </p:nvSpPr>
        <p:spPr>
          <a:xfrm>
            <a:off x="1524000" y="1600200"/>
            <a:ext cx="6400800" cy="646331"/>
          </a:xfrm>
          <a:prstGeom prst="rect">
            <a:avLst/>
          </a:prstGeom>
        </p:spPr>
        <p:txBody>
          <a:bodyPr wrap="square">
            <a:spAutoFit/>
          </a:bodyPr>
          <a:lstStyle/>
          <a:p>
            <a:r>
              <a:rPr lang="en-US" dirty="0" smtClean="0"/>
              <a:t>The set of all possible configurations of a "system". It is a useful abstraction for reasoning about the behavior of a given system.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Size?</a:t>
            </a:r>
            <a:endParaRPr lang="en-US" dirty="0"/>
          </a:p>
        </p:txBody>
      </p:sp>
      <p:sp>
        <p:nvSpPr>
          <p:cNvPr id="3" name="Content Placeholder 2"/>
          <p:cNvSpPr>
            <a:spLocks noGrp="1"/>
          </p:cNvSpPr>
          <p:nvPr>
            <p:ph idx="1"/>
          </p:nvPr>
        </p:nvSpPr>
        <p:spPr/>
        <p:txBody>
          <a:bodyPr/>
          <a:lstStyle/>
          <a:p>
            <a:r>
              <a:rPr lang="en-US" dirty="0" smtClean="0"/>
              <a:t>State space represents </a:t>
            </a:r>
            <a:r>
              <a:rPr lang="en-US" dirty="0" smtClean="0"/>
              <a:t>all possible states of the system and transitions between them</a:t>
            </a:r>
            <a:r>
              <a:rPr lang="en-US" dirty="0" smtClean="0"/>
              <a:t>.</a:t>
            </a:r>
          </a:p>
          <a:p>
            <a:r>
              <a:rPr lang="en-US" dirty="0" smtClean="0"/>
              <a:t>It represents </a:t>
            </a:r>
            <a:r>
              <a:rPr lang="en-US" dirty="0" smtClean="0"/>
              <a:t>the behavior of a </a:t>
            </a:r>
            <a:r>
              <a:rPr lang="en-US" dirty="0" smtClean="0"/>
              <a:t>system.</a:t>
            </a:r>
          </a:p>
          <a:p>
            <a:r>
              <a:rPr lang="en-US" dirty="0" smtClean="0"/>
              <a:t>State space size depends on the problem.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Graph</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1447800" y="1752600"/>
            <a:ext cx="3305175" cy="36576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4876800" y="1828800"/>
            <a:ext cx="3524250" cy="3838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Trees</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1295399" y="1524000"/>
            <a:ext cx="7371165" cy="457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Space Graph vs. Search Trees</a:t>
            </a:r>
            <a:endParaRPr lang="en-US" dirty="0"/>
          </a:p>
        </p:txBody>
      </p:sp>
      <p:pic>
        <p:nvPicPr>
          <p:cNvPr id="18435" name="Picture 3"/>
          <p:cNvPicPr>
            <a:picLocks noGrp="1" noChangeAspect="1" noChangeArrowheads="1"/>
          </p:cNvPicPr>
          <p:nvPr>
            <p:ph idx="1"/>
          </p:nvPr>
        </p:nvPicPr>
        <p:blipFill>
          <a:blip r:embed="rId2"/>
          <a:stretch>
            <a:fillRect/>
          </a:stretch>
        </p:blipFill>
        <p:spPr bwMode="auto">
          <a:xfrm>
            <a:off x="1827212" y="2081212"/>
            <a:ext cx="6715125" cy="3938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Search: Example with Romania</a:t>
            </a:r>
            <a:endParaRPr lang="en-US" dirty="0"/>
          </a:p>
        </p:txBody>
      </p:sp>
      <p:pic>
        <p:nvPicPr>
          <p:cNvPr id="19458" name="Picture 2"/>
          <p:cNvPicPr>
            <a:picLocks noGrp="1" noChangeAspect="1" noChangeArrowheads="1"/>
          </p:cNvPicPr>
          <p:nvPr>
            <p:ph idx="1"/>
          </p:nvPr>
        </p:nvPicPr>
        <p:blipFill>
          <a:blip r:embed="rId2"/>
          <a:stretch>
            <a:fillRect/>
          </a:stretch>
        </p:blipFill>
        <p:spPr bwMode="auto">
          <a:xfrm>
            <a:off x="1879599" y="1676400"/>
            <a:ext cx="7099169"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 Properties</a:t>
            </a:r>
            <a:endParaRPr lang="en-US" dirty="0"/>
          </a:p>
        </p:txBody>
      </p:sp>
      <p:pic>
        <p:nvPicPr>
          <p:cNvPr id="20482" name="Picture 2"/>
          <p:cNvPicPr>
            <a:picLocks noGrp="1" noChangeAspect="1" noChangeArrowheads="1"/>
          </p:cNvPicPr>
          <p:nvPr>
            <p:ph idx="1"/>
          </p:nvPr>
        </p:nvPicPr>
        <p:blipFill>
          <a:blip r:embed="rId2"/>
          <a:stretch>
            <a:fillRect/>
          </a:stretch>
        </p:blipFill>
        <p:spPr bwMode="auto">
          <a:xfrm>
            <a:off x="1641475" y="1828801"/>
            <a:ext cx="696912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143000" y="1219808"/>
            <a:ext cx="7617071" cy="5180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  DFS</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447800" y="2209800"/>
            <a:ext cx="3200399" cy="1940097"/>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257800" y="2209800"/>
            <a:ext cx="3482283" cy="1776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Strategies</a:t>
            </a:r>
            <a:endParaRPr lang="en-US" dirty="0"/>
          </a:p>
        </p:txBody>
      </p:sp>
      <p:pic>
        <p:nvPicPr>
          <p:cNvPr id="9218" name="Picture 2"/>
          <p:cNvPicPr>
            <a:picLocks noGrp="1" noChangeAspect="1" noChangeArrowheads="1"/>
          </p:cNvPicPr>
          <p:nvPr>
            <p:ph idx="1"/>
          </p:nvPr>
        </p:nvPicPr>
        <p:blipFill>
          <a:blip r:embed="rId2"/>
          <a:stretch>
            <a:fillRect/>
          </a:stretch>
        </p:blipFill>
        <p:spPr bwMode="auto">
          <a:xfrm>
            <a:off x="1517634" y="1828800"/>
            <a:ext cx="6597666"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Strategies</a:t>
            </a:r>
            <a:endParaRPr lang="en-US" dirty="0"/>
          </a:p>
        </p:txBody>
      </p:sp>
      <p:pic>
        <p:nvPicPr>
          <p:cNvPr id="10242" name="Picture 2"/>
          <p:cNvPicPr>
            <a:picLocks noGrp="1" noChangeAspect="1" noChangeArrowheads="1"/>
          </p:cNvPicPr>
          <p:nvPr>
            <p:ph idx="1"/>
          </p:nvPr>
        </p:nvPicPr>
        <p:blipFill>
          <a:blip r:embed="rId2"/>
          <a:stretch>
            <a:fillRect/>
          </a:stretch>
        </p:blipFill>
        <p:spPr bwMode="auto">
          <a:xfrm>
            <a:off x="1335392" y="2009774"/>
            <a:ext cx="6997396"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Uninformed Search Strategies</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267805" y="2286000"/>
            <a:ext cx="6225921" cy="2971800"/>
          </a:xfrm>
          <a:prstGeom prst="rect">
            <a:avLst/>
          </a:prstGeom>
          <a:noFill/>
          <a:ln w="9525">
            <a:noFill/>
            <a:miter lim="800000"/>
            <a:headEnd/>
            <a:tailEnd/>
          </a:ln>
          <a:effectLst/>
        </p:spPr>
      </p:pic>
      <p:sp>
        <p:nvSpPr>
          <p:cNvPr id="4" name="TextBox 3"/>
          <p:cNvSpPr txBox="1"/>
          <p:nvPr/>
        </p:nvSpPr>
        <p:spPr>
          <a:xfrm>
            <a:off x="1600200" y="5105400"/>
            <a:ext cx="5638800" cy="523220"/>
          </a:xfrm>
          <a:prstGeom prst="rect">
            <a:avLst/>
          </a:prstGeom>
          <a:noFill/>
        </p:spPr>
        <p:txBody>
          <a:bodyPr wrap="square" rtlCol="0">
            <a:spAutoFit/>
          </a:bodyPr>
          <a:lstStyle/>
          <a:p>
            <a:pPr>
              <a:buFont typeface="Arial" pitchFamily="34" charset="0"/>
              <a:buChar char="•"/>
            </a:pPr>
            <a:r>
              <a:rPr lang="en-US" sz="2800" dirty="0" smtClean="0"/>
              <a:t>  Bidirectional search</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Uninformed search</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1295400" y="1752600"/>
            <a:ext cx="7309463" cy="3733800"/>
          </a:xfrm>
          <a:prstGeom prst="rect">
            <a:avLst/>
          </a:prstGeom>
          <a:noFill/>
          <a:ln w="9525">
            <a:noFill/>
            <a:miter lim="800000"/>
            <a:headEnd/>
            <a:tailEnd/>
          </a:ln>
          <a:effectLst/>
        </p:spPr>
      </p:pic>
      <p:sp>
        <p:nvSpPr>
          <p:cNvPr id="4" name="TextBox 3"/>
          <p:cNvSpPr txBox="1"/>
          <p:nvPr/>
        </p:nvSpPr>
        <p:spPr>
          <a:xfrm>
            <a:off x="1524000" y="5486400"/>
            <a:ext cx="6324600" cy="400110"/>
          </a:xfrm>
          <a:prstGeom prst="rect">
            <a:avLst/>
          </a:prstGeom>
          <a:noFill/>
        </p:spPr>
        <p:txBody>
          <a:bodyPr wrap="square" rtlCol="0">
            <a:spAutoFit/>
          </a:bodyPr>
          <a:lstStyle/>
          <a:p>
            <a:r>
              <a:rPr lang="en-US" sz="2000" dirty="0" smtClean="0"/>
              <a:t>6.   Bidirectional search  :  Expand from both directions</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search (BFS)</a:t>
            </a:r>
            <a:endParaRPr lang="en-US" dirty="0"/>
          </a:p>
        </p:txBody>
      </p:sp>
      <p:pic>
        <p:nvPicPr>
          <p:cNvPr id="24578" name="Picture 2"/>
          <p:cNvPicPr>
            <a:picLocks noGrp="1" noChangeAspect="1" noChangeArrowheads="1"/>
          </p:cNvPicPr>
          <p:nvPr>
            <p:ph idx="1"/>
          </p:nvPr>
        </p:nvPicPr>
        <p:blipFill>
          <a:blip r:embed="rId2"/>
          <a:stretch>
            <a:fillRect/>
          </a:stretch>
        </p:blipFill>
        <p:spPr bwMode="auto">
          <a:xfrm>
            <a:off x="1661482" y="1762124"/>
            <a:ext cx="6685593"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78531" y="1371600"/>
            <a:ext cx="7386355" cy="4953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node</a:t>
            </a:r>
            <a:endParaRPr lang="en-US" dirty="0"/>
          </a:p>
        </p:txBody>
      </p:sp>
      <p:pic>
        <p:nvPicPr>
          <p:cNvPr id="3" name="Content Placeholder 2"/>
          <p:cNvPicPr>
            <a:picLocks noGrp="1" noChangeAspect="1" noChangeArrowheads="1"/>
          </p:cNvPicPr>
          <p:nvPr>
            <p:ph idx="1"/>
          </p:nvPr>
        </p:nvPicPr>
        <p:blipFill>
          <a:blip r:embed="rId2"/>
          <a:srcRect/>
          <a:stretch>
            <a:fillRect/>
          </a:stretch>
        </p:blipFill>
        <p:spPr bwMode="auto">
          <a:xfrm>
            <a:off x="1752600" y="1676400"/>
            <a:ext cx="5867400" cy="48591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857299" y="152400"/>
            <a:ext cx="7905701" cy="6208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a:t>
            </a:r>
            <a:endParaRPr lang="en-US" dirty="0"/>
          </a:p>
        </p:txBody>
      </p:sp>
      <p:pic>
        <p:nvPicPr>
          <p:cNvPr id="26626" name="Picture 2"/>
          <p:cNvPicPr>
            <a:picLocks noGrp="1" noChangeAspect="1" noChangeArrowheads="1"/>
          </p:cNvPicPr>
          <p:nvPr>
            <p:ph idx="1"/>
          </p:nvPr>
        </p:nvPicPr>
        <p:blipFill>
          <a:blip r:embed="rId2"/>
          <a:stretch>
            <a:fillRect/>
          </a:stretch>
        </p:blipFill>
        <p:spPr bwMode="auto">
          <a:xfrm>
            <a:off x="1393180" y="1752600"/>
            <a:ext cx="7092008" cy="3919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1687662" y="1828800"/>
            <a:ext cx="6535588"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a:t>
            </a:r>
            <a:endParaRPr lang="en-US" dirty="0"/>
          </a:p>
        </p:txBody>
      </p:sp>
      <p:pic>
        <p:nvPicPr>
          <p:cNvPr id="27651" name="Picture 3"/>
          <p:cNvPicPr>
            <a:picLocks noGrp="1" noChangeAspect="1" noChangeArrowheads="1"/>
          </p:cNvPicPr>
          <p:nvPr>
            <p:ph idx="1"/>
          </p:nvPr>
        </p:nvPicPr>
        <p:blipFill>
          <a:blip r:embed="rId2"/>
          <a:stretch>
            <a:fillRect/>
          </a:stretch>
        </p:blipFill>
        <p:spPr bwMode="auto">
          <a:xfrm>
            <a:off x="1598866" y="1828801"/>
            <a:ext cx="6943472" cy="3910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Uniform-cost search</a:t>
            </a:r>
            <a:endParaRPr lang="en-US" dirty="0"/>
          </a:p>
        </p:txBody>
      </p:sp>
      <p:pic>
        <p:nvPicPr>
          <p:cNvPr id="36866" name="Picture 2"/>
          <p:cNvPicPr>
            <a:picLocks noGrp="1" noChangeAspect="1" noChangeArrowheads="1"/>
          </p:cNvPicPr>
          <p:nvPr>
            <p:ph idx="1"/>
          </p:nvPr>
        </p:nvPicPr>
        <p:blipFill>
          <a:blip r:embed="rId2"/>
          <a:stretch>
            <a:fillRect/>
          </a:stretch>
        </p:blipFill>
        <p:spPr bwMode="auto">
          <a:xfrm>
            <a:off x="1879600" y="1757362"/>
            <a:ext cx="6610350" cy="441483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143000" y="609600"/>
            <a:ext cx="7354129" cy="35004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 algorithm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447800" y="1674686"/>
            <a:ext cx="7471002" cy="434511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Uniform-cost search</a:t>
            </a:r>
            <a:endParaRPr lang="en-US" dirty="0"/>
          </a:p>
        </p:txBody>
      </p:sp>
      <p:pic>
        <p:nvPicPr>
          <p:cNvPr id="38914" name="Picture 2"/>
          <p:cNvPicPr>
            <a:picLocks noGrp="1" noChangeAspect="1" noChangeArrowheads="1"/>
          </p:cNvPicPr>
          <p:nvPr>
            <p:ph idx="1"/>
          </p:nvPr>
        </p:nvPicPr>
        <p:blipFill>
          <a:blip r:embed="rId2"/>
          <a:stretch>
            <a:fillRect/>
          </a:stretch>
        </p:blipFill>
        <p:spPr bwMode="auto">
          <a:xfrm>
            <a:off x="1190399" y="1833562"/>
            <a:ext cx="7456714" cy="4338638"/>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Uniform-cost search</a:t>
            </a:r>
            <a:endParaRPr lang="en-US" dirty="0"/>
          </a:p>
        </p:txBody>
      </p:sp>
      <p:pic>
        <p:nvPicPr>
          <p:cNvPr id="39938" name="Picture 2"/>
          <p:cNvPicPr>
            <a:picLocks noGrp="1" noChangeAspect="1" noChangeArrowheads="1"/>
          </p:cNvPicPr>
          <p:nvPr>
            <p:ph idx="1"/>
          </p:nvPr>
        </p:nvPicPr>
        <p:blipFill>
          <a:blip r:embed="rId2"/>
          <a:stretch>
            <a:fillRect/>
          </a:stretch>
        </p:blipFill>
        <p:spPr bwMode="auto">
          <a:xfrm>
            <a:off x="1917700" y="2000250"/>
            <a:ext cx="6534150" cy="3695700"/>
          </a:xfrm>
          <a:prstGeom prst="rect">
            <a:avLst/>
          </a:prstGeom>
          <a:noFill/>
          <a:ln w="9525">
            <a:noFill/>
            <a:miter lim="800000"/>
            <a:headEnd/>
            <a:tailEnd/>
          </a:ln>
          <a:effectLst/>
        </p:spPr>
      </p:pic>
      <p:sp>
        <p:nvSpPr>
          <p:cNvPr id="5" name="Rectangle 4"/>
          <p:cNvSpPr/>
          <p:nvPr/>
        </p:nvSpPr>
        <p:spPr>
          <a:xfrm>
            <a:off x="1371600" y="5715000"/>
            <a:ext cx="6629400" cy="646331"/>
          </a:xfrm>
          <a:prstGeom prst="rect">
            <a:avLst/>
          </a:prstGeom>
        </p:spPr>
        <p:txBody>
          <a:bodyPr wrap="square">
            <a:spAutoFit/>
          </a:bodyPr>
          <a:lstStyle/>
          <a:p>
            <a:r>
              <a:rPr lang="en-US" dirty="0" smtClean="0"/>
              <a:t>While complete and optimal, UCS explores the space in every direction because no information is provided about the goal!</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pic>
        <p:nvPicPr>
          <p:cNvPr id="28674" name="Picture 2"/>
          <p:cNvPicPr>
            <a:picLocks noGrp="1" noChangeAspect="1" noChangeArrowheads="1"/>
          </p:cNvPicPr>
          <p:nvPr>
            <p:ph idx="1"/>
          </p:nvPr>
        </p:nvPicPr>
        <p:blipFill>
          <a:blip r:embed="rId2"/>
          <a:stretch>
            <a:fillRect/>
          </a:stretch>
        </p:blipFill>
        <p:spPr bwMode="auto">
          <a:xfrm>
            <a:off x="1669770" y="1738312"/>
            <a:ext cx="6705880" cy="4433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1371600" y="1485511"/>
            <a:ext cx="7318259" cy="453428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pic>
        <p:nvPicPr>
          <p:cNvPr id="30722" name="Picture 2"/>
          <p:cNvPicPr>
            <a:picLocks noGrp="1" noChangeAspect="1" noChangeArrowheads="1"/>
          </p:cNvPicPr>
          <p:nvPr>
            <p:ph idx="1"/>
          </p:nvPr>
        </p:nvPicPr>
        <p:blipFill>
          <a:blip r:embed="rId2"/>
          <a:stretch>
            <a:fillRect/>
          </a:stretch>
        </p:blipFill>
        <p:spPr bwMode="auto">
          <a:xfrm>
            <a:off x="1570558" y="1890712"/>
            <a:ext cx="6871767" cy="4129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tretch>
            <a:fillRect/>
          </a:stretch>
        </p:blipFill>
        <p:spPr bwMode="auto">
          <a:xfrm>
            <a:off x="1402309" y="1371600"/>
            <a:ext cx="680665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Search Graphs to Search Trees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1" y="1905000"/>
            <a:ext cx="72390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Depth-limited search</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676400" y="1752600"/>
            <a:ext cx="6124575" cy="11430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1600200" y="3048000"/>
            <a:ext cx="6629400" cy="34181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Depth-Limited-Search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Depth-first search with a predetermined depth limit l.</a:t>
            </a:r>
          </a:p>
          <a:p>
            <a:r>
              <a:rPr lang="en-US" dirty="0" smtClean="0"/>
              <a:t>Nodes at depth l are treated as if they have no successors.</a:t>
            </a:r>
          </a:p>
          <a:p>
            <a:r>
              <a:rPr lang="en-US" dirty="0" smtClean="0"/>
              <a:t>The depth limit solves the infinite-path problem.</a:t>
            </a:r>
          </a:p>
          <a:p>
            <a:r>
              <a:rPr lang="en-US" dirty="0" err="1" smtClean="0"/>
              <a:t>Incompletene</a:t>
            </a:r>
            <a:r>
              <a:rPr lang="en-US" dirty="0" smtClean="0"/>
              <a:t> when l&lt;d</a:t>
            </a:r>
          </a:p>
          <a:p>
            <a:r>
              <a:rPr lang="en-US" dirty="0" err="1" smtClean="0"/>
              <a:t>nonoptimal</a:t>
            </a:r>
            <a:r>
              <a:rPr lang="en-US" dirty="0" smtClean="0"/>
              <a:t> if we choose l &gt;d.</a:t>
            </a:r>
          </a:p>
          <a:p>
            <a:r>
              <a:rPr lang="en-US" dirty="0" smtClean="0"/>
              <a:t>Depth limits can be based on knowledge of the problem</a:t>
            </a:r>
          </a:p>
          <a:p>
            <a:r>
              <a:rPr lang="en-US" dirty="0" smtClean="0"/>
              <a:t>The diameter of the state space, gives us a better depth limit, which leads to a more efficient depth-limited search.</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Depth-Limited-Search</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404897" y="1828800"/>
            <a:ext cx="7053303" cy="42672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Recursive DLS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175992" y="1752600"/>
            <a:ext cx="7580244" cy="4648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Deeping Search (IDS)</a:t>
            </a:r>
            <a:endParaRPr lang="en-US" dirty="0"/>
          </a:p>
        </p:txBody>
      </p:sp>
      <p:pic>
        <p:nvPicPr>
          <p:cNvPr id="22530" name="Picture 2"/>
          <p:cNvPicPr>
            <a:picLocks noGrp="1" noChangeAspect="1" noChangeArrowheads="1"/>
          </p:cNvPicPr>
          <p:nvPr>
            <p:ph idx="1"/>
          </p:nvPr>
        </p:nvPicPr>
        <p:blipFill>
          <a:blip r:embed="rId2"/>
          <a:stretch>
            <a:fillRect/>
          </a:stretch>
        </p:blipFill>
        <p:spPr bwMode="auto">
          <a:xfrm>
            <a:off x="1219200" y="2514600"/>
            <a:ext cx="765175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Deepening</a:t>
            </a:r>
            <a:endParaRPr lang="en-US" dirty="0"/>
          </a:p>
        </p:txBody>
      </p:sp>
      <p:pic>
        <p:nvPicPr>
          <p:cNvPr id="33794" name="Picture 2"/>
          <p:cNvPicPr>
            <a:picLocks noGrp="1" noChangeAspect="1" noChangeArrowheads="1"/>
          </p:cNvPicPr>
          <p:nvPr>
            <p:ph idx="1"/>
          </p:nvPr>
        </p:nvPicPr>
        <p:blipFill>
          <a:blip r:embed="rId2"/>
          <a:stretch>
            <a:fillRect/>
          </a:stretch>
        </p:blipFill>
        <p:spPr bwMode="auto">
          <a:xfrm>
            <a:off x="1447800" y="2133600"/>
            <a:ext cx="7332190" cy="375761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Iterative-Deepening Search</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143000" y="2438400"/>
            <a:ext cx="7189631" cy="290036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Depth-Iterative Deepening</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676400" y="1418781"/>
            <a:ext cx="7086600" cy="490700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172200" cy="838200"/>
          </a:xfrm>
        </p:spPr>
        <p:txBody>
          <a:bodyPr/>
          <a:lstStyle/>
          <a:p>
            <a:r>
              <a:rPr lang="en-US" dirty="0" smtClean="0"/>
              <a:t>Iterative Deepening</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1524000" y="1371600"/>
            <a:ext cx="5096256" cy="16764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1752600" y="3200400"/>
            <a:ext cx="5071154" cy="29146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Deepening</a:t>
            </a:r>
            <a:endParaRPr lang="en-US" dirty="0"/>
          </a:p>
        </p:txBody>
      </p:sp>
      <p:pic>
        <p:nvPicPr>
          <p:cNvPr id="35842" name="Picture 2"/>
          <p:cNvPicPr>
            <a:picLocks noGrp="1" noChangeAspect="1" noChangeArrowheads="1"/>
          </p:cNvPicPr>
          <p:nvPr>
            <p:ph idx="1"/>
          </p:nvPr>
        </p:nvPicPr>
        <p:blipFill>
          <a:blip r:embed="rId2"/>
          <a:stretch>
            <a:fillRect/>
          </a:stretch>
        </p:blipFill>
        <p:spPr bwMode="auto">
          <a:xfrm>
            <a:off x="1618196" y="2024062"/>
            <a:ext cx="6562191" cy="399573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Graphs to Trees</a:t>
            </a:r>
            <a:endParaRPr lang="en-US" dirty="0"/>
          </a:p>
        </p:txBody>
      </p:sp>
      <p:pic>
        <p:nvPicPr>
          <p:cNvPr id="4098" name="Picture 2"/>
          <p:cNvPicPr>
            <a:picLocks noGrp="1" noChangeAspect="1" noChangeArrowheads="1"/>
          </p:cNvPicPr>
          <p:nvPr>
            <p:ph idx="1"/>
          </p:nvPr>
        </p:nvPicPr>
        <p:blipFill>
          <a:blip r:embed="rId2"/>
          <a:stretch>
            <a:fillRect/>
          </a:stretch>
        </p:blipFill>
        <p:spPr bwMode="auto">
          <a:xfrm>
            <a:off x="1600200" y="1743074"/>
            <a:ext cx="6675437" cy="4546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Iterative Deepening</a:t>
            </a:r>
            <a:endParaRPr lang="en-US" dirty="0"/>
          </a:p>
        </p:txBody>
      </p:sp>
      <p:pic>
        <p:nvPicPr>
          <p:cNvPr id="40962" name="Picture 2"/>
          <p:cNvPicPr>
            <a:picLocks noGrp="1" noChangeAspect="1" noChangeArrowheads="1"/>
          </p:cNvPicPr>
          <p:nvPr>
            <p:ph idx="1"/>
          </p:nvPr>
        </p:nvPicPr>
        <p:blipFill>
          <a:blip r:embed="rId2"/>
          <a:stretch>
            <a:fillRect/>
          </a:stretch>
        </p:blipFill>
        <p:spPr bwMode="auto">
          <a:xfrm>
            <a:off x="1931987" y="1804987"/>
            <a:ext cx="6505575" cy="40862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idea behind bidirectional search is to run two simultaneous searches—one forward from the initial state and the other backward from the goal—hoping that the two searches meet in the middle</a:t>
            </a:r>
          </a:p>
          <a:p>
            <a:r>
              <a:rPr lang="en-US" dirty="0" smtClean="0"/>
              <a:t>Bidirectional search is implemented by replacing the goal test with a check to see whether the frontiers of the two searches intersect; if they do, a solution has been found. </a:t>
            </a:r>
          </a:p>
          <a:p>
            <a:r>
              <a:rPr lang="en-US" dirty="0" smtClean="0"/>
              <a:t>The check can be done when each node is generated or selected for expansion.</a:t>
            </a:r>
          </a:p>
          <a:p>
            <a:r>
              <a:rPr lang="en-US" dirty="0" smtClean="0"/>
              <a:t>The reduction in time complexity makes bidirectional search attractive</a:t>
            </a:r>
          </a:p>
          <a:p>
            <a:endParaRPr lang="en-US"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219200" y="67235"/>
            <a:ext cx="7924801" cy="672353"/>
          </a:xfrm>
        </p:spPr>
        <p:txBody>
          <a:bodyPr lIns="82058" tIns="41029" rIns="82058" bIns="41029">
            <a:normAutofit fontScale="90000"/>
          </a:bodyPr>
          <a:lstStyle/>
          <a:p>
            <a:r>
              <a:rPr lang="en-US" sz="4000" dirty="0">
                <a:solidFill>
                  <a:schemeClr val="accent2"/>
                </a:solidFill>
              </a:rPr>
              <a:t>Bidirectional search</a:t>
            </a:r>
            <a:endParaRPr lang="en-US" sz="2600" dirty="0">
              <a:solidFill>
                <a:schemeClr val="accent2"/>
              </a:solidFill>
            </a:endParaRPr>
          </a:p>
        </p:txBody>
      </p:sp>
      <p:sp>
        <p:nvSpPr>
          <p:cNvPr id="156675" name="Rectangle 3"/>
          <p:cNvSpPr>
            <a:spLocks noGrp="1" noChangeArrowheads="1"/>
          </p:cNvSpPr>
          <p:nvPr>
            <p:ph type="body" idx="1"/>
          </p:nvPr>
        </p:nvSpPr>
        <p:spPr>
          <a:xfrm>
            <a:off x="1295400" y="605118"/>
            <a:ext cx="7848600" cy="5916706"/>
          </a:xfrm>
        </p:spPr>
        <p:txBody>
          <a:bodyPr lIns="82058" tIns="41029" rIns="82058" bIns="41029">
            <a:normAutofit/>
          </a:bodyPr>
          <a:lstStyle/>
          <a:p>
            <a:r>
              <a:rPr lang="en-US" sz="2400" dirty="0"/>
              <a:t>Even better: search from both the start and the goal, in parallel!</a:t>
            </a:r>
          </a:p>
        </p:txBody>
      </p:sp>
      <p:pic>
        <p:nvPicPr>
          <p:cNvPr id="156676" name="Picture 4" descr="bidirectional"/>
          <p:cNvPicPr>
            <a:picLocks noChangeAspect="1" noChangeArrowheads="1"/>
          </p:cNvPicPr>
          <p:nvPr/>
        </p:nvPicPr>
        <p:blipFill>
          <a:blip r:embed="rId2"/>
          <a:srcRect/>
          <a:stretch>
            <a:fillRect/>
          </a:stretch>
        </p:blipFill>
        <p:spPr bwMode="auto">
          <a:xfrm>
            <a:off x="2133600" y="1447800"/>
            <a:ext cx="4494750" cy="2183466"/>
          </a:xfrm>
          <a:prstGeom prst="rect">
            <a:avLst/>
          </a:prstGeom>
          <a:noFill/>
        </p:spPr>
      </p:pic>
      <p:sp>
        <p:nvSpPr>
          <p:cNvPr id="156677" name="Rectangle 5"/>
          <p:cNvSpPr>
            <a:spLocks noChangeArrowheads="1"/>
          </p:cNvSpPr>
          <p:nvPr/>
        </p:nvSpPr>
        <p:spPr bwMode="auto">
          <a:xfrm>
            <a:off x="1371600" y="4773706"/>
            <a:ext cx="7564582" cy="2151529"/>
          </a:xfrm>
          <a:prstGeom prst="rect">
            <a:avLst/>
          </a:prstGeom>
          <a:noFill/>
          <a:ln w="9525">
            <a:noFill/>
            <a:round/>
            <a:headEnd/>
            <a:tailEnd/>
          </a:ln>
          <a:effectLst/>
        </p:spPr>
        <p:txBody>
          <a:bodyPr lIns="91427" tIns="45552" rIns="91427" bIns="45552"/>
          <a:lstStyle/>
          <a:p>
            <a:pPr marL="330512" indent="-330512">
              <a:lnSpc>
                <a:spcPct val="124000"/>
              </a:lnSpc>
              <a:spcBef>
                <a:spcPts val="808"/>
              </a:spcBef>
              <a:buFont typeface="Arial" charset="0"/>
              <a:buChar char="•"/>
            </a:pPr>
            <a:r>
              <a:rPr lang="en-US" sz="2400" dirty="0">
                <a:solidFill>
                  <a:srgbClr val="000000"/>
                </a:solidFill>
                <a:latin typeface="Arial" charset="0"/>
              </a:rPr>
              <a:t>If the shallowest solution has depth d and branching factor is b on both sides, requires only O(</a:t>
            </a:r>
            <a:r>
              <a:rPr lang="en-US" sz="2400" dirty="0" err="1">
                <a:solidFill>
                  <a:srgbClr val="000000"/>
                </a:solidFill>
                <a:latin typeface="Arial" charset="0"/>
              </a:rPr>
              <a:t>b</a:t>
            </a:r>
            <a:r>
              <a:rPr lang="en-US" sz="2400" baseline="30000" dirty="0" err="1">
                <a:solidFill>
                  <a:srgbClr val="000000"/>
                </a:solidFill>
                <a:latin typeface="Arial" charset="0"/>
              </a:rPr>
              <a:t>d</a:t>
            </a:r>
            <a:r>
              <a:rPr lang="en-US" sz="2400" baseline="30000" dirty="0">
                <a:solidFill>
                  <a:srgbClr val="000000"/>
                </a:solidFill>
                <a:latin typeface="Arial" charset="0"/>
              </a:rPr>
              <a:t>/2</a:t>
            </a:r>
            <a:r>
              <a:rPr lang="en-US" sz="2400" dirty="0">
                <a:solidFill>
                  <a:srgbClr val="000000"/>
                </a:solidFill>
                <a:latin typeface="Arial" charset="0"/>
              </a:rPr>
              <a:t>) nodes to be explored!</a:t>
            </a:r>
          </a:p>
        </p:txBody>
      </p:sp>
      <p:sp>
        <p:nvSpPr>
          <p:cNvPr id="7" name="TextBox 6"/>
          <p:cNvSpPr txBox="1"/>
          <p:nvPr/>
        </p:nvSpPr>
        <p:spPr>
          <a:xfrm>
            <a:off x="1905000" y="3810000"/>
            <a:ext cx="6019800" cy="707886"/>
          </a:xfrm>
          <a:prstGeom prst="rect">
            <a:avLst/>
          </a:prstGeom>
          <a:noFill/>
        </p:spPr>
        <p:txBody>
          <a:bodyPr wrap="square" rtlCol="0">
            <a:spAutoFit/>
          </a:bodyPr>
          <a:lstStyle/>
          <a:p>
            <a:r>
              <a:rPr lang="en-US" sz="2000" dirty="0" smtClean="0"/>
              <a:t>Bidirectional search succeeds when a branch from the start node  meets a branch from the goal node.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Search Algorithms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371600" y="1602506"/>
            <a:ext cx="6961637" cy="4569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Search Example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981200" y="1524000"/>
            <a:ext cx="4712308" cy="12858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362200" y="3276600"/>
            <a:ext cx="4800600" cy="1116249"/>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2667000" y="4800600"/>
            <a:ext cx="4267200" cy="13104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Search</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524000" y="2209800"/>
            <a:ext cx="6172200" cy="189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states vs. nodes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295400" y="1600199"/>
            <a:ext cx="6705600" cy="44424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1838</TotalTime>
  <Words>429</Words>
  <Application>Microsoft Office PowerPoint</Application>
  <PresentationFormat>On-screen Show (4:3)</PresentationFormat>
  <Paragraphs>71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Solstice</vt:lpstr>
      <vt:lpstr>Searching </vt:lpstr>
      <vt:lpstr>Graphs</vt:lpstr>
      <vt:lpstr>Directed Graphs</vt:lpstr>
      <vt:lpstr>From Search Graphs to Search Trees</vt:lpstr>
      <vt:lpstr>From Graphs to Trees</vt:lpstr>
      <vt:lpstr>Tree Search Algorithms</vt:lpstr>
      <vt:lpstr>Tree Search Example</vt:lpstr>
      <vt:lpstr>Tree Search</vt:lpstr>
      <vt:lpstr>Implementation: states vs. nodes</vt:lpstr>
      <vt:lpstr>Search Problems </vt:lpstr>
      <vt:lpstr>Search Problems are Models </vt:lpstr>
      <vt:lpstr>Example: Traveling in Romania</vt:lpstr>
      <vt:lpstr>What is a State Space?</vt:lpstr>
      <vt:lpstr>State Space Size?</vt:lpstr>
      <vt:lpstr>State Space Graph</vt:lpstr>
      <vt:lpstr>Search Trees</vt:lpstr>
      <vt:lpstr>State Space Graph vs. Search Trees</vt:lpstr>
      <vt:lpstr>Tree Search: Example with Romania</vt:lpstr>
      <vt:lpstr>Search Algorithm Properties</vt:lpstr>
      <vt:lpstr>BFS -  DFS</vt:lpstr>
      <vt:lpstr>Search Strategies</vt:lpstr>
      <vt:lpstr>Search Strategies</vt:lpstr>
      <vt:lpstr>Uninformed Search Strategies</vt:lpstr>
      <vt:lpstr>Uninformed search</vt:lpstr>
      <vt:lpstr>Breadth-first search (BFS)</vt:lpstr>
      <vt:lpstr>BFS</vt:lpstr>
      <vt:lpstr>Problem and node</vt:lpstr>
      <vt:lpstr>Slide 28</vt:lpstr>
      <vt:lpstr>BFS</vt:lpstr>
      <vt:lpstr>BFS</vt:lpstr>
      <vt:lpstr>Uniform-cost search</vt:lpstr>
      <vt:lpstr>Slide 32</vt:lpstr>
      <vt:lpstr>UCS algorithm</vt:lpstr>
      <vt:lpstr>Uniform-cost search</vt:lpstr>
      <vt:lpstr>Uniform-cost search</vt:lpstr>
      <vt:lpstr>DFS</vt:lpstr>
      <vt:lpstr>DFS</vt:lpstr>
      <vt:lpstr>DFS</vt:lpstr>
      <vt:lpstr>Slide 39</vt:lpstr>
      <vt:lpstr>Depth-limited search</vt:lpstr>
      <vt:lpstr>Depth-Limited-Search</vt:lpstr>
      <vt:lpstr>Depth-Limited-Search</vt:lpstr>
      <vt:lpstr>Recursive DLS</vt:lpstr>
      <vt:lpstr>Iterative Deeping Search (IDS)</vt:lpstr>
      <vt:lpstr>Iterative Deepening</vt:lpstr>
      <vt:lpstr>Iterative-Deepening Search</vt:lpstr>
      <vt:lpstr>Depth-Iterative Deepening</vt:lpstr>
      <vt:lpstr>Iterative Deepening</vt:lpstr>
      <vt:lpstr>Iterative Deepening</vt:lpstr>
      <vt:lpstr>Properties of Iterative Deepening</vt:lpstr>
      <vt:lpstr>Bidirectional search</vt:lpstr>
      <vt:lpstr>Bidirectional search</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RVR</dc:creator>
  <cp:lastModifiedBy>RVR</cp:lastModifiedBy>
  <cp:revision>15</cp:revision>
  <dcterms:created xsi:type="dcterms:W3CDTF">2006-08-16T00:00:00Z</dcterms:created>
  <dcterms:modified xsi:type="dcterms:W3CDTF">2024-02-20T15:00:39Z</dcterms:modified>
</cp:coreProperties>
</file>