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 id="2147483656" r:id="rId5"/>
  </p:sldMasterIdLst>
  <p:notesMasterIdLst>
    <p:notesMasterId r:id="rId73"/>
  </p:notesMasterIdLst>
  <p:sldIdLst>
    <p:sldId id="256" r:id="rId6"/>
    <p:sldId id="257" r:id="rId7"/>
    <p:sldId id="258" r:id="rId8"/>
    <p:sldId id="259" r:id="rId9"/>
    <p:sldId id="260" r:id="rId10"/>
    <p:sldId id="261" r:id="rId11"/>
    <p:sldId id="262" r:id="rId12"/>
    <p:sldId id="263" r:id="rId13"/>
    <p:sldId id="264" r:id="rId14"/>
    <p:sldId id="265" r:id="rId15"/>
    <p:sldId id="266" r:id="rId16"/>
    <p:sldId id="321"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322"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x="9144000" cy="6858000" type="screen4x3"/>
  <p:notesSz cx="7315200" cy="9601200"/>
  <p:embeddedFontLst>
    <p:embeddedFont>
      <p:font typeface="Arial Narrow" pitchFamily="34" charset="0"/>
      <p:regular r:id="rId74"/>
      <p:bold r:id="rId75"/>
      <p:italic r:id="rId76"/>
      <p:boldItalic r:id="rId77"/>
    </p:embeddedFont>
    <p:embeddedFont>
      <p:font typeface="Gill Sans" charset="0"/>
      <p:regular r:id="rId78"/>
      <p:bold r:id="rId79"/>
    </p:embeddedFont>
    <p:embeddedFont>
      <p:font typeface="Arial Black" pitchFamily="34" charset="0"/>
      <p:bold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iflUIrKwzxG5GLNxa6QZq9jn/YM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2F77CEC-7236-45A3-83BC-A0D41E716DA7}">
  <a:tblStyle styleId="{92F77CEC-7236-45A3-83BC-A0D41E716DA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font" Target="fonts/font3.fntdata"/><Relationship Id="rId84"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Master" Target="slideMasters/slideMaster5.xml"/><Relationship Id="rId61" Type="http://schemas.openxmlformats.org/officeDocument/2006/relationships/slide" Target="slides/slide56.xml"/><Relationship Id="rId82" Type="http://customschemas.google.com/relationships/presentationmetadata" Target="metadata"/><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font" Target="fonts/font4.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font" Target="fonts/font7.fntdata"/><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font" Target="fonts/font2.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font" Target="fonts/font5.fntdata"/><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4144962"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1775"/>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1</a:t>
            </a:fld>
            <a:endParaRPr/>
          </a:p>
        </p:txBody>
      </p:sp>
      <p:sp>
        <p:nvSpPr>
          <p:cNvPr id="63" name="Google Shape;63;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4f228e086_0_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4f228e086_0_15: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1" name="Google Shape;121;gb4f228e086_0_15: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11</a:t>
            </a:fld>
            <a:endParaRPr/>
          </a:p>
        </p:txBody>
      </p:sp>
      <p:sp>
        <p:nvSpPr>
          <p:cNvPr id="127" name="Google Shape;127;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1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SzPts val="1800"/>
              <a:buNone/>
            </a:pPr>
            <a:r>
              <a:rPr lang="en-US"/>
              <a:t>|H| sono tutte le possibile ennuple senza il valore 0 (escludiamo ennuple che non sono mai soddisfatte) pi</a:t>
            </a:r>
            <a:r>
              <a:rPr lang="en-US">
                <a:latin typeface="Arial"/>
                <a:ea typeface="Arial"/>
                <a:cs typeface="Arial"/>
                <a:sym typeface="Arial"/>
              </a:rPr>
              <a:t>ù </a:t>
            </a:r>
            <a:r>
              <a:rPr lang="en-US"/>
              <a:t>la ennupla con tutti 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4f228e086_0_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4f228e086_0_26: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5" name="Google Shape;135;gb4f228e086_0_26: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13</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14</a:t>
            </a:fld>
            <a:endParaRPr/>
          </a:p>
        </p:txBody>
      </p:sp>
      <p:sp>
        <p:nvSpPr>
          <p:cNvPr id="141" name="Google Shape;141;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p1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4f228e086_0_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4f228e086_0_39: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9" name="Google Shape;149;gb4f228e086_0_39: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15</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16</a:t>
            </a:fld>
            <a:endParaRPr/>
          </a:p>
        </p:txBody>
      </p:sp>
      <p:sp>
        <p:nvSpPr>
          <p:cNvPr id="156" name="Google Shape;156;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1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SzPts val="1800"/>
              <a:buNone/>
            </a:pPr>
            <a:r>
              <a:rPr lang="en-US"/>
              <a:t>Partial order: reflexive, anti--symmetric, transitive.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4f228e086_0_5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4f228e086_0_58: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64" name="Google Shape;164;gb4f228e086_0_58: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17</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18</a:t>
            </a:fld>
            <a:endParaRPr/>
          </a:p>
        </p:txBody>
      </p:sp>
      <p:sp>
        <p:nvSpPr>
          <p:cNvPr id="170" name="Google Shape;170;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4f228e086_0_67: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4f228e086_0_67: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8" name="Google Shape;178;gb4f228e086_0_67: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19</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4f228e086_0_7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4f228e086_0_79: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6" name="Google Shape;186;gb4f228e086_0_79: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20</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4f228e086_0_9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4f228e086_0_90: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5" name="Google Shape;195;gb4f228e086_0_90: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21</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22</a:t>
            </a:fld>
            <a:endParaRPr/>
          </a:p>
        </p:txBody>
      </p:sp>
      <p:sp>
        <p:nvSpPr>
          <p:cNvPr id="202" name="Google Shape;202;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1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23</a:t>
            </a:fld>
            <a:endParaRPr/>
          </a:p>
        </p:txBody>
      </p:sp>
      <p:sp>
        <p:nvSpPr>
          <p:cNvPr id="209" name="Google Shape;209;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1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24</a:t>
            </a:fld>
            <a:endParaRPr/>
          </a:p>
        </p:txBody>
      </p:sp>
      <p:sp>
        <p:nvSpPr>
          <p:cNvPr id="216" name="Google Shape;216;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1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25</a:t>
            </a:fld>
            <a:endParaRPr/>
          </a:p>
        </p:txBody>
      </p:sp>
      <p:sp>
        <p:nvSpPr>
          <p:cNvPr id="223" name="Google Shape;223;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p1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SzPts val="1800"/>
              <a:buNone/>
            </a:pPr>
            <a:r>
              <a:rPr lang="en-US"/>
              <a:t>Consistente significa essere in accordo con la funzione target (un ipotesi è consistente ocn un esempio di apprendimento quando h(x) = c(x)</a:t>
            </a:r>
            <a:endParaRPr/>
          </a:p>
          <a:p>
            <a:pPr marL="0" lvl="0" indent="0" algn="l" rtl="0">
              <a:spcBef>
                <a:spcPts val="0"/>
              </a:spcBef>
              <a:spcAft>
                <a:spcPts val="0"/>
              </a:spcAft>
              <a:buSzPts val="1800"/>
              <a:buNone/>
            </a:pPr>
            <a:r>
              <a:rPr lang="en-US"/>
              <a:t>Un esempio soddisfa una ipotesi quando è un esempio positivo secondo l’ ipotesi (h(x) = 1).</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26</a:t>
            </a:fld>
            <a:endParaRPr/>
          </a:p>
        </p:txBody>
      </p:sp>
      <p:sp>
        <p:nvSpPr>
          <p:cNvPr id="230" name="Google Shape;230;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27</a:t>
            </a:fld>
            <a:endParaRPr/>
          </a:p>
        </p:txBody>
      </p:sp>
      <p:sp>
        <p:nvSpPr>
          <p:cNvPr id="237" name="Google Shape;237;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1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532793749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532793749_0_0: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8" name="Google Shape;248;gb532793749_0_0: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28</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532793749_0_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532793749_0_11: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6" name="Google Shape;256;gb532793749_0_11: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29</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30</a:t>
            </a:fld>
            <a:endParaRPr/>
          </a:p>
        </p:txBody>
      </p:sp>
      <p:sp>
        <p:nvSpPr>
          <p:cNvPr id="262" name="Google Shape;262;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p2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SzPts val="1800"/>
              <a:buNone/>
            </a:pPr>
            <a:r>
              <a:rPr lang="en-US"/>
              <a:t>In S troviamo le ipotesi più specifiche che coprono tutti gli esempi positivi; se specializzassimo ulteriormente qualche esempi positivo non sarebbe coperto.</a:t>
            </a:r>
            <a:endParaRPr/>
          </a:p>
          <a:p>
            <a:pPr marL="0" lvl="0" indent="0" algn="l" rtl="0">
              <a:spcBef>
                <a:spcPts val="0"/>
              </a:spcBef>
              <a:spcAft>
                <a:spcPts val="0"/>
              </a:spcAft>
              <a:buSzPts val="1800"/>
              <a:buNone/>
            </a:pPr>
            <a:r>
              <a:rPr lang="en-US"/>
              <a:t>In G troviamo il massimo della generalizzazione possibile che non copre alcun esempio negativo.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31</a:t>
            </a:fld>
            <a:endParaRPr/>
          </a:p>
        </p:txBody>
      </p:sp>
      <p:sp>
        <p:nvSpPr>
          <p:cNvPr id="269" name="Google Shape;269;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2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SzPts val="1800"/>
              <a:buNone/>
            </a:pPr>
            <a:r>
              <a:rPr lang="en-US"/>
              <a:t>Supponiamo che h sia consistente con tutti gli esempi in D (+ e -) ma non sia g &gt;= h &gt;= s, con s in S e g in G.</a:t>
            </a:r>
            <a:endParaRPr/>
          </a:p>
          <a:p>
            <a:pPr marL="0" lvl="0" indent="0" algn="l" rtl="0">
              <a:spcBef>
                <a:spcPts val="0"/>
              </a:spcBef>
              <a:spcAft>
                <a:spcPts val="0"/>
              </a:spcAft>
              <a:buSzPts val="1800"/>
              <a:buNone/>
            </a:pPr>
            <a:r>
              <a:rPr lang="en-US"/>
              <a:t>h dovrebbe cadere al di fuori del reticolo e quindi  essere </a:t>
            </a:r>
            <a:endParaRPr/>
          </a:p>
          <a:p>
            <a:pPr marL="0" lvl="0" indent="0" algn="l" rtl="0">
              <a:spcBef>
                <a:spcPts val="0"/>
              </a:spcBef>
              <a:spcAft>
                <a:spcPts val="0"/>
              </a:spcAft>
              <a:buNone/>
            </a:pPr>
            <a:r>
              <a:rPr lang="en-US"/>
              <a:t>più specifico di qualche s in S, contro l’ ipotesi che non si possano restringere ulteriormente le ipotesi senza escludere qualche esempio positivo</a:t>
            </a:r>
            <a:endParaRPr/>
          </a:p>
          <a:p>
            <a:pPr marL="0" lvl="0" indent="0" algn="l" rtl="0">
              <a:spcBef>
                <a:spcPts val="0"/>
              </a:spcBef>
              <a:spcAft>
                <a:spcPts val="0"/>
              </a:spcAft>
              <a:buNone/>
            </a:pPr>
            <a:r>
              <a:rPr lang="en-US"/>
              <a:t>più generale di qualche ipotesi in g, contro l’ ipotesi che non si possano generalizzare ipotesi senza coprire qualche esempio negativo.</a:t>
            </a:r>
            <a:endParaRPr/>
          </a:p>
          <a:p>
            <a:pPr marL="0" lvl="0" indent="0" algn="l" rtl="0">
              <a:spcBef>
                <a:spcPts val="0"/>
              </a:spcBef>
              <a:spcAft>
                <a:spcPts val="0"/>
              </a:spcAft>
              <a:buNone/>
            </a:pP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o più generale qualche g in 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532793749_0_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532793749_0_23: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77" name="Google Shape;277;gb532793749_0_23: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32</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33</a:t>
            </a:fld>
            <a:endParaRPr/>
          </a:p>
        </p:txBody>
      </p:sp>
      <p:sp>
        <p:nvSpPr>
          <p:cNvPr id="285" name="Google Shape;285;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6" name="Google Shape;286;p2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34</a:t>
            </a:fld>
            <a:endParaRPr/>
          </a:p>
        </p:txBody>
      </p:sp>
      <p:sp>
        <p:nvSpPr>
          <p:cNvPr id="292" name="Google Shape;292;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2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35</a:t>
            </a:fld>
            <a:endParaRPr/>
          </a:p>
        </p:txBody>
      </p:sp>
      <p:sp>
        <p:nvSpPr>
          <p:cNvPr id="299" name="Google Shape;299;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0" name="Google Shape;300;p2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36</a:t>
            </a:fld>
            <a:endParaRPr/>
          </a:p>
        </p:txBody>
      </p:sp>
      <p:sp>
        <p:nvSpPr>
          <p:cNvPr id="309" name="Google Shape;309;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2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37</a:t>
            </a:fld>
            <a:endParaRPr/>
          </a:p>
        </p:txBody>
      </p:sp>
      <p:sp>
        <p:nvSpPr>
          <p:cNvPr id="322" name="Google Shape;322;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3" name="Google Shape;323;p2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38</a:t>
            </a:fld>
            <a:endParaRPr/>
          </a:p>
        </p:txBody>
      </p:sp>
      <p:sp>
        <p:nvSpPr>
          <p:cNvPr id="335" name="Google Shape;335;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2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532793749_0_3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532793749_0_35: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49" name="Google Shape;349;gb532793749_0_35: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39</a:t>
            </a:fld>
            <a:endParaRPr sz="1400">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532793749_0_4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532793749_0_45: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56" name="Google Shape;356;gb532793749_0_45: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40</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41</a:t>
            </a:fld>
            <a:endParaRPr/>
          </a:p>
        </p:txBody>
      </p:sp>
      <p:sp>
        <p:nvSpPr>
          <p:cNvPr id="362" name="Google Shape;362;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3" name="Google Shape;363;p2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532793749_0_5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532793749_0_55: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79" name="Google Shape;379;gb532793749_0_55: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42</a:t>
            </a:fld>
            <a:endParaRPr sz="1400">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43</a:t>
            </a:fld>
            <a:endParaRPr/>
          </a:p>
        </p:txBody>
      </p:sp>
      <p:sp>
        <p:nvSpPr>
          <p:cNvPr id="385" name="Google Shape;385;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2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44</a:t>
            </a:fld>
            <a:endParaRPr/>
          </a:p>
        </p:txBody>
      </p:sp>
      <p:sp>
        <p:nvSpPr>
          <p:cNvPr id="392" name="Google Shape;392;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3" name="Google Shape;393;p3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46</a:t>
            </a:fld>
            <a:endParaRPr/>
          </a:p>
        </p:txBody>
      </p:sp>
      <p:sp>
        <p:nvSpPr>
          <p:cNvPr id="399" name="Google Shape;399;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3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b532793749_1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b532793749_1_0: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07" name="Google Shape;407;gb532793749_1_0: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47</a:t>
            </a:fld>
            <a:endParaRPr sz="1400">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b532793749_1_7: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b532793749_1_7: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14" name="Google Shape;414;gb532793749_1_7: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48</a:t>
            </a:fld>
            <a:endParaRPr sz="1400">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49</a:t>
            </a:fld>
            <a:endParaRPr/>
          </a:p>
        </p:txBody>
      </p:sp>
      <p:sp>
        <p:nvSpPr>
          <p:cNvPr id="421" name="Google Shape;421;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2" name="Google Shape;422;p3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50</a:t>
            </a:fld>
            <a:endParaRPr/>
          </a:p>
        </p:txBody>
      </p:sp>
      <p:sp>
        <p:nvSpPr>
          <p:cNvPr id="431" name="Google Shape;431;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2" name="Google Shape;432;p3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51</a:t>
            </a:fld>
            <a:endParaRPr/>
          </a:p>
        </p:txBody>
      </p:sp>
      <p:sp>
        <p:nvSpPr>
          <p:cNvPr id="440" name="Google Shape;440;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1" name="Google Shape;441;p3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52</a:t>
            </a:fld>
            <a:endParaRPr/>
          </a:p>
        </p:txBody>
      </p:sp>
      <p:sp>
        <p:nvSpPr>
          <p:cNvPr id="449" name="Google Shape;449;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0" name="Google Shape;450;p3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57" name="Google Shape;457;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54</a:t>
            </a:fld>
            <a:endParaRPr/>
          </a:p>
        </p:txBody>
      </p:sp>
      <p:sp>
        <p:nvSpPr>
          <p:cNvPr id="463" name="Google Shape;463;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4" name="Google Shape;464;p3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b709803854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b709803854_0_0: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72" name="Google Shape;472;gb709803854_0_0: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55</a:t>
            </a:fld>
            <a:endParaRPr sz="1400">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56</a:t>
            </a:fld>
            <a:endParaRPr/>
          </a:p>
        </p:txBody>
      </p:sp>
      <p:sp>
        <p:nvSpPr>
          <p:cNvPr id="478" name="Google Shape;478;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9" name="Google Shape;479;p3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57</a:t>
            </a:fld>
            <a:endParaRPr/>
          </a:p>
        </p:txBody>
      </p:sp>
      <p:sp>
        <p:nvSpPr>
          <p:cNvPr id="485" name="Google Shape;485;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6" name="Google Shape;486;p3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79516cb3c8_0_1: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79516cb3c8_0_1: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93" name="Google Shape;493;g79516cb3c8_0_1: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58</a:t>
            </a:fld>
            <a:endParaRPr sz="1400">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59</a:t>
            </a:fld>
            <a:endParaRPr/>
          </a:p>
        </p:txBody>
      </p:sp>
      <p:sp>
        <p:nvSpPr>
          <p:cNvPr id="499" name="Google Shape;499;p4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4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af950e191e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af950e191e_0_0: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07" name="Google Shape;507;gaf950e191e_0_0: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60</a:t>
            </a:fld>
            <a:endParaRPr sz="1400">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61</a:t>
            </a:fld>
            <a:endParaRPr/>
          </a:p>
        </p:txBody>
      </p:sp>
      <p:sp>
        <p:nvSpPr>
          <p:cNvPr id="513" name="Google Shape;513;p4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4" name="Google Shape;514;p4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3" name="Google Shape;9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20" name="Google Shape;520;p4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63</a:t>
            </a:fld>
            <a:endParaRPr/>
          </a:p>
        </p:txBody>
      </p:sp>
      <p:sp>
        <p:nvSpPr>
          <p:cNvPr id="526" name="Google Shape;526;p4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7" name="Google Shape;527;p4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64</a:t>
            </a:fld>
            <a:endParaRPr/>
          </a:p>
        </p:txBody>
      </p:sp>
      <p:sp>
        <p:nvSpPr>
          <p:cNvPr id="533" name="Google Shape;533;p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4" name="Google Shape;534;p4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af950e191e_0_1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af950e191e_0_15: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41" name="Google Shape;541;gaf950e191e_0_15: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65</a:t>
            </a:fld>
            <a:endParaRPr sz="1400">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66</a:t>
            </a:fld>
            <a:endParaRPr/>
          </a:p>
        </p:txBody>
      </p:sp>
      <p:sp>
        <p:nvSpPr>
          <p:cNvPr id="547" name="Google Shape;547;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8" name="Google Shape;548;p4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67</a:t>
            </a:fld>
            <a:endParaRPr/>
          </a:p>
        </p:txBody>
      </p:sp>
      <p:sp>
        <p:nvSpPr>
          <p:cNvPr id="555" name="Google Shape;555;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6" name="Google Shape;556;p4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9" name="Google Shape;9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4f228e086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4f228e086_0_0: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6" name="Google Shape;106;gb4f228e086_0_0: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8</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4f228e086_0_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4f228e086_0_8:notes"/>
          <p:cNvSpPr txBox="1">
            <a:spLocks noGrp="1"/>
          </p:cNvSpPr>
          <p:nvPr>
            <p:ph type="body" idx="1"/>
          </p:nvPr>
        </p:nvSpPr>
        <p:spPr>
          <a:xfrm>
            <a:off x="974725" y="4560887"/>
            <a:ext cx="53658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3" name="Google Shape;113;gb4f228e086_0_8: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Times New Roman"/>
              <a:buNone/>
            </a:pPr>
            <a:fld id="{00000000-1234-1234-1234-123412341234}" type="slidenum">
              <a:rPr lang="en-US"/>
              <a:pPr marL="0" lvl="0" indent="0" algn="r" rtl="0">
                <a:spcBef>
                  <a:spcPts val="0"/>
                </a:spcBef>
                <a:spcAft>
                  <a:spcPts val="0"/>
                </a:spcAft>
                <a:buClr>
                  <a:srgbClr val="000000"/>
                </a:buClr>
                <a:buSzPts val="1300"/>
                <a:buFont typeface="Times New Roman"/>
                <a:buNone/>
              </a:pPr>
              <a:t>9</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8"/>
          <p:cNvSpPr txBox="1">
            <a:spLocks noGrp="1"/>
          </p:cNvSpPr>
          <p:nvPr>
            <p:ph type="ctrTitle"/>
          </p:nvPr>
        </p:nvSpPr>
        <p:spPr>
          <a:xfrm>
            <a:off x="990600" y="2217003"/>
            <a:ext cx="7772400" cy="830997"/>
          </a:xfrm>
          <a:prstGeom prst="rect">
            <a:avLst/>
          </a:prstGeom>
          <a:noFill/>
          <a:ln>
            <a:noFill/>
          </a:ln>
        </p:spPr>
        <p:txBody>
          <a:bodyPr spcFirstLastPara="1" wrap="square" lIns="91425" tIns="45700" rIns="91425" bIns="45700" anchor="b" anchorCtr="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48"/>
          <p:cNvSpPr txBox="1">
            <a:spLocks noGrp="1"/>
          </p:cNvSpPr>
          <p:nvPr>
            <p:ph type="subTitle" idx="1"/>
          </p:nvPr>
        </p:nvSpPr>
        <p:spPr>
          <a:xfrm>
            <a:off x="2686050" y="3492500"/>
            <a:ext cx="6102351" cy="1752600"/>
          </a:xfrm>
          <a:prstGeom prst="rect">
            <a:avLst/>
          </a:prstGeom>
          <a:noFill/>
          <a:ln>
            <a:noFill/>
          </a:ln>
        </p:spPr>
        <p:txBody>
          <a:bodyPr spcFirstLastPara="1" wrap="square" lIns="91425" tIns="45700" rIns="91425" bIns="45700" anchor="t" anchorCtr="0">
            <a:noAutofit/>
          </a:bodyPr>
          <a:lstStyle>
            <a:lvl1pPr lvl="0" algn="r">
              <a:spcBef>
                <a:spcPts val="480"/>
              </a:spcBef>
              <a:spcAft>
                <a:spcPts val="0"/>
              </a:spcAft>
              <a:buSzPts val="1800"/>
              <a:buFont typeface="Noto Sans Symbols"/>
              <a:buNone/>
              <a:defRPr sz="2400">
                <a:solidFill>
                  <a:schemeClr val="folHlink"/>
                </a:solidFill>
                <a:latin typeface="Gill Sans"/>
                <a:ea typeface="Gill Sans"/>
                <a:cs typeface="Gill Sans"/>
                <a:sym typeface="Gill Sans"/>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35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Tree>
  </p:cSld>
  <p:clrMapOvr>
    <a:masterClrMapping/>
  </p:clrMapOvr>
  <p:transition spd="med">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0"/>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0"/>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14325" algn="l">
              <a:spcBef>
                <a:spcPts val="360"/>
              </a:spcBef>
              <a:spcAft>
                <a:spcPts val="0"/>
              </a:spcAft>
              <a:buSzPts val="1350"/>
              <a:buChar char="▪"/>
              <a:defRPr/>
            </a:lvl3pPr>
            <a:lvl4pPr marL="1828800" lvl="3" indent="-314325" algn="l">
              <a:spcBef>
                <a:spcPts val="360"/>
              </a:spcBef>
              <a:spcAft>
                <a:spcPts val="0"/>
              </a:spcAft>
              <a:buSzPts val="135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4" name="Google Shape;24;p50"/>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0"/>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0"/>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transition spd="med">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52"/>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2"/>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2"/>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transition spd="med">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hart" type="chart">
  <p:cSld name="CHART">
    <p:spTree>
      <p:nvGrpSpPr>
        <p:cNvPr id="1" name="Shape 43"/>
        <p:cNvGrpSpPr/>
        <p:nvPr/>
      </p:nvGrpSpPr>
      <p:grpSpPr>
        <a:xfrm>
          <a:off x="0" y="0"/>
          <a:ext cx="0" cy="0"/>
          <a:chOff x="0" y="0"/>
          <a:chExt cx="0" cy="0"/>
        </a:xfrm>
      </p:grpSpPr>
      <p:sp>
        <p:nvSpPr>
          <p:cNvPr id="44" name="Google Shape;44;p54"/>
          <p:cNvSpPr txBox="1">
            <a:spLocks noGrp="1"/>
          </p:cNvSpPr>
          <p:nvPr>
            <p:ph type="title"/>
          </p:nvPr>
        </p:nvSpPr>
        <p:spPr>
          <a:xfrm>
            <a:off x="317501" y="653317"/>
            <a:ext cx="8637588" cy="830997"/>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4"/>
          <p:cNvSpPr>
            <a:spLocks noGrp="1"/>
          </p:cNvSpPr>
          <p:nvPr>
            <p:ph type="chart" idx="2"/>
          </p:nvPr>
        </p:nvSpPr>
        <p:spPr>
          <a:xfrm>
            <a:off x="328613" y="1941513"/>
            <a:ext cx="8208963" cy="4114800"/>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accent1"/>
              </a:buClr>
              <a:buSzPts val="2100"/>
              <a:buFont typeface="Noto Sans Symbols"/>
              <a:buChar char="▪"/>
              <a:defRPr sz="2800" b="0" i="0" u="none" strike="noStrike" cap="none">
                <a:solidFill>
                  <a:schemeClr val="dk1"/>
                </a:solidFill>
                <a:latin typeface="Twentieth Century"/>
                <a:ea typeface="Twentieth Century"/>
                <a:cs typeface="Twentieth Century"/>
                <a:sym typeface="Twentieth Century"/>
              </a:defRPr>
            </a:lvl1pPr>
            <a:lvl2pPr marR="0" lvl="1" algn="l" rtl="0">
              <a:spcBef>
                <a:spcPts val="480"/>
              </a:spcBef>
              <a:spcAft>
                <a:spcPts val="0"/>
              </a:spcAft>
              <a:buClr>
                <a:schemeClr val="accent2"/>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2pPr>
            <a:lvl3pPr marR="0" lvl="2" algn="l" rtl="0">
              <a:spcBef>
                <a:spcPts val="400"/>
              </a:spcBef>
              <a:spcAft>
                <a:spcPts val="0"/>
              </a:spcAft>
              <a:buClr>
                <a:schemeClr val="folHlink"/>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3pPr>
            <a:lvl4pPr marR="0" lvl="3"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6" name="Google Shape;46;p54"/>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4"/>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4"/>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transition spd="med">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Diagram or Organization Chart" type="dgm">
  <p:cSld name="DIAGRAM">
    <p:spTree>
      <p:nvGrpSpPr>
        <p:cNvPr id="1" name="Shape 55"/>
        <p:cNvGrpSpPr/>
        <p:nvPr/>
      </p:nvGrpSpPr>
      <p:grpSpPr>
        <a:xfrm>
          <a:off x="0" y="0"/>
          <a:ext cx="0" cy="0"/>
          <a:chOff x="0" y="0"/>
          <a:chExt cx="0" cy="0"/>
        </a:xfrm>
      </p:grpSpPr>
      <p:sp>
        <p:nvSpPr>
          <p:cNvPr id="56" name="Google Shape;56;p56"/>
          <p:cNvSpPr txBox="1">
            <a:spLocks noGrp="1"/>
          </p:cNvSpPr>
          <p:nvPr>
            <p:ph type="title"/>
          </p:nvPr>
        </p:nvSpPr>
        <p:spPr>
          <a:xfrm>
            <a:off x="317501" y="653317"/>
            <a:ext cx="8637588" cy="830997"/>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6"/>
          <p:cNvSpPr>
            <a:spLocks noGrp="1"/>
          </p:cNvSpPr>
          <p:nvPr>
            <p:ph type="dgm" idx="2"/>
          </p:nvPr>
        </p:nvSpPr>
        <p:spPr>
          <a:xfrm>
            <a:off x="328613" y="1941513"/>
            <a:ext cx="8208963" cy="4114800"/>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accent1"/>
              </a:buClr>
              <a:buSzPts val="2100"/>
              <a:buFont typeface="Noto Sans Symbols"/>
              <a:buChar char="▪"/>
              <a:defRPr sz="2800" b="0" i="0" u="none" strike="noStrike" cap="none">
                <a:solidFill>
                  <a:schemeClr val="dk1"/>
                </a:solidFill>
                <a:latin typeface="Twentieth Century"/>
                <a:ea typeface="Twentieth Century"/>
                <a:cs typeface="Twentieth Century"/>
                <a:sym typeface="Twentieth Century"/>
              </a:defRPr>
            </a:lvl1pPr>
            <a:lvl2pPr marR="0" lvl="1" algn="l" rtl="0">
              <a:spcBef>
                <a:spcPts val="480"/>
              </a:spcBef>
              <a:spcAft>
                <a:spcPts val="0"/>
              </a:spcAft>
              <a:buClr>
                <a:schemeClr val="accent2"/>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2pPr>
            <a:lvl3pPr marR="0" lvl="2" algn="l" rtl="0">
              <a:spcBef>
                <a:spcPts val="400"/>
              </a:spcBef>
              <a:spcAft>
                <a:spcPts val="0"/>
              </a:spcAft>
              <a:buClr>
                <a:schemeClr val="folHlink"/>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3pPr>
            <a:lvl4pPr marR="0" lvl="3"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58" name="Google Shape;58;p56"/>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6"/>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6"/>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transition spd="med">
    <p:randomBar dir="vert"/>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lvl1pPr marR="0" lvl="0"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1pPr>
            <a:lvl2pPr marR="0" lvl="1"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11" name="Google Shape;11;p47"/>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560"/>
              </a:spcBef>
              <a:spcAft>
                <a:spcPts val="0"/>
              </a:spcAft>
              <a:buClr>
                <a:schemeClr val="accent1"/>
              </a:buClr>
              <a:buSzPts val="2100"/>
              <a:buFont typeface="Noto Sans Symbols"/>
              <a:buChar char="▪"/>
              <a:defRPr sz="2800" b="0" i="0" u="none" strike="noStrike" cap="none">
                <a:solidFill>
                  <a:schemeClr val="dk1"/>
                </a:solidFill>
                <a:latin typeface="Twentieth Century"/>
                <a:ea typeface="Twentieth Century"/>
                <a:cs typeface="Twentieth Century"/>
                <a:sym typeface="Twentieth Century"/>
              </a:defRPr>
            </a:lvl1pPr>
            <a:lvl2pPr marL="914400" marR="0" lvl="1" indent="-342900" algn="l" rtl="0">
              <a:spcBef>
                <a:spcPts val="480"/>
              </a:spcBef>
              <a:spcAft>
                <a:spcPts val="0"/>
              </a:spcAft>
              <a:buClr>
                <a:schemeClr val="accent2"/>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2pPr>
            <a:lvl3pPr marL="1371600" marR="0" lvl="2" indent="-323850" algn="l" rtl="0">
              <a:spcBef>
                <a:spcPts val="400"/>
              </a:spcBef>
              <a:spcAft>
                <a:spcPts val="0"/>
              </a:spcAft>
              <a:buClr>
                <a:schemeClr val="folHlink"/>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3pPr>
            <a:lvl4pPr marL="1828800" marR="0" lvl="3"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4pPr>
            <a:lvl5pPr marL="2286000" marR="0" lvl="4"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5pPr>
            <a:lvl6pPr marL="2743200" marR="0" lvl="5"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spd="med">
    <p:randomBa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49"/>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lvl1pPr marR="0" lvl="0"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1pPr>
            <a:lvl2pPr marR="0" lvl="1"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17" name="Google Shape;17;p49"/>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560"/>
              </a:spcBef>
              <a:spcAft>
                <a:spcPts val="0"/>
              </a:spcAft>
              <a:buClr>
                <a:schemeClr val="accent1"/>
              </a:buClr>
              <a:buSzPts val="2100"/>
              <a:buFont typeface="Noto Sans Symbols"/>
              <a:buChar char="▪"/>
              <a:defRPr sz="2800" b="0" i="0" u="none" strike="noStrike" cap="none">
                <a:solidFill>
                  <a:schemeClr val="dk1"/>
                </a:solidFill>
                <a:latin typeface="Twentieth Century"/>
                <a:ea typeface="Twentieth Century"/>
                <a:cs typeface="Twentieth Century"/>
                <a:sym typeface="Twentieth Century"/>
              </a:defRPr>
            </a:lvl1pPr>
            <a:lvl2pPr marL="914400" marR="0" lvl="1" indent="-342900" algn="l" rtl="0">
              <a:spcBef>
                <a:spcPts val="480"/>
              </a:spcBef>
              <a:spcAft>
                <a:spcPts val="0"/>
              </a:spcAft>
              <a:buClr>
                <a:schemeClr val="accent2"/>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2pPr>
            <a:lvl3pPr marL="1371600" marR="0" lvl="2" indent="-323850" algn="l" rtl="0">
              <a:spcBef>
                <a:spcPts val="400"/>
              </a:spcBef>
              <a:spcAft>
                <a:spcPts val="0"/>
              </a:spcAft>
              <a:buClr>
                <a:schemeClr val="folHlink"/>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3pPr>
            <a:lvl4pPr marL="1828800" marR="0" lvl="3"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4pPr>
            <a:lvl5pPr marL="2286000" marR="0" lvl="4"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5pPr>
            <a:lvl6pPr marL="2743200" marR="0" lvl="5"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8" name="Google Shape;18;p49"/>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19" name="Google Shape;19;p49"/>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20" name="Google Shape;20;p49"/>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transition spd="med">
    <p:randomBa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51"/>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lvl1pPr marR="0" lvl="0"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1pPr>
            <a:lvl2pPr marR="0" lvl="1"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29" name="Google Shape;29;p51"/>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560"/>
              </a:spcBef>
              <a:spcAft>
                <a:spcPts val="0"/>
              </a:spcAft>
              <a:buClr>
                <a:schemeClr val="accent1"/>
              </a:buClr>
              <a:buSzPts val="2100"/>
              <a:buFont typeface="Noto Sans Symbols"/>
              <a:buChar char="▪"/>
              <a:defRPr sz="2800" b="0" i="0" u="none" strike="noStrike" cap="none">
                <a:solidFill>
                  <a:schemeClr val="dk1"/>
                </a:solidFill>
                <a:latin typeface="Twentieth Century"/>
                <a:ea typeface="Twentieth Century"/>
                <a:cs typeface="Twentieth Century"/>
                <a:sym typeface="Twentieth Century"/>
              </a:defRPr>
            </a:lvl1pPr>
            <a:lvl2pPr marL="914400" marR="0" lvl="1" indent="-342900" algn="l" rtl="0">
              <a:spcBef>
                <a:spcPts val="480"/>
              </a:spcBef>
              <a:spcAft>
                <a:spcPts val="0"/>
              </a:spcAft>
              <a:buClr>
                <a:schemeClr val="accent2"/>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2pPr>
            <a:lvl3pPr marL="1371600" marR="0" lvl="2" indent="-323850" algn="l" rtl="0">
              <a:spcBef>
                <a:spcPts val="400"/>
              </a:spcBef>
              <a:spcAft>
                <a:spcPts val="0"/>
              </a:spcAft>
              <a:buClr>
                <a:schemeClr val="folHlink"/>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3pPr>
            <a:lvl4pPr marL="1828800" marR="0" lvl="3"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4pPr>
            <a:lvl5pPr marL="2286000" marR="0" lvl="4"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5pPr>
            <a:lvl6pPr marL="2743200" marR="0" lvl="5"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0" name="Google Shape;30;p51"/>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31" name="Google Shape;31;p51"/>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32" name="Google Shape;32;p51"/>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transition spd="med">
    <p:randomBa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sp>
        <p:nvSpPr>
          <p:cNvPr id="38" name="Google Shape;38;p53"/>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lvl1pPr marR="0" lvl="0"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1pPr>
            <a:lvl2pPr marR="0" lvl="1"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39" name="Google Shape;39;p53"/>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560"/>
              </a:spcBef>
              <a:spcAft>
                <a:spcPts val="0"/>
              </a:spcAft>
              <a:buClr>
                <a:schemeClr val="accent1"/>
              </a:buClr>
              <a:buSzPts val="2100"/>
              <a:buFont typeface="Noto Sans Symbols"/>
              <a:buChar char="▪"/>
              <a:defRPr sz="2800" b="0" i="0" u="none" strike="noStrike" cap="none">
                <a:solidFill>
                  <a:schemeClr val="dk1"/>
                </a:solidFill>
                <a:latin typeface="Twentieth Century"/>
                <a:ea typeface="Twentieth Century"/>
                <a:cs typeface="Twentieth Century"/>
                <a:sym typeface="Twentieth Century"/>
              </a:defRPr>
            </a:lvl1pPr>
            <a:lvl2pPr marL="914400" marR="0" lvl="1" indent="-342900" algn="l" rtl="0">
              <a:spcBef>
                <a:spcPts val="480"/>
              </a:spcBef>
              <a:spcAft>
                <a:spcPts val="0"/>
              </a:spcAft>
              <a:buClr>
                <a:schemeClr val="accent2"/>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2pPr>
            <a:lvl3pPr marL="1371600" marR="0" lvl="2" indent="-323850" algn="l" rtl="0">
              <a:spcBef>
                <a:spcPts val="400"/>
              </a:spcBef>
              <a:spcAft>
                <a:spcPts val="0"/>
              </a:spcAft>
              <a:buClr>
                <a:schemeClr val="folHlink"/>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3pPr>
            <a:lvl4pPr marL="1828800" marR="0" lvl="3"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4pPr>
            <a:lvl5pPr marL="2286000" marR="0" lvl="4"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5pPr>
            <a:lvl6pPr marL="2743200" marR="0" lvl="5"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0" name="Google Shape;40;p53"/>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53"/>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42" name="Google Shape;42;p53"/>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transition spd="med">
    <p:randomBa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
        <p:nvSpPr>
          <p:cNvPr id="50" name="Google Shape;50;p55"/>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lvl1pPr marR="0" lvl="0"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1pPr>
            <a:lvl2pPr marR="0" lvl="1"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2pPr>
            <a:lvl3pPr marR="0" lvl="2"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3pPr>
            <a:lvl4pPr marR="0" lvl="3"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4pPr>
            <a:lvl5pPr marR="0" lvl="4" algn="l" rtl="0">
              <a:spcBef>
                <a:spcPts val="0"/>
              </a:spcBef>
              <a:spcAft>
                <a:spcPts val="0"/>
              </a:spcAft>
              <a:buSzPts val="1400"/>
              <a:buNone/>
              <a:defRPr sz="4800" b="0" i="0" u="none" strike="noStrike" cap="none">
                <a:solidFill>
                  <a:schemeClr val="dk2"/>
                </a:solidFill>
                <a:latin typeface="Arial Narrow"/>
                <a:ea typeface="Arial Narrow"/>
                <a:cs typeface="Arial Narrow"/>
                <a:sym typeface="Arial Narrow"/>
              </a:defRPr>
            </a:lvl5pPr>
            <a:lvl6pPr marR="0" lvl="5"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8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51" name="Google Shape;51;p55"/>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560"/>
              </a:spcBef>
              <a:spcAft>
                <a:spcPts val="0"/>
              </a:spcAft>
              <a:buClr>
                <a:schemeClr val="accent1"/>
              </a:buClr>
              <a:buSzPts val="2100"/>
              <a:buFont typeface="Noto Sans Symbols"/>
              <a:buChar char="▪"/>
              <a:defRPr sz="2800" b="0" i="0" u="none" strike="noStrike" cap="none">
                <a:solidFill>
                  <a:schemeClr val="dk1"/>
                </a:solidFill>
                <a:latin typeface="Twentieth Century"/>
                <a:ea typeface="Twentieth Century"/>
                <a:cs typeface="Twentieth Century"/>
                <a:sym typeface="Twentieth Century"/>
              </a:defRPr>
            </a:lvl1pPr>
            <a:lvl2pPr marL="914400" marR="0" lvl="1" indent="-342900" algn="l" rtl="0">
              <a:spcBef>
                <a:spcPts val="480"/>
              </a:spcBef>
              <a:spcAft>
                <a:spcPts val="0"/>
              </a:spcAft>
              <a:buClr>
                <a:schemeClr val="accent2"/>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2pPr>
            <a:lvl3pPr marL="1371600" marR="0" lvl="2" indent="-323850" algn="l" rtl="0">
              <a:spcBef>
                <a:spcPts val="400"/>
              </a:spcBef>
              <a:spcAft>
                <a:spcPts val="0"/>
              </a:spcAft>
              <a:buClr>
                <a:schemeClr val="folHlink"/>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3pPr>
            <a:lvl4pPr marL="1828800" marR="0" lvl="3"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4pPr>
            <a:lvl5pPr marL="2286000" marR="0" lvl="4"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5pPr>
            <a:lvl6pPr marL="2743200" marR="0" lvl="5"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14325" algn="l" rtl="0">
              <a:spcBef>
                <a:spcPts val="360"/>
              </a:spcBef>
              <a:spcAft>
                <a:spcPts val="0"/>
              </a:spcAft>
              <a:buClr>
                <a:schemeClr va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52" name="Google Shape;52;p55"/>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53" name="Google Shape;53;p55"/>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54" name="Google Shape;54;p55"/>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chemeClr val="accent1"/>
              </a:buClr>
              <a:buSzPts val="2400"/>
              <a:buFont typeface="Twentieth Century"/>
              <a:buNone/>
              <a:defRPr sz="2400" b="0" i="0" u="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transition spd="med">
    <p:randomBa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990600" y="2217737"/>
            <a:ext cx="7772400" cy="830262"/>
          </a:xfrm>
          <a:prstGeom prst="rect">
            <a:avLst/>
          </a:prstGeom>
          <a:noFill/>
          <a:ln>
            <a:noFill/>
          </a:ln>
        </p:spPr>
        <p:txBody>
          <a:bodyPr spcFirstLastPara="1" wrap="square" lIns="91425" tIns="45700" rIns="91425" bIns="45700" anchor="b" anchorCtr="0">
            <a:spAutoFit/>
          </a:bodyPr>
          <a:lstStyle/>
          <a:p>
            <a:pPr marL="0" lvl="0" indent="0" algn="r"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Concept learning</a:t>
            </a:r>
            <a:endParaRPr/>
          </a:p>
        </p:txBody>
      </p:sp>
      <p:sp>
        <p:nvSpPr>
          <p:cNvPr id="67" name="Google Shape;67;p1"/>
          <p:cNvSpPr txBox="1">
            <a:spLocks noGrp="1"/>
          </p:cNvSpPr>
          <p:nvPr>
            <p:ph type="subTitle" idx="1"/>
          </p:nvPr>
        </p:nvSpPr>
        <p:spPr>
          <a:xfrm>
            <a:off x="990600" y="3492500"/>
            <a:ext cx="7797800" cy="22225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500"/>
              <a:buNone/>
            </a:pPr>
            <a:endParaRPr sz="2000" b="0" i="1" u="none">
              <a:solidFill>
                <a:schemeClr val="folHlink"/>
              </a:solidFill>
              <a:latin typeface="Twentieth Century"/>
              <a:ea typeface="Twentieth Century"/>
              <a:cs typeface="Twentieth Century"/>
              <a:sym typeface="Twentieth Century"/>
            </a:endParaRPr>
          </a:p>
          <a:p>
            <a:pPr marL="0" lvl="0" indent="0" algn="r" rtl="0">
              <a:lnSpc>
                <a:spcPct val="100000"/>
              </a:lnSpc>
              <a:spcBef>
                <a:spcPts val="400"/>
              </a:spcBef>
              <a:spcAft>
                <a:spcPts val="0"/>
              </a:spcAft>
              <a:buSzPts val="1500"/>
              <a:buNone/>
            </a:pPr>
            <a:r>
              <a:rPr lang="en-US" sz="2000" b="0" i="1" u="none">
                <a:solidFill>
                  <a:schemeClr val="folHlink"/>
                </a:solidFill>
                <a:latin typeface="Twentieth Century"/>
                <a:ea typeface="Twentieth Century"/>
                <a:cs typeface="Twentieth Century"/>
                <a:sym typeface="Twentieth Century"/>
              </a:rPr>
              <a:t>Maria Simi, 2011/2012</a:t>
            </a:r>
            <a:endParaRPr/>
          </a:p>
          <a:p>
            <a:pPr marL="0" lvl="1" indent="0" algn="r" rtl="0">
              <a:lnSpc>
                <a:spcPct val="100000"/>
              </a:lnSpc>
              <a:spcBef>
                <a:spcPts val="400"/>
              </a:spcBef>
              <a:spcAft>
                <a:spcPts val="0"/>
              </a:spcAft>
              <a:buSzPts val="1500"/>
              <a:buNone/>
            </a:pPr>
            <a:r>
              <a:rPr lang="en-US" sz="2000" b="0" i="0" u="none">
                <a:solidFill>
                  <a:schemeClr val="dk1"/>
                </a:solidFill>
                <a:latin typeface="Twentieth Century"/>
                <a:ea typeface="Twentieth Century"/>
                <a:cs typeface="Twentieth Century"/>
                <a:sym typeface="Twentieth Century"/>
              </a:rPr>
              <a:t>Machine Learning, Tom Mitchell</a:t>
            </a:r>
            <a:endParaRPr sz="2000" b="0" i="0" u="none">
              <a:solidFill>
                <a:schemeClr val="dk1"/>
              </a:solidFill>
              <a:latin typeface="Twentieth Century"/>
              <a:ea typeface="Twentieth Century"/>
              <a:cs typeface="Twentieth Century"/>
              <a:sym typeface="Twentieth Century"/>
            </a:endParaRPr>
          </a:p>
          <a:p>
            <a:pPr marL="0" lvl="1" indent="0" algn="r" rtl="0">
              <a:lnSpc>
                <a:spcPct val="100000"/>
              </a:lnSpc>
              <a:spcBef>
                <a:spcPts val="400"/>
              </a:spcBef>
              <a:spcAft>
                <a:spcPts val="0"/>
              </a:spcAft>
              <a:buSzPts val="1500"/>
              <a:buNone/>
            </a:pPr>
            <a:r>
              <a:rPr lang="en-US" sz="2000" b="0" i="0" u="none">
                <a:solidFill>
                  <a:schemeClr val="dk1"/>
                </a:solidFill>
                <a:latin typeface="Twentieth Century"/>
                <a:ea typeface="Twentieth Century"/>
                <a:cs typeface="Twentieth Century"/>
                <a:sym typeface="Twentieth Century"/>
              </a:rPr>
              <a:t>Mc Graw-Hill International Editions, 1997 </a:t>
            </a:r>
            <a:endParaRPr/>
          </a:p>
          <a:p>
            <a:pPr marL="0" lvl="1" indent="0" algn="r" rtl="0">
              <a:lnSpc>
                <a:spcPct val="100000"/>
              </a:lnSpc>
              <a:spcBef>
                <a:spcPts val="400"/>
              </a:spcBef>
              <a:spcAft>
                <a:spcPts val="0"/>
              </a:spcAft>
              <a:buSzPts val="1500"/>
              <a:buNone/>
            </a:pPr>
            <a:r>
              <a:rPr lang="en-US" sz="2000" b="0" i="0" u="none">
                <a:solidFill>
                  <a:schemeClr val="dk1"/>
                </a:solidFill>
                <a:latin typeface="Twentieth Century"/>
                <a:ea typeface="Twentieth Century"/>
                <a:cs typeface="Twentieth Century"/>
                <a:sym typeface="Twentieth Century"/>
              </a:rPr>
              <a:t>(Cap 1, 2).</a:t>
            </a:r>
            <a:endParaRPr/>
          </a:p>
          <a:p>
            <a:pPr marL="0" lvl="0" indent="0" algn="r" rtl="0">
              <a:spcBef>
                <a:spcPts val="400"/>
              </a:spcBef>
              <a:spcAft>
                <a:spcPts val="0"/>
              </a:spcAft>
              <a:buSzPts val="1500"/>
              <a:buFont typeface="Noto Sans Symbols"/>
              <a:buNone/>
            </a:pPr>
            <a:endParaRPr sz="2000" b="0" i="0" u="none">
              <a:solidFill>
                <a:schemeClr val="dk1"/>
              </a:solidFill>
              <a:latin typeface="Twentieth Century"/>
              <a:ea typeface="Twentieth Century"/>
              <a:cs typeface="Twentieth Century"/>
              <a:sym typeface="Twentieth Century"/>
            </a:endParaRPr>
          </a:p>
        </p:txBody>
      </p:sp>
    </p:spTree>
  </p:cSld>
  <p:clrMapOvr>
    <a:masterClrMapping/>
  </p:clrMapOvr>
  <p:transition spd="med">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b4f228e086_0_15"/>
          <p:cNvSpPr txBox="1">
            <a:spLocks noGrp="1"/>
          </p:cNvSpPr>
          <p:nvPr>
            <p:ph type="title"/>
          </p:nvPr>
        </p:nvSpPr>
        <p:spPr>
          <a:xfrm>
            <a:off x="317500" y="654050"/>
            <a:ext cx="8637600" cy="830400"/>
          </a:xfrm>
          <a:prstGeom prst="rect">
            <a:avLst/>
          </a:prstGeom>
        </p:spPr>
        <p:txBody>
          <a:bodyPr spcFirstLastPara="1" wrap="square" lIns="91425" tIns="45700" rIns="91425" bIns="45700" anchor="b" anchorCtr="0">
            <a:noAutofit/>
          </a:bodyPr>
          <a:lstStyle/>
          <a:p>
            <a:pPr marL="0" lvl="0" indent="0" algn="just" rtl="0">
              <a:spcBef>
                <a:spcPts val="0"/>
              </a:spcBef>
              <a:spcAft>
                <a:spcPts val="0"/>
              </a:spcAft>
              <a:buNone/>
            </a:pPr>
            <a:r>
              <a:rPr lang="en-US"/>
              <a:t>The Inductive Learning Hypothesis</a:t>
            </a:r>
            <a:endParaRPr/>
          </a:p>
        </p:txBody>
      </p:sp>
      <p:sp>
        <p:nvSpPr>
          <p:cNvPr id="124" name="Google Shape;124;gb4f228e086_0_15"/>
          <p:cNvSpPr txBox="1">
            <a:spLocks noGrp="1"/>
          </p:cNvSpPr>
          <p:nvPr>
            <p:ph type="body" idx="1"/>
          </p:nvPr>
        </p:nvSpPr>
        <p:spPr>
          <a:xfrm>
            <a:off x="328600" y="1636000"/>
            <a:ext cx="8637600" cy="5056800"/>
          </a:xfrm>
          <a:prstGeom prst="rect">
            <a:avLst/>
          </a:prstGeom>
        </p:spPr>
        <p:txBody>
          <a:bodyPr spcFirstLastPara="1" wrap="square" lIns="91425" tIns="45700" rIns="91425" bIns="45700" anchor="t" anchorCtr="0">
            <a:noAutofit/>
          </a:bodyPr>
          <a:lstStyle/>
          <a:p>
            <a:pPr marL="457200" lvl="0" indent="-314325" algn="just" rtl="0">
              <a:spcBef>
                <a:spcPts val="360"/>
              </a:spcBef>
              <a:spcAft>
                <a:spcPts val="0"/>
              </a:spcAft>
              <a:buSzPts val="1350"/>
              <a:buChar char="▪"/>
            </a:pPr>
            <a:r>
              <a:rPr lang="en-US" dirty="0"/>
              <a:t>Inductive learning algorithms can at best guarantee that the output hypothesis fits the target concept over the training data.</a:t>
            </a:r>
            <a:endParaRPr/>
          </a:p>
          <a:p>
            <a:pPr marL="457200" lvl="0" indent="-314325" algn="just" rtl="0">
              <a:spcBef>
                <a:spcPts val="0"/>
              </a:spcBef>
              <a:spcAft>
                <a:spcPts val="0"/>
              </a:spcAft>
              <a:buSzPts val="1350"/>
              <a:buChar char="▪"/>
            </a:pPr>
            <a:r>
              <a:rPr lang="en-US" i="1" dirty="0">
                <a:latin typeface="Arial Black" pitchFamily="34" charset="0"/>
              </a:rPr>
              <a:t>The inductive learning hypothesis. Any hypothesis found to approximate the target function well over a sufficiently large set of training examples will also approximate the target function well over other unobserved examples</a:t>
            </a:r>
            <a:endParaRPr i="1">
              <a:latin typeface="Arial Black" pitchFamily="34" charset="0"/>
            </a:endParaRPr>
          </a:p>
          <a:p>
            <a:pPr marL="457200" lvl="0" indent="-361950" algn="just" rtl="0">
              <a:spcBef>
                <a:spcPts val="560"/>
              </a:spcBef>
              <a:spcAft>
                <a:spcPts val="0"/>
              </a:spcAft>
              <a:buSzPts val="2100"/>
              <a:buChar char="▪"/>
            </a:pPr>
            <a:r>
              <a:rPr lang="en-US" dirty="0"/>
              <a:t>i.e. given a </a:t>
            </a:r>
            <a:r>
              <a:rPr lang="en-US" dirty="0">
                <a:solidFill>
                  <a:schemeClr val="accent1"/>
                </a:solidFill>
              </a:rPr>
              <a:t>significant</a:t>
            </a:r>
            <a:r>
              <a:rPr lang="en-US" dirty="0"/>
              <a:t> training set, the output hypothesis is able to make predictions</a:t>
            </a:r>
            <a:endParaRPr/>
          </a:p>
          <a:p>
            <a:pPr marL="457200" lvl="0" indent="-314325" algn="just" rtl="0">
              <a:spcBef>
                <a:spcPts val="0"/>
              </a:spcBef>
              <a:spcAft>
                <a:spcPts val="0"/>
              </a:spcAft>
              <a:buSzPts val="1350"/>
              <a:buChar char="▪"/>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0"/>
          <p:cNvSpPr txBox="1">
            <a:spLocks noGrp="1"/>
          </p:cNvSpPr>
          <p:nvPr>
            <p:ph type="title"/>
          </p:nvPr>
        </p:nvSpPr>
        <p:spPr>
          <a:xfrm>
            <a:off x="317500" y="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dirty="0">
                <a:solidFill>
                  <a:schemeClr val="dk2"/>
                </a:solidFill>
                <a:latin typeface="Arial Narrow"/>
                <a:ea typeface="Arial Narrow"/>
                <a:cs typeface="Arial Narrow"/>
                <a:sym typeface="Arial Narrow"/>
              </a:rPr>
              <a:t>Concept learning as search</a:t>
            </a:r>
            <a:endParaRPr/>
          </a:p>
        </p:txBody>
      </p:sp>
      <p:sp>
        <p:nvSpPr>
          <p:cNvPr id="131" name="Google Shape;131;p10"/>
          <p:cNvSpPr txBox="1">
            <a:spLocks noGrp="1"/>
          </p:cNvSpPr>
          <p:nvPr>
            <p:ph type="body" idx="1"/>
          </p:nvPr>
        </p:nvSpPr>
        <p:spPr>
          <a:xfrm>
            <a:off x="323850" y="829994"/>
            <a:ext cx="8208900" cy="5796606"/>
          </a:xfrm>
          <a:prstGeom prst="rect">
            <a:avLst/>
          </a:prstGeom>
          <a:noFill/>
          <a:ln>
            <a:noFill/>
          </a:ln>
        </p:spPr>
        <p:txBody>
          <a:bodyPr spcFirstLastPara="1" wrap="square" lIns="91425" tIns="45700" rIns="91425" bIns="45700" anchor="t" anchorCtr="0">
            <a:noAutofit/>
          </a:bodyPr>
          <a:lstStyle/>
          <a:p>
            <a:pPr marL="342900" lvl="0" indent="-368300" algn="l" rtl="0">
              <a:lnSpc>
                <a:spcPct val="90000"/>
              </a:lnSpc>
              <a:spcBef>
                <a:spcPts val="0"/>
              </a:spcBef>
              <a:spcAft>
                <a:spcPts val="0"/>
              </a:spcAft>
              <a:buClr>
                <a:schemeClr val="accent1"/>
              </a:buClr>
              <a:buSzPts val="2200"/>
              <a:buFont typeface="Noto Sans Symbols"/>
              <a:buChar char="▪"/>
            </a:pPr>
            <a:r>
              <a:rPr lang="en-US" sz="2200" b="0" i="0" u="none" dirty="0">
                <a:solidFill>
                  <a:schemeClr val="dk1"/>
                </a:solidFill>
                <a:latin typeface="Twentieth Century"/>
                <a:ea typeface="Twentieth Century"/>
                <a:cs typeface="Twentieth Century"/>
                <a:sym typeface="Twentieth Century"/>
              </a:rPr>
              <a:t>Concept learning </a:t>
            </a:r>
            <a:r>
              <a:rPr lang="en-US" sz="2200" b="0" i="0" u="none" dirty="0" smtClean="0">
                <a:solidFill>
                  <a:schemeClr val="dk1"/>
                </a:solidFill>
                <a:latin typeface="Twentieth Century"/>
                <a:ea typeface="Twentieth Century"/>
                <a:cs typeface="Twentieth Century"/>
                <a:sym typeface="Twentieth Century"/>
              </a:rPr>
              <a:t>can be viewed as the task of searching through a large space of hypotheses with a goal to find the hypothesis that best fits the training examples. </a:t>
            </a:r>
          </a:p>
          <a:p>
            <a:pPr marL="342900" lvl="0" indent="-368300" algn="l" rtl="0">
              <a:lnSpc>
                <a:spcPct val="90000"/>
              </a:lnSpc>
              <a:spcBef>
                <a:spcPts val="0"/>
              </a:spcBef>
              <a:spcAft>
                <a:spcPts val="0"/>
              </a:spcAft>
              <a:buClr>
                <a:schemeClr val="accent1"/>
              </a:buClr>
              <a:buSzPts val="2200"/>
              <a:buFont typeface="Noto Sans Symbols"/>
              <a:buChar char="▪"/>
            </a:pPr>
            <a:endParaRPr sz="2200"/>
          </a:p>
          <a:p>
            <a:pPr marL="342900" lvl="0" indent="-368300" algn="l" rtl="0">
              <a:lnSpc>
                <a:spcPct val="90000"/>
              </a:lnSpc>
              <a:spcBef>
                <a:spcPts val="480"/>
              </a:spcBef>
              <a:spcAft>
                <a:spcPts val="0"/>
              </a:spcAft>
              <a:buClr>
                <a:schemeClr val="accent1"/>
              </a:buClr>
              <a:buSzPts val="2200"/>
              <a:buFont typeface="Noto Sans Symbols"/>
              <a:buChar char="▪"/>
            </a:pPr>
            <a:r>
              <a:rPr lang="en-US" sz="2200" b="0" i="0" u="none" dirty="0">
                <a:solidFill>
                  <a:schemeClr val="dk1"/>
                </a:solidFill>
                <a:latin typeface="Twentieth Century"/>
                <a:ea typeface="Twentieth Century"/>
                <a:cs typeface="Twentieth Century"/>
                <a:sym typeface="Twentieth Century"/>
              </a:rPr>
              <a:t>The representation chosen for hypotheses determines the search space</a:t>
            </a:r>
            <a:r>
              <a:rPr lang="en-US" sz="2200" b="0" i="0" u="none" dirty="0" smtClean="0">
                <a:solidFill>
                  <a:schemeClr val="dk1"/>
                </a:solidFill>
                <a:latin typeface="Twentieth Century"/>
                <a:ea typeface="Twentieth Century"/>
                <a:cs typeface="Twentieth Century"/>
                <a:sym typeface="Twentieth Century"/>
              </a:rPr>
              <a:t>.</a:t>
            </a:r>
          </a:p>
          <a:p>
            <a:pPr marL="342900" lvl="0" indent="-368300" algn="l" rtl="0">
              <a:lnSpc>
                <a:spcPct val="90000"/>
              </a:lnSpc>
              <a:spcBef>
                <a:spcPts val="480"/>
              </a:spcBef>
              <a:spcAft>
                <a:spcPts val="0"/>
              </a:spcAft>
              <a:buClr>
                <a:schemeClr val="accent1"/>
              </a:buClr>
              <a:buSzPts val="2200"/>
              <a:buFont typeface="Noto Sans Symbols"/>
              <a:buChar char="▪"/>
            </a:pPr>
            <a:endParaRPr sz="2200" b="0" i="0" u="none">
              <a:solidFill>
                <a:schemeClr val="dk1"/>
              </a:solidFill>
              <a:latin typeface="Twentieth Century"/>
              <a:ea typeface="Twentieth Century"/>
              <a:cs typeface="Twentieth Century"/>
              <a:sym typeface="Twentieth Century"/>
            </a:endParaRPr>
          </a:p>
          <a:p>
            <a:pPr marL="342900" lvl="0" indent="-368300" algn="l" rtl="0">
              <a:lnSpc>
                <a:spcPct val="90000"/>
              </a:lnSpc>
              <a:spcBef>
                <a:spcPts val="480"/>
              </a:spcBef>
              <a:spcAft>
                <a:spcPts val="0"/>
              </a:spcAft>
              <a:buSzPts val="2200"/>
              <a:buChar char="▪"/>
            </a:pPr>
            <a:r>
              <a:rPr lang="en-US" sz="2200" dirty="0"/>
              <a:t>By selecting a hypothesis representation, the designer of the learning algorithm implicitly defines the space of all hypotheses that the program can ever represent and therefore can ever learn</a:t>
            </a:r>
            <a:endParaRPr sz="2200"/>
          </a:p>
          <a:p>
            <a:pPr marL="342900" lvl="0" indent="-368300" algn="l" rtl="0">
              <a:lnSpc>
                <a:spcPct val="90000"/>
              </a:lnSpc>
              <a:spcBef>
                <a:spcPts val="960"/>
              </a:spcBef>
              <a:spcAft>
                <a:spcPts val="0"/>
              </a:spcAft>
              <a:buSzPts val="2200"/>
              <a:buChar char="▪"/>
            </a:pPr>
            <a:endParaRPr sz="2200"/>
          </a:p>
        </p:txBody>
      </p:sp>
    </p:spTree>
  </p:cSld>
  <p:clrMapOvr>
    <a:masterClrMapping/>
  </p:clrMapOvr>
  <p:transition spd="med">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680" y="717622"/>
            <a:ext cx="8208962" cy="5823855"/>
          </a:xfrm>
        </p:spPr>
        <p:txBody>
          <a:bodyPr/>
          <a:lstStyle/>
          <a:p>
            <a:pPr marL="342900" lvl="0" indent="-368300">
              <a:lnSpc>
                <a:spcPct val="90000"/>
              </a:lnSpc>
              <a:spcBef>
                <a:spcPts val="960"/>
              </a:spcBef>
              <a:buSzPts val="2200"/>
            </a:pPr>
            <a:r>
              <a:rPr lang="en-US" sz="2200" dirty="0" smtClean="0"/>
              <a:t>In the </a:t>
            </a:r>
            <a:r>
              <a:rPr lang="en-US" sz="2200" dirty="0" err="1" smtClean="0"/>
              <a:t>EnjoySport</a:t>
            </a:r>
            <a:r>
              <a:rPr lang="en-US" sz="2200" dirty="0" smtClean="0"/>
              <a:t> game consider the instances X and  Hypotheses H</a:t>
            </a:r>
          </a:p>
          <a:p>
            <a:pPr marL="342900" lvl="0" indent="-368300">
              <a:lnSpc>
                <a:spcPct val="90000"/>
              </a:lnSpc>
              <a:spcBef>
                <a:spcPts val="960"/>
              </a:spcBef>
              <a:buSzPts val="2200"/>
            </a:pPr>
            <a:r>
              <a:rPr lang="en-US" sz="2200" dirty="0" smtClean="0"/>
              <a:t>In the enjoy sport example we have:</a:t>
            </a:r>
          </a:p>
          <a:p>
            <a:pPr marL="742950" lvl="1" indent="-311150">
              <a:lnSpc>
                <a:spcPct val="90000"/>
              </a:lnSpc>
              <a:spcBef>
                <a:spcPts val="960"/>
              </a:spcBef>
              <a:buSzPts val="2200"/>
            </a:pPr>
            <a:r>
              <a:rPr lang="en-US" sz="2200" dirty="0" smtClean="0"/>
              <a:t>3 x 2</a:t>
            </a:r>
            <a:r>
              <a:rPr lang="en-US" sz="2200" baseline="30000" dirty="0" smtClean="0"/>
              <a:t>5 </a:t>
            </a:r>
            <a:r>
              <a:rPr lang="en-US" sz="2200" dirty="0" smtClean="0"/>
              <a:t>= 96 possible instances (6 attributes)</a:t>
            </a:r>
          </a:p>
          <a:p>
            <a:pPr marL="742950" lvl="1" indent="-311150">
              <a:lnSpc>
                <a:spcPct val="90000"/>
              </a:lnSpc>
              <a:spcBef>
                <a:spcPts val="960"/>
              </a:spcBef>
              <a:buSzPts val="2200"/>
            </a:pPr>
            <a:r>
              <a:rPr lang="en-US" sz="2200" dirty="0" smtClean="0"/>
              <a:t>5 x 4</a:t>
            </a:r>
            <a:r>
              <a:rPr lang="en-US" sz="2200" baseline="30000" dirty="0" smtClean="0"/>
              <a:t>5</a:t>
            </a:r>
            <a:r>
              <a:rPr lang="en-US" sz="2200" dirty="0" smtClean="0"/>
              <a:t>= 5120 syntactically distinct hypotheses</a:t>
            </a:r>
            <a:endParaRPr lang="en-US" sz="2800" baseline="30000" dirty="0" smtClean="0"/>
          </a:p>
          <a:p>
            <a:pPr marL="742950" lvl="1" indent="-311150">
              <a:lnSpc>
                <a:spcPct val="90000"/>
              </a:lnSpc>
              <a:spcBef>
                <a:spcPts val="960"/>
              </a:spcBef>
              <a:buSzPts val="2200"/>
            </a:pPr>
            <a:r>
              <a:rPr lang="en-US" sz="2200" dirty="0" smtClean="0"/>
              <a:t>1 + 4 x 3</a:t>
            </a:r>
            <a:r>
              <a:rPr lang="en-US" sz="2200" baseline="30000" dirty="0" smtClean="0"/>
              <a:t>5</a:t>
            </a:r>
            <a:r>
              <a:rPr lang="en-US" sz="2200" dirty="0" smtClean="0"/>
              <a:t>= 973 semantically distinct hypotheses  	considering that all the hypothesis with some ∅ are semantically equivalent hypotheses.</a:t>
            </a:r>
          </a:p>
          <a:p>
            <a:pPr marL="742950" lvl="1" indent="-311150">
              <a:lnSpc>
                <a:spcPct val="90000"/>
              </a:lnSpc>
              <a:spcBef>
                <a:spcPts val="960"/>
              </a:spcBef>
              <a:buSzPts val="2200"/>
            </a:pPr>
            <a:r>
              <a:rPr lang="en-US" sz="2200" dirty="0" smtClean="0"/>
              <a:t>Structuring the search space may help in searching more efficiently.</a:t>
            </a:r>
          </a:p>
          <a:p>
            <a:pPr marL="342900" lvl="0" indent="-368300">
              <a:lnSpc>
                <a:spcPct val="90000"/>
              </a:lnSpc>
              <a:spcBef>
                <a:spcPts val="960"/>
              </a:spcBef>
              <a:buSzPts val="2200"/>
            </a:pPr>
            <a:r>
              <a:rPr lang="en-US" sz="2200" dirty="0" smtClean="0"/>
              <a:t>Most practical learning tasks involve much larger, sometimes</a:t>
            </a:r>
          </a:p>
          <a:p>
            <a:pPr marL="342900" lvl="0" indent="0">
              <a:lnSpc>
                <a:spcPct val="90000"/>
              </a:lnSpc>
              <a:spcBef>
                <a:spcPts val="960"/>
              </a:spcBef>
              <a:buNone/>
            </a:pPr>
            <a:r>
              <a:rPr lang="en-US" sz="2200" dirty="0" smtClean="0"/>
              <a:t>infinite, hypothesis spaces.</a:t>
            </a:r>
          </a:p>
          <a:p>
            <a:pPr marL="342900" lvl="0" indent="-368300">
              <a:lnSpc>
                <a:spcPct val="90000"/>
              </a:lnSpc>
              <a:spcBef>
                <a:spcPts val="960"/>
              </a:spcBef>
              <a:buSzPts val="2200"/>
            </a:pPr>
            <a:endParaRPr lang="en-US" sz="2200" dirty="0" smtClean="0"/>
          </a:p>
          <a:p>
            <a:endParaRPr lang="en-US" dirty="0"/>
          </a:p>
        </p:txBody>
      </p:sp>
    </p:spTree>
  </p:cSld>
  <p:clrMapOvr>
    <a:masterClrMapping/>
  </p:clrMapOvr>
  <p:transition spd="med">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b4f228e086_0_26"/>
          <p:cNvSpPr txBox="1">
            <a:spLocks noGrp="1"/>
          </p:cNvSpPr>
          <p:nvPr>
            <p:ph type="title"/>
          </p:nvPr>
        </p:nvSpPr>
        <p:spPr>
          <a:xfrm>
            <a:off x="104325" y="375950"/>
            <a:ext cx="8637600" cy="830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800"/>
              <a:buFont typeface="Arial Narrow"/>
              <a:buNone/>
            </a:pPr>
            <a:r>
              <a:rPr lang="en-US"/>
              <a:t>General to specific ordering</a:t>
            </a:r>
            <a:endParaRPr/>
          </a:p>
        </p:txBody>
      </p:sp>
      <p:sp>
        <p:nvSpPr>
          <p:cNvPr id="138" name="Google Shape;138;gb4f228e086_0_26"/>
          <p:cNvSpPr txBox="1">
            <a:spLocks noGrp="1"/>
          </p:cNvSpPr>
          <p:nvPr>
            <p:ph type="body" idx="1"/>
          </p:nvPr>
        </p:nvSpPr>
        <p:spPr>
          <a:xfrm>
            <a:off x="328600" y="1206350"/>
            <a:ext cx="8529000" cy="53541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dirty="0"/>
              <a:t>Many algorithms for concept learning organize the search through the hypothesis space by relying on a very useful structure that exists for any concept learning problem: a general-to-specific ordering of hypotheses.</a:t>
            </a:r>
            <a:endParaRPr sz="2400"/>
          </a:p>
          <a:p>
            <a:pPr marL="457200" lvl="0" indent="-381000" algn="l" rtl="0">
              <a:spcBef>
                <a:spcPts val="0"/>
              </a:spcBef>
              <a:spcAft>
                <a:spcPts val="0"/>
              </a:spcAft>
              <a:buSzPts val="2400"/>
              <a:buChar char="▪"/>
            </a:pPr>
            <a:r>
              <a:rPr lang="en-US" sz="2400" dirty="0"/>
              <a:t>By taking this structure we can design learning algorithms that exhaustively search even infinite hypothesis spaces without explicitly enumerating every hypothesis</a:t>
            </a:r>
            <a:endParaRPr sz="2400"/>
          </a:p>
          <a:p>
            <a:pPr marL="457200" lvl="0" indent="-342900" algn="l" rtl="0">
              <a:lnSpc>
                <a:spcPct val="90000"/>
              </a:lnSpc>
              <a:spcBef>
                <a:spcPts val="0"/>
              </a:spcBef>
              <a:spcAft>
                <a:spcPts val="0"/>
              </a:spcAft>
              <a:buSzPts val="1800"/>
              <a:buChar char="▪"/>
            </a:pPr>
            <a:r>
              <a:rPr lang="en-US" sz="2400" dirty="0"/>
              <a:t>Consider:</a:t>
            </a:r>
            <a:endParaRPr/>
          </a:p>
          <a:p>
            <a:pPr marL="457200" lvl="0" indent="0" algn="l" rtl="0">
              <a:lnSpc>
                <a:spcPct val="90000"/>
              </a:lnSpc>
              <a:spcBef>
                <a:spcPts val="480"/>
              </a:spcBef>
              <a:spcAft>
                <a:spcPts val="0"/>
              </a:spcAft>
              <a:buNone/>
            </a:pPr>
            <a:r>
              <a:rPr lang="en-US" sz="2000" i="1" dirty="0">
                <a:latin typeface="Times New Roman"/>
                <a:ea typeface="Times New Roman"/>
                <a:cs typeface="Times New Roman"/>
                <a:sym typeface="Times New Roman"/>
              </a:rPr>
              <a:t>	</a:t>
            </a:r>
            <a:r>
              <a:rPr lang="en-US" sz="2400" i="1" dirty="0">
                <a:latin typeface="Times New Roman"/>
                <a:ea typeface="Times New Roman"/>
                <a:cs typeface="Times New Roman"/>
                <a:sym typeface="Times New Roman"/>
              </a:rPr>
              <a:t>h</a:t>
            </a:r>
            <a:r>
              <a:rPr lang="en-US" sz="2400" baseline="-25000" dirty="0">
                <a:latin typeface="Times New Roman"/>
                <a:ea typeface="Times New Roman"/>
                <a:cs typeface="Times New Roman"/>
                <a:sym typeface="Times New Roman"/>
              </a:rPr>
              <a:t>1</a:t>
            </a:r>
            <a:r>
              <a:rPr lang="en-US" sz="2400" dirty="0">
                <a:latin typeface="Times New Roman"/>
                <a:ea typeface="Times New Roman"/>
                <a:cs typeface="Times New Roman"/>
                <a:sym typeface="Times New Roman"/>
              </a:rPr>
              <a:t> =</a:t>
            </a:r>
            <a:r>
              <a:rPr lang="en-US" sz="2400" dirty="0"/>
              <a:t> 〈</a:t>
            </a:r>
            <a:r>
              <a:rPr lang="en-US" sz="2400" i="1" dirty="0">
                <a:latin typeface="Times New Roman"/>
                <a:ea typeface="Times New Roman"/>
                <a:cs typeface="Times New Roman"/>
                <a:sym typeface="Times New Roman"/>
              </a:rPr>
              <a:t>Sunny, ?, ?, Strong, ?, ?</a:t>
            </a:r>
            <a:r>
              <a:rPr lang="en-US" sz="2400" dirty="0"/>
              <a:t>〉</a:t>
            </a:r>
            <a:endParaRPr sz="2400"/>
          </a:p>
          <a:p>
            <a:pPr marL="342900" lvl="0" indent="-342900" algn="l" rtl="0">
              <a:lnSpc>
                <a:spcPct val="90000"/>
              </a:lnSpc>
              <a:spcBef>
                <a:spcPts val="480"/>
              </a:spcBef>
              <a:spcAft>
                <a:spcPts val="0"/>
              </a:spcAft>
              <a:buNone/>
            </a:pPr>
            <a:r>
              <a:rPr lang="en-US" sz="2400" i="1" dirty="0">
                <a:latin typeface="Times New Roman"/>
                <a:ea typeface="Times New Roman"/>
                <a:cs typeface="Times New Roman"/>
                <a:sym typeface="Times New Roman"/>
              </a:rPr>
              <a:t>	       h</a:t>
            </a:r>
            <a:r>
              <a:rPr lang="en-US" sz="2400" baseline="-25000" dirty="0">
                <a:latin typeface="Times New Roman"/>
                <a:ea typeface="Times New Roman"/>
                <a:cs typeface="Times New Roman"/>
                <a:sym typeface="Times New Roman"/>
              </a:rPr>
              <a:t>2</a:t>
            </a:r>
            <a:r>
              <a:rPr lang="en-US" sz="2400" dirty="0">
                <a:latin typeface="Times New Roman"/>
                <a:ea typeface="Times New Roman"/>
                <a:cs typeface="Times New Roman"/>
                <a:sym typeface="Times New Roman"/>
              </a:rPr>
              <a:t> =</a:t>
            </a:r>
            <a:r>
              <a:rPr lang="en-US" sz="2400" dirty="0"/>
              <a:t> 〈</a:t>
            </a:r>
            <a:r>
              <a:rPr lang="en-US" sz="2400" i="1" dirty="0">
                <a:latin typeface="Times New Roman"/>
                <a:ea typeface="Times New Roman"/>
                <a:cs typeface="Times New Roman"/>
                <a:sym typeface="Times New Roman"/>
              </a:rPr>
              <a:t>Sunny, ?, ?, ?, ?, ?</a:t>
            </a:r>
            <a:r>
              <a:rPr lang="en-US" sz="2400" dirty="0"/>
              <a:t>〉</a:t>
            </a:r>
            <a:endParaRPr/>
          </a:p>
          <a:p>
            <a:pPr marL="457200" lvl="0" indent="-314325" algn="l" rtl="0">
              <a:spcBef>
                <a:spcPts val="360"/>
              </a:spcBef>
              <a:spcAft>
                <a:spcPts val="0"/>
              </a:spcAft>
              <a:buSzPts val="1350"/>
              <a:buChar char="▪"/>
            </a:pPr>
            <a:r>
              <a:rPr lang="en-US" dirty="0"/>
              <a:t>Now consider the sets of instances that are classified positive by </a:t>
            </a:r>
            <a:r>
              <a:rPr lang="en-US" dirty="0" smtClean="0"/>
              <a:t>h1 </a:t>
            </a:r>
            <a:r>
              <a:rPr lang="en-US" dirty="0"/>
              <a:t>and by h2.</a:t>
            </a:r>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dirty="0">
                <a:solidFill>
                  <a:schemeClr val="dk2"/>
                </a:solidFill>
                <a:latin typeface="Arial Narrow"/>
                <a:ea typeface="Arial Narrow"/>
                <a:cs typeface="Arial Narrow"/>
                <a:sym typeface="Arial Narrow"/>
              </a:rPr>
              <a:t>General to specific ordering</a:t>
            </a:r>
            <a:endParaRPr/>
          </a:p>
        </p:txBody>
      </p:sp>
      <p:sp>
        <p:nvSpPr>
          <p:cNvPr id="145" name="Google Shape;145;p11"/>
          <p:cNvSpPr txBox="1">
            <a:spLocks noGrp="1"/>
          </p:cNvSpPr>
          <p:nvPr>
            <p:ph type="body" idx="1"/>
          </p:nvPr>
        </p:nvSpPr>
        <p:spPr>
          <a:xfrm>
            <a:off x="328612" y="1477108"/>
            <a:ext cx="8208962" cy="483161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480"/>
              </a:spcBef>
              <a:spcAft>
                <a:spcPts val="0"/>
              </a:spcAft>
              <a:buClr>
                <a:schemeClr val="accent1"/>
              </a:buClr>
              <a:buSzPts val="1800"/>
              <a:buFont typeface="Noto Sans Symbols"/>
              <a:buChar char="▪"/>
            </a:pPr>
            <a:r>
              <a:rPr lang="en-US" sz="2400" b="0" i="0" u="none" dirty="0">
                <a:solidFill>
                  <a:schemeClr val="dk1"/>
                </a:solidFill>
                <a:latin typeface="Twentieth Century"/>
                <a:ea typeface="Twentieth Century"/>
                <a:cs typeface="Twentieth Century"/>
                <a:sym typeface="Twentieth Century"/>
              </a:rPr>
              <a:t>Any instance classified positive by </a:t>
            </a:r>
            <a:r>
              <a:rPr lang="en-US" sz="2400" b="0" i="1" u="none" dirty="0">
                <a:solidFill>
                  <a:schemeClr val="dk1"/>
                </a:solidFill>
                <a:latin typeface="Times New Roman"/>
                <a:ea typeface="Times New Roman"/>
                <a:cs typeface="Times New Roman"/>
                <a:sym typeface="Times New Roman"/>
              </a:rPr>
              <a:t>h</a:t>
            </a:r>
            <a:r>
              <a:rPr lang="en-US" sz="2400" b="0" i="0" u="none" baseline="-25000" dirty="0">
                <a:solidFill>
                  <a:schemeClr val="dk1"/>
                </a:solidFill>
                <a:latin typeface="Times New Roman"/>
                <a:ea typeface="Times New Roman"/>
                <a:cs typeface="Times New Roman"/>
                <a:sym typeface="Times New Roman"/>
              </a:rPr>
              <a:t>1</a:t>
            </a:r>
            <a:r>
              <a:rPr lang="en-US" sz="2400" b="0" i="0" u="none" dirty="0">
                <a:solidFill>
                  <a:schemeClr val="dk1"/>
                </a:solidFill>
                <a:latin typeface="Twentieth Century"/>
                <a:ea typeface="Twentieth Century"/>
                <a:cs typeface="Twentieth Century"/>
                <a:sym typeface="Twentieth Century"/>
              </a:rPr>
              <a:t> will also be classified positive by </a:t>
            </a:r>
            <a:r>
              <a:rPr lang="en-US" sz="2400" b="0" i="1" u="none" dirty="0">
                <a:solidFill>
                  <a:schemeClr val="dk1"/>
                </a:solidFill>
                <a:latin typeface="Times New Roman"/>
                <a:ea typeface="Times New Roman"/>
                <a:cs typeface="Times New Roman"/>
                <a:sym typeface="Times New Roman"/>
              </a:rPr>
              <a:t>h</a:t>
            </a:r>
            <a:r>
              <a:rPr lang="en-US" sz="2400" b="0" i="0" u="none" baseline="-25000" dirty="0">
                <a:solidFill>
                  <a:schemeClr val="dk1"/>
                </a:solidFill>
                <a:latin typeface="Times New Roman"/>
                <a:ea typeface="Times New Roman"/>
                <a:cs typeface="Times New Roman"/>
                <a:sym typeface="Times New Roman"/>
              </a:rPr>
              <a:t>2</a:t>
            </a:r>
            <a:endParaRPr/>
          </a:p>
          <a:p>
            <a:pPr marL="342900" lvl="0" indent="-342900" algn="l" rtl="0">
              <a:lnSpc>
                <a:spcPct val="90000"/>
              </a:lnSpc>
              <a:spcBef>
                <a:spcPts val="480"/>
              </a:spcBef>
              <a:spcAft>
                <a:spcPts val="0"/>
              </a:spcAft>
              <a:buClr>
                <a:schemeClr val="accent1"/>
              </a:buClr>
              <a:buSzPts val="1800"/>
              <a:buFont typeface="Noto Sans Symbols"/>
              <a:buChar char="▪"/>
            </a:pPr>
            <a:r>
              <a:rPr lang="en-US" sz="2400" b="0" i="1" u="none" dirty="0">
                <a:solidFill>
                  <a:schemeClr val="dk1"/>
                </a:solidFill>
                <a:latin typeface="Times New Roman"/>
                <a:ea typeface="Times New Roman"/>
                <a:cs typeface="Times New Roman"/>
                <a:sym typeface="Times New Roman"/>
              </a:rPr>
              <a:t>h</a:t>
            </a:r>
            <a:r>
              <a:rPr lang="en-US" sz="2400" b="0" i="0" u="none" baseline="-25000" dirty="0">
                <a:solidFill>
                  <a:schemeClr val="dk1"/>
                </a:solidFill>
                <a:latin typeface="Times New Roman"/>
                <a:ea typeface="Times New Roman"/>
                <a:cs typeface="Times New Roman"/>
                <a:sym typeface="Times New Roman"/>
              </a:rPr>
              <a:t>2 </a:t>
            </a:r>
            <a:r>
              <a:rPr lang="en-US" sz="2400" b="0" i="0" u="none" dirty="0">
                <a:solidFill>
                  <a:schemeClr val="dk1"/>
                </a:solidFill>
                <a:latin typeface="Twentieth Century"/>
                <a:ea typeface="Twentieth Century"/>
                <a:cs typeface="Twentieth Century"/>
                <a:sym typeface="Twentieth Century"/>
              </a:rPr>
              <a:t>is more general than </a:t>
            </a:r>
            <a:r>
              <a:rPr lang="en-US" sz="2400" b="0" i="1" u="none" dirty="0">
                <a:solidFill>
                  <a:schemeClr val="dk1"/>
                </a:solidFill>
                <a:latin typeface="Times New Roman"/>
                <a:ea typeface="Times New Roman"/>
                <a:cs typeface="Times New Roman"/>
                <a:sym typeface="Times New Roman"/>
              </a:rPr>
              <a:t>h</a:t>
            </a:r>
            <a:r>
              <a:rPr lang="en-US" sz="2400" b="0" i="0" u="none" baseline="-25000" dirty="0">
                <a:solidFill>
                  <a:schemeClr val="dk1"/>
                </a:solidFill>
                <a:latin typeface="Times New Roman"/>
                <a:ea typeface="Times New Roman"/>
                <a:cs typeface="Times New Roman"/>
                <a:sym typeface="Times New Roman"/>
              </a:rPr>
              <a:t>1</a:t>
            </a:r>
            <a:endParaRPr/>
          </a:p>
          <a:p>
            <a:pPr marL="342900" lvl="0" indent="-342900" algn="l" rtl="0">
              <a:lnSpc>
                <a:spcPct val="90000"/>
              </a:lnSpc>
              <a:spcBef>
                <a:spcPts val="480"/>
              </a:spcBef>
              <a:spcAft>
                <a:spcPts val="0"/>
              </a:spcAft>
              <a:buSzPts val="1800"/>
              <a:buChar char="▪"/>
            </a:pPr>
            <a:r>
              <a:rPr lang="en-US" sz="2400" dirty="0"/>
              <a:t>Given hypotheses </a:t>
            </a:r>
            <a:r>
              <a:rPr lang="en-US" sz="2400" dirty="0" err="1" smtClean="0"/>
              <a:t>h</a:t>
            </a:r>
            <a:r>
              <a:rPr lang="en-US" sz="2000" dirty="0" err="1" smtClean="0"/>
              <a:t>j</a:t>
            </a:r>
            <a:r>
              <a:rPr lang="en-US" sz="2400" dirty="0" smtClean="0"/>
              <a:t> </a:t>
            </a:r>
            <a:r>
              <a:rPr lang="en-US" sz="2400" dirty="0"/>
              <a:t>and </a:t>
            </a:r>
            <a:r>
              <a:rPr lang="en-US" sz="2400" dirty="0" err="1"/>
              <a:t>h</a:t>
            </a:r>
            <a:r>
              <a:rPr lang="en-US" sz="2000" dirty="0" err="1"/>
              <a:t>k</a:t>
            </a:r>
            <a:r>
              <a:rPr lang="en-US" sz="2400" dirty="0"/>
              <a:t>, </a:t>
            </a:r>
            <a:r>
              <a:rPr lang="en-US" sz="2400" dirty="0" err="1" smtClean="0"/>
              <a:t>h</a:t>
            </a:r>
            <a:r>
              <a:rPr lang="en-US" sz="1600" dirty="0" err="1"/>
              <a:t>j</a:t>
            </a:r>
            <a:r>
              <a:rPr lang="en-US" sz="2400" dirty="0" smtClean="0"/>
              <a:t> </a:t>
            </a:r>
            <a:r>
              <a:rPr lang="en-US" sz="2400" dirty="0"/>
              <a:t>is </a:t>
            </a:r>
            <a:r>
              <a:rPr lang="en-US" sz="2400" dirty="0" err="1" smtClean="0"/>
              <a:t>more_general_than_or_equal_to</a:t>
            </a:r>
            <a:r>
              <a:rPr lang="en-US" sz="2400" dirty="0" smtClean="0"/>
              <a:t> </a:t>
            </a:r>
            <a:r>
              <a:rPr lang="en-US" sz="2400" dirty="0" err="1"/>
              <a:t>h</a:t>
            </a:r>
            <a:r>
              <a:rPr lang="en-US" sz="1800" dirty="0" err="1"/>
              <a:t>k</a:t>
            </a:r>
            <a:r>
              <a:rPr lang="en-US" sz="2400" dirty="0"/>
              <a:t> if and only if any instance that satisfies </a:t>
            </a:r>
            <a:r>
              <a:rPr lang="en-US" sz="2400" dirty="0" err="1"/>
              <a:t>hk</a:t>
            </a:r>
            <a:r>
              <a:rPr lang="en-US" sz="2400" dirty="0"/>
              <a:t> also satisfies </a:t>
            </a:r>
            <a:r>
              <a:rPr lang="en-US" sz="2400" dirty="0" err="1" smtClean="0"/>
              <a:t>hj</a:t>
            </a:r>
            <a:r>
              <a:rPr lang="en-US" sz="2400" dirty="0" smtClean="0"/>
              <a:t>.</a:t>
            </a:r>
            <a:endParaRPr sz="2400"/>
          </a:p>
          <a:p>
            <a:pPr marL="342900" lvl="0" indent="-342900" algn="l" rtl="0">
              <a:lnSpc>
                <a:spcPct val="90000"/>
              </a:lnSpc>
              <a:spcBef>
                <a:spcPts val="480"/>
              </a:spcBef>
              <a:spcAft>
                <a:spcPts val="0"/>
              </a:spcAft>
              <a:buClr>
                <a:schemeClr val="accent1"/>
              </a:buClr>
              <a:buSzPts val="1800"/>
              <a:buFont typeface="Noto Sans Symbols"/>
              <a:buChar char="▪"/>
            </a:pPr>
            <a:endParaRPr lang="en-US" sz="2400" b="0" i="0" u="none" dirty="0" smtClean="0">
              <a:solidFill>
                <a:schemeClr val="dk1"/>
              </a:solidFill>
              <a:latin typeface="Twentieth Century"/>
              <a:ea typeface="Twentieth Century"/>
              <a:cs typeface="Twentieth Century"/>
              <a:sym typeface="Twentieth Century"/>
            </a:endParaRPr>
          </a:p>
          <a:p>
            <a:pPr marL="342900" lvl="0" indent="-342900" algn="l" rtl="0">
              <a:lnSpc>
                <a:spcPct val="90000"/>
              </a:lnSpc>
              <a:spcBef>
                <a:spcPts val="480"/>
              </a:spcBef>
              <a:spcAft>
                <a:spcPts val="0"/>
              </a:spcAft>
              <a:buClr>
                <a:schemeClr val="accent1"/>
              </a:buClr>
              <a:buSzPts val="1800"/>
              <a:buFont typeface="Noto Sans Symbols"/>
              <a:buChar char="▪"/>
            </a:pPr>
            <a:r>
              <a:rPr lang="en-US" sz="2400" b="0" i="0" u="none" dirty="0" smtClean="0">
                <a:solidFill>
                  <a:schemeClr val="dk1"/>
                </a:solidFill>
                <a:latin typeface="Twentieth Century"/>
                <a:ea typeface="Twentieth Century"/>
                <a:cs typeface="Twentieth Century"/>
                <a:sym typeface="Twentieth Century"/>
              </a:rPr>
              <a:t>Definition</a:t>
            </a:r>
            <a:r>
              <a:rPr lang="en-US" sz="2400" b="0" i="0" u="none" dirty="0">
                <a:solidFill>
                  <a:schemeClr val="dk1"/>
                </a:solidFill>
                <a:latin typeface="Twentieth Century"/>
                <a:ea typeface="Twentieth Century"/>
                <a:cs typeface="Twentieth Century"/>
                <a:sym typeface="Twentieth Century"/>
              </a:rPr>
              <a:t>: </a:t>
            </a:r>
            <a:r>
              <a:rPr lang="en-US" sz="2400" b="0" i="1" u="none" dirty="0" err="1">
                <a:solidFill>
                  <a:schemeClr val="dk1"/>
                </a:solidFill>
                <a:latin typeface="Times New Roman"/>
                <a:ea typeface="Times New Roman"/>
                <a:cs typeface="Times New Roman"/>
                <a:sym typeface="Times New Roman"/>
              </a:rPr>
              <a:t>h</a:t>
            </a:r>
            <a:r>
              <a:rPr lang="en-US" sz="2400" b="0" i="1" u="none" baseline="-25000" dirty="0" err="1">
                <a:solidFill>
                  <a:schemeClr val="dk1"/>
                </a:solidFill>
                <a:latin typeface="Times New Roman"/>
                <a:ea typeface="Times New Roman"/>
                <a:cs typeface="Times New Roman"/>
                <a:sym typeface="Times New Roman"/>
              </a:rPr>
              <a:t>j</a:t>
            </a:r>
            <a:r>
              <a:rPr lang="en-US" sz="2400" b="0" i="0" u="none" baseline="-25000" dirty="0">
                <a:solidFill>
                  <a:schemeClr val="dk1"/>
                </a:solidFill>
                <a:latin typeface="Times New Roman"/>
                <a:ea typeface="Times New Roman"/>
                <a:cs typeface="Times New Roman"/>
                <a:sym typeface="Times New Roman"/>
              </a:rPr>
              <a:t> </a:t>
            </a:r>
            <a:r>
              <a:rPr lang="en-US" sz="2400" b="0" i="0" u="none" dirty="0">
                <a:solidFill>
                  <a:schemeClr val="dk1"/>
                </a:solidFill>
                <a:latin typeface="Times New Roman"/>
                <a:ea typeface="Times New Roman"/>
                <a:cs typeface="Times New Roman"/>
                <a:sym typeface="Times New Roman"/>
              </a:rPr>
              <a:t>≥</a:t>
            </a:r>
            <a:r>
              <a:rPr lang="en-US" sz="2400" b="0" i="1" u="none" baseline="-25000" dirty="0">
                <a:solidFill>
                  <a:schemeClr val="dk1"/>
                </a:solidFill>
                <a:latin typeface="Times New Roman"/>
                <a:ea typeface="Times New Roman"/>
                <a:cs typeface="Times New Roman"/>
                <a:sym typeface="Times New Roman"/>
              </a:rPr>
              <a:t>g</a:t>
            </a:r>
            <a:r>
              <a:rPr lang="en-US" sz="2400" b="0" i="0" u="none" baseline="-25000" dirty="0">
                <a:solidFill>
                  <a:schemeClr val="dk1"/>
                </a:solidFill>
                <a:latin typeface="Times New Roman"/>
                <a:ea typeface="Times New Roman"/>
                <a:cs typeface="Times New Roman"/>
                <a:sym typeface="Times New Roman"/>
              </a:rPr>
              <a:t> </a:t>
            </a:r>
            <a:r>
              <a:rPr lang="en-US" sz="2400" b="0" i="1" u="none" dirty="0" err="1">
                <a:solidFill>
                  <a:schemeClr val="dk1"/>
                </a:solidFill>
                <a:latin typeface="Times New Roman"/>
                <a:ea typeface="Times New Roman"/>
                <a:cs typeface="Times New Roman"/>
                <a:sym typeface="Times New Roman"/>
              </a:rPr>
              <a:t>h</a:t>
            </a:r>
            <a:r>
              <a:rPr lang="en-US" sz="2400" b="0" i="1" u="none" baseline="-25000" dirty="0" err="1">
                <a:solidFill>
                  <a:schemeClr val="dk1"/>
                </a:solidFill>
                <a:latin typeface="Times New Roman"/>
                <a:ea typeface="Times New Roman"/>
                <a:cs typeface="Times New Roman"/>
                <a:sym typeface="Times New Roman"/>
              </a:rPr>
              <a:t>k</a:t>
            </a:r>
            <a:r>
              <a:rPr lang="en-US" sz="2400" b="0" i="0" u="none" baseline="-25000" dirty="0">
                <a:solidFill>
                  <a:schemeClr val="dk1"/>
                </a:solidFill>
                <a:latin typeface="Times New Roman"/>
                <a:ea typeface="Times New Roman"/>
                <a:cs typeface="Times New Roman"/>
                <a:sym typeface="Times New Roman"/>
              </a:rPr>
              <a:t>    </a:t>
            </a:r>
            <a:r>
              <a:rPr lang="en-US" sz="2400" b="0" i="1" u="none" dirty="0" err="1">
                <a:solidFill>
                  <a:schemeClr val="dk1"/>
                </a:solidFill>
                <a:latin typeface="Times New Roman"/>
                <a:ea typeface="Times New Roman"/>
                <a:cs typeface="Times New Roman"/>
                <a:sym typeface="Times New Roman"/>
              </a:rPr>
              <a:t>iff</a:t>
            </a:r>
            <a:r>
              <a:rPr lang="en-US" sz="2400" b="0" i="1" u="none" dirty="0">
                <a:solidFill>
                  <a:schemeClr val="dk1"/>
                </a:solidFill>
                <a:latin typeface="Times New Roman"/>
                <a:ea typeface="Times New Roman"/>
                <a:cs typeface="Times New Roman"/>
                <a:sym typeface="Times New Roman"/>
              </a:rPr>
              <a:t>   </a:t>
            </a:r>
            <a:r>
              <a:rPr lang="en-US" sz="2400" b="0" i="0" u="none" dirty="0">
                <a:solidFill>
                  <a:schemeClr val="dk1"/>
                </a:solidFill>
                <a:latin typeface="Times New Roman"/>
                <a:ea typeface="Times New Roman"/>
                <a:cs typeface="Times New Roman"/>
                <a:sym typeface="Times New Roman"/>
              </a:rPr>
              <a:t>(</a:t>
            </a:r>
            <a:r>
              <a:rPr lang="en-US" sz="2400" b="0" i="0" u="none" dirty="0">
                <a:solidFill>
                  <a:schemeClr val="dk1"/>
                </a:solidFill>
                <a:latin typeface="Twentieth Century"/>
                <a:ea typeface="Twentieth Century"/>
                <a:cs typeface="Twentieth Century"/>
                <a:sym typeface="Twentieth Century"/>
              </a:rPr>
              <a:t>∀</a:t>
            </a:r>
            <a:r>
              <a:rPr lang="en-US" sz="2400" b="0" i="1" u="none" dirty="0">
                <a:solidFill>
                  <a:schemeClr val="dk1"/>
                </a:solidFill>
                <a:latin typeface="Times New Roman"/>
                <a:ea typeface="Times New Roman"/>
                <a:cs typeface="Times New Roman"/>
                <a:sym typeface="Times New Roman"/>
              </a:rPr>
              <a:t>x </a:t>
            </a:r>
            <a:r>
              <a:rPr lang="en-US" sz="2400" b="0" i="0" u="none" dirty="0">
                <a:solidFill>
                  <a:schemeClr val="dk1"/>
                </a:solidFill>
                <a:latin typeface="Twentieth Century"/>
                <a:ea typeface="Twentieth Century"/>
                <a:cs typeface="Twentieth Century"/>
                <a:sym typeface="Twentieth Century"/>
              </a:rPr>
              <a:t>∈ </a:t>
            </a:r>
            <a:r>
              <a:rPr lang="en-US" sz="2400" b="0" i="1" u="none" dirty="0">
                <a:solidFill>
                  <a:schemeClr val="dk1"/>
                </a:solidFill>
                <a:latin typeface="Times New Roman"/>
                <a:ea typeface="Times New Roman"/>
                <a:cs typeface="Times New Roman"/>
                <a:sym typeface="Times New Roman"/>
              </a:rPr>
              <a:t>X</a:t>
            </a:r>
            <a:r>
              <a:rPr lang="en-US" sz="2400" b="0" i="0" u="none" dirty="0">
                <a:solidFill>
                  <a:schemeClr val="dk1"/>
                </a:solidFill>
                <a:latin typeface="Times New Roman"/>
                <a:ea typeface="Times New Roman"/>
                <a:cs typeface="Times New Roman"/>
                <a:sym typeface="Times New Roman"/>
              </a:rPr>
              <a:t> ) [(</a:t>
            </a:r>
            <a:r>
              <a:rPr lang="en-US" sz="2400" b="0" i="1" u="none" dirty="0" err="1">
                <a:solidFill>
                  <a:schemeClr val="dk1"/>
                </a:solidFill>
                <a:latin typeface="Times New Roman"/>
                <a:ea typeface="Times New Roman"/>
                <a:cs typeface="Times New Roman"/>
                <a:sym typeface="Times New Roman"/>
              </a:rPr>
              <a:t>h</a:t>
            </a:r>
            <a:r>
              <a:rPr lang="en-US" sz="2400" b="0" i="1" u="none" baseline="-25000" dirty="0" err="1">
                <a:solidFill>
                  <a:schemeClr val="dk1"/>
                </a:solidFill>
                <a:latin typeface="Times New Roman"/>
                <a:ea typeface="Times New Roman"/>
                <a:cs typeface="Times New Roman"/>
                <a:sym typeface="Times New Roman"/>
              </a:rPr>
              <a:t>k</a:t>
            </a:r>
            <a:r>
              <a:rPr lang="en-US" sz="2400" b="0" i="0" u="none" baseline="-25000" dirty="0">
                <a:solidFill>
                  <a:schemeClr val="dk1"/>
                </a:solidFill>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(x)</a:t>
            </a:r>
            <a:r>
              <a:rPr lang="en-US" sz="2400" b="0" i="0" u="none" dirty="0">
                <a:solidFill>
                  <a:schemeClr val="dk1"/>
                </a:solidFill>
                <a:latin typeface="Times New Roman"/>
                <a:ea typeface="Times New Roman"/>
                <a:cs typeface="Times New Roman"/>
                <a:sym typeface="Times New Roman"/>
              </a:rPr>
              <a:t>=</a:t>
            </a:r>
            <a:r>
              <a:rPr lang="en-US" sz="2400" b="0" i="0" u="none" baseline="-25000" dirty="0">
                <a:solidFill>
                  <a:schemeClr val="dk1"/>
                </a:solidFill>
                <a:latin typeface="Times New Roman"/>
                <a:ea typeface="Times New Roman"/>
                <a:cs typeface="Times New Roman"/>
                <a:sym typeface="Times New Roman"/>
              </a:rPr>
              <a:t> </a:t>
            </a:r>
            <a:r>
              <a:rPr lang="en-US" sz="2400" b="0" i="0" u="none" dirty="0">
                <a:solidFill>
                  <a:schemeClr val="dk1"/>
                </a:solidFill>
                <a:latin typeface="Times New Roman"/>
                <a:ea typeface="Times New Roman"/>
                <a:cs typeface="Times New Roman"/>
                <a:sym typeface="Times New Roman"/>
              </a:rPr>
              <a:t>1)</a:t>
            </a:r>
            <a:r>
              <a:rPr lang="en-US" sz="2400" b="0" i="0" u="none" baseline="-25000" dirty="0">
                <a:solidFill>
                  <a:schemeClr val="dk1"/>
                </a:solidFill>
                <a:latin typeface="Times New Roman"/>
                <a:ea typeface="Times New Roman"/>
                <a:cs typeface="Times New Roman"/>
                <a:sym typeface="Times New Roman"/>
              </a:rPr>
              <a:t> </a:t>
            </a:r>
            <a:r>
              <a:rPr lang="en-US" sz="2400" b="0" i="0" u="none" dirty="0">
                <a:solidFill>
                  <a:schemeClr val="dk1"/>
                </a:solidFill>
                <a:latin typeface="Twentieth Century"/>
                <a:ea typeface="Twentieth Century"/>
                <a:cs typeface="Twentieth Century"/>
                <a:sym typeface="Twentieth Century"/>
              </a:rPr>
              <a:t>→ </a:t>
            </a:r>
            <a:r>
              <a:rPr lang="en-US" sz="2400" b="0" i="0" u="none" dirty="0">
                <a:solidFill>
                  <a:schemeClr val="dk1"/>
                </a:solidFill>
                <a:latin typeface="Times New Roman"/>
                <a:ea typeface="Times New Roman"/>
                <a:cs typeface="Times New Roman"/>
                <a:sym typeface="Times New Roman"/>
              </a:rPr>
              <a:t>(</a:t>
            </a:r>
            <a:r>
              <a:rPr lang="en-US" sz="2400" b="0" i="1" u="none" dirty="0" err="1">
                <a:solidFill>
                  <a:schemeClr val="dk1"/>
                </a:solidFill>
                <a:latin typeface="Times New Roman"/>
                <a:ea typeface="Times New Roman"/>
                <a:cs typeface="Times New Roman"/>
                <a:sym typeface="Times New Roman"/>
              </a:rPr>
              <a:t>h</a:t>
            </a:r>
            <a:r>
              <a:rPr lang="en-US" sz="2400" b="0" i="1" u="none" baseline="-25000" dirty="0" err="1">
                <a:solidFill>
                  <a:schemeClr val="dk1"/>
                </a:solidFill>
                <a:latin typeface="Times New Roman"/>
                <a:ea typeface="Times New Roman"/>
                <a:cs typeface="Times New Roman"/>
                <a:sym typeface="Times New Roman"/>
              </a:rPr>
              <a:t>j</a:t>
            </a:r>
            <a:r>
              <a:rPr lang="en-US" sz="2400" b="0" i="0" u="none" baseline="-25000" dirty="0">
                <a:solidFill>
                  <a:schemeClr val="dk1"/>
                </a:solidFill>
                <a:latin typeface="Times New Roman"/>
                <a:ea typeface="Times New Roman"/>
                <a:cs typeface="Times New Roman"/>
                <a:sym typeface="Times New Roman"/>
              </a:rPr>
              <a:t> </a:t>
            </a:r>
            <a:r>
              <a:rPr lang="en-US" sz="2400" b="0" i="0" u="none" dirty="0">
                <a:solidFill>
                  <a:schemeClr val="dk1"/>
                </a:solidFill>
                <a:latin typeface="Times New Roman"/>
                <a:ea typeface="Times New Roman"/>
                <a:cs typeface="Times New Roman"/>
                <a:sym typeface="Times New Roman"/>
              </a:rPr>
              <a:t>(x)</a:t>
            </a:r>
            <a:r>
              <a:rPr lang="en-US" sz="2400" dirty="0">
                <a:latin typeface="Times New Roman"/>
                <a:ea typeface="Times New Roman"/>
                <a:cs typeface="Times New Roman"/>
                <a:sym typeface="Times New Roman"/>
              </a:rPr>
              <a:t>=</a:t>
            </a:r>
            <a:r>
              <a:rPr lang="en-US" sz="2400" b="0" i="0" u="none" baseline="-25000" dirty="0">
                <a:solidFill>
                  <a:schemeClr val="dk1"/>
                </a:solidFill>
                <a:latin typeface="Times New Roman"/>
                <a:ea typeface="Times New Roman"/>
                <a:cs typeface="Times New Roman"/>
                <a:sym typeface="Times New Roman"/>
              </a:rPr>
              <a:t> </a:t>
            </a:r>
            <a:r>
              <a:rPr lang="en-US" sz="2400" b="0" i="0" u="none" dirty="0">
                <a:solidFill>
                  <a:schemeClr val="dk1"/>
                </a:solidFill>
                <a:latin typeface="Times New Roman"/>
                <a:ea typeface="Times New Roman"/>
                <a:cs typeface="Times New Roman"/>
                <a:sym typeface="Times New Roman"/>
              </a:rPr>
              <a:t>1)]</a:t>
            </a:r>
            <a:endParaRPr/>
          </a:p>
          <a:p>
            <a:pPr marL="342900" lvl="0" indent="-342900" algn="l" rtl="0">
              <a:lnSpc>
                <a:spcPct val="90000"/>
              </a:lnSpc>
              <a:spcBef>
                <a:spcPts val="480"/>
              </a:spcBef>
              <a:spcAft>
                <a:spcPts val="0"/>
              </a:spcAft>
              <a:buSzPts val="1800"/>
              <a:buNone/>
            </a:pPr>
            <a:r>
              <a:rPr lang="en-US" sz="2400" b="0" i="0" u="none" dirty="0">
                <a:solidFill>
                  <a:schemeClr val="dk1"/>
                </a:solidFill>
                <a:latin typeface="Times New Roman"/>
                <a:ea typeface="Times New Roman"/>
                <a:cs typeface="Times New Roman"/>
                <a:sym typeface="Times New Roman"/>
              </a:rPr>
              <a:t>	≥</a:t>
            </a:r>
            <a:r>
              <a:rPr lang="en-US" sz="2400" b="0" i="1" u="none" baseline="-25000" dirty="0">
                <a:solidFill>
                  <a:schemeClr val="dk1"/>
                </a:solidFill>
                <a:latin typeface="Times New Roman"/>
                <a:ea typeface="Times New Roman"/>
                <a:cs typeface="Times New Roman"/>
                <a:sym typeface="Times New Roman"/>
              </a:rPr>
              <a:t>g	</a:t>
            </a:r>
            <a:r>
              <a:rPr lang="en-US" sz="2400" b="0" i="1" u="none" dirty="0">
                <a:solidFill>
                  <a:schemeClr val="dk1"/>
                </a:solidFill>
                <a:latin typeface="Times New Roman"/>
                <a:ea typeface="Times New Roman"/>
                <a:cs typeface="Times New Roman"/>
                <a:sym typeface="Times New Roman"/>
              </a:rPr>
              <a:t>more general or equal; 	</a:t>
            </a:r>
            <a:r>
              <a:rPr lang="en-US" sz="2400" b="0" i="0" u="none" dirty="0">
                <a:solidFill>
                  <a:schemeClr val="dk1"/>
                </a:solidFill>
                <a:latin typeface="Times New Roman"/>
                <a:ea typeface="Times New Roman"/>
                <a:cs typeface="Times New Roman"/>
                <a:sym typeface="Times New Roman"/>
              </a:rPr>
              <a:t>&gt;</a:t>
            </a:r>
            <a:r>
              <a:rPr lang="en-US" sz="2400" b="0" i="1" u="none" baseline="-25000" dirty="0">
                <a:solidFill>
                  <a:schemeClr val="dk1"/>
                </a:solidFill>
                <a:latin typeface="Times New Roman"/>
                <a:ea typeface="Times New Roman"/>
                <a:cs typeface="Times New Roman"/>
                <a:sym typeface="Times New Roman"/>
              </a:rPr>
              <a:t>g</a:t>
            </a:r>
            <a:r>
              <a:rPr lang="en-US" sz="2400" b="0" i="1" u="none" dirty="0">
                <a:solidFill>
                  <a:schemeClr val="dk1"/>
                </a:solidFill>
                <a:latin typeface="Times New Roman"/>
                <a:ea typeface="Times New Roman"/>
                <a:cs typeface="Times New Roman"/>
                <a:sym typeface="Times New Roman"/>
              </a:rPr>
              <a:t> strictly more general</a:t>
            </a:r>
            <a:endParaRPr/>
          </a:p>
          <a:p>
            <a:pPr marL="342900" lvl="0" indent="-342900" algn="l" rtl="0">
              <a:lnSpc>
                <a:spcPct val="90000"/>
              </a:lnSpc>
              <a:spcBef>
                <a:spcPts val="1440"/>
              </a:spcBef>
              <a:spcAft>
                <a:spcPts val="0"/>
              </a:spcAft>
              <a:buClr>
                <a:schemeClr val="accent1"/>
              </a:buClr>
              <a:buSzPts val="1800"/>
              <a:buFont typeface="Noto Sans Symbols"/>
              <a:buChar char="▪"/>
            </a:pPr>
            <a:r>
              <a:rPr lang="en-US" sz="2400" b="0" i="0" u="none" dirty="0">
                <a:solidFill>
                  <a:schemeClr val="dk1"/>
                </a:solidFill>
                <a:latin typeface="Twentieth Century"/>
                <a:ea typeface="Twentieth Century"/>
                <a:cs typeface="Twentieth Century"/>
                <a:sym typeface="Twentieth Century"/>
              </a:rPr>
              <a:t>Most general hypothesis: 〈</a:t>
            </a:r>
            <a:r>
              <a:rPr lang="en-US" sz="2400" b="0" i="0" u="none" dirty="0">
                <a:solidFill>
                  <a:schemeClr val="dk1"/>
                </a:solidFill>
                <a:latin typeface="Times New Roman"/>
                <a:ea typeface="Times New Roman"/>
                <a:cs typeface="Times New Roman"/>
                <a:sym typeface="Times New Roman"/>
              </a:rPr>
              <a:t>?, ?, ?, ?, ?, ?</a:t>
            </a:r>
            <a:r>
              <a:rPr lang="en-US" sz="2400" b="0" i="0" u="none" dirty="0">
                <a:solidFill>
                  <a:schemeClr val="dk1"/>
                </a:solidFill>
                <a:latin typeface="Twentieth Century"/>
                <a:ea typeface="Twentieth Century"/>
                <a:cs typeface="Twentieth Century"/>
                <a:sym typeface="Twentieth Century"/>
              </a:rPr>
              <a:t>〉</a:t>
            </a:r>
            <a:endParaRPr/>
          </a:p>
          <a:p>
            <a:pPr marL="342900" lvl="0" indent="-342900" algn="l" rtl="0">
              <a:lnSpc>
                <a:spcPct val="90000"/>
              </a:lnSpc>
              <a:spcBef>
                <a:spcPts val="960"/>
              </a:spcBef>
              <a:spcAft>
                <a:spcPts val="0"/>
              </a:spcAft>
              <a:buClr>
                <a:schemeClr val="accent1"/>
              </a:buClr>
              <a:buSzPts val="1800"/>
              <a:buFont typeface="Noto Sans Symbols"/>
              <a:buChar char="▪"/>
            </a:pPr>
            <a:r>
              <a:rPr lang="en-US" sz="2400" b="0" i="0" u="none" dirty="0">
                <a:solidFill>
                  <a:schemeClr val="dk1"/>
                </a:solidFill>
                <a:latin typeface="Twentieth Century"/>
                <a:ea typeface="Twentieth Century"/>
                <a:cs typeface="Twentieth Century"/>
                <a:sym typeface="Twentieth Century"/>
              </a:rPr>
              <a:t>Most specific hypothesis: 〈</a:t>
            </a:r>
            <a:r>
              <a:rPr lang="en-US" sz="2000" b="0" i="0" u="none" dirty="0">
                <a:solidFill>
                  <a:schemeClr val="dk1"/>
                </a:solidFill>
                <a:latin typeface="Twentieth Century"/>
                <a:ea typeface="Twentieth Century"/>
                <a:cs typeface="Twentieth Century"/>
                <a:sym typeface="Twentieth Century"/>
              </a:rPr>
              <a:t>Ø, Ø, Ø, Ø, Ø, Ø</a:t>
            </a:r>
            <a:r>
              <a:rPr lang="en-US" sz="2400" b="0" i="0" u="none" dirty="0">
                <a:solidFill>
                  <a:schemeClr val="dk1"/>
                </a:solidFill>
                <a:latin typeface="Twentieth Century"/>
                <a:ea typeface="Twentieth Century"/>
                <a:cs typeface="Twentieth Century"/>
                <a:sym typeface="Twentieth Century"/>
              </a:rPr>
              <a:t>〉</a:t>
            </a:r>
            <a:endParaRPr/>
          </a:p>
        </p:txBody>
      </p:sp>
    </p:spTree>
  </p:cSld>
  <p:clrMapOvr>
    <a:masterClrMapping/>
  </p:clrMapOvr>
  <p:transition spd="med">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b4f228e086_0_39"/>
          <p:cNvSpPr txBox="1">
            <a:spLocks noGrp="1"/>
          </p:cNvSpPr>
          <p:nvPr>
            <p:ph type="title"/>
          </p:nvPr>
        </p:nvSpPr>
        <p:spPr>
          <a:xfrm>
            <a:off x="317500" y="654050"/>
            <a:ext cx="8637600" cy="830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52" name="Google Shape;152;gb4f228e086_0_39"/>
          <p:cNvSpPr txBox="1">
            <a:spLocks noGrp="1"/>
          </p:cNvSpPr>
          <p:nvPr>
            <p:ph type="body" idx="1"/>
          </p:nvPr>
        </p:nvSpPr>
        <p:spPr>
          <a:xfrm>
            <a:off x="328600" y="1602950"/>
            <a:ext cx="8208900" cy="4941000"/>
          </a:xfrm>
          <a:prstGeom prst="rect">
            <a:avLst/>
          </a:prstGeom>
        </p:spPr>
        <p:txBody>
          <a:bodyPr spcFirstLastPara="1" wrap="square" lIns="91425" tIns="45700" rIns="91425" bIns="45700" anchor="t" anchorCtr="0">
            <a:noAutofit/>
          </a:bodyPr>
          <a:lstStyle/>
          <a:p>
            <a:pPr marL="457200" lvl="0" indent="-393700" algn="l" rtl="0">
              <a:spcBef>
                <a:spcPts val="360"/>
              </a:spcBef>
              <a:spcAft>
                <a:spcPts val="0"/>
              </a:spcAft>
              <a:buSzPts val="2600"/>
              <a:buChar char="▪"/>
            </a:pPr>
            <a:r>
              <a:rPr lang="en-US" sz="2600" dirty="0"/>
              <a:t>c</a:t>
            </a:r>
            <a:r>
              <a:rPr lang="en-US" sz="2500" dirty="0"/>
              <a:t>onsider cases where one hypothesis is strictly more</a:t>
            </a:r>
            <a:endParaRPr sz="2500"/>
          </a:p>
          <a:p>
            <a:pPr marL="0" lvl="0" indent="0" algn="l" rtl="0">
              <a:spcBef>
                <a:spcPts val="360"/>
              </a:spcBef>
              <a:spcAft>
                <a:spcPts val="0"/>
              </a:spcAft>
              <a:buNone/>
            </a:pPr>
            <a:r>
              <a:rPr lang="en-US" sz="2500" dirty="0"/>
              <a:t>     general than the other. </a:t>
            </a:r>
            <a:endParaRPr sz="2500"/>
          </a:p>
          <a:p>
            <a:pPr marL="457200" lvl="0" indent="-387350" algn="l" rtl="0">
              <a:spcBef>
                <a:spcPts val="360"/>
              </a:spcBef>
              <a:spcAft>
                <a:spcPts val="0"/>
              </a:spcAft>
              <a:buSzPts val="2500"/>
              <a:buChar char="▪"/>
            </a:pPr>
            <a:r>
              <a:rPr lang="en-US" sz="2500" dirty="0"/>
              <a:t>Therefore, we will say that </a:t>
            </a:r>
            <a:r>
              <a:rPr lang="en-US" sz="2500" dirty="0" err="1"/>
              <a:t>hj</a:t>
            </a:r>
            <a:r>
              <a:rPr lang="en-US" sz="2500" dirty="0"/>
              <a:t> is (strictly) </a:t>
            </a:r>
            <a:r>
              <a:rPr lang="en-US" sz="2500" dirty="0" err="1"/>
              <a:t>more_general_than</a:t>
            </a:r>
            <a:r>
              <a:rPr lang="en-US" sz="2500" dirty="0"/>
              <a:t> </a:t>
            </a:r>
            <a:r>
              <a:rPr lang="en-US" sz="2500" dirty="0" err="1"/>
              <a:t>hk</a:t>
            </a:r>
            <a:r>
              <a:rPr lang="en-US" sz="2500" dirty="0"/>
              <a:t> (written </a:t>
            </a:r>
            <a:r>
              <a:rPr lang="en-US" sz="2500" dirty="0" err="1"/>
              <a:t>hj</a:t>
            </a:r>
            <a:r>
              <a:rPr lang="en-US" sz="2500" dirty="0"/>
              <a:t> &gt;g </a:t>
            </a:r>
            <a:r>
              <a:rPr lang="en-US" sz="2500" dirty="0" err="1"/>
              <a:t>hk</a:t>
            </a:r>
            <a:r>
              <a:rPr lang="en-US" sz="2500" dirty="0"/>
              <a:t>) if and only </a:t>
            </a:r>
            <a:endParaRPr sz="2500"/>
          </a:p>
          <a:p>
            <a:pPr marL="0" lvl="0" indent="0" algn="l" rtl="0">
              <a:spcBef>
                <a:spcPts val="360"/>
              </a:spcBef>
              <a:spcAft>
                <a:spcPts val="0"/>
              </a:spcAft>
              <a:buNone/>
            </a:pPr>
            <a:endParaRPr sz="2500"/>
          </a:p>
          <a:p>
            <a:pPr marL="457200" lvl="0" indent="-387350" algn="l" rtl="0">
              <a:spcBef>
                <a:spcPts val="360"/>
              </a:spcBef>
              <a:spcAft>
                <a:spcPts val="0"/>
              </a:spcAft>
              <a:buSzPts val="2500"/>
              <a:buChar char="▪"/>
            </a:pPr>
            <a:r>
              <a:rPr lang="en-US" sz="2500" dirty="0"/>
              <a:t>We will sometimes find the inverse useful and will say that </a:t>
            </a:r>
            <a:r>
              <a:rPr lang="en-US" sz="2500" dirty="0" err="1"/>
              <a:t>hj</a:t>
            </a:r>
            <a:r>
              <a:rPr lang="en-US" sz="2500" dirty="0"/>
              <a:t> is </a:t>
            </a:r>
            <a:r>
              <a:rPr lang="en-US" sz="2500" dirty="0" err="1"/>
              <a:t>more_specific_than</a:t>
            </a:r>
            <a:r>
              <a:rPr lang="en-US" sz="2500" dirty="0"/>
              <a:t> </a:t>
            </a:r>
            <a:r>
              <a:rPr lang="en-US" sz="2500" dirty="0" err="1"/>
              <a:t>hk</a:t>
            </a:r>
            <a:r>
              <a:rPr lang="en-US" sz="2500" dirty="0"/>
              <a:t> when </a:t>
            </a:r>
            <a:r>
              <a:rPr lang="en-US" sz="2500" dirty="0" err="1"/>
              <a:t>hk</a:t>
            </a:r>
            <a:r>
              <a:rPr lang="en-US" sz="2500" dirty="0"/>
              <a:t> is </a:t>
            </a:r>
            <a:r>
              <a:rPr lang="en-US" sz="2500" dirty="0" err="1"/>
              <a:t>more_general_than</a:t>
            </a:r>
            <a:r>
              <a:rPr lang="en-US" sz="2500" dirty="0"/>
              <a:t> </a:t>
            </a:r>
            <a:r>
              <a:rPr lang="en-US" sz="2500" dirty="0" err="1"/>
              <a:t>hj</a:t>
            </a:r>
            <a:r>
              <a:rPr lang="en-US" sz="2500" dirty="0"/>
              <a:t>.</a:t>
            </a:r>
            <a:endParaRPr sz="2500"/>
          </a:p>
          <a:p>
            <a:pPr marL="457200" lvl="0" indent="-387350" algn="l" rtl="0">
              <a:spcBef>
                <a:spcPts val="0"/>
              </a:spcBef>
              <a:spcAft>
                <a:spcPts val="0"/>
              </a:spcAft>
              <a:buSzPts val="2500"/>
              <a:buChar char="▪"/>
            </a:pPr>
            <a:r>
              <a:rPr lang="en-US" sz="2500" dirty="0" err="1"/>
              <a:t>Example:consider</a:t>
            </a:r>
            <a:r>
              <a:rPr lang="en-US" sz="2500" dirty="0"/>
              <a:t> the three hypotheses hl, h2, and</a:t>
            </a:r>
            <a:endParaRPr sz="2500"/>
          </a:p>
          <a:p>
            <a:pPr marL="457200" lvl="0" indent="0" algn="l" rtl="0">
              <a:spcBef>
                <a:spcPts val="360"/>
              </a:spcBef>
              <a:spcAft>
                <a:spcPts val="0"/>
              </a:spcAft>
              <a:buNone/>
            </a:pPr>
            <a:r>
              <a:rPr lang="en-US" sz="2500" dirty="0"/>
              <a:t>h3 from our </a:t>
            </a:r>
            <a:r>
              <a:rPr lang="en-US" sz="2500" dirty="0" err="1"/>
              <a:t>Enjoysport</a:t>
            </a:r>
            <a:r>
              <a:rPr lang="en-US" sz="2500" dirty="0"/>
              <a:t> example</a:t>
            </a:r>
            <a:endParaRPr sz="2500"/>
          </a:p>
          <a:p>
            <a:pPr marL="457200" lvl="0" indent="-387350" algn="l" rtl="0">
              <a:spcBef>
                <a:spcPts val="360"/>
              </a:spcBef>
              <a:spcAft>
                <a:spcPts val="0"/>
              </a:spcAft>
              <a:buSzPts val="2500"/>
              <a:buChar char="▪"/>
            </a:pPr>
            <a:r>
              <a:rPr lang="en-US" sz="2500" dirty="0"/>
              <a:t>How are these three hypotheses related by the &gt;=g relation</a:t>
            </a:r>
            <a:endParaRPr sz="2500"/>
          </a:p>
          <a:p>
            <a:pPr marL="457200" lvl="0" indent="0" algn="l" rtl="0">
              <a:spcBef>
                <a:spcPts val="360"/>
              </a:spcBef>
              <a:spcAft>
                <a:spcPts val="0"/>
              </a:spcAft>
              <a:buNone/>
            </a:pPr>
            <a:endParaRPr sz="2600"/>
          </a:p>
          <a:p>
            <a:pPr marL="0" lvl="0" indent="0" algn="l" rtl="0">
              <a:spcBef>
                <a:spcPts val="360"/>
              </a:spcBef>
              <a:spcAft>
                <a:spcPts val="0"/>
              </a:spcAft>
              <a:buNone/>
            </a:pPr>
            <a:endParaRPr/>
          </a:p>
          <a:p>
            <a:pPr marL="0" lvl="0" indent="0" algn="l" rtl="0">
              <a:spcBef>
                <a:spcPts val="360"/>
              </a:spcBef>
              <a:spcAft>
                <a:spcPts val="0"/>
              </a:spcAft>
              <a:buNone/>
            </a:pPr>
            <a:endParaRPr/>
          </a:p>
        </p:txBody>
      </p:sp>
      <p:pic>
        <p:nvPicPr>
          <p:cNvPr id="153" name="Google Shape;153;gb4f228e086_0_39"/>
          <p:cNvPicPr preferRelativeResize="0"/>
          <p:nvPr/>
        </p:nvPicPr>
        <p:blipFill>
          <a:blip r:embed="rId3">
            <a:alphaModFix/>
          </a:blip>
          <a:stretch>
            <a:fillRect/>
          </a:stretch>
        </p:blipFill>
        <p:spPr>
          <a:xfrm>
            <a:off x="2124954" y="3396033"/>
            <a:ext cx="2390775" cy="36195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323850" y="476250"/>
            <a:ext cx="8637587" cy="64611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3600"/>
              <a:buFont typeface="Arial Narrow"/>
              <a:buNone/>
            </a:pPr>
            <a:r>
              <a:rPr lang="en-US" sz="3600" b="0" i="0" u="none">
                <a:solidFill>
                  <a:schemeClr val="dk2"/>
                </a:solidFill>
                <a:latin typeface="Arial Narrow"/>
                <a:ea typeface="Arial Narrow"/>
                <a:cs typeface="Arial Narrow"/>
                <a:sym typeface="Arial Narrow"/>
              </a:rPr>
              <a:t>General to specific ordering: induced structure</a:t>
            </a:r>
            <a:endParaRPr/>
          </a:p>
        </p:txBody>
      </p:sp>
      <p:pic>
        <p:nvPicPr>
          <p:cNvPr id="160" name="Google Shape;160;p12"/>
          <p:cNvPicPr preferRelativeResize="0"/>
          <p:nvPr/>
        </p:nvPicPr>
        <p:blipFill rotWithShape="1">
          <a:blip r:embed="rId3">
            <a:alphaModFix/>
          </a:blip>
          <a:srcRect/>
          <a:stretch/>
        </p:blipFill>
        <p:spPr>
          <a:xfrm>
            <a:off x="-107950" y="1050925"/>
            <a:ext cx="9432925" cy="5978525"/>
          </a:xfrm>
          <a:prstGeom prst="rect">
            <a:avLst/>
          </a:prstGeom>
          <a:noFill/>
          <a:ln>
            <a:noFill/>
          </a:ln>
        </p:spPr>
      </p:pic>
    </p:spTree>
  </p:cSld>
  <p:clrMapOvr>
    <a:masterClrMapping/>
  </p:clrMapOvr>
  <p:transition spd="med">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gb4f228e086_0_58"/>
          <p:cNvSpPr txBox="1">
            <a:spLocks noGrp="1"/>
          </p:cNvSpPr>
          <p:nvPr>
            <p:ph type="body" idx="1"/>
          </p:nvPr>
        </p:nvSpPr>
        <p:spPr>
          <a:xfrm>
            <a:off x="300464" y="1012873"/>
            <a:ext cx="8208900" cy="5551509"/>
          </a:xfrm>
          <a:prstGeom prst="rect">
            <a:avLst/>
          </a:prstGeom>
        </p:spPr>
        <p:txBody>
          <a:bodyPr spcFirstLastPara="1" wrap="square" lIns="91425" tIns="45700" rIns="91425" bIns="45700" anchor="t" anchorCtr="0">
            <a:noAutofit/>
          </a:bodyPr>
          <a:lstStyle/>
          <a:p>
            <a:pPr marL="457200" lvl="0" indent="-314325" algn="l" rtl="0">
              <a:spcBef>
                <a:spcPts val="360"/>
              </a:spcBef>
              <a:spcAft>
                <a:spcPts val="0"/>
              </a:spcAft>
              <a:buSzPts val="1350"/>
              <a:buChar char="▪"/>
            </a:pPr>
            <a:r>
              <a:rPr lang="en-US" dirty="0"/>
              <a:t>As noted earlier, hypothesis h2 is more general than </a:t>
            </a:r>
            <a:r>
              <a:rPr lang="en-US" dirty="0" smtClean="0"/>
              <a:t>h1 </a:t>
            </a:r>
            <a:r>
              <a:rPr lang="en-US" dirty="0"/>
              <a:t>because every instance that satisfies </a:t>
            </a:r>
            <a:r>
              <a:rPr lang="en-US" dirty="0" smtClean="0"/>
              <a:t>h1 also </a:t>
            </a:r>
            <a:r>
              <a:rPr lang="en-US" dirty="0"/>
              <a:t>satisfies h2. Similarly, h2 is more general than h3. </a:t>
            </a:r>
            <a:endParaRPr/>
          </a:p>
          <a:p>
            <a:pPr marL="457200" lvl="0" indent="-314325" algn="l" rtl="0">
              <a:spcBef>
                <a:spcPts val="0"/>
              </a:spcBef>
              <a:spcAft>
                <a:spcPts val="0"/>
              </a:spcAft>
              <a:buSzPts val="1350"/>
              <a:buChar char="▪"/>
            </a:pPr>
            <a:r>
              <a:rPr lang="en-US" dirty="0"/>
              <a:t>Note that neither </a:t>
            </a:r>
            <a:r>
              <a:rPr lang="en-US" dirty="0" smtClean="0"/>
              <a:t>h1 </a:t>
            </a:r>
            <a:r>
              <a:rPr lang="en-US" dirty="0"/>
              <a:t>nor h3 is more general than the other; although the instances satisfied by these two hypotheses intersect.</a:t>
            </a:r>
            <a:endParaRPr/>
          </a:p>
          <a:p>
            <a:pPr marL="457200" lvl="0" indent="-314325" algn="l" rtl="0">
              <a:spcBef>
                <a:spcPts val="0"/>
              </a:spcBef>
              <a:spcAft>
                <a:spcPts val="0"/>
              </a:spcAft>
              <a:buSzPts val="1350"/>
              <a:buChar char="▪"/>
            </a:pPr>
            <a:r>
              <a:rPr lang="en-US" dirty="0"/>
              <a:t>Formally, the &gt;=g, relation defines a partial order over the hypothesis space H</a:t>
            </a:r>
            <a:endParaRPr/>
          </a:p>
          <a:p>
            <a:pPr marL="457200" lvl="0" indent="-314325" algn="l" rtl="0">
              <a:spcBef>
                <a:spcPts val="0"/>
              </a:spcBef>
              <a:spcAft>
                <a:spcPts val="0"/>
              </a:spcAft>
              <a:buSzPts val="1350"/>
              <a:buChar char="▪"/>
            </a:pPr>
            <a:r>
              <a:rPr lang="en-US" dirty="0"/>
              <a:t>The &gt;=g relation is important because it provides a useful structure over the hypothesis space H for any concept learning problem</a:t>
            </a:r>
            <a:endParaRPr/>
          </a:p>
          <a:p>
            <a:pPr marL="457200" lvl="0" indent="-314325" algn="l" rtl="0">
              <a:spcBef>
                <a:spcPts val="0"/>
              </a:spcBef>
              <a:spcAft>
                <a:spcPts val="0"/>
              </a:spcAft>
              <a:buSzPts val="1350"/>
              <a:buChar char="▪"/>
            </a:pPr>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323850" y="549275"/>
            <a:ext cx="8637587" cy="708025"/>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000"/>
              <a:buFont typeface="Arial Narrow"/>
              <a:buNone/>
            </a:pPr>
            <a:r>
              <a:rPr lang="en-US" sz="4000" b="0" i="1" u="none">
                <a:solidFill>
                  <a:schemeClr val="dk2"/>
                </a:solidFill>
                <a:latin typeface="Arial Narrow"/>
                <a:ea typeface="Arial Narrow"/>
                <a:cs typeface="Arial Narrow"/>
                <a:sym typeface="Arial Narrow"/>
              </a:rPr>
              <a:t>Find-S</a:t>
            </a:r>
            <a:r>
              <a:rPr lang="en-US" sz="4000" b="0" i="0" u="none">
                <a:solidFill>
                  <a:schemeClr val="dk2"/>
                </a:solidFill>
                <a:latin typeface="Arial Narrow"/>
                <a:ea typeface="Arial Narrow"/>
                <a:cs typeface="Arial Narrow"/>
                <a:sym typeface="Arial Narrow"/>
              </a:rPr>
              <a:t>: finding the m</a:t>
            </a:r>
            <a:r>
              <a:rPr lang="en-US" sz="4000"/>
              <a:t>aximally</a:t>
            </a:r>
            <a:r>
              <a:rPr lang="en-US" sz="4000" b="0" i="0" u="none">
                <a:solidFill>
                  <a:schemeClr val="dk2"/>
                </a:solidFill>
                <a:latin typeface="Arial Narrow"/>
                <a:ea typeface="Arial Narrow"/>
                <a:cs typeface="Arial Narrow"/>
                <a:sym typeface="Arial Narrow"/>
              </a:rPr>
              <a:t> specific hypothesis</a:t>
            </a:r>
            <a:endParaRPr/>
          </a:p>
        </p:txBody>
      </p:sp>
      <p:sp>
        <p:nvSpPr>
          <p:cNvPr id="174" name="Google Shape;174;p13"/>
          <p:cNvSpPr txBox="1">
            <a:spLocks noGrp="1"/>
          </p:cNvSpPr>
          <p:nvPr>
            <p:ph type="body" idx="1"/>
          </p:nvPr>
        </p:nvSpPr>
        <p:spPr>
          <a:xfrm>
            <a:off x="328612" y="1557337"/>
            <a:ext cx="8208962" cy="44989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1"/>
              </a:buClr>
              <a:buSzPts val="2100"/>
              <a:buFont typeface="Noto Sans Symbols"/>
              <a:buChar char="▪"/>
            </a:pPr>
            <a:r>
              <a:rPr lang="en-US" sz="2800" b="0" i="0" u="none" dirty="0">
                <a:solidFill>
                  <a:schemeClr val="dk1"/>
                </a:solidFill>
                <a:latin typeface="Twentieth Century"/>
                <a:ea typeface="Twentieth Century"/>
                <a:cs typeface="Twentieth Century"/>
                <a:sym typeface="Twentieth Century"/>
              </a:rPr>
              <a:t>Exploiting the structure we have alternatives to enumeration …</a:t>
            </a:r>
            <a:endParaRPr/>
          </a:p>
          <a:p>
            <a:pPr marL="342900" lvl="0" indent="-342900" algn="l" rtl="0">
              <a:lnSpc>
                <a:spcPct val="100000"/>
              </a:lnSpc>
              <a:spcBef>
                <a:spcPts val="640"/>
              </a:spcBef>
              <a:spcAft>
                <a:spcPts val="0"/>
              </a:spcAft>
              <a:buClr>
                <a:schemeClr val="accent1"/>
              </a:buClr>
              <a:buSzPts val="2100"/>
              <a:buFont typeface="Arial"/>
              <a:buAutoNum type="arabicPeriod"/>
            </a:pPr>
            <a:r>
              <a:rPr lang="en-US" sz="2800" b="0" i="0" u="none" dirty="0">
                <a:solidFill>
                  <a:schemeClr val="dk1"/>
                </a:solidFill>
                <a:latin typeface="Twentieth Century"/>
                <a:ea typeface="Twentieth Century"/>
                <a:cs typeface="Twentieth Century"/>
                <a:sym typeface="Twentieth Century"/>
              </a:rPr>
              <a:t>Initialize </a:t>
            </a:r>
            <a:r>
              <a:rPr lang="en-US" sz="3200" b="0" i="1" u="none" dirty="0">
                <a:solidFill>
                  <a:schemeClr val="dk1"/>
                </a:solidFill>
                <a:latin typeface="Times New Roman"/>
                <a:ea typeface="Times New Roman"/>
                <a:cs typeface="Times New Roman"/>
                <a:sym typeface="Times New Roman"/>
              </a:rPr>
              <a:t>h</a:t>
            </a:r>
            <a:r>
              <a:rPr lang="en-US" sz="2800" b="0" i="0" u="none" dirty="0">
                <a:solidFill>
                  <a:schemeClr val="dk1"/>
                </a:solidFill>
                <a:latin typeface="Twentieth Century"/>
                <a:ea typeface="Twentieth Century"/>
                <a:cs typeface="Twentieth Century"/>
                <a:sym typeface="Twentieth Century"/>
              </a:rPr>
              <a:t> to the most specific hypothesis in </a:t>
            </a:r>
            <a:r>
              <a:rPr lang="en-US" sz="2800" b="0" i="1" u="none" dirty="0">
                <a:solidFill>
                  <a:schemeClr val="dk1"/>
                </a:solidFill>
                <a:latin typeface="Times New Roman"/>
                <a:ea typeface="Times New Roman"/>
                <a:cs typeface="Times New Roman"/>
                <a:sym typeface="Times New Roman"/>
              </a:rPr>
              <a:t>H</a:t>
            </a:r>
            <a:endParaRPr/>
          </a:p>
          <a:p>
            <a:pPr marL="342900" lvl="0" indent="-342900" algn="l" rtl="0">
              <a:lnSpc>
                <a:spcPct val="100000"/>
              </a:lnSpc>
              <a:spcBef>
                <a:spcPts val="560"/>
              </a:spcBef>
              <a:spcAft>
                <a:spcPts val="0"/>
              </a:spcAft>
              <a:buClr>
                <a:schemeClr val="accent1"/>
              </a:buClr>
              <a:buSzPts val="2100"/>
              <a:buFont typeface="Arial"/>
              <a:buAutoNum type="arabicPeriod"/>
            </a:pPr>
            <a:r>
              <a:rPr lang="en-US" sz="2800" b="0" i="0" u="none" dirty="0">
                <a:solidFill>
                  <a:schemeClr val="dk1"/>
                </a:solidFill>
                <a:latin typeface="Twentieth Century"/>
                <a:ea typeface="Twentieth Century"/>
                <a:cs typeface="Twentieth Century"/>
                <a:sym typeface="Twentieth Century"/>
              </a:rPr>
              <a:t>For each positive training instance:</a:t>
            </a:r>
            <a:endParaRPr/>
          </a:p>
          <a:p>
            <a:pPr marL="914400" lvl="1" indent="-457200" algn="l" rtl="0">
              <a:lnSpc>
                <a:spcPct val="100000"/>
              </a:lnSpc>
              <a:spcBef>
                <a:spcPts val="560"/>
              </a:spcBef>
              <a:spcAft>
                <a:spcPts val="0"/>
              </a:spcAft>
              <a:buSzPts val="1800"/>
              <a:buNone/>
            </a:pPr>
            <a:r>
              <a:rPr lang="en-US" sz="2400" b="0" i="1" u="none" dirty="0">
                <a:solidFill>
                  <a:schemeClr val="dk2"/>
                </a:solidFill>
                <a:latin typeface="Twentieth Century"/>
                <a:ea typeface="Twentieth Century"/>
                <a:cs typeface="Twentieth Century"/>
                <a:sym typeface="Twentieth Century"/>
              </a:rPr>
              <a:t> for each</a:t>
            </a:r>
            <a:r>
              <a:rPr lang="en-US" sz="2400" b="0" i="0" u="none" dirty="0">
                <a:solidFill>
                  <a:schemeClr val="dk1"/>
                </a:solidFill>
                <a:latin typeface="Twentieth Century"/>
                <a:ea typeface="Twentieth Century"/>
                <a:cs typeface="Twentieth Century"/>
                <a:sym typeface="Twentieth Century"/>
              </a:rPr>
              <a:t> attribute constraint </a:t>
            </a:r>
            <a:r>
              <a:rPr lang="en-US" sz="2400" b="0" i="1" u="none" dirty="0">
                <a:solidFill>
                  <a:schemeClr val="dk1"/>
                </a:solidFill>
                <a:latin typeface="Times New Roman"/>
                <a:ea typeface="Times New Roman"/>
                <a:cs typeface="Times New Roman"/>
                <a:sym typeface="Times New Roman"/>
              </a:rPr>
              <a:t>a</a:t>
            </a:r>
            <a:r>
              <a:rPr lang="en-US" sz="2400" b="0" i="1" u="none" baseline="-25000" dirty="0">
                <a:solidFill>
                  <a:schemeClr val="dk1"/>
                </a:solidFill>
                <a:latin typeface="Arial"/>
                <a:ea typeface="Arial"/>
                <a:cs typeface="Arial"/>
                <a:sym typeface="Arial"/>
              </a:rPr>
              <a:t> </a:t>
            </a:r>
            <a:r>
              <a:rPr lang="en-US" sz="2400" b="0" i="0" u="none" dirty="0">
                <a:solidFill>
                  <a:schemeClr val="dk1"/>
                </a:solidFill>
                <a:latin typeface="Twentieth Century"/>
                <a:ea typeface="Twentieth Century"/>
                <a:cs typeface="Twentieth Century"/>
                <a:sym typeface="Twentieth Century"/>
              </a:rPr>
              <a:t>in </a:t>
            </a:r>
            <a:r>
              <a:rPr lang="en-US" sz="2800" b="0" i="1" u="none" dirty="0">
                <a:solidFill>
                  <a:schemeClr val="dk1"/>
                </a:solidFill>
                <a:latin typeface="Times New Roman"/>
                <a:ea typeface="Times New Roman"/>
                <a:cs typeface="Times New Roman"/>
                <a:sym typeface="Times New Roman"/>
              </a:rPr>
              <a:t>h</a:t>
            </a:r>
            <a:r>
              <a:rPr lang="en-US" sz="2800" b="0" i="0" u="none" dirty="0">
                <a:solidFill>
                  <a:schemeClr val="dk1"/>
                </a:solidFill>
                <a:latin typeface="Times New Roman"/>
                <a:ea typeface="Times New Roman"/>
                <a:cs typeface="Times New Roman"/>
                <a:sym typeface="Times New Roman"/>
              </a:rPr>
              <a:t>:</a:t>
            </a:r>
            <a:endParaRPr sz="2800" b="0" i="1" u="none">
              <a:solidFill>
                <a:schemeClr val="dk1"/>
              </a:solidFill>
              <a:latin typeface="Times New Roman"/>
              <a:ea typeface="Times New Roman"/>
              <a:cs typeface="Times New Roman"/>
              <a:sym typeface="Times New Roman"/>
            </a:endParaRPr>
          </a:p>
          <a:p>
            <a:pPr marL="914400" lvl="1" indent="-457200" algn="l" rtl="0">
              <a:lnSpc>
                <a:spcPct val="100000"/>
              </a:lnSpc>
              <a:spcBef>
                <a:spcPts val="0"/>
              </a:spcBef>
              <a:spcAft>
                <a:spcPts val="0"/>
              </a:spcAft>
              <a:buSzPts val="1800"/>
              <a:buNone/>
            </a:pPr>
            <a:r>
              <a:rPr lang="en-US" sz="2400" b="0" i="0" u="none" dirty="0">
                <a:solidFill>
                  <a:schemeClr val="dk1"/>
                </a:solidFill>
                <a:latin typeface="Twentieth Century"/>
                <a:ea typeface="Twentieth Century"/>
                <a:cs typeface="Twentieth Century"/>
                <a:sym typeface="Twentieth Century"/>
              </a:rPr>
              <a:t>	</a:t>
            </a:r>
            <a:r>
              <a:rPr lang="en-US" sz="2400" b="0" i="1" u="none" dirty="0">
                <a:solidFill>
                  <a:schemeClr val="dk2"/>
                </a:solidFill>
                <a:latin typeface="Twentieth Century"/>
                <a:ea typeface="Twentieth Century"/>
                <a:cs typeface="Twentieth Century"/>
                <a:sym typeface="Twentieth Century"/>
              </a:rPr>
              <a:t>If </a:t>
            </a:r>
            <a:r>
              <a:rPr lang="en-US" sz="2400" b="0" i="0" u="none" dirty="0">
                <a:solidFill>
                  <a:schemeClr val="dk1"/>
                </a:solidFill>
                <a:latin typeface="Twentieth Century"/>
                <a:ea typeface="Twentieth Century"/>
                <a:cs typeface="Twentieth Century"/>
                <a:sym typeface="Twentieth Century"/>
              </a:rPr>
              <a:t>the constraint </a:t>
            </a:r>
            <a:r>
              <a:rPr lang="en-US" sz="2400" b="0" i="1" u="none" dirty="0">
                <a:solidFill>
                  <a:schemeClr val="dk1"/>
                </a:solidFill>
                <a:latin typeface="Times New Roman"/>
                <a:ea typeface="Times New Roman"/>
                <a:cs typeface="Times New Roman"/>
                <a:sym typeface="Times New Roman"/>
              </a:rPr>
              <a:t>a</a:t>
            </a:r>
            <a:r>
              <a:rPr lang="en-US" sz="2400" b="0" i="1" u="none" baseline="-25000" dirty="0">
                <a:solidFill>
                  <a:schemeClr val="dk1"/>
                </a:solidFill>
                <a:latin typeface="Arial"/>
                <a:ea typeface="Arial"/>
                <a:cs typeface="Arial"/>
                <a:sym typeface="Arial"/>
              </a:rPr>
              <a:t> </a:t>
            </a:r>
            <a:r>
              <a:rPr lang="en-US" sz="2400" b="0" i="0" u="none" dirty="0">
                <a:solidFill>
                  <a:schemeClr val="dk1"/>
                </a:solidFill>
                <a:latin typeface="Twentieth Century"/>
                <a:ea typeface="Twentieth Century"/>
                <a:cs typeface="Twentieth Century"/>
                <a:sym typeface="Twentieth Century"/>
              </a:rPr>
              <a:t>is satisfied by </a:t>
            </a:r>
            <a:r>
              <a:rPr lang="en-US" sz="2800" b="0" i="1" u="none" dirty="0">
                <a:solidFill>
                  <a:schemeClr val="dk1"/>
                </a:solidFill>
                <a:latin typeface="Times New Roman"/>
                <a:ea typeface="Times New Roman"/>
                <a:cs typeface="Times New Roman"/>
                <a:sym typeface="Times New Roman"/>
              </a:rPr>
              <a:t>x</a:t>
            </a:r>
            <a:r>
              <a:rPr lang="en-US" sz="2400" b="0" i="1" u="none" dirty="0">
                <a:solidFill>
                  <a:schemeClr val="dk1"/>
                </a:solidFill>
                <a:latin typeface="Twentieth Century"/>
                <a:ea typeface="Twentieth Century"/>
                <a:cs typeface="Twentieth Century"/>
                <a:sym typeface="Twentieth Century"/>
              </a:rPr>
              <a:t> </a:t>
            </a:r>
            <a:r>
              <a:rPr lang="en-US" sz="2400" b="0" i="1" u="none" dirty="0">
                <a:solidFill>
                  <a:schemeClr val="dk2"/>
                </a:solidFill>
                <a:latin typeface="Twentieth Century"/>
                <a:ea typeface="Twentieth Century"/>
                <a:cs typeface="Twentieth Century"/>
                <a:sym typeface="Twentieth Century"/>
              </a:rPr>
              <a:t>then</a:t>
            </a:r>
            <a:r>
              <a:rPr lang="en-US" sz="2400" b="0" i="1" u="none" dirty="0">
                <a:solidFill>
                  <a:schemeClr val="dk1"/>
                </a:solidFill>
                <a:latin typeface="Twentieth Century"/>
                <a:ea typeface="Twentieth Century"/>
                <a:cs typeface="Twentieth Century"/>
                <a:sym typeface="Twentieth Century"/>
              </a:rPr>
              <a:t> do nothing</a:t>
            </a:r>
            <a:endParaRPr/>
          </a:p>
          <a:p>
            <a:pPr marL="914400" lvl="1" indent="-457200" algn="l" rtl="0">
              <a:lnSpc>
                <a:spcPct val="100000"/>
              </a:lnSpc>
              <a:spcBef>
                <a:spcPts val="0"/>
              </a:spcBef>
              <a:spcAft>
                <a:spcPts val="0"/>
              </a:spcAft>
              <a:buSzPts val="1800"/>
              <a:buNone/>
            </a:pPr>
            <a:r>
              <a:rPr lang="en-US" sz="2400" b="0" i="1" u="none" dirty="0">
                <a:solidFill>
                  <a:schemeClr val="dk1"/>
                </a:solidFill>
                <a:latin typeface="Twentieth Century"/>
                <a:ea typeface="Twentieth Century"/>
                <a:cs typeface="Twentieth Century"/>
                <a:sym typeface="Twentieth Century"/>
              </a:rPr>
              <a:t>	</a:t>
            </a:r>
            <a:r>
              <a:rPr lang="en-US" sz="2400" b="0" i="1" u="none" dirty="0">
                <a:solidFill>
                  <a:schemeClr val="dk2"/>
                </a:solidFill>
                <a:latin typeface="Twentieth Century"/>
                <a:ea typeface="Twentieth Century"/>
                <a:cs typeface="Twentieth Century"/>
                <a:sym typeface="Twentieth Century"/>
              </a:rPr>
              <a:t>else</a:t>
            </a:r>
            <a:r>
              <a:rPr lang="en-US" sz="2400" b="0" i="1" u="none" dirty="0">
                <a:solidFill>
                  <a:schemeClr val="dk1"/>
                </a:solidFill>
                <a:latin typeface="Twentieth Century"/>
                <a:ea typeface="Twentieth Century"/>
                <a:cs typeface="Twentieth Century"/>
                <a:sym typeface="Twentieth Century"/>
              </a:rPr>
              <a:t> </a:t>
            </a:r>
            <a:r>
              <a:rPr lang="en-US" sz="2400" b="0" i="0" u="none" dirty="0">
                <a:solidFill>
                  <a:schemeClr val="dk1"/>
                </a:solidFill>
                <a:latin typeface="Twentieth Century"/>
                <a:ea typeface="Twentieth Century"/>
                <a:cs typeface="Twentieth Century"/>
                <a:sym typeface="Twentieth Century"/>
              </a:rPr>
              <a:t>replace </a:t>
            </a:r>
            <a:r>
              <a:rPr lang="en-US" sz="2400" b="0" i="1" u="none" dirty="0">
                <a:solidFill>
                  <a:schemeClr val="dk1"/>
                </a:solidFill>
                <a:latin typeface="Times New Roman"/>
                <a:ea typeface="Times New Roman"/>
                <a:cs typeface="Times New Roman"/>
                <a:sym typeface="Times New Roman"/>
              </a:rPr>
              <a:t>a</a:t>
            </a:r>
            <a:r>
              <a:rPr lang="en-US" sz="2400" b="0" i="1" u="none" baseline="-25000" dirty="0">
                <a:solidFill>
                  <a:schemeClr val="dk1"/>
                </a:solidFill>
                <a:latin typeface="Arial"/>
                <a:ea typeface="Arial"/>
                <a:cs typeface="Arial"/>
                <a:sym typeface="Arial"/>
              </a:rPr>
              <a:t> </a:t>
            </a:r>
            <a:r>
              <a:rPr lang="en-US" sz="2400" b="0" i="0" u="none" dirty="0">
                <a:solidFill>
                  <a:schemeClr val="dk1"/>
                </a:solidFill>
                <a:latin typeface="Twentieth Century"/>
                <a:ea typeface="Twentieth Century"/>
                <a:cs typeface="Twentieth Century"/>
                <a:sym typeface="Twentieth Century"/>
              </a:rPr>
              <a:t>in </a:t>
            </a:r>
            <a:r>
              <a:rPr lang="en-US" sz="2800" b="0" i="1" u="none" dirty="0">
                <a:solidFill>
                  <a:schemeClr val="dk1"/>
                </a:solidFill>
                <a:latin typeface="Times New Roman"/>
                <a:ea typeface="Times New Roman"/>
                <a:cs typeface="Times New Roman"/>
                <a:sym typeface="Times New Roman"/>
              </a:rPr>
              <a:t>h </a:t>
            </a:r>
            <a:r>
              <a:rPr lang="en-US" sz="2400" b="0" i="0" u="none" dirty="0">
                <a:solidFill>
                  <a:schemeClr val="dk1"/>
                </a:solidFill>
                <a:latin typeface="Twentieth Century"/>
                <a:ea typeface="Twentieth Century"/>
                <a:cs typeface="Twentieth Century"/>
                <a:sym typeface="Twentieth Century"/>
              </a:rPr>
              <a:t>by the next more general constraint  </a:t>
            </a:r>
            <a:r>
              <a:rPr lang="en-US" sz="2400" b="0" i="0" u="none" dirty="0" err="1" smtClean="0">
                <a:solidFill>
                  <a:schemeClr val="dk1"/>
                </a:solidFill>
                <a:latin typeface="Twentieth Century"/>
                <a:ea typeface="Twentieth Century"/>
                <a:cs typeface="Twentieth Century"/>
                <a:sym typeface="Twentieth Century"/>
              </a:rPr>
              <a:t>satsified</a:t>
            </a:r>
            <a:r>
              <a:rPr lang="en-US" sz="2400" b="0" i="0" u="none" dirty="0" smtClean="0">
                <a:solidFill>
                  <a:schemeClr val="dk1"/>
                </a:solidFill>
                <a:latin typeface="Twentieth Century"/>
                <a:ea typeface="Twentieth Century"/>
                <a:cs typeface="Twentieth Century"/>
                <a:sym typeface="Twentieth Century"/>
              </a:rPr>
              <a:t> </a:t>
            </a:r>
            <a:r>
              <a:rPr lang="en-US" sz="2400" b="0" i="0" u="none" dirty="0">
                <a:solidFill>
                  <a:schemeClr val="dk1"/>
                </a:solidFill>
                <a:latin typeface="Twentieth Century"/>
                <a:ea typeface="Twentieth Century"/>
                <a:cs typeface="Twentieth Century"/>
                <a:sym typeface="Twentieth Century"/>
              </a:rPr>
              <a:t>by </a:t>
            </a:r>
            <a:r>
              <a:rPr lang="en-US" sz="2800" b="0" i="1" u="none" dirty="0">
                <a:solidFill>
                  <a:schemeClr val="dk1"/>
                </a:solidFill>
                <a:latin typeface="Times New Roman"/>
                <a:ea typeface="Times New Roman"/>
                <a:cs typeface="Times New Roman"/>
                <a:sym typeface="Times New Roman"/>
              </a:rPr>
              <a:t>x</a:t>
            </a:r>
            <a:r>
              <a:rPr lang="en-US" sz="2400" b="0" i="1" u="none" dirty="0">
                <a:solidFill>
                  <a:schemeClr val="dk1"/>
                </a:solidFill>
                <a:latin typeface="Twentieth Century"/>
                <a:ea typeface="Twentieth Century"/>
                <a:cs typeface="Twentieth Century"/>
                <a:sym typeface="Twentieth Century"/>
              </a:rPr>
              <a:t> </a:t>
            </a:r>
            <a:r>
              <a:rPr lang="en-US" sz="2400" b="0" i="0" u="none" dirty="0">
                <a:solidFill>
                  <a:schemeClr val="dk1"/>
                </a:solidFill>
                <a:latin typeface="Twentieth Century"/>
                <a:ea typeface="Twentieth Century"/>
                <a:cs typeface="Twentieth Century"/>
                <a:sym typeface="Twentieth Century"/>
              </a:rPr>
              <a:t>(move towards a more general hp)</a:t>
            </a:r>
            <a:endParaRPr/>
          </a:p>
          <a:p>
            <a:pPr marL="342900" lvl="0" indent="-342900" algn="l" rtl="0">
              <a:lnSpc>
                <a:spcPct val="100000"/>
              </a:lnSpc>
              <a:spcBef>
                <a:spcPts val="560"/>
              </a:spcBef>
              <a:spcAft>
                <a:spcPts val="0"/>
              </a:spcAft>
              <a:buClr>
                <a:schemeClr val="accent1"/>
              </a:buClr>
              <a:buSzPts val="2100"/>
              <a:buFont typeface="Arial"/>
              <a:buAutoNum type="arabicPeriod"/>
            </a:pPr>
            <a:r>
              <a:rPr lang="en-US" sz="2800" b="0" i="0" u="none" dirty="0">
                <a:solidFill>
                  <a:schemeClr val="dk1"/>
                </a:solidFill>
                <a:latin typeface="Twentieth Century"/>
                <a:ea typeface="Twentieth Century"/>
                <a:cs typeface="Twentieth Century"/>
                <a:sym typeface="Twentieth Century"/>
              </a:rPr>
              <a:t>Output hypothesis</a:t>
            </a:r>
            <a:r>
              <a:rPr lang="en-US" sz="2800" b="0" i="1" u="none" dirty="0">
                <a:solidFill>
                  <a:schemeClr val="dk1"/>
                </a:solidFill>
                <a:latin typeface="Twentieth Century"/>
                <a:ea typeface="Twentieth Century"/>
                <a:cs typeface="Twentieth Century"/>
                <a:sym typeface="Twentieth Century"/>
              </a:rPr>
              <a:t> </a:t>
            </a:r>
            <a:r>
              <a:rPr lang="en-US" sz="2800" b="0" i="1" u="none" dirty="0">
                <a:solidFill>
                  <a:schemeClr val="dk1"/>
                </a:solidFill>
                <a:latin typeface="Times New Roman"/>
                <a:ea typeface="Times New Roman"/>
                <a:cs typeface="Times New Roman"/>
                <a:sym typeface="Times New Roman"/>
              </a:rPr>
              <a:t>h</a:t>
            </a:r>
            <a:endParaRPr sz="2800" b="0" i="1" u="none">
              <a:solidFill>
                <a:schemeClr val="dk1"/>
              </a:solidFill>
              <a:latin typeface="Twentieth Century"/>
              <a:ea typeface="Twentieth Century"/>
              <a:cs typeface="Twentieth Century"/>
              <a:sym typeface="Twentieth Century"/>
            </a:endParaRPr>
          </a:p>
          <a:p>
            <a:pPr marL="342900" lvl="0" indent="-209550" algn="l" rtl="0">
              <a:spcBef>
                <a:spcPts val="560"/>
              </a:spcBef>
              <a:spcAft>
                <a:spcPts val="0"/>
              </a:spcAft>
              <a:buSzPts val="2100"/>
              <a:buNone/>
            </a:pPr>
            <a:endParaRPr sz="2800" b="0" i="1" u="none">
              <a:solidFill>
                <a:schemeClr val="dk1"/>
              </a:solidFill>
              <a:latin typeface="Twentieth Century"/>
              <a:ea typeface="Twentieth Century"/>
              <a:cs typeface="Twentieth Century"/>
              <a:sym typeface="Twentieth Century"/>
            </a:endParaRPr>
          </a:p>
        </p:txBody>
      </p:sp>
    </p:spTree>
  </p:cSld>
  <p:clrMapOvr>
    <a:masterClrMapping/>
  </p:clrMapOvr>
  <p:transition spd="med">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b4f228e086_0_67"/>
          <p:cNvSpPr txBox="1">
            <a:spLocks noGrp="1"/>
          </p:cNvSpPr>
          <p:nvPr>
            <p:ph type="title"/>
          </p:nvPr>
        </p:nvSpPr>
        <p:spPr>
          <a:xfrm>
            <a:off x="317500" y="654050"/>
            <a:ext cx="8637600" cy="830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81" name="Google Shape;181;gb4f228e086_0_67"/>
          <p:cNvSpPr txBox="1">
            <a:spLocks noGrp="1"/>
          </p:cNvSpPr>
          <p:nvPr>
            <p:ph type="body" idx="1"/>
          </p:nvPr>
        </p:nvSpPr>
        <p:spPr>
          <a:xfrm>
            <a:off x="328600" y="1685575"/>
            <a:ext cx="8208900" cy="4974000"/>
          </a:xfrm>
          <a:prstGeom prst="rect">
            <a:avLst/>
          </a:prstGeom>
        </p:spPr>
        <p:txBody>
          <a:bodyPr spcFirstLastPara="1" wrap="square" lIns="91425" tIns="45700" rIns="91425" bIns="45700" anchor="t" anchorCtr="0">
            <a:noAutofit/>
          </a:bodyPr>
          <a:lstStyle/>
          <a:p>
            <a:pPr marL="457200" lvl="0" indent="-314325" algn="l" rtl="0">
              <a:spcBef>
                <a:spcPts val="360"/>
              </a:spcBef>
              <a:spcAft>
                <a:spcPts val="0"/>
              </a:spcAft>
              <a:buSzPts val="1350"/>
              <a:buChar char="▪"/>
            </a:pPr>
            <a:r>
              <a:rPr lang="en-US"/>
              <a:t>Begin with the most specific possible hypothesis in H, then generalize this hypothesis each time it fails to cover an observed positive training example.</a:t>
            </a:r>
            <a:endParaRPr/>
          </a:p>
          <a:p>
            <a:pPr marL="457200" lvl="0" indent="-314325" algn="l" rtl="0">
              <a:spcBef>
                <a:spcPts val="0"/>
              </a:spcBef>
              <a:spcAft>
                <a:spcPts val="0"/>
              </a:spcAft>
              <a:buSzPts val="1350"/>
              <a:buChar char="▪"/>
            </a:pPr>
            <a:r>
              <a:rPr lang="en-US"/>
              <a:t>The learner is given the sequence of training examples from Table 2.1 for the EnjoySport task</a:t>
            </a:r>
            <a:endParaRPr/>
          </a:p>
          <a:p>
            <a:pPr marL="457200" lvl="0" indent="-314325" algn="l" rtl="0">
              <a:spcBef>
                <a:spcPts val="0"/>
              </a:spcBef>
              <a:spcAft>
                <a:spcPts val="0"/>
              </a:spcAft>
              <a:buSzPts val="1350"/>
              <a:buChar char="▪"/>
            </a:pPr>
            <a:r>
              <a:rPr lang="en-US"/>
              <a:t>The first step of FINDS is to initialize h to the most specific hypothesis in H</a:t>
            </a:r>
            <a:endParaRPr/>
          </a:p>
          <a:p>
            <a:pPr marL="0" lvl="0" indent="0" algn="l" rtl="0">
              <a:spcBef>
                <a:spcPts val="360"/>
              </a:spcBef>
              <a:spcAft>
                <a:spcPts val="0"/>
              </a:spcAft>
              <a:buNone/>
            </a:pPr>
            <a:endParaRPr/>
          </a:p>
          <a:p>
            <a:pPr marL="457200" lvl="0" indent="-314325" algn="l" rtl="0">
              <a:spcBef>
                <a:spcPts val="360"/>
              </a:spcBef>
              <a:spcAft>
                <a:spcPts val="0"/>
              </a:spcAft>
              <a:buSzPts val="1350"/>
              <a:buChar char="▪"/>
            </a:pPr>
            <a:r>
              <a:rPr lang="en-US"/>
              <a:t>Upon observing the first training examplewhich happens to be a positive example, it becomes clear that our hypothesis is too specific</a:t>
            </a:r>
            <a:endParaRPr/>
          </a:p>
          <a:p>
            <a:pPr marL="457200" lvl="0" indent="-314325" algn="l" rtl="0">
              <a:spcBef>
                <a:spcPts val="0"/>
              </a:spcBef>
              <a:spcAft>
                <a:spcPts val="0"/>
              </a:spcAft>
              <a:buSzPts val="1350"/>
              <a:buChar char="▪"/>
            </a:pPr>
            <a:endParaRPr/>
          </a:p>
          <a:p>
            <a:pPr marL="0" lvl="0" indent="0" algn="l" rtl="0">
              <a:spcBef>
                <a:spcPts val="360"/>
              </a:spcBef>
              <a:spcAft>
                <a:spcPts val="0"/>
              </a:spcAft>
              <a:buNone/>
            </a:pPr>
            <a:endParaRPr/>
          </a:p>
        </p:txBody>
      </p:sp>
      <p:pic>
        <p:nvPicPr>
          <p:cNvPr id="182" name="Google Shape;182;gb4f228e086_0_67"/>
          <p:cNvPicPr preferRelativeResize="0"/>
          <p:nvPr/>
        </p:nvPicPr>
        <p:blipFill>
          <a:blip r:embed="rId3">
            <a:alphaModFix/>
          </a:blip>
          <a:stretch>
            <a:fillRect/>
          </a:stretch>
        </p:blipFill>
        <p:spPr>
          <a:xfrm>
            <a:off x="2746875" y="5184137"/>
            <a:ext cx="2124075" cy="3524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317500" y="366712"/>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Concept Learning</a:t>
            </a:r>
            <a:endParaRPr/>
          </a:p>
        </p:txBody>
      </p:sp>
      <p:sp>
        <p:nvSpPr>
          <p:cNvPr id="73" name="Google Shape;73;p2"/>
          <p:cNvSpPr txBox="1">
            <a:spLocks noGrp="1"/>
          </p:cNvSpPr>
          <p:nvPr>
            <p:ph type="body" idx="1"/>
          </p:nvPr>
        </p:nvSpPr>
        <p:spPr>
          <a:xfrm>
            <a:off x="317500" y="1412875"/>
            <a:ext cx="8626475" cy="46434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100"/>
              <a:buFont typeface="Noto Sans Symbols"/>
              <a:buChar char="▪"/>
            </a:pPr>
            <a:r>
              <a:rPr lang="en-US" sz="2800" b="0" i="0" u="none" strike="noStrike" cap="none">
                <a:solidFill>
                  <a:schemeClr val="dk1"/>
                </a:solidFill>
                <a:latin typeface="Twentieth Century"/>
                <a:ea typeface="Twentieth Century"/>
                <a:cs typeface="Twentieth Century"/>
                <a:sym typeface="Twentieth Century"/>
              </a:rPr>
              <a:t>The problem of inducing general functions from specific training examples is central to learning.</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strike="noStrike" cap="none">
                <a:solidFill>
                  <a:schemeClr val="dk1"/>
                </a:solidFill>
                <a:latin typeface="Twentieth Century"/>
                <a:ea typeface="Twentieth Century"/>
                <a:cs typeface="Twentieth Century"/>
                <a:sym typeface="Twentieth Century"/>
              </a:rPr>
              <a:t>Concept learning: Acquiring the definition of a general category given a sample of positive and negative training examples of the category.</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strike="noStrike" cap="none">
                <a:solidFill>
                  <a:schemeClr val="dk1"/>
                </a:solidFill>
                <a:latin typeface="Twentieth Century"/>
                <a:ea typeface="Twentieth Century"/>
                <a:cs typeface="Twentieth Century"/>
                <a:sym typeface="Twentieth Century"/>
              </a:rPr>
              <a:t>This can be formulated as a problem of searching through a predefined space of potential hypotheses for the hypothesis that best fits the training examples.</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strike="noStrike" cap="none">
                <a:solidFill>
                  <a:schemeClr val="dk1"/>
                </a:solidFill>
                <a:latin typeface="Twentieth Century"/>
                <a:ea typeface="Twentieth Century"/>
                <a:cs typeface="Twentieth Century"/>
                <a:sym typeface="Twentieth Century"/>
              </a:rPr>
              <a:t>This search can be done  by general -to-specific ordering of hypotheses.</a:t>
            </a:r>
            <a:endParaRPr/>
          </a:p>
          <a:p>
            <a:pPr marL="342900" marR="0" lvl="0" indent="-209550" algn="l" rtl="0">
              <a:spcBef>
                <a:spcPts val="560"/>
              </a:spcBef>
              <a:spcAft>
                <a:spcPts val="0"/>
              </a:spcAft>
              <a:buClr>
                <a:schemeClr val="accent1"/>
              </a:buClr>
              <a:buSzPts val="2100"/>
              <a:buFont typeface="Noto Sans Symbols"/>
              <a:buNone/>
            </a:pPr>
            <a:endParaRPr sz="2800" b="0" i="0" u="none">
              <a:solidFill>
                <a:schemeClr val="dk1"/>
              </a:solidFill>
              <a:latin typeface="Twentieth Century"/>
              <a:ea typeface="Twentieth Century"/>
              <a:cs typeface="Twentieth Century"/>
              <a:sym typeface="Twentieth Century"/>
            </a:endParaRPr>
          </a:p>
        </p:txBody>
      </p:sp>
    </p:spTree>
  </p:cSld>
  <p:clrMapOvr>
    <a:masterClrMapping/>
  </p:clrMapOvr>
  <p:transition spd="med">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gb4f228e086_0_79"/>
          <p:cNvSpPr txBox="1">
            <a:spLocks noGrp="1"/>
          </p:cNvSpPr>
          <p:nvPr>
            <p:ph type="body" idx="1"/>
          </p:nvPr>
        </p:nvSpPr>
        <p:spPr>
          <a:xfrm>
            <a:off x="342668" y="766259"/>
            <a:ext cx="8208900" cy="5761149"/>
          </a:xfrm>
          <a:prstGeom prst="rect">
            <a:avLst/>
          </a:prstGeom>
        </p:spPr>
        <p:txBody>
          <a:bodyPr spcFirstLastPara="1" wrap="square" lIns="91425" tIns="45700" rIns="91425" bIns="45700" anchor="t" anchorCtr="0">
            <a:noAutofit/>
          </a:bodyPr>
          <a:lstStyle/>
          <a:p>
            <a:pPr marL="457200" lvl="0" indent="-314325" algn="l" rtl="0">
              <a:spcBef>
                <a:spcPts val="360"/>
              </a:spcBef>
              <a:spcAft>
                <a:spcPts val="0"/>
              </a:spcAft>
              <a:buSzPts val="1350"/>
              <a:buChar char="▪"/>
            </a:pPr>
            <a:r>
              <a:rPr lang="en-US" dirty="0"/>
              <a:t>So each is replaced by the next more general constraint that fits the example.</a:t>
            </a:r>
            <a:endParaRPr/>
          </a:p>
          <a:p>
            <a:pPr marL="0" lvl="0" indent="0" algn="l" rtl="0">
              <a:spcBef>
                <a:spcPts val="360"/>
              </a:spcBef>
              <a:spcAft>
                <a:spcPts val="0"/>
              </a:spcAft>
              <a:buNone/>
            </a:pPr>
            <a:endParaRPr/>
          </a:p>
          <a:p>
            <a:pPr marL="457200" lvl="0" indent="-314325" algn="l" rtl="0">
              <a:spcBef>
                <a:spcPts val="360"/>
              </a:spcBef>
              <a:spcAft>
                <a:spcPts val="0"/>
              </a:spcAft>
              <a:buSzPts val="1350"/>
              <a:buChar char="▪"/>
            </a:pPr>
            <a:r>
              <a:rPr lang="en-US" dirty="0"/>
              <a:t>Next, the second training example (also positive in this case) forces the algorithm to further generalize h.</a:t>
            </a:r>
            <a:endParaRPr/>
          </a:p>
          <a:p>
            <a:pPr marL="457200" lvl="0" indent="-314325" algn="l" rtl="0">
              <a:spcBef>
                <a:spcPts val="0"/>
              </a:spcBef>
              <a:spcAft>
                <a:spcPts val="0"/>
              </a:spcAft>
              <a:buSzPts val="1350"/>
              <a:buChar char="▪"/>
            </a:pPr>
            <a:r>
              <a:rPr lang="en-US" dirty="0"/>
              <a:t>This time substituting a "?' in place of any attribute value in h that is not satisfied by the new example.</a:t>
            </a:r>
            <a:endParaRPr/>
          </a:p>
          <a:p>
            <a:pPr marL="457200" lvl="0" indent="-314325" algn="l" rtl="0">
              <a:spcBef>
                <a:spcPts val="360"/>
              </a:spcBef>
              <a:spcAft>
                <a:spcPts val="0"/>
              </a:spcAft>
              <a:buSzPts val="1350"/>
              <a:buChar char="▪"/>
            </a:pPr>
            <a:r>
              <a:rPr lang="en-US" dirty="0" smtClean="0"/>
              <a:t>Upon </a:t>
            </a:r>
            <a:r>
              <a:rPr lang="en-US" dirty="0"/>
              <a:t>encountering the third training example-in this case a negative example- the algorithm makes no change to h</a:t>
            </a:r>
            <a:endParaRPr/>
          </a:p>
          <a:p>
            <a:pPr marL="457200" lvl="0" indent="-314325" algn="l" rtl="0">
              <a:spcBef>
                <a:spcPts val="0"/>
              </a:spcBef>
              <a:spcAft>
                <a:spcPts val="0"/>
              </a:spcAft>
              <a:buSzPts val="1350"/>
              <a:buChar char="▪"/>
            </a:pPr>
            <a:endParaRPr/>
          </a:p>
        </p:txBody>
      </p:sp>
      <p:pic>
        <p:nvPicPr>
          <p:cNvPr id="190" name="Google Shape;190;gb4f228e086_0_79"/>
          <p:cNvPicPr preferRelativeResize="0"/>
          <p:nvPr/>
        </p:nvPicPr>
        <p:blipFill>
          <a:blip r:embed="rId3">
            <a:alphaModFix/>
          </a:blip>
          <a:stretch>
            <a:fillRect/>
          </a:stretch>
        </p:blipFill>
        <p:spPr>
          <a:xfrm>
            <a:off x="1908038" y="1826356"/>
            <a:ext cx="4712395" cy="496976"/>
          </a:xfrm>
          <a:prstGeom prst="rect">
            <a:avLst/>
          </a:prstGeom>
          <a:noFill/>
          <a:ln>
            <a:noFill/>
          </a:ln>
        </p:spPr>
      </p:pic>
      <p:pic>
        <p:nvPicPr>
          <p:cNvPr id="191" name="Google Shape;191;gb4f228e086_0_79"/>
          <p:cNvPicPr preferRelativeResize="0"/>
          <p:nvPr/>
        </p:nvPicPr>
        <p:blipFill>
          <a:blip r:embed="rId4">
            <a:alphaModFix/>
          </a:blip>
          <a:stretch>
            <a:fillRect/>
          </a:stretch>
        </p:blipFill>
        <p:spPr>
          <a:xfrm>
            <a:off x="3171116" y="3128814"/>
            <a:ext cx="4242702" cy="496976"/>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b4f228e086_0_90"/>
          <p:cNvSpPr txBox="1">
            <a:spLocks noGrp="1"/>
          </p:cNvSpPr>
          <p:nvPr>
            <p:ph type="title"/>
          </p:nvPr>
        </p:nvSpPr>
        <p:spPr>
          <a:xfrm>
            <a:off x="317500" y="654050"/>
            <a:ext cx="8637600" cy="830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98" name="Google Shape;198;gb4f228e086_0_90"/>
          <p:cNvSpPr txBox="1">
            <a:spLocks noGrp="1"/>
          </p:cNvSpPr>
          <p:nvPr>
            <p:ph type="body" idx="1"/>
          </p:nvPr>
        </p:nvSpPr>
        <p:spPr>
          <a:xfrm>
            <a:off x="328600" y="1586425"/>
            <a:ext cx="8208900" cy="5271600"/>
          </a:xfrm>
          <a:prstGeom prst="rect">
            <a:avLst/>
          </a:prstGeom>
        </p:spPr>
        <p:txBody>
          <a:bodyPr spcFirstLastPara="1" wrap="square" lIns="91425" tIns="45700" rIns="91425" bIns="45700" anchor="t" anchorCtr="0">
            <a:noAutofit/>
          </a:bodyPr>
          <a:lstStyle/>
          <a:p>
            <a:pPr marL="457200" lvl="0" indent="-314325" algn="l" rtl="0">
              <a:spcBef>
                <a:spcPts val="360"/>
              </a:spcBef>
              <a:spcAft>
                <a:spcPts val="0"/>
              </a:spcAft>
              <a:buSzPts val="1350"/>
              <a:buChar char="▪"/>
            </a:pPr>
            <a:r>
              <a:rPr lang="en-US"/>
              <a:t>The fourth (positive) example leads to a</a:t>
            </a:r>
            <a:endParaRPr/>
          </a:p>
          <a:p>
            <a:pPr marL="457200" lvl="0" indent="0" algn="l" rtl="0">
              <a:spcBef>
                <a:spcPts val="360"/>
              </a:spcBef>
              <a:spcAft>
                <a:spcPts val="0"/>
              </a:spcAft>
              <a:buNone/>
            </a:pPr>
            <a:r>
              <a:rPr lang="en-US"/>
              <a:t>further generalization of h</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457200" lvl="0" indent="-314325" algn="l" rtl="0">
              <a:spcBef>
                <a:spcPts val="360"/>
              </a:spcBef>
              <a:spcAft>
                <a:spcPts val="0"/>
              </a:spcAft>
              <a:buSzPts val="1350"/>
              <a:buChar char="▪"/>
            </a:pPr>
            <a:r>
              <a:rPr lang="en-US"/>
              <a:t>The FIND-S algorithm illustrates one way in which the more-general_than partial ordering can be used to organize the search for an acceptable hypothesis.</a:t>
            </a:r>
            <a:endParaRPr/>
          </a:p>
          <a:p>
            <a:pPr marL="457200" lvl="0" indent="-314325" algn="l" rtl="0">
              <a:spcBef>
                <a:spcPts val="0"/>
              </a:spcBef>
              <a:spcAft>
                <a:spcPts val="0"/>
              </a:spcAft>
              <a:buSzPts val="1350"/>
              <a:buChar char="▪"/>
            </a:pPr>
            <a:r>
              <a:rPr lang="en-US"/>
              <a:t>The search moves from hypothesis to hypothesis, searching from the most specific to progressively more general hypotheses along one chain of the partial ordering.</a:t>
            </a:r>
            <a:endParaRPr/>
          </a:p>
          <a:p>
            <a:pPr marL="457200" lvl="0" indent="-314325" algn="l" rtl="0">
              <a:spcBef>
                <a:spcPts val="0"/>
              </a:spcBef>
              <a:spcAft>
                <a:spcPts val="0"/>
              </a:spcAft>
              <a:buSzPts val="1350"/>
              <a:buChar char="▪"/>
            </a:pPr>
            <a:endParaRPr/>
          </a:p>
        </p:txBody>
      </p:sp>
      <p:pic>
        <p:nvPicPr>
          <p:cNvPr id="199" name="Google Shape;199;gb4f228e086_0_90"/>
          <p:cNvPicPr preferRelativeResize="0"/>
          <p:nvPr/>
        </p:nvPicPr>
        <p:blipFill>
          <a:blip r:embed="rId3">
            <a:alphaModFix/>
          </a:blip>
          <a:stretch>
            <a:fillRect/>
          </a:stretch>
        </p:blipFill>
        <p:spPr>
          <a:xfrm>
            <a:off x="2902750" y="2788074"/>
            <a:ext cx="3467100" cy="42862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4"/>
          <p:cNvSpPr txBox="1">
            <a:spLocks noGrp="1"/>
          </p:cNvSpPr>
          <p:nvPr>
            <p:ph type="title"/>
          </p:nvPr>
        </p:nvSpPr>
        <p:spPr>
          <a:xfrm>
            <a:off x="398462" y="398462"/>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Find-S in action</a:t>
            </a:r>
            <a:endParaRPr/>
          </a:p>
        </p:txBody>
      </p:sp>
      <p:pic>
        <p:nvPicPr>
          <p:cNvPr id="206" name="Google Shape;206;p14"/>
          <p:cNvPicPr preferRelativeResize="0"/>
          <p:nvPr/>
        </p:nvPicPr>
        <p:blipFill rotWithShape="1">
          <a:blip r:embed="rId3">
            <a:alphaModFix/>
          </a:blip>
          <a:srcRect/>
          <a:stretch/>
        </p:blipFill>
        <p:spPr>
          <a:xfrm>
            <a:off x="315912" y="1557337"/>
            <a:ext cx="8359775" cy="4895850"/>
          </a:xfrm>
          <a:prstGeom prst="rect">
            <a:avLst/>
          </a:prstGeom>
          <a:noFill/>
          <a:ln>
            <a:noFill/>
          </a:ln>
        </p:spPr>
      </p:pic>
    </p:spTree>
  </p:cSld>
  <p:clrMapOvr>
    <a:masterClrMapping/>
  </p:clrMapOvr>
  <p:transition spd="med">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Properties of </a:t>
            </a:r>
            <a:r>
              <a:rPr lang="en-US" sz="4800" b="0" i="1" u="none">
                <a:solidFill>
                  <a:schemeClr val="dk2"/>
                </a:solidFill>
                <a:latin typeface="Arial Narrow"/>
                <a:ea typeface="Arial Narrow"/>
                <a:cs typeface="Arial Narrow"/>
                <a:sym typeface="Arial Narrow"/>
              </a:rPr>
              <a:t>Find-S</a:t>
            </a:r>
            <a:endParaRPr/>
          </a:p>
        </p:txBody>
      </p:sp>
      <p:sp>
        <p:nvSpPr>
          <p:cNvPr id="213" name="Google Shape;213;p15"/>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1"/>
              </a:buClr>
              <a:buSzPts val="1800"/>
              <a:buFont typeface="Noto Sans Symbols"/>
              <a:buChar char="▪"/>
            </a:pPr>
            <a:r>
              <a:rPr lang="en-US" sz="2400" b="0" i="1" u="none">
                <a:solidFill>
                  <a:schemeClr val="dk1"/>
                </a:solidFill>
                <a:latin typeface="Twentieth Century"/>
                <a:ea typeface="Twentieth Century"/>
                <a:cs typeface="Twentieth Century"/>
                <a:sym typeface="Twentieth Century"/>
              </a:rPr>
              <a:t>Find-S</a:t>
            </a:r>
            <a:r>
              <a:rPr lang="en-US" sz="2400" b="0" i="0" u="none">
                <a:solidFill>
                  <a:schemeClr val="dk1"/>
                </a:solidFill>
                <a:latin typeface="Twentieth Century"/>
                <a:ea typeface="Twentieth Century"/>
                <a:cs typeface="Twentieth Century"/>
                <a:sym typeface="Twentieth Century"/>
              </a:rPr>
              <a:t> is guaranteed to output the </a:t>
            </a:r>
            <a:r>
              <a:rPr lang="en-US" sz="2400" b="0" i="1" u="none">
                <a:solidFill>
                  <a:schemeClr val="dk1"/>
                </a:solidFill>
                <a:latin typeface="Twentieth Century"/>
                <a:ea typeface="Twentieth Century"/>
                <a:cs typeface="Twentieth Century"/>
                <a:sym typeface="Twentieth Century"/>
              </a:rPr>
              <a:t>most specific hypothesis </a:t>
            </a:r>
            <a:r>
              <a:rPr lang="en-US" sz="2400" b="0" i="0" u="none">
                <a:solidFill>
                  <a:schemeClr val="dk1"/>
                </a:solidFill>
                <a:latin typeface="Twentieth Century"/>
                <a:ea typeface="Twentieth Century"/>
                <a:cs typeface="Twentieth Century"/>
                <a:sym typeface="Twentieth Century"/>
              </a:rPr>
              <a:t>within </a:t>
            </a:r>
            <a:r>
              <a:rPr lang="en-US" sz="2400" b="0" i="1" u="none">
                <a:solidFill>
                  <a:schemeClr val="dk1"/>
                </a:solidFill>
                <a:latin typeface="Arial"/>
                <a:ea typeface="Arial"/>
                <a:cs typeface="Arial"/>
                <a:sym typeface="Arial"/>
              </a:rPr>
              <a:t>H</a:t>
            </a:r>
            <a:r>
              <a:rPr lang="en-US" sz="2400" b="0" i="0" u="none">
                <a:solidFill>
                  <a:schemeClr val="dk1"/>
                </a:solidFill>
                <a:latin typeface="Twentieth Century"/>
                <a:ea typeface="Twentieth Century"/>
                <a:cs typeface="Twentieth Century"/>
                <a:sym typeface="Twentieth Century"/>
              </a:rPr>
              <a:t> that is consistent with the </a:t>
            </a:r>
            <a:r>
              <a:rPr lang="en-US" sz="2400" b="0" i="1" u="none">
                <a:solidFill>
                  <a:srgbClr val="009999"/>
                </a:solidFill>
                <a:latin typeface="Twentieth Century"/>
                <a:ea typeface="Twentieth Century"/>
                <a:cs typeface="Twentieth Century"/>
                <a:sym typeface="Twentieth Century"/>
              </a:rPr>
              <a:t>positive</a:t>
            </a:r>
            <a:r>
              <a:rPr lang="en-US" sz="2400" b="0" i="0" u="none">
                <a:solidFill>
                  <a:schemeClr val="dk1"/>
                </a:solidFill>
                <a:latin typeface="Twentieth Century"/>
                <a:ea typeface="Twentieth Century"/>
                <a:cs typeface="Twentieth Century"/>
                <a:sym typeface="Twentieth Century"/>
              </a:rPr>
              <a:t> training examples</a:t>
            </a:r>
            <a:endParaRPr/>
          </a:p>
          <a:p>
            <a:pPr marL="342900" lvl="0" indent="-342900" algn="l" rtl="0">
              <a:lnSpc>
                <a:spcPct val="90000"/>
              </a:lnSpc>
              <a:spcBef>
                <a:spcPts val="48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The final hypothesis will also be consistent with the negative examples</a:t>
            </a:r>
            <a:endParaRPr/>
          </a:p>
          <a:p>
            <a:pPr marL="342900" lvl="0" indent="-342900" algn="l" rtl="0">
              <a:lnSpc>
                <a:spcPct val="90000"/>
              </a:lnSpc>
              <a:spcBef>
                <a:spcPts val="48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Problems:</a:t>
            </a:r>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Twentieth Century"/>
                <a:ea typeface="Twentieth Century"/>
                <a:cs typeface="Twentieth Century"/>
                <a:sym typeface="Twentieth Century"/>
              </a:rPr>
              <a:t>There can be more than one “most specific hypotheses”</a:t>
            </a:r>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Twentieth Century"/>
                <a:ea typeface="Twentieth Century"/>
                <a:cs typeface="Twentieth Century"/>
                <a:sym typeface="Twentieth Century"/>
              </a:rPr>
              <a:t>We cannot say if the learner converged to the correct target</a:t>
            </a:r>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Twentieth Century"/>
                <a:ea typeface="Twentieth Century"/>
                <a:cs typeface="Twentieth Century"/>
                <a:sym typeface="Twentieth Century"/>
              </a:rPr>
              <a:t>Why choose the most specific?</a:t>
            </a:r>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Twentieth Century"/>
                <a:ea typeface="Twentieth Century"/>
                <a:cs typeface="Twentieth Century"/>
                <a:sym typeface="Twentieth Century"/>
              </a:rPr>
              <a:t>If the training examples are inconsistent, the algorithm can be mislead: no tolerance to rumor.</a:t>
            </a:r>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Twentieth Century"/>
                <a:ea typeface="Twentieth Century"/>
                <a:cs typeface="Twentieth Century"/>
                <a:sym typeface="Twentieth Century"/>
              </a:rPr>
              <a:t>Negative example are not considered</a:t>
            </a:r>
            <a:endParaRPr/>
          </a:p>
        </p:txBody>
      </p:sp>
    </p:spTree>
  </p:cSld>
  <p:clrMapOvr>
    <a:masterClrMapping/>
  </p:clrMapOvr>
  <p:transition spd="med">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317500" y="547687"/>
            <a:ext cx="8637587" cy="769937"/>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400"/>
              <a:buFont typeface="Arial Narrow"/>
              <a:buNone/>
            </a:pPr>
            <a:r>
              <a:rPr lang="en-US" sz="4400" b="0" i="0" u="none" dirty="0">
                <a:solidFill>
                  <a:schemeClr val="dk2"/>
                </a:solidFill>
                <a:latin typeface="Arial Narrow"/>
                <a:ea typeface="Arial Narrow"/>
                <a:cs typeface="Arial Narrow"/>
                <a:sym typeface="Arial Narrow"/>
              </a:rPr>
              <a:t>Candidate elimination algorithm: the idea</a:t>
            </a:r>
            <a:endParaRPr/>
          </a:p>
        </p:txBody>
      </p:sp>
      <p:sp>
        <p:nvSpPr>
          <p:cNvPr id="220" name="Google Shape;220;p16"/>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1"/>
              </a:buClr>
              <a:buSzPts val="2100"/>
              <a:buFont typeface="Noto Sans Symbols"/>
              <a:buChar char="▪"/>
            </a:pPr>
            <a:r>
              <a:rPr lang="en-US" sz="2800" b="0" i="1" u="none" dirty="0">
                <a:solidFill>
                  <a:schemeClr val="dk1"/>
                </a:solidFill>
                <a:latin typeface="Twentieth Century"/>
                <a:ea typeface="Twentieth Century"/>
                <a:cs typeface="Twentieth Century"/>
                <a:sym typeface="Twentieth Century"/>
              </a:rPr>
              <a:t>The idea</a:t>
            </a:r>
            <a:r>
              <a:rPr lang="en-US" sz="2800" b="0" i="0" u="none" dirty="0">
                <a:solidFill>
                  <a:schemeClr val="dk1"/>
                </a:solidFill>
                <a:latin typeface="Twentieth Century"/>
                <a:ea typeface="Twentieth Century"/>
                <a:cs typeface="Twentieth Century"/>
                <a:sym typeface="Twentieth Century"/>
              </a:rPr>
              <a:t>: output a description of the set of </a:t>
            </a:r>
            <a:r>
              <a:rPr lang="en-US" sz="2800" b="0" i="1" u="none" dirty="0">
                <a:solidFill>
                  <a:schemeClr val="dk2"/>
                </a:solidFill>
                <a:latin typeface="Twentieth Century"/>
                <a:ea typeface="Twentieth Century"/>
                <a:cs typeface="Twentieth Century"/>
                <a:sym typeface="Twentieth Century"/>
              </a:rPr>
              <a:t>all</a:t>
            </a:r>
            <a:r>
              <a:rPr lang="en-US" sz="2800" b="0" i="1" u="none" dirty="0">
                <a:solidFill>
                  <a:schemeClr val="dk1"/>
                </a:solidFill>
                <a:latin typeface="Twentieth Century"/>
                <a:ea typeface="Twentieth Century"/>
                <a:cs typeface="Twentieth Century"/>
                <a:sym typeface="Twentieth Century"/>
              </a:rPr>
              <a:t> hypotheses</a:t>
            </a:r>
            <a:r>
              <a:rPr lang="en-US" sz="2800" b="0" i="0" u="none" dirty="0">
                <a:solidFill>
                  <a:schemeClr val="dk1"/>
                </a:solidFill>
                <a:latin typeface="Twentieth Century"/>
                <a:ea typeface="Twentieth Century"/>
                <a:cs typeface="Twentieth Century"/>
                <a:sym typeface="Twentieth Century"/>
              </a:rPr>
              <a:t> </a:t>
            </a:r>
            <a:r>
              <a:rPr lang="en-US" sz="2800" b="0" i="1" u="none" dirty="0">
                <a:solidFill>
                  <a:srgbClr val="CC3300"/>
                </a:solidFill>
                <a:latin typeface="Twentieth Century"/>
                <a:ea typeface="Twentieth Century"/>
                <a:cs typeface="Twentieth Century"/>
                <a:sym typeface="Twentieth Century"/>
              </a:rPr>
              <a:t>consistent</a:t>
            </a:r>
            <a:r>
              <a:rPr lang="en-US" sz="2800" b="0" i="0" u="none" dirty="0">
                <a:solidFill>
                  <a:srgbClr val="CC3300"/>
                </a:solidFill>
                <a:latin typeface="Twentieth Century"/>
                <a:ea typeface="Twentieth Century"/>
                <a:cs typeface="Twentieth Century"/>
                <a:sym typeface="Twentieth Century"/>
              </a:rPr>
              <a:t> </a:t>
            </a:r>
            <a:r>
              <a:rPr lang="en-US" sz="2800" b="0" i="0" u="none" dirty="0">
                <a:solidFill>
                  <a:schemeClr val="dk1"/>
                </a:solidFill>
                <a:latin typeface="Twentieth Century"/>
                <a:ea typeface="Twentieth Century"/>
                <a:cs typeface="Twentieth Century"/>
                <a:sym typeface="Twentieth Century"/>
              </a:rPr>
              <a:t>with the training examples (correctly classify training examples).</a:t>
            </a:r>
            <a:endParaRPr/>
          </a:p>
          <a:p>
            <a:pPr marL="342900" lvl="0" indent="-342900" algn="l" rtl="0">
              <a:lnSpc>
                <a:spcPct val="90000"/>
              </a:lnSpc>
              <a:spcBef>
                <a:spcPts val="560"/>
              </a:spcBef>
              <a:spcAft>
                <a:spcPts val="0"/>
              </a:spcAft>
              <a:buClr>
                <a:schemeClr val="accent1"/>
              </a:buClr>
              <a:buSzPts val="2100"/>
              <a:buFont typeface="Noto Sans Symbols"/>
              <a:buChar char="▪"/>
            </a:pPr>
            <a:r>
              <a:rPr lang="en-US" sz="2800" b="0" i="1" u="none" dirty="0">
                <a:solidFill>
                  <a:schemeClr val="dk1"/>
                </a:solidFill>
                <a:latin typeface="Twentieth Century"/>
                <a:ea typeface="Twentieth Century"/>
                <a:cs typeface="Twentieth Century"/>
                <a:sym typeface="Twentieth Century"/>
              </a:rPr>
              <a:t>Version space</a:t>
            </a:r>
            <a:r>
              <a:rPr lang="en-US" sz="2800" b="0" i="0" u="none" dirty="0">
                <a:solidFill>
                  <a:schemeClr val="dk1"/>
                </a:solidFill>
                <a:latin typeface="Twentieth Century"/>
                <a:ea typeface="Twentieth Century"/>
                <a:cs typeface="Twentieth Century"/>
                <a:sym typeface="Twentieth Century"/>
              </a:rPr>
              <a:t>: a representation of the set of hypotheses</a:t>
            </a:r>
            <a:r>
              <a:rPr lang="en-US" sz="2800" b="0" i="1" u="none" dirty="0">
                <a:solidFill>
                  <a:schemeClr val="dk1"/>
                </a:solidFill>
                <a:latin typeface="Twentieth Century"/>
                <a:ea typeface="Twentieth Century"/>
                <a:cs typeface="Twentieth Century"/>
                <a:sym typeface="Twentieth Century"/>
              </a:rPr>
              <a:t> </a:t>
            </a:r>
            <a:r>
              <a:rPr lang="en-US" sz="2800" b="0" i="0" u="none" dirty="0">
                <a:solidFill>
                  <a:schemeClr val="dk1"/>
                </a:solidFill>
                <a:latin typeface="Twentieth Century"/>
                <a:ea typeface="Twentieth Century"/>
                <a:cs typeface="Twentieth Century"/>
                <a:sym typeface="Twentieth Century"/>
              </a:rPr>
              <a:t>which are</a:t>
            </a:r>
            <a:r>
              <a:rPr lang="en-US" sz="2800" b="0" i="1" u="none" dirty="0">
                <a:solidFill>
                  <a:schemeClr val="dk1"/>
                </a:solidFill>
                <a:latin typeface="Twentieth Century"/>
                <a:ea typeface="Twentieth Century"/>
                <a:cs typeface="Twentieth Century"/>
                <a:sym typeface="Twentieth Century"/>
              </a:rPr>
              <a:t> consistent</a:t>
            </a:r>
            <a:r>
              <a:rPr lang="en-US" sz="2800" b="0" i="0" u="none" dirty="0">
                <a:solidFill>
                  <a:schemeClr val="dk1"/>
                </a:solidFill>
                <a:latin typeface="Twentieth Century"/>
                <a:ea typeface="Twentieth Century"/>
                <a:cs typeface="Twentieth Century"/>
                <a:sym typeface="Twentieth Century"/>
              </a:rPr>
              <a:t> with </a:t>
            </a:r>
            <a:r>
              <a:rPr lang="en-US" sz="2800" b="0" i="1" u="none" dirty="0">
                <a:solidFill>
                  <a:schemeClr val="dk1"/>
                </a:solidFill>
                <a:latin typeface="Twentieth Century"/>
                <a:ea typeface="Twentieth Century"/>
                <a:cs typeface="Twentieth Century"/>
                <a:sym typeface="Twentieth Century"/>
              </a:rPr>
              <a:t>D</a:t>
            </a:r>
            <a:endParaRPr sz="2800" b="0" i="0" u="none">
              <a:solidFill>
                <a:schemeClr val="dk1"/>
              </a:solidFill>
              <a:latin typeface="Twentieth Century"/>
              <a:ea typeface="Twentieth Century"/>
              <a:cs typeface="Twentieth Century"/>
              <a:sym typeface="Twentieth Century"/>
            </a:endParaRPr>
          </a:p>
          <a:p>
            <a:pPr marL="914400" lvl="1" indent="-457200" algn="l" rtl="0">
              <a:lnSpc>
                <a:spcPct val="90000"/>
              </a:lnSpc>
              <a:spcBef>
                <a:spcPts val="480"/>
              </a:spcBef>
              <a:spcAft>
                <a:spcPts val="0"/>
              </a:spcAft>
              <a:buClr>
                <a:schemeClr val="accent2"/>
              </a:buClr>
              <a:buSzPts val="1800"/>
              <a:buFont typeface="Arial"/>
              <a:buAutoNum type="arabicPeriod"/>
            </a:pPr>
            <a:r>
              <a:rPr lang="en-US" sz="2400" b="0" i="0" u="none" dirty="0">
                <a:solidFill>
                  <a:schemeClr val="dk1"/>
                </a:solidFill>
                <a:latin typeface="Twentieth Century"/>
                <a:ea typeface="Twentieth Century"/>
                <a:cs typeface="Twentieth Century"/>
                <a:sym typeface="Twentieth Century"/>
              </a:rPr>
              <a:t>an explicit list of hypotheses (</a:t>
            </a:r>
            <a:r>
              <a:rPr lang="en-US" sz="2400" b="0" i="0" u="none" dirty="0" smtClean="0">
                <a:solidFill>
                  <a:schemeClr val="dk1"/>
                </a:solidFill>
                <a:latin typeface="Twentieth Century"/>
                <a:ea typeface="Twentieth Century"/>
                <a:cs typeface="Twentieth Century"/>
                <a:sym typeface="Twentieth Century"/>
              </a:rPr>
              <a:t>List-Then-Eliminate</a:t>
            </a:r>
            <a:r>
              <a:rPr lang="en-US" sz="2400" b="0" i="0" u="none" dirty="0">
                <a:solidFill>
                  <a:schemeClr val="dk1"/>
                </a:solidFill>
                <a:latin typeface="Twentieth Century"/>
                <a:ea typeface="Twentieth Century"/>
                <a:cs typeface="Twentieth Century"/>
                <a:sym typeface="Twentieth Century"/>
              </a:rPr>
              <a:t>)</a:t>
            </a:r>
            <a:endParaRPr/>
          </a:p>
          <a:p>
            <a:pPr marL="914400" lvl="1" indent="-457200" algn="l" rtl="0">
              <a:lnSpc>
                <a:spcPct val="90000"/>
              </a:lnSpc>
              <a:spcBef>
                <a:spcPts val="480"/>
              </a:spcBef>
              <a:spcAft>
                <a:spcPts val="0"/>
              </a:spcAft>
              <a:buClr>
                <a:schemeClr val="accent2"/>
              </a:buClr>
              <a:buSzPts val="1800"/>
              <a:buFont typeface="Arial"/>
              <a:buAutoNum type="arabicPeriod"/>
            </a:pPr>
            <a:r>
              <a:rPr lang="en-US" sz="2400" b="0" i="0" u="none" dirty="0">
                <a:solidFill>
                  <a:schemeClr val="dk1"/>
                </a:solidFill>
                <a:latin typeface="Twentieth Century"/>
                <a:ea typeface="Twentieth Century"/>
                <a:cs typeface="Twentieth Century"/>
                <a:sym typeface="Twentieth Century"/>
              </a:rPr>
              <a:t>a compact representation of hypotheses which exploits the </a:t>
            </a:r>
            <a:r>
              <a:rPr lang="en-US" sz="2400" b="0" i="1" u="none" dirty="0" err="1">
                <a:solidFill>
                  <a:schemeClr val="dk1"/>
                </a:solidFill>
                <a:latin typeface="Twentieth Century"/>
                <a:ea typeface="Twentieth Century"/>
                <a:cs typeface="Twentieth Century"/>
                <a:sym typeface="Twentieth Century"/>
              </a:rPr>
              <a:t>more_general_than</a:t>
            </a:r>
            <a:r>
              <a:rPr lang="en-US" sz="2400" b="0" i="0" u="none" dirty="0">
                <a:solidFill>
                  <a:schemeClr val="dk1"/>
                </a:solidFill>
                <a:latin typeface="Twentieth Century"/>
                <a:ea typeface="Twentieth Century"/>
                <a:cs typeface="Twentieth Century"/>
                <a:sym typeface="Twentieth Century"/>
              </a:rPr>
              <a:t> partial ordering (Candidate-Elimination)</a:t>
            </a:r>
            <a:endParaRPr/>
          </a:p>
        </p:txBody>
      </p:sp>
    </p:spTree>
  </p:cSld>
  <p:clrMapOvr>
    <a:masterClrMapping/>
  </p:clrMapOvr>
  <p:transition spd="med">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Version space</a:t>
            </a:r>
            <a:endParaRPr/>
          </a:p>
        </p:txBody>
      </p:sp>
      <p:sp>
        <p:nvSpPr>
          <p:cNvPr id="227" name="Google Shape;227;p17"/>
          <p:cNvSpPr txBox="1">
            <a:spLocks noGrp="1"/>
          </p:cNvSpPr>
          <p:nvPr>
            <p:ph type="body" idx="1"/>
          </p:nvPr>
        </p:nvSpPr>
        <p:spPr>
          <a:xfrm>
            <a:off x="304800" y="1752600"/>
            <a:ext cx="8588375"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The version space </a:t>
            </a:r>
            <a:r>
              <a:rPr lang="en-US" sz="2400" b="0" i="1" u="none">
                <a:solidFill>
                  <a:schemeClr val="dk1"/>
                </a:solidFill>
                <a:latin typeface="Twentieth Century"/>
                <a:ea typeface="Twentieth Century"/>
                <a:cs typeface="Twentieth Century"/>
                <a:sym typeface="Twentieth Century"/>
              </a:rPr>
              <a:t>VS</a:t>
            </a:r>
            <a:r>
              <a:rPr lang="en-US" sz="2400" b="0" i="1" u="none" baseline="-25000">
                <a:solidFill>
                  <a:schemeClr val="dk1"/>
                </a:solidFill>
                <a:latin typeface="Times New Roman"/>
                <a:ea typeface="Times New Roman"/>
                <a:cs typeface="Times New Roman"/>
                <a:sym typeface="Times New Roman"/>
              </a:rPr>
              <a:t>H,D</a:t>
            </a:r>
            <a:r>
              <a:rPr lang="en-US" sz="2400" b="0" i="1" u="none" baseline="-25000">
                <a:solidFill>
                  <a:schemeClr val="dk1"/>
                </a:solidFill>
                <a:latin typeface="Arial"/>
                <a:ea typeface="Arial"/>
                <a:cs typeface="Arial"/>
                <a:sym typeface="Arial"/>
              </a:rPr>
              <a:t> </a:t>
            </a:r>
            <a:r>
              <a:rPr lang="en-US" sz="2400" b="0" i="0" u="none">
                <a:solidFill>
                  <a:schemeClr val="dk1"/>
                </a:solidFill>
                <a:latin typeface="Twentieth Century"/>
                <a:ea typeface="Twentieth Century"/>
                <a:cs typeface="Twentieth Century"/>
                <a:sym typeface="Twentieth Century"/>
              </a:rPr>
              <a:t>is the subset of the hypothesis from </a:t>
            </a:r>
            <a:r>
              <a:rPr lang="en-US" sz="2400" b="0" i="1" u="none">
                <a:solidFill>
                  <a:schemeClr val="dk1"/>
                </a:solidFill>
                <a:latin typeface="Times New Roman"/>
                <a:ea typeface="Times New Roman"/>
                <a:cs typeface="Times New Roman"/>
                <a:sym typeface="Times New Roman"/>
              </a:rPr>
              <a:t>H</a:t>
            </a:r>
            <a:r>
              <a:rPr lang="en-US" sz="2400" b="0" i="1" u="none">
                <a:solidFill>
                  <a:schemeClr val="dk1"/>
                </a:solidFill>
                <a:latin typeface="Twentieth Century"/>
                <a:ea typeface="Twentieth Century"/>
                <a:cs typeface="Twentieth Century"/>
                <a:sym typeface="Twentieth Century"/>
              </a:rPr>
              <a:t> consistent</a:t>
            </a:r>
            <a:r>
              <a:rPr lang="en-US" sz="2400" b="0" i="0" u="none">
                <a:solidFill>
                  <a:schemeClr val="dk1"/>
                </a:solidFill>
                <a:latin typeface="Twentieth Century"/>
                <a:ea typeface="Twentieth Century"/>
                <a:cs typeface="Twentieth Century"/>
                <a:sym typeface="Twentieth Century"/>
              </a:rPr>
              <a:t> with the training example in </a:t>
            </a:r>
            <a:r>
              <a:rPr lang="en-US" sz="2400" b="0" i="1" u="none">
                <a:solidFill>
                  <a:schemeClr val="dk1"/>
                </a:solidFill>
                <a:latin typeface="Times New Roman"/>
                <a:ea typeface="Times New Roman"/>
                <a:cs typeface="Times New Roman"/>
                <a:sym typeface="Times New Roman"/>
              </a:rPr>
              <a:t>D</a:t>
            </a:r>
            <a:endParaRPr sz="2400" b="0" i="1" u="none">
              <a:solidFill>
                <a:schemeClr val="dk1"/>
              </a:solidFill>
              <a:latin typeface="Twentieth Century"/>
              <a:ea typeface="Twentieth Century"/>
              <a:cs typeface="Twentieth Century"/>
              <a:sym typeface="Twentieth Century"/>
            </a:endParaRPr>
          </a:p>
          <a:p>
            <a:pPr marL="342900" lvl="0" indent="-342900" algn="l" rtl="0">
              <a:lnSpc>
                <a:spcPct val="100000"/>
              </a:lnSpc>
              <a:spcBef>
                <a:spcPts val="960"/>
              </a:spcBef>
              <a:spcAft>
                <a:spcPts val="0"/>
              </a:spcAft>
              <a:buSzPts val="1800"/>
              <a:buNone/>
            </a:pP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imes New Roman"/>
                <a:ea typeface="Times New Roman"/>
                <a:cs typeface="Times New Roman"/>
                <a:sym typeface="Times New Roman"/>
              </a:rPr>
              <a:t>VS</a:t>
            </a:r>
            <a:r>
              <a:rPr lang="en-US" sz="2400" b="0" i="1" u="none" baseline="-25000">
                <a:solidFill>
                  <a:schemeClr val="dk1"/>
                </a:solidFill>
                <a:latin typeface="Times New Roman"/>
                <a:ea typeface="Times New Roman"/>
                <a:cs typeface="Times New Roman"/>
                <a:sym typeface="Times New Roman"/>
              </a:rPr>
              <a:t>H,D </a:t>
            </a:r>
            <a:r>
              <a:rPr lang="en-US" sz="2400" b="0" i="0" u="none">
                <a:solidFill>
                  <a:schemeClr val="dk1"/>
                </a:solidFill>
                <a:latin typeface="Times New Roman"/>
                <a:ea typeface="Times New Roman"/>
                <a:cs typeface="Times New Roman"/>
                <a:sym typeface="Times New Roman"/>
              </a:rPr>
              <a:t>≡{</a:t>
            </a:r>
            <a:r>
              <a:rPr lang="en-US" sz="2400" b="0" i="1" u="none">
                <a:solidFill>
                  <a:schemeClr val="dk1"/>
                </a:solidFill>
                <a:latin typeface="Times New Roman"/>
                <a:ea typeface="Times New Roman"/>
                <a:cs typeface="Times New Roman"/>
                <a:sym typeface="Times New Roman"/>
              </a:rPr>
              <a:t>h </a:t>
            </a: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H </a:t>
            </a: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Consistent</a:t>
            </a:r>
            <a:r>
              <a:rPr lang="en-US" sz="2400" b="0" i="0" u="none">
                <a:solidFill>
                  <a:schemeClr val="dk1"/>
                </a:solidFill>
                <a:latin typeface="Times New Roman"/>
                <a:ea typeface="Times New Roman"/>
                <a:cs typeface="Times New Roman"/>
                <a:sym typeface="Times New Roman"/>
              </a:rPr>
              <a:t>(</a:t>
            </a:r>
            <a:r>
              <a:rPr lang="en-US" sz="2400" b="0" i="1" u="none">
                <a:solidFill>
                  <a:schemeClr val="dk1"/>
                </a:solidFill>
                <a:latin typeface="Times New Roman"/>
                <a:ea typeface="Times New Roman"/>
                <a:cs typeface="Times New Roman"/>
                <a:sym typeface="Times New Roman"/>
              </a:rPr>
              <a:t>h, D</a:t>
            </a:r>
            <a:r>
              <a:rPr lang="en-US" sz="24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72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An hypothesis </a:t>
            </a:r>
            <a:r>
              <a:rPr lang="en-US" sz="2400" b="0" i="1" u="none">
                <a:solidFill>
                  <a:schemeClr val="dk1"/>
                </a:solidFill>
                <a:latin typeface="Times New Roman"/>
                <a:ea typeface="Times New Roman"/>
                <a:cs typeface="Times New Roman"/>
                <a:sym typeface="Times New Roman"/>
              </a:rPr>
              <a:t>h</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Twentieth Century"/>
                <a:ea typeface="Twentieth Century"/>
                <a:cs typeface="Twentieth Century"/>
                <a:sym typeface="Twentieth Century"/>
              </a:rPr>
              <a:t>is consistent with a set of training examples </a:t>
            </a:r>
            <a:r>
              <a:rPr lang="en-US" sz="2400" b="0" i="1" u="none">
                <a:solidFill>
                  <a:schemeClr val="dk1"/>
                </a:solidFill>
                <a:latin typeface="Times New Roman"/>
                <a:ea typeface="Times New Roman"/>
                <a:cs typeface="Times New Roman"/>
                <a:sym typeface="Times New Roman"/>
              </a:rPr>
              <a:t>D</a:t>
            </a:r>
            <a:r>
              <a:rPr lang="en-US" sz="2400" b="0" i="1" u="none">
                <a:solidFill>
                  <a:schemeClr val="dk1"/>
                </a:solidFill>
                <a:latin typeface="Twentieth Century"/>
                <a:ea typeface="Twentieth Century"/>
                <a:cs typeface="Twentieth Century"/>
                <a:sym typeface="Twentieth Century"/>
              </a:rPr>
              <a:t> </a:t>
            </a:r>
            <a:r>
              <a:rPr lang="en-US" sz="2400" b="0" i="0" u="none">
                <a:solidFill>
                  <a:schemeClr val="dk1"/>
                </a:solidFill>
                <a:latin typeface="Twentieth Century"/>
                <a:ea typeface="Twentieth Century"/>
                <a:cs typeface="Twentieth Century"/>
                <a:sym typeface="Twentieth Century"/>
              </a:rPr>
              <a:t>iff  </a:t>
            </a:r>
            <a:r>
              <a:rPr lang="en-US" sz="2400" b="0" i="1" u="none">
                <a:solidFill>
                  <a:schemeClr val="dk1"/>
                </a:solidFill>
                <a:latin typeface="Times New Roman"/>
                <a:ea typeface="Times New Roman"/>
                <a:cs typeface="Times New Roman"/>
                <a:sym typeface="Times New Roman"/>
              </a:rPr>
              <a:t>h</a:t>
            </a:r>
            <a:r>
              <a:rPr lang="en-US" sz="2400" b="0" i="0" u="none">
                <a:solidFill>
                  <a:schemeClr val="dk1"/>
                </a:solidFill>
                <a:latin typeface="Twentieth Century"/>
                <a:ea typeface="Twentieth Century"/>
                <a:cs typeface="Twentieth Century"/>
                <a:sym typeface="Twentieth Century"/>
              </a:rPr>
              <a:t>(</a:t>
            </a:r>
            <a:r>
              <a:rPr lang="en-US" sz="2400" b="0" i="1" u="none">
                <a:solidFill>
                  <a:schemeClr val="dk1"/>
                </a:solidFill>
                <a:latin typeface="Times New Roman"/>
                <a:ea typeface="Times New Roman"/>
                <a:cs typeface="Times New Roman"/>
                <a:sym typeface="Times New Roman"/>
              </a:rPr>
              <a:t>x</a:t>
            </a:r>
            <a:r>
              <a:rPr lang="en-US" sz="2400" b="0" i="0" u="none">
                <a:solidFill>
                  <a:schemeClr val="dk1"/>
                </a:solidFill>
                <a:latin typeface="Twentieth Century"/>
                <a:ea typeface="Twentieth Century"/>
                <a:cs typeface="Twentieth Century"/>
                <a:sym typeface="Twentieth Century"/>
              </a:rPr>
              <a:t>) = </a:t>
            </a:r>
            <a:r>
              <a:rPr lang="en-US" sz="2400" b="0" i="1" u="none">
                <a:solidFill>
                  <a:schemeClr val="dk1"/>
                </a:solidFill>
                <a:latin typeface="Times New Roman"/>
                <a:ea typeface="Times New Roman"/>
                <a:cs typeface="Times New Roman"/>
                <a:sym typeface="Times New Roman"/>
              </a:rPr>
              <a:t>c</a:t>
            </a:r>
            <a:r>
              <a:rPr lang="en-US" sz="2400" b="0" i="0" u="none">
                <a:solidFill>
                  <a:schemeClr val="dk1"/>
                </a:solidFill>
                <a:latin typeface="Twentieth Century"/>
                <a:ea typeface="Twentieth Century"/>
                <a:cs typeface="Twentieth Century"/>
                <a:sym typeface="Twentieth Century"/>
              </a:rPr>
              <a:t>(</a:t>
            </a:r>
            <a:r>
              <a:rPr lang="en-US" sz="2400" b="0" i="1" u="none">
                <a:solidFill>
                  <a:schemeClr val="dk1"/>
                </a:solidFill>
                <a:latin typeface="Times New Roman"/>
                <a:ea typeface="Times New Roman"/>
                <a:cs typeface="Times New Roman"/>
                <a:sym typeface="Times New Roman"/>
              </a:rPr>
              <a:t>x</a:t>
            </a:r>
            <a:r>
              <a:rPr lang="en-US" sz="2400" b="0" i="0" u="none">
                <a:solidFill>
                  <a:schemeClr val="dk1"/>
                </a:solidFill>
                <a:latin typeface="Twentieth Century"/>
                <a:ea typeface="Twentieth Century"/>
                <a:cs typeface="Twentieth Century"/>
                <a:sym typeface="Twentieth Century"/>
              </a:rPr>
              <a:t>) for each example</a:t>
            </a:r>
            <a:r>
              <a:rPr lang="en-US" sz="2400" b="0" i="1" u="none">
                <a:solidFill>
                  <a:schemeClr val="dk1"/>
                </a:solidFill>
                <a:latin typeface="Twentieth Century"/>
                <a:ea typeface="Twentieth Century"/>
                <a:cs typeface="Twentieth Century"/>
                <a:sym typeface="Twentieth Century"/>
              </a:rPr>
              <a:t> </a:t>
            </a:r>
            <a:r>
              <a:rPr lang="en-US" sz="2400" b="0" i="0" u="none">
                <a:solidFill>
                  <a:schemeClr val="dk1"/>
                </a:solidFill>
                <a:latin typeface="Twentieth Century"/>
                <a:ea typeface="Twentieth Century"/>
                <a:cs typeface="Twentieth Century"/>
                <a:sym typeface="Twentieth Century"/>
              </a:rPr>
              <a:t>in</a:t>
            </a:r>
            <a:r>
              <a:rPr lang="en-US" sz="2400" b="0" i="1" u="none">
                <a:solidFill>
                  <a:schemeClr val="dk1"/>
                </a:solidFill>
                <a:latin typeface="Twentieth Century"/>
                <a:ea typeface="Twentieth Century"/>
                <a:cs typeface="Twentieth Century"/>
                <a:sym typeface="Twentieth Century"/>
              </a:rPr>
              <a:t> </a:t>
            </a:r>
            <a:r>
              <a:rPr lang="en-US" sz="2400" b="0" i="1" u="none">
                <a:solidFill>
                  <a:schemeClr val="dk1"/>
                </a:solidFill>
                <a:latin typeface="Times New Roman"/>
                <a:ea typeface="Times New Roman"/>
                <a:cs typeface="Times New Roman"/>
                <a:sym typeface="Times New Roman"/>
              </a:rPr>
              <a:t>D</a:t>
            </a:r>
            <a:endParaRPr sz="2400" b="0" i="1" u="none">
              <a:solidFill>
                <a:schemeClr val="dk1"/>
              </a:solidFill>
              <a:latin typeface="Twentieth Century"/>
              <a:ea typeface="Twentieth Century"/>
              <a:cs typeface="Twentieth Century"/>
              <a:sym typeface="Twentieth Century"/>
            </a:endParaRPr>
          </a:p>
          <a:p>
            <a:pPr marL="342900" lvl="0" indent="-342900" algn="l" rtl="0">
              <a:lnSpc>
                <a:spcPct val="100000"/>
              </a:lnSpc>
              <a:spcBef>
                <a:spcPts val="720"/>
              </a:spcBef>
              <a:spcAft>
                <a:spcPts val="0"/>
              </a:spcAft>
              <a:buSzPts val="1800"/>
              <a:buNone/>
            </a:pPr>
            <a:r>
              <a:rPr lang="en-US" sz="2400" b="0" i="1" u="none">
                <a:solidFill>
                  <a:schemeClr val="dk1"/>
                </a:solidFill>
                <a:latin typeface="Twentieth Century"/>
                <a:ea typeface="Twentieth Century"/>
                <a:cs typeface="Twentieth Century"/>
                <a:sym typeface="Twentieth Century"/>
              </a:rPr>
              <a:t>		</a:t>
            </a:r>
            <a:r>
              <a:rPr lang="en-US" sz="2400" b="0" i="1" u="none">
                <a:solidFill>
                  <a:schemeClr val="dk1"/>
                </a:solidFill>
                <a:latin typeface="Times New Roman"/>
                <a:ea typeface="Times New Roman"/>
                <a:cs typeface="Times New Roman"/>
                <a:sym typeface="Times New Roman"/>
              </a:rPr>
              <a:t>Consistent</a:t>
            </a:r>
            <a:r>
              <a:rPr lang="en-US" sz="2400" b="0" i="0" u="none">
                <a:solidFill>
                  <a:schemeClr val="dk1"/>
                </a:solidFill>
                <a:latin typeface="Times New Roman"/>
                <a:ea typeface="Times New Roman"/>
                <a:cs typeface="Times New Roman"/>
                <a:sym typeface="Times New Roman"/>
              </a:rPr>
              <a:t>(</a:t>
            </a:r>
            <a:r>
              <a:rPr lang="en-US" sz="2400" b="0" i="1" u="none">
                <a:solidFill>
                  <a:schemeClr val="dk1"/>
                </a:solidFill>
                <a:latin typeface="Times New Roman"/>
                <a:ea typeface="Times New Roman"/>
                <a:cs typeface="Times New Roman"/>
                <a:sym typeface="Times New Roman"/>
              </a:rPr>
              <a:t>h, D</a:t>
            </a:r>
            <a:r>
              <a:rPr lang="en-US" sz="2400" b="0" i="0" u="none">
                <a:solidFill>
                  <a:schemeClr val="dk1"/>
                </a:solidFill>
                <a:latin typeface="Times New Roman"/>
                <a:ea typeface="Times New Roman"/>
                <a:cs typeface="Times New Roman"/>
                <a:sym typeface="Times New Roman"/>
              </a:rPr>
              <a:t>) ≡ (∀ 〈</a:t>
            </a:r>
            <a:r>
              <a:rPr lang="en-US" sz="2400" b="0" i="1" u="none">
                <a:solidFill>
                  <a:schemeClr val="dk1"/>
                </a:solidFill>
                <a:latin typeface="Times New Roman"/>
                <a:ea typeface="Times New Roman"/>
                <a:cs typeface="Times New Roman"/>
                <a:sym typeface="Times New Roman"/>
              </a:rPr>
              <a:t>x, c</a:t>
            </a:r>
            <a:r>
              <a:rPr lang="en-US" sz="2400" b="0" i="0" u="none">
                <a:solidFill>
                  <a:schemeClr val="dk1"/>
                </a:solidFill>
                <a:latin typeface="Times New Roman"/>
                <a:ea typeface="Times New Roman"/>
                <a:cs typeface="Times New Roman"/>
                <a:sym typeface="Times New Roman"/>
              </a:rPr>
              <a:t>(</a:t>
            </a:r>
            <a:r>
              <a:rPr lang="en-US" sz="2400" b="0" i="1" u="none">
                <a:solidFill>
                  <a:schemeClr val="dk1"/>
                </a:solidFill>
                <a:latin typeface="Times New Roman"/>
                <a:ea typeface="Times New Roman"/>
                <a:cs typeface="Times New Roman"/>
                <a:sym typeface="Times New Roman"/>
              </a:rPr>
              <a:t>x</a:t>
            </a:r>
            <a:r>
              <a:rPr lang="en-US" sz="2400" b="0" i="0" u="none">
                <a:solidFill>
                  <a:schemeClr val="dk1"/>
                </a:solidFill>
                <a:latin typeface="Times New Roman"/>
                <a:ea typeface="Times New Roman"/>
                <a:cs typeface="Times New Roman"/>
                <a:sym typeface="Times New Roman"/>
              </a:rPr>
              <a:t>)〉 ∈ </a:t>
            </a:r>
            <a:r>
              <a:rPr lang="en-US" sz="2400" b="0" i="1" u="none">
                <a:solidFill>
                  <a:schemeClr val="dk1"/>
                </a:solidFill>
                <a:latin typeface="Times New Roman"/>
                <a:ea typeface="Times New Roman"/>
                <a:cs typeface="Times New Roman"/>
                <a:sym typeface="Times New Roman"/>
              </a:rPr>
              <a:t>D</a:t>
            </a: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h</a:t>
            </a:r>
            <a:r>
              <a:rPr lang="en-US" sz="2400" b="0" i="0" u="none">
                <a:solidFill>
                  <a:schemeClr val="dk1"/>
                </a:solidFill>
                <a:latin typeface="Times New Roman"/>
                <a:ea typeface="Times New Roman"/>
                <a:cs typeface="Times New Roman"/>
                <a:sym typeface="Times New Roman"/>
              </a:rPr>
              <a:t>(</a:t>
            </a:r>
            <a:r>
              <a:rPr lang="en-US" sz="2400" b="0" i="1" u="none">
                <a:solidFill>
                  <a:schemeClr val="dk1"/>
                </a:solidFill>
                <a:latin typeface="Times New Roman"/>
                <a:ea typeface="Times New Roman"/>
                <a:cs typeface="Times New Roman"/>
                <a:sym typeface="Times New Roman"/>
              </a:rPr>
              <a:t>x</a:t>
            </a:r>
            <a:r>
              <a:rPr lang="en-US" sz="2400" b="0" i="0" u="none">
                <a:solidFill>
                  <a:schemeClr val="dk1"/>
                </a:solidFill>
                <a:latin typeface="Times New Roman"/>
                <a:ea typeface="Times New Roman"/>
                <a:cs typeface="Times New Roman"/>
                <a:sym typeface="Times New Roman"/>
              </a:rPr>
              <a:t>) = </a:t>
            </a:r>
            <a:r>
              <a:rPr lang="en-US" sz="2400" b="0" i="1" u="none">
                <a:solidFill>
                  <a:schemeClr val="dk1"/>
                </a:solidFill>
                <a:latin typeface="Times New Roman"/>
                <a:ea typeface="Times New Roman"/>
                <a:cs typeface="Times New Roman"/>
                <a:sym typeface="Times New Roman"/>
              </a:rPr>
              <a:t>c</a:t>
            </a:r>
            <a:r>
              <a:rPr lang="en-US" sz="2400" b="0" i="0" u="none">
                <a:solidFill>
                  <a:schemeClr val="dk1"/>
                </a:solidFill>
                <a:latin typeface="Times New Roman"/>
                <a:ea typeface="Times New Roman"/>
                <a:cs typeface="Times New Roman"/>
                <a:sym typeface="Times New Roman"/>
              </a:rPr>
              <a:t>(</a:t>
            </a:r>
            <a:r>
              <a:rPr lang="en-US" sz="2400" b="0" i="1" u="none">
                <a:solidFill>
                  <a:schemeClr val="dk1"/>
                </a:solidFill>
                <a:latin typeface="Times New Roman"/>
                <a:ea typeface="Times New Roman"/>
                <a:cs typeface="Times New Roman"/>
                <a:sym typeface="Times New Roman"/>
              </a:rPr>
              <a:t>x</a:t>
            </a:r>
            <a:r>
              <a:rPr lang="en-US" sz="24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840"/>
              </a:spcBef>
              <a:spcAft>
                <a:spcPts val="0"/>
              </a:spcAft>
              <a:buSzPts val="1800"/>
              <a:buNone/>
            </a:pPr>
            <a:r>
              <a:rPr lang="en-US" sz="2400" b="0" i="0" u="none">
                <a:solidFill>
                  <a:schemeClr val="dk1"/>
                </a:solidFill>
                <a:latin typeface="Twentieth Century"/>
                <a:ea typeface="Twentieth Century"/>
                <a:cs typeface="Twentieth Century"/>
                <a:sym typeface="Twentieth Century"/>
              </a:rPr>
              <a:t>	Note</a:t>
            </a:r>
            <a:r>
              <a:rPr lang="en-US" sz="2800" b="0" i="0" u="none">
                <a:solidFill>
                  <a:schemeClr val="dk1"/>
                </a:solidFill>
                <a:latin typeface="Twentieth Century"/>
                <a:ea typeface="Twentieth Century"/>
                <a:cs typeface="Twentieth Century"/>
                <a:sym typeface="Twentieth Century"/>
              </a:rPr>
              <a:t>: </a:t>
            </a:r>
            <a:r>
              <a:rPr lang="en-US" sz="2400" b="0" i="0" u="none">
                <a:solidFill>
                  <a:schemeClr val="dk1"/>
                </a:solidFill>
                <a:latin typeface="Twentieth Century"/>
                <a:ea typeface="Twentieth Century"/>
                <a:cs typeface="Twentieth Century"/>
                <a:sym typeface="Twentieth Century"/>
              </a:rPr>
              <a:t>"</a:t>
            </a:r>
            <a:r>
              <a:rPr lang="en-US" sz="2400" b="0" i="1" u="none">
                <a:solidFill>
                  <a:schemeClr val="dk1"/>
                </a:solidFill>
                <a:latin typeface="Times New Roman"/>
                <a:ea typeface="Times New Roman"/>
                <a:cs typeface="Times New Roman"/>
                <a:sym typeface="Times New Roman"/>
              </a:rPr>
              <a:t>x</a:t>
            </a:r>
            <a:r>
              <a:rPr lang="en-US" sz="2400" b="0" i="1" u="none">
                <a:solidFill>
                  <a:schemeClr val="dk1"/>
                </a:solidFill>
                <a:latin typeface="Twentieth Century"/>
                <a:ea typeface="Twentieth Century"/>
                <a:cs typeface="Twentieth Century"/>
                <a:sym typeface="Twentieth Century"/>
              </a:rPr>
              <a:t> </a:t>
            </a:r>
            <a:r>
              <a:rPr lang="en-US" sz="2400" b="0" i="1" u="none">
                <a:solidFill>
                  <a:schemeClr val="dk1"/>
                </a:solidFill>
                <a:latin typeface="Times New Roman"/>
                <a:ea typeface="Times New Roman"/>
                <a:cs typeface="Times New Roman"/>
                <a:sym typeface="Times New Roman"/>
              </a:rPr>
              <a:t>satisfies</a:t>
            </a:r>
            <a:r>
              <a:rPr lang="en-US" sz="2400" b="0" i="1" u="none">
                <a:solidFill>
                  <a:schemeClr val="dk1"/>
                </a:solidFill>
                <a:latin typeface="Twentieth Century"/>
                <a:ea typeface="Twentieth Century"/>
                <a:cs typeface="Twentieth Century"/>
                <a:sym typeface="Twentieth Century"/>
              </a:rPr>
              <a:t> </a:t>
            </a:r>
            <a:r>
              <a:rPr lang="en-US" sz="2400" b="0" i="1" u="none">
                <a:solidFill>
                  <a:schemeClr val="dk1"/>
                </a:solidFill>
                <a:latin typeface="Times New Roman"/>
                <a:ea typeface="Times New Roman"/>
                <a:cs typeface="Times New Roman"/>
                <a:sym typeface="Times New Roman"/>
              </a:rPr>
              <a:t>h</a:t>
            </a:r>
            <a:r>
              <a:rPr lang="en-US" sz="2400" b="0" i="1" u="none">
                <a:solidFill>
                  <a:schemeClr val="dk1"/>
                </a:solidFill>
                <a:latin typeface="Twentieth Century"/>
                <a:ea typeface="Twentieth Century"/>
                <a:cs typeface="Twentieth Century"/>
                <a:sym typeface="Twentieth Century"/>
              </a:rPr>
              <a:t>"</a:t>
            </a: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imes New Roman"/>
                <a:ea typeface="Times New Roman"/>
                <a:cs typeface="Times New Roman"/>
                <a:sym typeface="Times New Roman"/>
              </a:rPr>
              <a:t>h</a:t>
            </a:r>
            <a:r>
              <a:rPr lang="en-US" sz="2400" b="0" i="0" u="none">
                <a:solidFill>
                  <a:schemeClr val="dk1"/>
                </a:solidFill>
                <a:latin typeface="Twentieth Century"/>
                <a:ea typeface="Twentieth Century"/>
                <a:cs typeface="Twentieth Century"/>
                <a:sym typeface="Twentieth Century"/>
              </a:rPr>
              <a:t>(</a:t>
            </a:r>
            <a:r>
              <a:rPr lang="en-US" sz="2400" b="0" i="1" u="none">
                <a:solidFill>
                  <a:schemeClr val="dk1"/>
                </a:solidFill>
                <a:latin typeface="Times New Roman"/>
                <a:ea typeface="Times New Roman"/>
                <a:cs typeface="Times New Roman"/>
                <a:sym typeface="Times New Roman"/>
              </a:rPr>
              <a:t>x</a:t>
            </a:r>
            <a:r>
              <a:rPr lang="en-US" sz="2400" b="0" i="0" u="none">
                <a:solidFill>
                  <a:schemeClr val="dk1"/>
                </a:solidFill>
                <a:latin typeface="Twentieth Century"/>
                <a:ea typeface="Twentieth Century"/>
                <a:cs typeface="Twentieth Century"/>
                <a:sym typeface="Twentieth Century"/>
              </a:rPr>
              <a:t>)=</a:t>
            </a:r>
            <a:r>
              <a:rPr lang="en-US" sz="2400" b="0" i="0" u="none">
                <a:solidFill>
                  <a:schemeClr val="dk1"/>
                </a:solidFill>
                <a:latin typeface="Times New Roman"/>
                <a:ea typeface="Times New Roman"/>
                <a:cs typeface="Times New Roman"/>
                <a:sym typeface="Times New Roman"/>
              </a:rPr>
              <a:t>1</a:t>
            </a:r>
            <a:r>
              <a:rPr lang="en-US" sz="2400" b="0" i="0" u="none">
                <a:solidFill>
                  <a:schemeClr val="dk1"/>
                </a:solidFill>
                <a:latin typeface="Twentieth Century"/>
                <a:ea typeface="Twentieth Century"/>
                <a:cs typeface="Twentieth Century"/>
                <a:sym typeface="Twentieth Century"/>
              </a:rPr>
              <a:t>) different from </a:t>
            </a:r>
            <a:r>
              <a:rPr lang="en-US" sz="2400" b="0" i="0" u="none">
                <a:solidFill>
                  <a:schemeClr val="dk1"/>
                </a:solidFill>
                <a:latin typeface="Times New Roman"/>
                <a:ea typeface="Times New Roman"/>
                <a:cs typeface="Times New Roman"/>
                <a:sym typeface="Times New Roman"/>
              </a:rPr>
              <a:t>“</a:t>
            </a:r>
            <a:r>
              <a:rPr lang="en-US" sz="2400" b="0" i="1" u="none">
                <a:solidFill>
                  <a:schemeClr val="dk1"/>
                </a:solidFill>
                <a:latin typeface="Times New Roman"/>
                <a:ea typeface="Times New Roman"/>
                <a:cs typeface="Times New Roman"/>
                <a:sym typeface="Times New Roman"/>
              </a:rPr>
              <a:t>h</a:t>
            </a:r>
            <a:r>
              <a:rPr lang="en-US" sz="2800" b="0" i="1" u="none">
                <a:solidFill>
                  <a:schemeClr val="dk1"/>
                </a:solidFill>
                <a:latin typeface="Twentieth Century"/>
                <a:ea typeface="Twentieth Century"/>
                <a:cs typeface="Twentieth Century"/>
                <a:sym typeface="Twentieth Century"/>
              </a:rPr>
              <a:t> </a:t>
            </a:r>
            <a:r>
              <a:rPr lang="en-US" sz="2400" b="0" i="1" u="none">
                <a:solidFill>
                  <a:schemeClr val="dk1"/>
                </a:solidFill>
                <a:latin typeface="Times New Roman"/>
                <a:ea typeface="Times New Roman"/>
                <a:cs typeface="Times New Roman"/>
                <a:sym typeface="Times New Roman"/>
              </a:rPr>
              <a:t>consistent with x"</a:t>
            </a:r>
            <a:r>
              <a:rPr lang="en-US" sz="2400" b="0" i="1" u="none">
                <a:solidFill>
                  <a:schemeClr val="dk1"/>
                </a:solidFill>
                <a:latin typeface="Twentieth Century"/>
                <a:ea typeface="Twentieth Century"/>
                <a:cs typeface="Twentieth Century"/>
                <a:sym typeface="Twentieth Century"/>
              </a:rPr>
              <a:t> </a:t>
            </a:r>
            <a:endParaRPr/>
          </a:p>
          <a:p>
            <a:pPr marL="342900" lvl="0" indent="-342900" algn="l" rtl="0">
              <a:lnSpc>
                <a:spcPct val="100000"/>
              </a:lnSpc>
              <a:spcBef>
                <a:spcPts val="720"/>
              </a:spcBef>
              <a:spcAft>
                <a:spcPts val="0"/>
              </a:spcAft>
              <a:buSzPts val="1800"/>
              <a:buNone/>
            </a:pPr>
            <a:r>
              <a:rPr lang="en-US" sz="2400" b="0" i="1" u="none">
                <a:solidFill>
                  <a:schemeClr val="dk1"/>
                </a:solidFill>
                <a:latin typeface="Twentieth Century"/>
                <a:ea typeface="Twentieth Century"/>
                <a:cs typeface="Twentieth Century"/>
                <a:sym typeface="Twentieth Century"/>
              </a:rPr>
              <a:t>	</a:t>
            </a:r>
            <a:r>
              <a:rPr lang="en-US" sz="2400" b="0" i="0" u="none">
                <a:solidFill>
                  <a:schemeClr val="dk1"/>
                </a:solidFill>
                <a:latin typeface="Twentieth Century"/>
                <a:ea typeface="Twentieth Century"/>
                <a:cs typeface="Twentieth Century"/>
                <a:sym typeface="Twentieth Century"/>
              </a:rPr>
              <a:t>In particular when an hypothesis </a:t>
            </a:r>
            <a:r>
              <a:rPr lang="en-US" sz="2400" b="0" i="1" u="none">
                <a:solidFill>
                  <a:schemeClr val="dk1"/>
                </a:solidFill>
                <a:latin typeface="Times New Roman"/>
                <a:ea typeface="Times New Roman"/>
                <a:cs typeface="Times New Roman"/>
                <a:sym typeface="Times New Roman"/>
              </a:rPr>
              <a:t>h </a:t>
            </a:r>
            <a:r>
              <a:rPr lang="en-US" sz="2400" b="0" i="0" u="none">
                <a:solidFill>
                  <a:schemeClr val="dk1"/>
                </a:solidFill>
                <a:latin typeface="Twentieth Century"/>
                <a:ea typeface="Twentieth Century"/>
                <a:cs typeface="Twentieth Century"/>
                <a:sym typeface="Twentieth Century"/>
              </a:rPr>
              <a:t>is consistent with a negative example</a:t>
            </a:r>
            <a:r>
              <a:rPr lang="en-US" sz="2400" b="0" i="1" u="none">
                <a:solidFill>
                  <a:schemeClr val="dk1"/>
                </a:solidFill>
                <a:latin typeface="Twentieth Century"/>
                <a:ea typeface="Twentieth Century"/>
                <a:cs typeface="Twentieth Century"/>
                <a:sym typeface="Twentieth Century"/>
              </a:rPr>
              <a:t> d =</a:t>
            </a:r>
            <a:r>
              <a:rPr lang="en-US" sz="2400" b="0" i="0" u="none">
                <a:solidFill>
                  <a:schemeClr val="dk1"/>
                </a:solidFill>
                <a:latin typeface="Twentieth Century"/>
                <a:ea typeface="Twentieth Century"/>
                <a:cs typeface="Twentieth Century"/>
                <a:sym typeface="Twentieth Century"/>
              </a:rPr>
              <a:t>〈</a:t>
            </a:r>
            <a:r>
              <a:rPr lang="en-US" sz="2400" b="0" i="1" u="none">
                <a:solidFill>
                  <a:schemeClr val="dk1"/>
                </a:solidFill>
                <a:latin typeface="Times New Roman"/>
                <a:ea typeface="Times New Roman"/>
                <a:cs typeface="Times New Roman"/>
                <a:sym typeface="Times New Roman"/>
              </a:rPr>
              <a:t>x</a:t>
            </a:r>
            <a:r>
              <a:rPr lang="en-US" sz="2400" b="0" i="1" u="none">
                <a:solidFill>
                  <a:schemeClr val="dk1"/>
                </a:solidFill>
                <a:latin typeface="Twentieth Century"/>
                <a:ea typeface="Twentieth Century"/>
                <a:cs typeface="Twentieth Century"/>
                <a:sym typeface="Twentieth Century"/>
              </a:rPr>
              <a:t>, c</a:t>
            </a:r>
            <a:r>
              <a:rPr lang="en-US" sz="2400" b="0" i="0" u="none">
                <a:solidFill>
                  <a:schemeClr val="dk1"/>
                </a:solidFill>
                <a:latin typeface="Twentieth Century"/>
                <a:ea typeface="Twentieth Century"/>
                <a:cs typeface="Twentieth Century"/>
                <a:sym typeface="Twentieth Century"/>
              </a:rPr>
              <a:t>(</a:t>
            </a:r>
            <a:r>
              <a:rPr lang="en-US" sz="2400" b="0" i="1" u="none">
                <a:solidFill>
                  <a:schemeClr val="dk1"/>
                </a:solidFill>
                <a:latin typeface="Times New Roman"/>
                <a:ea typeface="Times New Roman"/>
                <a:cs typeface="Times New Roman"/>
                <a:sym typeface="Times New Roman"/>
              </a:rPr>
              <a:t>x</a:t>
            </a:r>
            <a:r>
              <a:rPr lang="en-US" sz="2400" b="0" i="0" u="none">
                <a:solidFill>
                  <a:schemeClr val="dk1"/>
                </a:solidFill>
                <a:latin typeface="Twentieth Century"/>
                <a:ea typeface="Twentieth Century"/>
                <a:cs typeface="Twentieth Century"/>
                <a:sym typeface="Twentieth Century"/>
              </a:rPr>
              <a:t>)=</a:t>
            </a:r>
            <a:r>
              <a:rPr lang="en-US" sz="2400" b="0" i="1" u="none">
                <a:solidFill>
                  <a:schemeClr val="dk1"/>
                </a:solidFill>
                <a:latin typeface="Twentieth Century"/>
                <a:ea typeface="Twentieth Century"/>
                <a:cs typeface="Twentieth Century"/>
                <a:sym typeface="Twentieth Century"/>
              </a:rPr>
              <a:t>No</a:t>
            </a:r>
            <a:r>
              <a:rPr lang="en-US" sz="2400" b="0" i="0" u="none">
                <a:solidFill>
                  <a:schemeClr val="dk1"/>
                </a:solidFill>
                <a:latin typeface="Twentieth Century"/>
                <a:ea typeface="Twentieth Century"/>
                <a:cs typeface="Twentieth Century"/>
                <a:sym typeface="Twentieth Century"/>
              </a:rPr>
              <a:t>〉, then </a:t>
            </a:r>
            <a:r>
              <a:rPr lang="en-US" sz="2400" b="0" i="1" u="none">
                <a:solidFill>
                  <a:schemeClr val="dk1"/>
                </a:solidFill>
                <a:latin typeface="Times New Roman"/>
                <a:ea typeface="Times New Roman"/>
                <a:cs typeface="Times New Roman"/>
                <a:sym typeface="Times New Roman"/>
              </a:rPr>
              <a:t>x </a:t>
            </a:r>
            <a:r>
              <a:rPr lang="en-US" sz="2400" b="0" i="0" u="none">
                <a:solidFill>
                  <a:schemeClr val="dk1"/>
                </a:solidFill>
                <a:latin typeface="Twentieth Century"/>
                <a:ea typeface="Twentieth Century"/>
                <a:cs typeface="Twentieth Century"/>
                <a:sym typeface="Twentieth Century"/>
              </a:rPr>
              <a:t>must not satisfy </a:t>
            </a:r>
            <a:r>
              <a:rPr lang="en-US" sz="2400" b="0" i="1" u="none">
                <a:solidFill>
                  <a:schemeClr val="dk1"/>
                </a:solidFill>
                <a:latin typeface="Times New Roman"/>
                <a:ea typeface="Times New Roman"/>
                <a:cs typeface="Times New Roman"/>
                <a:sym typeface="Times New Roman"/>
              </a:rPr>
              <a:t>h</a:t>
            </a:r>
            <a:r>
              <a:rPr lang="en-US" sz="2400" b="0" i="1" u="none">
                <a:solidFill>
                  <a:schemeClr val="dk1"/>
                </a:solidFill>
                <a:latin typeface="Twentieth Century"/>
                <a:ea typeface="Twentieth Century"/>
                <a:cs typeface="Twentieth Century"/>
                <a:sym typeface="Twentieth Century"/>
              </a:rPr>
              <a:t> </a:t>
            </a:r>
            <a:endParaRPr/>
          </a:p>
        </p:txBody>
      </p:sp>
    </p:spTree>
  </p:cSld>
  <p:clrMapOvr>
    <a:masterClrMapping/>
  </p:clrMapOvr>
  <p:transition spd="med">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The </a:t>
            </a:r>
            <a:r>
              <a:rPr lang="en-US" sz="4800" b="0" i="1" u="none">
                <a:solidFill>
                  <a:schemeClr val="dk2"/>
                </a:solidFill>
                <a:latin typeface="Arial Narrow"/>
                <a:ea typeface="Arial Narrow"/>
                <a:cs typeface="Arial Narrow"/>
                <a:sym typeface="Arial Narrow"/>
              </a:rPr>
              <a:t>List-Then-Eliminate</a:t>
            </a:r>
            <a:r>
              <a:rPr lang="en-US" sz="4800" b="0" i="0" u="none">
                <a:solidFill>
                  <a:schemeClr val="dk2"/>
                </a:solidFill>
                <a:latin typeface="Arial Narrow"/>
                <a:ea typeface="Arial Narrow"/>
                <a:cs typeface="Arial Narrow"/>
                <a:sym typeface="Arial Narrow"/>
              </a:rPr>
              <a:t> algorithm</a:t>
            </a:r>
            <a:endParaRPr/>
          </a:p>
        </p:txBody>
      </p:sp>
      <p:sp>
        <p:nvSpPr>
          <p:cNvPr id="234" name="Google Shape;234;p18"/>
          <p:cNvSpPr txBox="1">
            <a:spLocks noGrp="1"/>
          </p:cNvSpPr>
          <p:nvPr>
            <p:ph type="body" idx="1"/>
          </p:nvPr>
        </p:nvSpPr>
        <p:spPr>
          <a:xfrm>
            <a:off x="328612" y="1941512"/>
            <a:ext cx="8564562" cy="45116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100"/>
              <a:buNone/>
            </a:pPr>
            <a:r>
              <a:rPr lang="en-US" sz="2800" b="0" i="0" u="none">
                <a:solidFill>
                  <a:schemeClr val="dk1"/>
                </a:solidFill>
                <a:latin typeface="Twentieth Century"/>
                <a:ea typeface="Twentieth Century"/>
                <a:cs typeface="Twentieth Century"/>
                <a:sym typeface="Twentieth Century"/>
              </a:rPr>
              <a:t>Version space as list of hypotheses</a:t>
            </a:r>
            <a:endParaRPr/>
          </a:p>
          <a:p>
            <a:pPr marL="0" lvl="0" indent="-133350" algn="l" rtl="0">
              <a:lnSpc>
                <a:spcPct val="90000"/>
              </a:lnSpc>
              <a:spcBef>
                <a:spcPts val="560"/>
              </a:spcBef>
              <a:spcAft>
                <a:spcPts val="0"/>
              </a:spcAft>
              <a:buClr>
                <a:schemeClr val="accent1"/>
              </a:buClr>
              <a:buSzPts val="2100"/>
              <a:buFont typeface="Arial"/>
              <a:buAutoNum type="arabicPeriod"/>
            </a:pPr>
            <a:r>
              <a:rPr lang="en-US" sz="2800" b="0" i="0" u="none">
                <a:solidFill>
                  <a:schemeClr val="dk1"/>
                </a:solidFill>
                <a:latin typeface="Arial"/>
                <a:ea typeface="Arial"/>
                <a:cs typeface="Arial"/>
                <a:sym typeface="Arial"/>
              </a:rPr>
              <a:t>V</a:t>
            </a:r>
            <a:r>
              <a:rPr lang="en-US" sz="2800" b="0" i="1" u="none">
                <a:solidFill>
                  <a:schemeClr val="dk1"/>
                </a:solidFill>
                <a:latin typeface="Times New Roman"/>
                <a:ea typeface="Times New Roman"/>
                <a:cs typeface="Times New Roman"/>
                <a:sym typeface="Times New Roman"/>
              </a:rPr>
              <a:t>ersionSpace </a:t>
            </a:r>
            <a:r>
              <a:rPr lang="en-US" sz="2800" b="0" i="0" u="none">
                <a:solidFill>
                  <a:schemeClr val="dk1"/>
                </a:solidFill>
                <a:latin typeface="Twentieth Century"/>
                <a:ea typeface="Twentieth Century"/>
                <a:cs typeface="Twentieth Century"/>
                <a:sym typeface="Twentieth Century"/>
              </a:rPr>
              <a:t>← a list containing every hypothesis in </a:t>
            </a:r>
            <a:r>
              <a:rPr lang="en-US" sz="2800" b="0" i="1" u="none">
                <a:solidFill>
                  <a:schemeClr val="dk1"/>
                </a:solidFill>
                <a:latin typeface="Times New Roman"/>
                <a:ea typeface="Times New Roman"/>
                <a:cs typeface="Times New Roman"/>
                <a:sym typeface="Times New Roman"/>
              </a:rPr>
              <a:t>H</a:t>
            </a:r>
            <a:endParaRPr/>
          </a:p>
          <a:p>
            <a:pPr marL="0" lvl="0" indent="-133350" algn="l" rtl="0">
              <a:lnSpc>
                <a:spcPct val="90000"/>
              </a:lnSpc>
              <a:spcBef>
                <a:spcPts val="560"/>
              </a:spcBef>
              <a:spcAft>
                <a:spcPts val="0"/>
              </a:spcAft>
              <a:buClr>
                <a:schemeClr val="accent1"/>
              </a:buClr>
              <a:buSzPts val="2100"/>
              <a:buFont typeface="Arial"/>
              <a:buAutoNum type="arabicPeriod"/>
            </a:pPr>
            <a:r>
              <a:rPr lang="en-US" sz="2800" b="0" i="0" u="none">
                <a:solidFill>
                  <a:schemeClr val="dk1"/>
                </a:solidFill>
                <a:latin typeface="Twentieth Century"/>
                <a:ea typeface="Twentieth Century"/>
                <a:cs typeface="Twentieth Century"/>
                <a:sym typeface="Twentieth Century"/>
              </a:rPr>
              <a:t>For each training example, 〈</a:t>
            </a:r>
            <a:r>
              <a:rPr lang="en-US" sz="2800" b="0" i="1" u="none">
                <a:solidFill>
                  <a:schemeClr val="dk1"/>
                </a:solidFill>
                <a:latin typeface="Times New Roman"/>
                <a:ea typeface="Times New Roman"/>
                <a:cs typeface="Times New Roman"/>
                <a:sym typeface="Times New Roman"/>
              </a:rPr>
              <a:t>x</a:t>
            </a:r>
            <a:r>
              <a:rPr lang="en-US" sz="2800" b="0" i="0" u="none">
                <a:solidFill>
                  <a:schemeClr val="dk1"/>
                </a:solidFill>
                <a:latin typeface="Times New Roman"/>
                <a:ea typeface="Times New Roman"/>
                <a:cs typeface="Times New Roman"/>
                <a:sym typeface="Times New Roman"/>
              </a:rPr>
              <a:t>, </a:t>
            </a:r>
            <a:r>
              <a:rPr lang="en-US" sz="2800" b="0" i="1" u="none">
                <a:solidFill>
                  <a:schemeClr val="dk1"/>
                </a:solidFill>
                <a:latin typeface="Times New Roman"/>
                <a:ea typeface="Times New Roman"/>
                <a:cs typeface="Times New Roman"/>
                <a:sym typeface="Times New Roman"/>
              </a:rPr>
              <a:t>c</a:t>
            </a:r>
            <a:r>
              <a:rPr lang="en-US" sz="2800" b="0" i="0" u="none">
                <a:solidFill>
                  <a:schemeClr val="dk1"/>
                </a:solidFill>
                <a:latin typeface="Times New Roman"/>
                <a:ea typeface="Times New Roman"/>
                <a:cs typeface="Times New Roman"/>
                <a:sym typeface="Times New Roman"/>
              </a:rPr>
              <a:t>(</a:t>
            </a:r>
            <a:r>
              <a:rPr lang="en-US" sz="2800" b="0" i="1" u="none">
                <a:solidFill>
                  <a:schemeClr val="dk1"/>
                </a:solidFill>
                <a:latin typeface="Times New Roman"/>
                <a:ea typeface="Times New Roman"/>
                <a:cs typeface="Times New Roman"/>
                <a:sym typeface="Times New Roman"/>
              </a:rPr>
              <a:t>x</a:t>
            </a:r>
            <a:r>
              <a:rPr lang="en-US" sz="2800" b="0" i="0" u="none">
                <a:solidFill>
                  <a:schemeClr val="dk1"/>
                </a:solidFill>
                <a:latin typeface="Times New Roman"/>
                <a:ea typeface="Times New Roman"/>
                <a:cs typeface="Times New Roman"/>
                <a:sym typeface="Times New Roman"/>
              </a:rPr>
              <a:t>)</a:t>
            </a:r>
            <a:r>
              <a:rPr lang="en-US" sz="2800" b="0" i="0" u="none">
                <a:solidFill>
                  <a:schemeClr val="dk1"/>
                </a:solidFill>
                <a:latin typeface="Twentieth Century"/>
                <a:ea typeface="Twentieth Century"/>
                <a:cs typeface="Twentieth Century"/>
                <a:sym typeface="Twentieth Century"/>
              </a:rPr>
              <a:t>〉</a:t>
            </a:r>
            <a:endParaRPr/>
          </a:p>
          <a:p>
            <a:pPr marL="0" lvl="0" indent="0" algn="l" rtl="0">
              <a:lnSpc>
                <a:spcPct val="90000"/>
              </a:lnSpc>
              <a:spcBef>
                <a:spcPts val="560"/>
              </a:spcBef>
              <a:spcAft>
                <a:spcPts val="0"/>
              </a:spcAft>
              <a:buSzPts val="2100"/>
              <a:buNone/>
            </a:pPr>
            <a:r>
              <a:rPr lang="en-US" sz="2800" b="0" i="0" u="none">
                <a:solidFill>
                  <a:schemeClr val="dk1"/>
                </a:solidFill>
                <a:latin typeface="Twentieth Century"/>
                <a:ea typeface="Twentieth Century"/>
                <a:cs typeface="Twentieth Century"/>
                <a:sym typeface="Twentieth Century"/>
              </a:rPr>
              <a:t>	Remove from </a:t>
            </a:r>
            <a:r>
              <a:rPr lang="en-US" sz="2800" b="0" i="1" u="none">
                <a:solidFill>
                  <a:schemeClr val="dk1"/>
                </a:solidFill>
                <a:latin typeface="Times New Roman"/>
                <a:ea typeface="Times New Roman"/>
                <a:cs typeface="Times New Roman"/>
                <a:sym typeface="Times New Roman"/>
              </a:rPr>
              <a:t>VersionSpace</a:t>
            </a:r>
            <a:r>
              <a:rPr lang="en-US" sz="2800" b="0" i="1" u="none">
                <a:solidFill>
                  <a:schemeClr val="dk1"/>
                </a:solidFill>
                <a:latin typeface="Twentieth Century"/>
                <a:ea typeface="Twentieth Century"/>
                <a:cs typeface="Twentieth Century"/>
                <a:sym typeface="Twentieth Century"/>
              </a:rPr>
              <a:t> </a:t>
            </a:r>
            <a:r>
              <a:rPr lang="en-US" sz="2800" b="0" i="0" u="none">
                <a:solidFill>
                  <a:schemeClr val="dk1"/>
                </a:solidFill>
                <a:latin typeface="Twentieth Century"/>
                <a:ea typeface="Twentieth Century"/>
                <a:cs typeface="Twentieth Century"/>
                <a:sym typeface="Twentieth Century"/>
              </a:rPr>
              <a:t>any hypothesis</a:t>
            </a:r>
            <a:r>
              <a:rPr lang="en-US" sz="2800" b="0" i="1" u="none">
                <a:solidFill>
                  <a:schemeClr val="dk1"/>
                </a:solidFill>
                <a:latin typeface="Twentieth Century"/>
                <a:ea typeface="Twentieth Century"/>
                <a:cs typeface="Twentieth Century"/>
                <a:sym typeface="Twentieth Century"/>
              </a:rPr>
              <a:t> </a:t>
            </a:r>
            <a:r>
              <a:rPr lang="en-US" sz="2800" b="0" i="1" u="none">
                <a:solidFill>
                  <a:schemeClr val="dk1"/>
                </a:solidFill>
                <a:latin typeface="Times New Roman"/>
                <a:ea typeface="Times New Roman"/>
                <a:cs typeface="Times New Roman"/>
                <a:sym typeface="Times New Roman"/>
              </a:rPr>
              <a:t>h</a:t>
            </a:r>
            <a:r>
              <a:rPr lang="en-US" sz="2800" b="0" i="0" u="none">
                <a:solidFill>
                  <a:schemeClr val="dk1"/>
                </a:solidFill>
                <a:latin typeface="Twentieth Century"/>
                <a:ea typeface="Twentieth Century"/>
                <a:cs typeface="Twentieth Century"/>
                <a:sym typeface="Twentieth Century"/>
              </a:rPr>
              <a:t> for which </a:t>
            </a:r>
            <a:r>
              <a:rPr lang="en-US" sz="2800" b="0" i="1" u="none">
                <a:solidFill>
                  <a:schemeClr val="dk1"/>
                </a:solidFill>
                <a:latin typeface="Times New Roman"/>
                <a:ea typeface="Times New Roman"/>
                <a:cs typeface="Times New Roman"/>
                <a:sym typeface="Times New Roman"/>
              </a:rPr>
              <a:t>h</a:t>
            </a:r>
            <a:r>
              <a:rPr lang="en-US" sz="2800" b="0" i="0" u="none">
                <a:solidFill>
                  <a:schemeClr val="dk1"/>
                </a:solidFill>
                <a:latin typeface="Times New Roman"/>
                <a:ea typeface="Times New Roman"/>
                <a:cs typeface="Times New Roman"/>
                <a:sym typeface="Times New Roman"/>
              </a:rPr>
              <a:t>(</a:t>
            </a:r>
            <a:r>
              <a:rPr lang="en-US" sz="2800" b="0" i="1" u="none">
                <a:solidFill>
                  <a:schemeClr val="dk1"/>
                </a:solidFill>
                <a:latin typeface="Times New Roman"/>
                <a:ea typeface="Times New Roman"/>
                <a:cs typeface="Times New Roman"/>
                <a:sym typeface="Times New Roman"/>
              </a:rPr>
              <a:t>x</a:t>
            </a:r>
            <a:r>
              <a:rPr lang="en-US" sz="2800" b="0" i="0" u="none">
                <a:solidFill>
                  <a:schemeClr val="dk1"/>
                </a:solidFill>
                <a:latin typeface="Times New Roman"/>
                <a:ea typeface="Times New Roman"/>
                <a:cs typeface="Times New Roman"/>
                <a:sym typeface="Times New Roman"/>
              </a:rPr>
              <a:t>)</a:t>
            </a:r>
            <a:r>
              <a:rPr lang="en-US" sz="2800" b="0" i="0" u="none">
                <a:solidFill>
                  <a:schemeClr val="dk1"/>
                </a:solidFill>
                <a:latin typeface="Twentieth Century"/>
                <a:ea typeface="Twentieth Century"/>
                <a:cs typeface="Twentieth Century"/>
                <a:sym typeface="Twentieth Century"/>
              </a:rPr>
              <a:t> ≠ </a:t>
            </a:r>
            <a:r>
              <a:rPr lang="en-US" sz="2800" b="0" i="1" u="none">
                <a:solidFill>
                  <a:schemeClr val="dk1"/>
                </a:solidFill>
                <a:latin typeface="Times New Roman"/>
                <a:ea typeface="Times New Roman"/>
                <a:cs typeface="Times New Roman"/>
                <a:sym typeface="Times New Roman"/>
              </a:rPr>
              <a:t>c</a:t>
            </a:r>
            <a:r>
              <a:rPr lang="en-US" sz="2800" b="0" i="0" u="none">
                <a:solidFill>
                  <a:schemeClr val="dk1"/>
                </a:solidFill>
                <a:latin typeface="Times New Roman"/>
                <a:ea typeface="Times New Roman"/>
                <a:cs typeface="Times New Roman"/>
                <a:sym typeface="Times New Roman"/>
              </a:rPr>
              <a:t>(</a:t>
            </a:r>
            <a:r>
              <a:rPr lang="en-US" sz="2800" b="0" i="1" u="none">
                <a:solidFill>
                  <a:schemeClr val="dk1"/>
                </a:solidFill>
                <a:latin typeface="Times New Roman"/>
                <a:ea typeface="Times New Roman"/>
                <a:cs typeface="Times New Roman"/>
                <a:sym typeface="Times New Roman"/>
              </a:rPr>
              <a:t>x</a:t>
            </a:r>
            <a:r>
              <a:rPr lang="en-US" sz="2800" b="0" i="0" u="none">
                <a:solidFill>
                  <a:schemeClr val="dk1"/>
                </a:solidFill>
                <a:latin typeface="Times New Roman"/>
                <a:ea typeface="Times New Roman"/>
                <a:cs typeface="Times New Roman"/>
                <a:sym typeface="Times New Roman"/>
              </a:rPr>
              <a:t>)</a:t>
            </a:r>
            <a:endParaRPr sz="2800" b="0" i="0" u="none">
              <a:solidFill>
                <a:schemeClr val="dk1"/>
              </a:solidFill>
              <a:latin typeface="Twentieth Century"/>
              <a:ea typeface="Twentieth Century"/>
              <a:cs typeface="Twentieth Century"/>
              <a:sym typeface="Twentieth Century"/>
            </a:endParaRPr>
          </a:p>
          <a:p>
            <a:pPr marL="0" lvl="0" indent="-133350" algn="l" rtl="0">
              <a:lnSpc>
                <a:spcPct val="90000"/>
              </a:lnSpc>
              <a:spcBef>
                <a:spcPts val="560"/>
              </a:spcBef>
              <a:spcAft>
                <a:spcPts val="0"/>
              </a:spcAft>
              <a:buClr>
                <a:schemeClr val="accent1"/>
              </a:buClr>
              <a:buSzPts val="2100"/>
              <a:buFont typeface="Arial"/>
              <a:buAutoNum type="arabicPeriod" startAt="3"/>
            </a:pPr>
            <a:r>
              <a:rPr lang="en-US" sz="2800" b="0" i="0" u="none">
                <a:solidFill>
                  <a:schemeClr val="dk1"/>
                </a:solidFill>
                <a:latin typeface="Twentieth Century"/>
                <a:ea typeface="Twentieth Century"/>
                <a:cs typeface="Twentieth Century"/>
                <a:sym typeface="Twentieth Century"/>
              </a:rPr>
              <a:t>Output the list of hypotheses in </a:t>
            </a:r>
            <a:r>
              <a:rPr lang="en-US" sz="2800" b="0" i="1" u="none">
                <a:solidFill>
                  <a:schemeClr val="dk1"/>
                </a:solidFill>
                <a:latin typeface="Times New Roman"/>
                <a:ea typeface="Times New Roman"/>
                <a:cs typeface="Times New Roman"/>
                <a:sym typeface="Times New Roman"/>
              </a:rPr>
              <a:t>VersionSpace</a:t>
            </a:r>
            <a:endParaRPr/>
          </a:p>
          <a:p>
            <a:pPr marL="0" lvl="0" indent="-133350" algn="l" rtl="0">
              <a:lnSpc>
                <a:spcPct val="90000"/>
              </a:lnSpc>
              <a:spcBef>
                <a:spcPts val="56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Problems</a:t>
            </a:r>
            <a:endParaRPr/>
          </a:p>
          <a:p>
            <a:pPr marL="933450" lvl="1" indent="-533400" algn="l" rtl="0">
              <a:lnSpc>
                <a:spcPct val="90000"/>
              </a:lnSpc>
              <a:spcBef>
                <a:spcPts val="480"/>
              </a:spcBef>
              <a:spcAft>
                <a:spcPts val="0"/>
              </a:spcAft>
              <a:buClr>
                <a:schemeClr val="accent2"/>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The hypothesis space must be finite</a:t>
            </a:r>
            <a:endParaRPr/>
          </a:p>
          <a:p>
            <a:pPr marL="933450" lvl="1" indent="-533400" algn="l" rtl="0">
              <a:lnSpc>
                <a:spcPct val="90000"/>
              </a:lnSpc>
              <a:spcBef>
                <a:spcPts val="480"/>
              </a:spcBef>
              <a:spcAft>
                <a:spcPts val="0"/>
              </a:spcAft>
              <a:buClr>
                <a:schemeClr val="accent2"/>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Enumeration of all the hypothesis, rather inefficient</a:t>
            </a:r>
            <a:endParaRPr/>
          </a:p>
          <a:p>
            <a:pPr marL="342900" lvl="0" indent="-228600" algn="l" rtl="0">
              <a:spcBef>
                <a:spcPts val="480"/>
              </a:spcBef>
              <a:spcAft>
                <a:spcPts val="0"/>
              </a:spcAft>
              <a:buSzPts val="1800"/>
              <a:buNone/>
            </a:pPr>
            <a:endParaRPr sz="2400" b="0" i="0" u="none">
              <a:solidFill>
                <a:schemeClr val="dk1"/>
              </a:solidFill>
              <a:latin typeface="Twentieth Century"/>
              <a:ea typeface="Twentieth Century"/>
              <a:cs typeface="Twentieth Century"/>
              <a:sym typeface="Twentieth Century"/>
            </a:endParaRPr>
          </a:p>
        </p:txBody>
      </p:sp>
    </p:spTree>
  </p:cSld>
  <p:clrMapOvr>
    <a:masterClrMapping/>
  </p:clrMapOvr>
  <p:transition spd="med">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317500" y="466725"/>
            <a:ext cx="8637587" cy="708025"/>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000"/>
              <a:buFont typeface="Arial Narrow"/>
              <a:buNone/>
            </a:pPr>
            <a:r>
              <a:rPr lang="en-US" sz="4000" b="0" i="0" u="none">
                <a:solidFill>
                  <a:schemeClr val="dk2"/>
                </a:solidFill>
                <a:latin typeface="Arial Narrow"/>
                <a:ea typeface="Arial Narrow"/>
                <a:cs typeface="Arial Narrow"/>
                <a:sym typeface="Arial Narrow"/>
              </a:rPr>
              <a:t>A compact representation for </a:t>
            </a:r>
            <a:r>
              <a:rPr lang="en-US" sz="4000" b="0" i="1" u="none">
                <a:solidFill>
                  <a:schemeClr val="dk2"/>
                </a:solidFill>
                <a:latin typeface="Arial Narrow"/>
                <a:ea typeface="Arial Narrow"/>
                <a:cs typeface="Arial Narrow"/>
                <a:sym typeface="Arial Narrow"/>
              </a:rPr>
              <a:t>Version Space</a:t>
            </a:r>
            <a:endParaRPr/>
          </a:p>
        </p:txBody>
      </p:sp>
      <p:sp>
        <p:nvSpPr>
          <p:cNvPr id="241" name="Google Shape;241;p19"/>
          <p:cNvSpPr txBox="1"/>
          <p:nvPr/>
        </p:nvSpPr>
        <p:spPr>
          <a:xfrm>
            <a:off x="323850" y="5805487"/>
            <a:ext cx="8305800" cy="76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800"/>
              <a:buFont typeface="Noto Sans Symbols"/>
              <a:buChar char="▪"/>
            </a:pPr>
            <a:r>
              <a:rPr lang="en-US" sz="2400" b="0" i="0" u="none" strike="noStrike" cap="none">
                <a:solidFill>
                  <a:schemeClr val="dk1"/>
                </a:solidFill>
                <a:latin typeface="Twentieth Century"/>
                <a:ea typeface="Twentieth Century"/>
                <a:cs typeface="Twentieth Century"/>
                <a:sym typeface="Twentieth Century"/>
              </a:rPr>
              <a:t>Version space represented by its most general members </a:t>
            </a:r>
            <a:r>
              <a:rPr lang="en-US" sz="2400" b="0" i="1" u="none" strike="noStrike" cap="none">
                <a:solidFill>
                  <a:schemeClr val="dk1"/>
                </a:solidFill>
                <a:latin typeface="Twentieth Century"/>
                <a:ea typeface="Twentieth Century"/>
                <a:cs typeface="Twentieth Century"/>
                <a:sym typeface="Twentieth Century"/>
              </a:rPr>
              <a:t>G</a:t>
            </a:r>
            <a:r>
              <a:rPr lang="en-US" sz="2400" b="0" i="0" u="none" strike="noStrike" cap="none">
                <a:solidFill>
                  <a:schemeClr val="dk1"/>
                </a:solidFill>
                <a:latin typeface="Twentieth Century"/>
                <a:ea typeface="Twentieth Century"/>
                <a:cs typeface="Twentieth Century"/>
                <a:sym typeface="Twentieth Century"/>
              </a:rPr>
              <a:t> and its most specific members </a:t>
            </a:r>
            <a:r>
              <a:rPr lang="en-US" sz="2400" b="0" i="1" u="none" strike="noStrike" cap="none">
                <a:solidFill>
                  <a:schemeClr val="dk1"/>
                </a:solidFill>
                <a:latin typeface="Twentieth Century"/>
                <a:ea typeface="Twentieth Century"/>
                <a:cs typeface="Twentieth Century"/>
                <a:sym typeface="Twentieth Century"/>
              </a:rPr>
              <a:t>S (boundaries)</a:t>
            </a:r>
            <a:endParaRPr/>
          </a:p>
          <a:p>
            <a:pPr marL="0" marR="0" lvl="0" indent="0" algn="l" rtl="0">
              <a:lnSpc>
                <a:spcPct val="100000"/>
              </a:lnSpc>
              <a:spcBef>
                <a:spcPts val="0"/>
              </a:spcBef>
              <a:spcAft>
                <a:spcPts val="0"/>
              </a:spcAft>
              <a:buNone/>
            </a:pPr>
            <a:endParaRPr sz="2400" b="0" i="1" u="none">
              <a:solidFill>
                <a:schemeClr val="dk1"/>
              </a:solidFill>
              <a:latin typeface="Twentieth Century"/>
              <a:ea typeface="Twentieth Century"/>
              <a:cs typeface="Twentieth Century"/>
              <a:sym typeface="Twentieth Century"/>
            </a:endParaRPr>
          </a:p>
        </p:txBody>
      </p:sp>
      <p:sp>
        <p:nvSpPr>
          <p:cNvPr id="242" name="Google Shape;242;p19"/>
          <p:cNvSpPr txBox="1"/>
          <p:nvPr/>
        </p:nvSpPr>
        <p:spPr>
          <a:xfrm>
            <a:off x="395287" y="5300662"/>
            <a:ext cx="8534400" cy="533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wentieth Century"/>
              <a:buNone/>
            </a:pPr>
            <a:r>
              <a:rPr lang="en-US" sz="2400" b="0" i="1" u="none">
                <a:solidFill>
                  <a:schemeClr val="dk1"/>
                </a:solidFill>
                <a:latin typeface="Twentieth Century"/>
                <a:ea typeface="Twentieth Century"/>
                <a:cs typeface="Twentieth Century"/>
                <a:sym typeface="Twentieth Century"/>
              </a:rPr>
              <a:t>Note</a:t>
            </a:r>
            <a:r>
              <a:rPr lang="en-US" sz="2400" b="0" i="0" u="none">
                <a:solidFill>
                  <a:schemeClr val="dk1"/>
                </a:solidFill>
                <a:latin typeface="Twentieth Century"/>
                <a:ea typeface="Twentieth Century"/>
                <a:cs typeface="Twentieth Century"/>
                <a:sym typeface="Twentieth Century"/>
              </a:rPr>
              <a:t>: The output of </a:t>
            </a:r>
            <a:r>
              <a:rPr lang="en-US" sz="2400" b="0" i="1" u="none">
                <a:solidFill>
                  <a:schemeClr val="dk1"/>
                </a:solidFill>
                <a:latin typeface="Twentieth Century"/>
                <a:ea typeface="Twentieth Century"/>
                <a:cs typeface="Twentieth Century"/>
                <a:sym typeface="Twentieth Century"/>
              </a:rPr>
              <a:t>Find-S</a:t>
            </a:r>
            <a:r>
              <a:rPr lang="en-US" sz="2400" b="0" i="0" u="none">
                <a:solidFill>
                  <a:schemeClr val="dk1"/>
                </a:solidFill>
                <a:latin typeface="Twentieth Century"/>
                <a:ea typeface="Twentieth Century"/>
                <a:cs typeface="Twentieth Century"/>
                <a:sym typeface="Twentieth Century"/>
              </a:rPr>
              <a:t> is just 〈</a:t>
            </a:r>
            <a:r>
              <a:rPr lang="en-US" sz="2400" b="0" i="1" u="none">
                <a:solidFill>
                  <a:schemeClr val="dk1"/>
                </a:solidFill>
                <a:latin typeface="Times New Roman"/>
                <a:ea typeface="Times New Roman"/>
                <a:cs typeface="Times New Roman"/>
                <a:sym typeface="Times New Roman"/>
              </a:rPr>
              <a:t>Sunny, Warm, ?, Strong, ?, ?</a:t>
            </a:r>
            <a:r>
              <a:rPr lang="en-US" sz="2400" b="0" i="0" u="none">
                <a:solidFill>
                  <a:schemeClr val="dk1"/>
                </a:solidFill>
                <a:latin typeface="Twentieth Century"/>
                <a:ea typeface="Twentieth Century"/>
                <a:cs typeface="Twentieth Century"/>
                <a:sym typeface="Twentieth Century"/>
              </a:rPr>
              <a:t>〉</a:t>
            </a:r>
            <a:endParaRPr/>
          </a:p>
        </p:txBody>
      </p:sp>
      <p:sp>
        <p:nvSpPr>
          <p:cNvPr id="243" name="Google Shape;243;p19"/>
          <p:cNvSpPr txBox="1"/>
          <p:nvPr/>
        </p:nvSpPr>
        <p:spPr>
          <a:xfrm>
            <a:off x="179387" y="2060575"/>
            <a:ext cx="8640762" cy="216058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pic>
        <p:nvPicPr>
          <p:cNvPr id="244" name="Google Shape;244;p19"/>
          <p:cNvPicPr preferRelativeResize="0"/>
          <p:nvPr/>
        </p:nvPicPr>
        <p:blipFill>
          <a:blip r:embed="rId3">
            <a:alphaModFix/>
          </a:blip>
          <a:stretch>
            <a:fillRect/>
          </a:stretch>
        </p:blipFill>
        <p:spPr>
          <a:xfrm>
            <a:off x="1381125" y="1759738"/>
            <a:ext cx="6191250" cy="2762250"/>
          </a:xfrm>
          <a:prstGeom prst="rect">
            <a:avLst/>
          </a:prstGeom>
          <a:noFill/>
          <a:ln>
            <a:noFill/>
          </a:ln>
        </p:spPr>
      </p:pic>
    </p:spTree>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b532793749_0_0"/>
          <p:cNvSpPr txBox="1">
            <a:spLocks noGrp="1"/>
          </p:cNvSpPr>
          <p:nvPr>
            <p:ph type="title"/>
          </p:nvPr>
        </p:nvSpPr>
        <p:spPr>
          <a:xfrm>
            <a:off x="317501" y="653317"/>
            <a:ext cx="8637600" cy="831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000"/>
              <a:buFont typeface="Arial Narrow"/>
              <a:buNone/>
            </a:pPr>
            <a:r>
              <a:rPr lang="en-US" sz="4000"/>
              <a:t>A compact representation for </a:t>
            </a:r>
            <a:r>
              <a:rPr lang="en-US" sz="4000" i="1"/>
              <a:t>Version Space</a:t>
            </a:r>
            <a:endParaRPr/>
          </a:p>
          <a:p>
            <a:pPr marL="0" lvl="0" indent="0" algn="l" rtl="0">
              <a:spcBef>
                <a:spcPts val="0"/>
              </a:spcBef>
              <a:spcAft>
                <a:spcPts val="0"/>
              </a:spcAft>
              <a:buNone/>
            </a:pPr>
            <a:endParaRPr/>
          </a:p>
        </p:txBody>
      </p:sp>
      <p:sp>
        <p:nvSpPr>
          <p:cNvPr id="251" name="Google Shape;251;gb532793749_0_0"/>
          <p:cNvSpPr>
            <a:spLocks noGrp="1"/>
          </p:cNvSpPr>
          <p:nvPr>
            <p:ph type="chart" idx="2"/>
          </p:nvPr>
        </p:nvSpPr>
        <p:spPr>
          <a:xfrm>
            <a:off x="328625" y="975000"/>
            <a:ext cx="8637600" cy="5602200"/>
          </a:xfrm>
          <a:prstGeom prst="rect">
            <a:avLst/>
          </a:prstGeom>
        </p:spPr>
        <p:txBody>
          <a:bodyPr spcFirstLastPara="1" wrap="square" lIns="91425" tIns="45700" rIns="91425" bIns="45700" anchor="t" anchorCtr="0">
            <a:noAutofit/>
          </a:bodyPr>
          <a:lstStyle/>
          <a:p>
            <a:pPr marL="457200" lvl="0" indent="-361950" algn="l" rtl="0">
              <a:spcBef>
                <a:spcPts val="560"/>
              </a:spcBef>
              <a:spcAft>
                <a:spcPts val="0"/>
              </a:spcAft>
              <a:buSzPts val="2100"/>
              <a:buChar char="▪"/>
            </a:pPr>
            <a:r>
              <a:rPr lang="en-US"/>
              <a:t>The version space is represented by its most general and least general members. </a:t>
            </a:r>
            <a:endParaRPr/>
          </a:p>
          <a:p>
            <a:pPr marL="457200" lvl="0" indent="-361950" algn="l" rtl="0">
              <a:spcBef>
                <a:spcPts val="0"/>
              </a:spcBef>
              <a:spcAft>
                <a:spcPts val="0"/>
              </a:spcAft>
              <a:buSzPts val="2100"/>
              <a:buChar char="▪"/>
            </a:pPr>
            <a:r>
              <a:rPr lang="en-US"/>
              <a:t>These members form general and specific boundary sets that delimit the version space within the partially ordered hypothesis space.</a:t>
            </a:r>
            <a:endParaRPr/>
          </a:p>
          <a:p>
            <a:pPr marL="457200" lvl="0" indent="-361950" algn="l" rtl="0">
              <a:spcBef>
                <a:spcPts val="0"/>
              </a:spcBef>
              <a:spcAft>
                <a:spcPts val="0"/>
              </a:spcAft>
              <a:buSzPts val="2100"/>
              <a:buChar char="▪"/>
            </a:pPr>
            <a:r>
              <a:rPr lang="en-US"/>
              <a:t>To illustrate this representation for version spaces, consider again the Enjoysport concept learning problem</a:t>
            </a:r>
            <a:endParaRPr/>
          </a:p>
          <a:p>
            <a:pPr marL="457200" lvl="0" indent="-361950" algn="l" rtl="0">
              <a:spcBef>
                <a:spcPts val="0"/>
              </a:spcBef>
              <a:spcAft>
                <a:spcPts val="0"/>
              </a:spcAft>
              <a:buSzPts val="2100"/>
              <a:buChar char="▪"/>
            </a:pPr>
            <a:r>
              <a:rPr lang="en-US"/>
              <a:t>given the four training examples FIND-S outputs the hypothesis</a:t>
            </a:r>
            <a:endParaRPr/>
          </a:p>
          <a:p>
            <a:pPr marL="457200" lvl="0" indent="0" algn="l" rtl="0">
              <a:spcBef>
                <a:spcPts val="560"/>
              </a:spcBef>
              <a:spcAft>
                <a:spcPts val="0"/>
              </a:spcAft>
              <a:buNone/>
            </a:pPr>
            <a:endParaRPr/>
          </a:p>
          <a:p>
            <a:pPr marL="457200" lvl="0" indent="-361950" algn="l" rtl="0">
              <a:spcBef>
                <a:spcPts val="560"/>
              </a:spcBef>
              <a:spcAft>
                <a:spcPts val="0"/>
              </a:spcAft>
              <a:buSzPts val="2100"/>
              <a:buChar char="▪"/>
            </a:pPr>
            <a:r>
              <a:rPr lang="en-US"/>
              <a:t>This is just one of six different hypotheses from H that are consistent with these training examples</a:t>
            </a:r>
            <a:endParaRPr/>
          </a:p>
        </p:txBody>
      </p:sp>
      <p:pic>
        <p:nvPicPr>
          <p:cNvPr id="252" name="Google Shape;252;gb532793749_0_0"/>
          <p:cNvPicPr preferRelativeResize="0"/>
          <p:nvPr/>
        </p:nvPicPr>
        <p:blipFill>
          <a:blip r:embed="rId3">
            <a:alphaModFix/>
          </a:blip>
          <a:stretch>
            <a:fillRect/>
          </a:stretch>
        </p:blipFill>
        <p:spPr>
          <a:xfrm>
            <a:off x="3044325" y="5122850"/>
            <a:ext cx="3780625" cy="517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b532793749_0_11"/>
          <p:cNvSpPr txBox="1">
            <a:spLocks noGrp="1"/>
          </p:cNvSpPr>
          <p:nvPr>
            <p:ph type="title"/>
          </p:nvPr>
        </p:nvSpPr>
        <p:spPr>
          <a:xfrm>
            <a:off x="317501" y="653317"/>
            <a:ext cx="8637600" cy="831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000"/>
              <a:buFont typeface="Arial Narrow"/>
              <a:buNone/>
            </a:pPr>
            <a:r>
              <a:rPr lang="en-US" sz="4000"/>
              <a:t>A compact representation for </a:t>
            </a:r>
            <a:r>
              <a:rPr lang="en-US" sz="4000" i="1"/>
              <a:t>Version Space</a:t>
            </a:r>
            <a:endParaRPr/>
          </a:p>
          <a:p>
            <a:pPr marL="0" lvl="0" indent="0" algn="l" rtl="0">
              <a:spcBef>
                <a:spcPts val="0"/>
              </a:spcBef>
              <a:spcAft>
                <a:spcPts val="0"/>
              </a:spcAft>
              <a:buNone/>
            </a:pPr>
            <a:endParaRPr/>
          </a:p>
        </p:txBody>
      </p:sp>
      <p:sp>
        <p:nvSpPr>
          <p:cNvPr id="259" name="Google Shape;259;gb532793749_0_11"/>
          <p:cNvSpPr>
            <a:spLocks noGrp="1"/>
          </p:cNvSpPr>
          <p:nvPr>
            <p:ph type="chart" idx="2"/>
          </p:nvPr>
        </p:nvSpPr>
        <p:spPr>
          <a:xfrm>
            <a:off x="328625" y="716867"/>
            <a:ext cx="8208900" cy="5114400"/>
          </a:xfrm>
          <a:prstGeom prst="rect">
            <a:avLst/>
          </a:prstGeom>
        </p:spPr>
        <p:txBody>
          <a:bodyPr spcFirstLastPara="1" wrap="square" lIns="91425" tIns="45700" rIns="91425" bIns="45700" anchor="t" anchorCtr="0">
            <a:noAutofit/>
          </a:bodyPr>
          <a:lstStyle/>
          <a:p>
            <a:pPr marL="457200" lvl="0" indent="-361950" algn="l" rtl="0">
              <a:spcBef>
                <a:spcPts val="560"/>
              </a:spcBef>
              <a:spcAft>
                <a:spcPts val="0"/>
              </a:spcAft>
              <a:buSzPts val="2100"/>
              <a:buChar char="▪"/>
            </a:pPr>
            <a:r>
              <a:rPr lang="en-US" dirty="0"/>
              <a:t>They constitute the version space relative to this set of data and this hypothesis representation.</a:t>
            </a:r>
            <a:endParaRPr/>
          </a:p>
          <a:p>
            <a:pPr marL="457200" lvl="0" indent="-361950" algn="l" rtl="0">
              <a:spcBef>
                <a:spcPts val="0"/>
              </a:spcBef>
              <a:spcAft>
                <a:spcPts val="0"/>
              </a:spcAft>
              <a:buSzPts val="2100"/>
              <a:buChar char="▪"/>
            </a:pPr>
            <a:r>
              <a:rPr lang="en-US" dirty="0"/>
              <a:t>The arrows among these six hypotheses indicate instances of the more-</a:t>
            </a:r>
            <a:r>
              <a:rPr lang="en-US" dirty="0" err="1"/>
              <a:t>general_than</a:t>
            </a:r>
            <a:r>
              <a:rPr lang="en-US" dirty="0"/>
              <a:t> relation.</a:t>
            </a:r>
            <a:endParaRPr/>
          </a:p>
          <a:p>
            <a:pPr marL="457200" lvl="0" indent="-361950" algn="l" rtl="0">
              <a:spcBef>
                <a:spcPts val="0"/>
              </a:spcBef>
              <a:spcAft>
                <a:spcPts val="0"/>
              </a:spcAft>
              <a:buSzPts val="2100"/>
              <a:buChar char="▪"/>
            </a:pPr>
            <a:r>
              <a:rPr lang="en-US" dirty="0"/>
              <a:t>The CANDIDATE-</a:t>
            </a:r>
            <a:r>
              <a:rPr lang="en-US" dirty="0" err="1"/>
              <a:t>ELIMINATlON</a:t>
            </a:r>
            <a:r>
              <a:rPr lang="en-US" dirty="0"/>
              <a:t> algorithm </a:t>
            </a:r>
            <a:r>
              <a:rPr lang="en-US" dirty="0" smtClean="0"/>
              <a:t>represents the </a:t>
            </a:r>
            <a:r>
              <a:rPr lang="en-US" dirty="0"/>
              <a:t>version space by storing only its most general members G and its most specific S.</a:t>
            </a:r>
            <a:endParaRPr/>
          </a:p>
          <a:p>
            <a:pPr marL="457200" lvl="0" indent="-361950" algn="l" rtl="0">
              <a:spcBef>
                <a:spcPts val="560"/>
              </a:spcBef>
              <a:spcAft>
                <a:spcPts val="0"/>
              </a:spcAft>
              <a:buSzPts val="2100"/>
              <a:buChar char="▪"/>
            </a:pPr>
            <a:r>
              <a:rPr lang="en-US" dirty="0"/>
              <a:t>Given S,G it is possible to enumerate all members of the version space as needed by generating the hypotheses. </a:t>
            </a:r>
            <a:endParaRPr/>
          </a:p>
          <a:p>
            <a:pPr marL="457200" lvl="0" indent="-361950" algn="l" rtl="0">
              <a:spcBef>
                <a:spcPts val="0"/>
              </a:spcBef>
              <a:spcAft>
                <a:spcPts val="0"/>
              </a:spcAft>
              <a:buSzPts val="2100"/>
              <a:buChar char="▪"/>
            </a:pPr>
            <a:endParaRPr/>
          </a:p>
          <a:p>
            <a:pPr marL="457200" lvl="0" indent="-361950" algn="l" rtl="0">
              <a:spcBef>
                <a:spcPts val="0"/>
              </a:spcBef>
              <a:spcAft>
                <a:spcPts val="0"/>
              </a:spcAft>
              <a:buSzPts val="2100"/>
              <a:buChar char="▪"/>
            </a:pPr>
            <a:endParaRPr/>
          </a:p>
          <a:p>
            <a:pPr marL="457200" lvl="0" indent="0" algn="l" rtl="0">
              <a:spcBef>
                <a:spcPts val="56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7500" y="293687"/>
            <a:ext cx="8637587" cy="831850"/>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Concept Learning</a:t>
            </a:r>
            <a:endParaRPr/>
          </a:p>
        </p:txBody>
      </p:sp>
      <p:sp>
        <p:nvSpPr>
          <p:cNvPr id="79" name="Google Shape;79;p3"/>
          <p:cNvSpPr txBox="1">
            <a:spLocks noGrp="1"/>
          </p:cNvSpPr>
          <p:nvPr>
            <p:ph type="body" idx="1"/>
          </p:nvPr>
        </p:nvSpPr>
        <p:spPr>
          <a:xfrm>
            <a:off x="328612" y="1341437"/>
            <a:ext cx="8208962" cy="47148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Each concept can be thought of as a boolean-valued function defined over this larger set.</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1" i="0" u="none">
                <a:solidFill>
                  <a:schemeClr val="dk1"/>
                </a:solidFill>
                <a:latin typeface="Twentieth Century"/>
                <a:ea typeface="Twentieth Century"/>
                <a:cs typeface="Twentieth Century"/>
                <a:sym typeface="Twentieth Century"/>
              </a:rPr>
              <a:t>Concept learning. </a:t>
            </a:r>
            <a:r>
              <a:rPr lang="en-US" sz="2800" b="0" i="0" u="none">
                <a:solidFill>
                  <a:schemeClr val="dk1"/>
                </a:solidFill>
                <a:latin typeface="Twentieth Century"/>
                <a:ea typeface="Twentieth Century"/>
                <a:cs typeface="Twentieth Century"/>
                <a:sym typeface="Twentieth Century"/>
              </a:rPr>
              <a:t>Inferring </a:t>
            </a:r>
            <a:r>
              <a:rPr lang="en-US" sz="2800" b="1" i="0" u="none">
                <a:solidFill>
                  <a:schemeClr val="dk1"/>
                </a:solidFill>
                <a:latin typeface="Twentieth Century"/>
                <a:ea typeface="Twentieth Century"/>
                <a:cs typeface="Twentieth Century"/>
                <a:sym typeface="Twentieth Century"/>
              </a:rPr>
              <a:t>a </a:t>
            </a:r>
            <a:r>
              <a:rPr lang="en-US" sz="2800" b="0" i="0" u="none">
                <a:solidFill>
                  <a:schemeClr val="dk1"/>
                </a:solidFill>
                <a:latin typeface="Twentieth Century"/>
                <a:ea typeface="Twentieth Century"/>
                <a:cs typeface="Twentieth Century"/>
                <a:sym typeface="Twentieth Century"/>
              </a:rPr>
              <a:t>boolean-valued function from training examples of its input and output.</a:t>
            </a:r>
            <a:endParaRPr/>
          </a:p>
        </p:txBody>
      </p:sp>
    </p:spTree>
  </p:cSld>
  <p:clrMapOvr>
    <a:masterClrMapping/>
  </p:clrMapOvr>
  <p:transition spd="med">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General and specific boundaries</a:t>
            </a:r>
            <a:endParaRPr/>
          </a:p>
        </p:txBody>
      </p:sp>
      <p:sp>
        <p:nvSpPr>
          <p:cNvPr id="266" name="Google Shape;266;p20"/>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The </a:t>
            </a:r>
            <a:r>
              <a:rPr lang="en-US" sz="2400" b="0" i="1" u="none">
                <a:solidFill>
                  <a:schemeClr val="accent1"/>
                </a:solidFill>
                <a:latin typeface="Twentieth Century"/>
                <a:ea typeface="Twentieth Century"/>
                <a:cs typeface="Twentieth Century"/>
                <a:sym typeface="Twentieth Century"/>
              </a:rPr>
              <a:t>Specific boundary</a:t>
            </a: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wentieth Century"/>
                <a:ea typeface="Twentieth Century"/>
                <a:cs typeface="Twentieth Century"/>
                <a:sym typeface="Twentieth Century"/>
              </a:rPr>
              <a:t>S</a:t>
            </a:r>
            <a:r>
              <a:rPr lang="en-US" sz="2400" b="0" i="0" u="none">
                <a:solidFill>
                  <a:schemeClr val="dk1"/>
                </a:solidFill>
                <a:latin typeface="Twentieth Century"/>
                <a:ea typeface="Twentieth Century"/>
                <a:cs typeface="Twentieth Century"/>
                <a:sym typeface="Twentieth Century"/>
              </a:rPr>
              <a:t>, of version space </a:t>
            </a:r>
            <a:r>
              <a:rPr lang="en-US" sz="2400" b="0" i="1" u="none">
                <a:solidFill>
                  <a:schemeClr val="dk1"/>
                </a:solidFill>
                <a:latin typeface="Twentieth Century"/>
                <a:ea typeface="Twentieth Century"/>
                <a:cs typeface="Twentieth Century"/>
                <a:sym typeface="Twentieth Century"/>
              </a:rPr>
              <a:t>VS</a:t>
            </a:r>
            <a:r>
              <a:rPr lang="en-US" sz="2400" b="0" i="1" u="none" baseline="-25000">
                <a:solidFill>
                  <a:schemeClr val="dk1"/>
                </a:solidFill>
                <a:latin typeface="Arial"/>
                <a:ea typeface="Arial"/>
                <a:cs typeface="Arial"/>
                <a:sym typeface="Arial"/>
              </a:rPr>
              <a:t>H,D</a:t>
            </a:r>
            <a:r>
              <a:rPr lang="en-US" sz="2400" b="0" i="1" u="none">
                <a:solidFill>
                  <a:schemeClr val="dk1"/>
                </a:solidFill>
                <a:latin typeface="Twentieth Century"/>
                <a:ea typeface="Twentieth Century"/>
                <a:cs typeface="Twentieth Century"/>
                <a:sym typeface="Twentieth Century"/>
              </a:rPr>
              <a:t> </a:t>
            </a:r>
            <a:r>
              <a:rPr lang="en-US" sz="2400" b="0" i="0" u="none">
                <a:solidFill>
                  <a:schemeClr val="dk1"/>
                </a:solidFill>
                <a:latin typeface="Twentieth Century"/>
                <a:ea typeface="Twentieth Century"/>
                <a:cs typeface="Twentieth Century"/>
                <a:sym typeface="Twentieth Century"/>
              </a:rPr>
              <a:t>is the set of its minimally general (most specific) members</a:t>
            </a:r>
            <a:endParaRPr/>
          </a:p>
          <a:p>
            <a:pPr marL="342900" lvl="0" indent="-342900" algn="l" rtl="0">
              <a:lnSpc>
                <a:spcPct val="90000"/>
              </a:lnSpc>
              <a:spcBef>
                <a:spcPts val="1200"/>
              </a:spcBef>
              <a:spcAft>
                <a:spcPts val="0"/>
              </a:spcAft>
              <a:buSzPts val="1500"/>
              <a:buNone/>
            </a:pPr>
            <a:r>
              <a:rPr lang="en-US" sz="2000" b="0" i="0" u="none">
                <a:solidFill>
                  <a:schemeClr val="dk1"/>
                </a:solidFill>
                <a:latin typeface="Twentieth Century"/>
                <a:ea typeface="Twentieth Century"/>
                <a:cs typeface="Twentieth Century"/>
                <a:sym typeface="Twentieth Century"/>
              </a:rPr>
              <a:t>	S </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s </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H </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Consistent</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s, D</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s' </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H</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s </a:t>
            </a:r>
            <a:r>
              <a:rPr lang="en-US" sz="2000" b="0" i="0" u="none">
                <a:solidFill>
                  <a:schemeClr val="dk1"/>
                </a:solidFill>
                <a:latin typeface="Times New Roman"/>
                <a:ea typeface="Times New Roman"/>
                <a:cs typeface="Times New Roman"/>
                <a:sym typeface="Times New Roman"/>
              </a:rPr>
              <a:t>&gt;</a:t>
            </a:r>
            <a:r>
              <a:rPr lang="en-US" sz="2000" b="0" i="1" u="none" baseline="-25000">
                <a:solidFill>
                  <a:schemeClr val="dk1"/>
                </a:solidFill>
                <a:latin typeface="Times New Roman"/>
                <a:ea typeface="Times New Roman"/>
                <a:cs typeface="Times New Roman"/>
                <a:sym typeface="Times New Roman"/>
              </a:rPr>
              <a:t>g</a:t>
            </a:r>
            <a:r>
              <a:rPr lang="en-US" sz="2000" b="0" i="1" u="none">
                <a:solidFill>
                  <a:schemeClr val="dk1"/>
                </a:solidFill>
                <a:latin typeface="Times New Roman"/>
                <a:ea typeface="Times New Roman"/>
                <a:cs typeface="Times New Roman"/>
                <a:sym typeface="Times New Roman"/>
              </a:rPr>
              <a:t>s'</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Consistent</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s', D</a:t>
            </a:r>
            <a:r>
              <a:rPr lang="en-US" sz="2000" b="0" i="0" u="none">
                <a:solidFill>
                  <a:schemeClr val="dk1"/>
                </a:solidFill>
                <a:latin typeface="Times New Roman"/>
                <a:ea typeface="Times New Roman"/>
                <a:cs typeface="Times New Roman"/>
                <a:sym typeface="Times New Roman"/>
              </a:rPr>
              <a:t>)]}</a:t>
            </a:r>
            <a:endParaRPr/>
          </a:p>
          <a:p>
            <a:pPr marL="342900" lvl="0" indent="-342900" algn="l" rtl="0">
              <a:lnSpc>
                <a:spcPct val="90000"/>
              </a:lnSpc>
              <a:spcBef>
                <a:spcPts val="560"/>
              </a:spcBef>
              <a:spcAft>
                <a:spcPts val="0"/>
              </a:spcAft>
              <a:buSzPts val="2100"/>
              <a:buNone/>
            </a:pPr>
            <a:r>
              <a:rPr lang="en-US" sz="2800" b="0" i="0" u="none">
                <a:solidFill>
                  <a:schemeClr val="dk1"/>
                </a:solidFill>
                <a:latin typeface="Twentieth Century"/>
                <a:ea typeface="Twentieth Century"/>
                <a:cs typeface="Twentieth Century"/>
                <a:sym typeface="Twentieth Century"/>
              </a:rPr>
              <a:t>	</a:t>
            </a:r>
            <a:r>
              <a:rPr lang="en-US" sz="2400" b="0" i="0" u="none">
                <a:solidFill>
                  <a:schemeClr val="dk1"/>
                </a:solidFill>
                <a:latin typeface="Twentieth Century"/>
                <a:ea typeface="Twentieth Century"/>
                <a:cs typeface="Twentieth Century"/>
                <a:sym typeface="Twentieth Century"/>
              </a:rPr>
              <a:t>Note: any member of </a:t>
            </a:r>
            <a:r>
              <a:rPr lang="en-US" sz="2800" b="0" i="1" u="none">
                <a:solidFill>
                  <a:schemeClr val="dk1"/>
                </a:solidFill>
                <a:latin typeface="Twentieth Century"/>
                <a:ea typeface="Twentieth Century"/>
                <a:cs typeface="Twentieth Century"/>
                <a:sym typeface="Twentieth Century"/>
              </a:rPr>
              <a:t>S</a:t>
            </a:r>
            <a:r>
              <a:rPr lang="en-US" sz="2400" b="0" i="0" u="none">
                <a:solidFill>
                  <a:schemeClr val="dk1"/>
                </a:solidFill>
                <a:latin typeface="Twentieth Century"/>
                <a:ea typeface="Twentieth Century"/>
                <a:cs typeface="Twentieth Century"/>
                <a:sym typeface="Twentieth Century"/>
              </a:rPr>
              <a:t> is satisfied by all </a:t>
            </a:r>
            <a:r>
              <a:rPr lang="en-US" sz="2400" b="0" i="0" u="none">
                <a:solidFill>
                  <a:srgbClr val="009999"/>
                </a:solidFill>
                <a:latin typeface="Twentieth Century"/>
                <a:ea typeface="Twentieth Century"/>
                <a:cs typeface="Twentieth Century"/>
                <a:sym typeface="Twentieth Century"/>
              </a:rPr>
              <a:t>positive</a:t>
            </a:r>
            <a:r>
              <a:rPr lang="en-US" sz="2400" b="0" i="0" u="none">
                <a:solidFill>
                  <a:schemeClr val="dk1"/>
                </a:solidFill>
                <a:latin typeface="Twentieth Century"/>
                <a:ea typeface="Twentieth Century"/>
                <a:cs typeface="Twentieth Century"/>
                <a:sym typeface="Twentieth Century"/>
              </a:rPr>
              <a:t> examples, but more specific hypotheses fail to capture some</a:t>
            </a:r>
            <a:endParaRPr sz="2400" b="0" i="1" u="none">
              <a:solidFill>
                <a:schemeClr val="dk1"/>
              </a:solidFill>
              <a:latin typeface="Twentieth Century"/>
              <a:ea typeface="Twentieth Century"/>
              <a:cs typeface="Twentieth Century"/>
              <a:sym typeface="Twentieth Century"/>
            </a:endParaRPr>
          </a:p>
          <a:p>
            <a:pPr marL="342900" lvl="0" indent="-342900" algn="l" rtl="0">
              <a:lnSpc>
                <a:spcPct val="90000"/>
              </a:lnSpc>
              <a:spcBef>
                <a:spcPts val="180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The </a:t>
            </a:r>
            <a:r>
              <a:rPr lang="en-US" sz="2400" b="0" i="1" u="none">
                <a:solidFill>
                  <a:srgbClr val="009999"/>
                </a:solidFill>
                <a:latin typeface="Twentieth Century"/>
                <a:ea typeface="Twentieth Century"/>
                <a:cs typeface="Twentieth Century"/>
                <a:sym typeface="Twentieth Century"/>
              </a:rPr>
              <a:t>General boundary</a:t>
            </a: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wentieth Century"/>
                <a:ea typeface="Twentieth Century"/>
                <a:cs typeface="Twentieth Century"/>
                <a:sym typeface="Twentieth Century"/>
              </a:rPr>
              <a:t>G</a:t>
            </a:r>
            <a:r>
              <a:rPr lang="en-US" sz="2400" b="0" i="0" u="none">
                <a:solidFill>
                  <a:schemeClr val="dk1"/>
                </a:solidFill>
                <a:latin typeface="Twentieth Century"/>
                <a:ea typeface="Twentieth Century"/>
                <a:cs typeface="Twentieth Century"/>
                <a:sym typeface="Twentieth Century"/>
              </a:rPr>
              <a:t>, of version space </a:t>
            </a:r>
            <a:r>
              <a:rPr lang="en-US" sz="2400" b="0" i="1" u="none">
                <a:solidFill>
                  <a:schemeClr val="dk1"/>
                </a:solidFill>
                <a:latin typeface="Twentieth Century"/>
                <a:ea typeface="Twentieth Century"/>
                <a:cs typeface="Twentieth Century"/>
                <a:sym typeface="Twentieth Century"/>
              </a:rPr>
              <a:t>VS</a:t>
            </a:r>
            <a:r>
              <a:rPr lang="en-US" sz="2400" b="0" i="1" u="none" baseline="-25000">
                <a:solidFill>
                  <a:schemeClr val="dk1"/>
                </a:solidFill>
                <a:latin typeface="Arial"/>
                <a:ea typeface="Arial"/>
                <a:cs typeface="Arial"/>
                <a:sym typeface="Arial"/>
              </a:rPr>
              <a:t>H,D</a:t>
            </a:r>
            <a:r>
              <a:rPr lang="en-US" sz="2400" b="0" i="1" u="none">
                <a:solidFill>
                  <a:schemeClr val="dk1"/>
                </a:solidFill>
                <a:latin typeface="Twentieth Century"/>
                <a:ea typeface="Twentieth Century"/>
                <a:cs typeface="Twentieth Century"/>
                <a:sym typeface="Twentieth Century"/>
              </a:rPr>
              <a:t> </a:t>
            </a:r>
            <a:r>
              <a:rPr lang="en-US" sz="2400" b="0" i="0" u="none">
                <a:solidFill>
                  <a:schemeClr val="dk1"/>
                </a:solidFill>
                <a:latin typeface="Twentieth Century"/>
                <a:ea typeface="Twentieth Century"/>
                <a:cs typeface="Twentieth Century"/>
                <a:sym typeface="Twentieth Century"/>
              </a:rPr>
              <a:t>is the set of its maximally general members</a:t>
            </a:r>
            <a:endParaRPr/>
          </a:p>
          <a:p>
            <a:pPr marL="342900" lvl="0" indent="-342900" algn="l" rtl="0">
              <a:lnSpc>
                <a:spcPct val="90000"/>
              </a:lnSpc>
              <a:spcBef>
                <a:spcPts val="1200"/>
              </a:spcBef>
              <a:spcAft>
                <a:spcPts val="0"/>
              </a:spcAft>
              <a:buSzPts val="1500"/>
              <a:buNone/>
            </a:pPr>
            <a:r>
              <a:rPr lang="en-US" sz="2000" b="0" i="0" u="none">
                <a:solidFill>
                  <a:schemeClr val="dk1"/>
                </a:solidFill>
                <a:latin typeface="Twentieth Century"/>
                <a:ea typeface="Twentieth Century"/>
                <a:cs typeface="Twentieth Century"/>
                <a:sym typeface="Twentieth Century"/>
              </a:rPr>
              <a:t>	G </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g </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H </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Consistent</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g, D</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g' </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H</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g' </a:t>
            </a:r>
            <a:r>
              <a:rPr lang="en-US" sz="2000" b="0" i="0" u="none">
                <a:solidFill>
                  <a:schemeClr val="dk1"/>
                </a:solidFill>
                <a:latin typeface="Times New Roman"/>
                <a:ea typeface="Times New Roman"/>
                <a:cs typeface="Times New Roman"/>
                <a:sym typeface="Times New Roman"/>
              </a:rPr>
              <a:t>&gt;</a:t>
            </a:r>
            <a:r>
              <a:rPr lang="en-US" sz="2000" b="0" i="1" u="none" baseline="-25000">
                <a:solidFill>
                  <a:schemeClr val="dk1"/>
                </a:solidFill>
                <a:latin typeface="Times New Roman"/>
                <a:ea typeface="Times New Roman"/>
                <a:cs typeface="Times New Roman"/>
                <a:sym typeface="Times New Roman"/>
              </a:rPr>
              <a:t>g</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g</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Consistent</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g', D</a:t>
            </a:r>
            <a:r>
              <a:rPr lang="en-US" sz="2000" b="0" i="0" u="none">
                <a:solidFill>
                  <a:schemeClr val="dk1"/>
                </a:solidFill>
                <a:latin typeface="Times New Roman"/>
                <a:ea typeface="Times New Roman"/>
                <a:cs typeface="Times New Roman"/>
                <a:sym typeface="Times New Roman"/>
              </a:rPr>
              <a:t>)]}</a:t>
            </a:r>
            <a:endParaRPr/>
          </a:p>
          <a:p>
            <a:pPr marL="342900" lvl="0" indent="-342900" algn="l" rtl="0">
              <a:lnSpc>
                <a:spcPct val="90000"/>
              </a:lnSpc>
              <a:spcBef>
                <a:spcPts val="480"/>
              </a:spcBef>
              <a:spcAft>
                <a:spcPts val="0"/>
              </a:spcAft>
              <a:buSzPts val="1800"/>
              <a:buNone/>
            </a:pPr>
            <a:r>
              <a:rPr lang="en-US" sz="2400" b="0" i="0" u="none">
                <a:solidFill>
                  <a:schemeClr val="dk1"/>
                </a:solidFill>
                <a:latin typeface="Twentieth Century"/>
                <a:ea typeface="Twentieth Century"/>
                <a:cs typeface="Twentieth Century"/>
                <a:sym typeface="Twentieth Century"/>
              </a:rPr>
              <a:t>	Note: any member of </a:t>
            </a:r>
            <a:r>
              <a:rPr lang="en-US" sz="2400" b="0" i="1" u="none">
                <a:solidFill>
                  <a:schemeClr val="dk1"/>
                </a:solidFill>
                <a:latin typeface="Twentieth Century"/>
                <a:ea typeface="Twentieth Century"/>
                <a:cs typeface="Twentieth Century"/>
                <a:sym typeface="Twentieth Century"/>
              </a:rPr>
              <a:t>G</a:t>
            </a:r>
            <a:r>
              <a:rPr lang="en-US" sz="2400" b="0" i="0" u="none">
                <a:solidFill>
                  <a:schemeClr val="dk1"/>
                </a:solidFill>
                <a:latin typeface="Twentieth Century"/>
                <a:ea typeface="Twentieth Century"/>
                <a:cs typeface="Twentieth Century"/>
                <a:sym typeface="Twentieth Century"/>
              </a:rPr>
              <a:t> is satisfied by </a:t>
            </a:r>
            <a:r>
              <a:rPr lang="en-US" sz="2400" b="0" i="0" u="none">
                <a:solidFill>
                  <a:srgbClr val="009999"/>
                </a:solidFill>
                <a:latin typeface="Twentieth Century"/>
                <a:ea typeface="Twentieth Century"/>
                <a:cs typeface="Twentieth Century"/>
                <a:sym typeface="Twentieth Century"/>
              </a:rPr>
              <a:t>no negative </a:t>
            </a:r>
            <a:r>
              <a:rPr lang="en-US" sz="2400" b="0" i="0" u="none">
                <a:solidFill>
                  <a:schemeClr val="dk1"/>
                </a:solidFill>
                <a:latin typeface="Twentieth Century"/>
                <a:ea typeface="Twentieth Century"/>
                <a:cs typeface="Twentieth Century"/>
                <a:sym typeface="Twentieth Century"/>
              </a:rPr>
              <a:t>example but more general hypothesis cover some negative example</a:t>
            </a:r>
            <a:endParaRPr/>
          </a:p>
        </p:txBody>
      </p:sp>
    </p:spTree>
  </p:cSld>
  <p:clrMapOvr>
    <a:masterClrMapping/>
  </p:clrMapOvr>
  <p:transition spd="med">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a:spLocks noGrp="1"/>
          </p:cNvSpPr>
          <p:nvPr>
            <p:ph type="title"/>
          </p:nvPr>
        </p:nvSpPr>
        <p:spPr>
          <a:xfrm>
            <a:off x="398462" y="404812"/>
            <a:ext cx="8637587" cy="769937"/>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400"/>
              <a:buFont typeface="Arial Narrow"/>
              <a:buNone/>
            </a:pPr>
            <a:r>
              <a:rPr lang="en-US" sz="4400" b="0" i="0" u="none">
                <a:solidFill>
                  <a:schemeClr val="dk2"/>
                </a:solidFill>
                <a:latin typeface="Arial Narrow"/>
                <a:ea typeface="Arial Narrow"/>
                <a:cs typeface="Arial Narrow"/>
                <a:sym typeface="Arial Narrow"/>
              </a:rPr>
              <a:t>Version Space representation theorem</a:t>
            </a:r>
            <a:endParaRPr/>
          </a:p>
        </p:txBody>
      </p:sp>
      <p:sp>
        <p:nvSpPr>
          <p:cNvPr id="273" name="Google Shape;273;p21"/>
          <p:cNvSpPr txBox="1">
            <a:spLocks noGrp="1"/>
          </p:cNvSpPr>
          <p:nvPr>
            <p:ph type="body" idx="1"/>
          </p:nvPr>
        </p:nvSpPr>
        <p:spPr>
          <a:xfrm>
            <a:off x="539750" y="1412875"/>
            <a:ext cx="8208962" cy="49688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G and S completely define the Version Space</a:t>
            </a:r>
            <a:endParaRPr/>
          </a:p>
          <a:p>
            <a:pPr marL="342900" lvl="0" indent="-342900" algn="l" rtl="0">
              <a:lnSpc>
                <a:spcPct val="100000"/>
              </a:lnSpc>
              <a:spcBef>
                <a:spcPts val="480"/>
              </a:spcBef>
              <a:spcAft>
                <a:spcPts val="0"/>
              </a:spcAft>
              <a:buClr>
                <a:schemeClr val="accent1"/>
              </a:buClr>
              <a:buSzPts val="1800"/>
              <a:buFont typeface="Noto Sans Symbols"/>
              <a:buChar char="▪"/>
            </a:pPr>
            <a:r>
              <a:rPr lang="en-US" sz="2400" b="0" i="1" u="none">
                <a:solidFill>
                  <a:schemeClr val="dk1"/>
                </a:solidFill>
                <a:latin typeface="Twentieth Century"/>
                <a:ea typeface="Twentieth Century"/>
                <a:cs typeface="Twentieth Century"/>
                <a:sym typeface="Twentieth Century"/>
              </a:rPr>
              <a:t>Theorem</a:t>
            </a:r>
            <a:r>
              <a:rPr lang="en-US" sz="2400" b="0" i="0" u="none">
                <a:solidFill>
                  <a:schemeClr val="dk1"/>
                </a:solidFill>
                <a:latin typeface="Twentieth Century"/>
                <a:ea typeface="Twentieth Century"/>
                <a:cs typeface="Twentieth Century"/>
                <a:sym typeface="Twentieth Century"/>
              </a:rPr>
              <a:t>: Every member of the version space (</a:t>
            </a:r>
            <a:r>
              <a:rPr lang="en-US" sz="2400" b="0" i="1" u="none">
                <a:solidFill>
                  <a:schemeClr val="dk1"/>
                </a:solidFill>
                <a:latin typeface="Times"/>
                <a:ea typeface="Times"/>
                <a:cs typeface="Times"/>
                <a:sym typeface="Times"/>
              </a:rPr>
              <a:t>h</a:t>
            </a:r>
            <a:r>
              <a:rPr lang="en-US" sz="2400" b="0" i="0" u="none">
                <a:solidFill>
                  <a:schemeClr val="dk1"/>
                </a:solidFill>
                <a:latin typeface="Twentieth Century"/>
                <a:ea typeface="Twentieth Century"/>
                <a:cs typeface="Twentieth Century"/>
                <a:sym typeface="Twentieth Century"/>
              </a:rPr>
              <a:t> consistent with </a:t>
            </a:r>
            <a:r>
              <a:rPr lang="en-US" sz="2400" b="0" i="1" u="none">
                <a:solidFill>
                  <a:schemeClr val="dk1"/>
                </a:solidFill>
                <a:latin typeface="Times"/>
                <a:ea typeface="Times"/>
                <a:cs typeface="Times"/>
                <a:sym typeface="Times"/>
              </a:rPr>
              <a:t>D</a:t>
            </a:r>
            <a:r>
              <a:rPr lang="en-US" sz="2400" b="0" i="0" u="none">
                <a:solidFill>
                  <a:schemeClr val="dk1"/>
                </a:solidFill>
                <a:latin typeface="Twentieth Century"/>
                <a:ea typeface="Twentieth Century"/>
                <a:cs typeface="Twentieth Century"/>
                <a:sym typeface="Twentieth Century"/>
              </a:rPr>
              <a:t>) is in S or G or lies between these boundaries</a:t>
            </a:r>
            <a:endParaRPr/>
          </a:p>
          <a:p>
            <a:pPr marL="342900" lvl="0" indent="-342900" algn="l" rtl="0">
              <a:lnSpc>
                <a:spcPct val="100000"/>
              </a:lnSpc>
              <a:spcBef>
                <a:spcPts val="480"/>
              </a:spcBef>
              <a:spcAft>
                <a:spcPts val="0"/>
              </a:spcAft>
              <a:buSzPts val="1800"/>
              <a:buNone/>
            </a:pPr>
            <a:r>
              <a:rPr lang="en-US" sz="2400" b="0" i="1" u="none">
                <a:solidFill>
                  <a:schemeClr val="dk1"/>
                </a:solidFill>
                <a:latin typeface="Times New Roman"/>
                <a:ea typeface="Times New Roman"/>
                <a:cs typeface="Times New Roman"/>
                <a:sym typeface="Times New Roman"/>
              </a:rPr>
              <a:t>		VS</a:t>
            </a:r>
            <a:r>
              <a:rPr lang="en-US" sz="2400" b="0" i="1" u="none" baseline="-25000">
                <a:solidFill>
                  <a:schemeClr val="dk1"/>
                </a:solidFill>
                <a:latin typeface="Times New Roman"/>
                <a:ea typeface="Times New Roman"/>
                <a:cs typeface="Times New Roman"/>
                <a:sym typeface="Times New Roman"/>
              </a:rPr>
              <a:t>H,D</a:t>
            </a:r>
            <a:r>
              <a:rPr lang="en-US" sz="2400" b="0" i="1"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a:t>
            </a:r>
            <a:r>
              <a:rPr lang="en-US" sz="2400" b="0" i="1" u="none">
                <a:solidFill>
                  <a:schemeClr val="dk1"/>
                </a:solidFill>
                <a:latin typeface="Times New Roman"/>
                <a:ea typeface="Times New Roman"/>
                <a:cs typeface="Times New Roman"/>
                <a:sym typeface="Times New Roman"/>
              </a:rPr>
              <a:t>h </a:t>
            </a: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H </a:t>
            </a:r>
            <a:r>
              <a:rPr lang="en-US" sz="2400" b="0" i="0" u="none">
                <a:solidFill>
                  <a:schemeClr val="dk1"/>
                </a:solidFill>
                <a:latin typeface="Times New Roman"/>
                <a:ea typeface="Times New Roman"/>
                <a:cs typeface="Times New Roman"/>
                <a:sym typeface="Times New Roman"/>
              </a:rPr>
              <a:t>|(∃</a:t>
            </a:r>
            <a:r>
              <a:rPr lang="en-US" sz="2400" b="0" i="1" u="none">
                <a:solidFill>
                  <a:schemeClr val="dk1"/>
                </a:solidFill>
                <a:latin typeface="Times New Roman"/>
                <a:ea typeface="Times New Roman"/>
                <a:cs typeface="Times New Roman"/>
                <a:sym typeface="Times New Roman"/>
              </a:rPr>
              <a:t>s </a:t>
            </a:r>
            <a:r>
              <a:rPr lang="en-US" sz="2400" b="0" i="0" u="none">
                <a:solidFill>
                  <a:schemeClr val="dk1"/>
                </a:solidFill>
                <a:latin typeface="Times New Roman"/>
                <a:ea typeface="Times New Roman"/>
                <a:cs typeface="Times New Roman"/>
                <a:sym typeface="Times New Roman"/>
              </a:rPr>
              <a:t>∈</a:t>
            </a:r>
            <a:r>
              <a:rPr lang="en-US" sz="2400" b="0" i="1" u="none">
                <a:solidFill>
                  <a:schemeClr val="dk1"/>
                </a:solidFill>
                <a:latin typeface="Times New Roman"/>
                <a:ea typeface="Times New Roman"/>
                <a:cs typeface="Times New Roman"/>
                <a:sym typeface="Times New Roman"/>
              </a:rPr>
              <a:t> S</a:t>
            </a: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g </a:t>
            </a:r>
            <a:r>
              <a:rPr lang="en-US" sz="2400" b="0" i="0" u="none">
                <a:solidFill>
                  <a:schemeClr val="dk1"/>
                </a:solidFill>
                <a:latin typeface="Times New Roman"/>
                <a:ea typeface="Times New Roman"/>
                <a:cs typeface="Times New Roman"/>
                <a:sym typeface="Times New Roman"/>
              </a:rPr>
              <a:t>∈</a:t>
            </a:r>
            <a:r>
              <a:rPr lang="en-US" sz="2400" b="0" i="1" u="none">
                <a:solidFill>
                  <a:schemeClr val="dk1"/>
                </a:solidFill>
                <a:latin typeface="Times New Roman"/>
                <a:ea typeface="Times New Roman"/>
                <a:cs typeface="Times New Roman"/>
                <a:sym typeface="Times New Roman"/>
              </a:rPr>
              <a:t> G</a:t>
            </a: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g </a:t>
            </a:r>
            <a:r>
              <a:rPr lang="en-US" sz="2400" b="0" i="0" u="none">
                <a:solidFill>
                  <a:schemeClr val="dk1"/>
                </a:solidFill>
                <a:latin typeface="Times New Roman"/>
                <a:ea typeface="Times New Roman"/>
                <a:cs typeface="Times New Roman"/>
                <a:sym typeface="Times New Roman"/>
              </a:rPr>
              <a:t>≥</a:t>
            </a:r>
            <a:r>
              <a:rPr lang="en-US" sz="2000" b="0" i="1" u="none" baseline="-25000">
                <a:solidFill>
                  <a:schemeClr val="dk1"/>
                </a:solidFill>
                <a:latin typeface="Times New Roman"/>
                <a:ea typeface="Times New Roman"/>
                <a:cs typeface="Times New Roman"/>
                <a:sym typeface="Times New Roman"/>
              </a:rPr>
              <a:t>g</a:t>
            </a:r>
            <a:r>
              <a:rPr lang="en-US" sz="2400" b="0" i="1" u="none">
                <a:solidFill>
                  <a:schemeClr val="dk1"/>
                </a:solidFill>
                <a:latin typeface="Times New Roman"/>
                <a:ea typeface="Times New Roman"/>
                <a:cs typeface="Times New Roman"/>
                <a:sym typeface="Times New Roman"/>
              </a:rPr>
              <a:t> h </a:t>
            </a:r>
            <a:r>
              <a:rPr lang="en-US" sz="2400" b="0" i="0" u="none">
                <a:solidFill>
                  <a:schemeClr val="dk1"/>
                </a:solidFill>
                <a:latin typeface="Times New Roman"/>
                <a:ea typeface="Times New Roman"/>
                <a:cs typeface="Times New Roman"/>
                <a:sym typeface="Times New Roman"/>
              </a:rPr>
              <a:t>≥</a:t>
            </a:r>
            <a:r>
              <a:rPr lang="en-US" sz="2000" b="0" i="1" u="none" baseline="-25000">
                <a:solidFill>
                  <a:schemeClr val="dk1"/>
                </a:solidFill>
                <a:latin typeface="Times New Roman"/>
                <a:ea typeface="Times New Roman"/>
                <a:cs typeface="Times New Roman"/>
                <a:sym typeface="Times New Roman"/>
              </a:rPr>
              <a:t>g</a:t>
            </a:r>
            <a:r>
              <a:rPr lang="en-US" sz="2400" b="0" i="1" u="none">
                <a:solidFill>
                  <a:schemeClr val="dk1"/>
                </a:solidFill>
                <a:latin typeface="Times New Roman"/>
                <a:ea typeface="Times New Roman"/>
                <a:cs typeface="Times New Roman"/>
                <a:sym typeface="Times New Roman"/>
              </a:rPr>
              <a:t> s</a:t>
            </a:r>
            <a:r>
              <a:rPr lang="en-US" sz="24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480"/>
              </a:spcBef>
              <a:spcAft>
                <a:spcPts val="0"/>
              </a:spcAft>
              <a:buSzPts val="1800"/>
              <a:buNone/>
            </a:pPr>
            <a:r>
              <a:rPr lang="en-US" sz="2400" b="0" i="0" u="none">
                <a:solidFill>
                  <a:schemeClr val="dk1"/>
                </a:solidFill>
                <a:latin typeface="Twentieth Century"/>
                <a:ea typeface="Twentieth Century"/>
                <a:cs typeface="Twentieth Century"/>
                <a:sym typeface="Twentieth Century"/>
              </a:rPr>
              <a:t>	where </a:t>
            </a:r>
            <a:r>
              <a:rPr lang="en-US" sz="2400" b="0" i="1" u="none">
                <a:solidFill>
                  <a:schemeClr val="dk1"/>
                </a:solidFill>
                <a:latin typeface="Times New Roman"/>
                <a:ea typeface="Times New Roman"/>
                <a:cs typeface="Times New Roman"/>
                <a:sym typeface="Times New Roman"/>
              </a:rPr>
              <a:t>x </a:t>
            </a:r>
            <a:r>
              <a:rPr lang="en-US" sz="2400" b="0" i="0" u="none">
                <a:solidFill>
                  <a:schemeClr val="dk1"/>
                </a:solidFill>
                <a:latin typeface="Times New Roman"/>
                <a:ea typeface="Times New Roman"/>
                <a:cs typeface="Times New Roman"/>
                <a:sym typeface="Times New Roman"/>
              </a:rPr>
              <a:t>≥</a:t>
            </a:r>
            <a:r>
              <a:rPr lang="en-US" sz="2000" b="0" i="1" u="none" baseline="-25000">
                <a:solidFill>
                  <a:schemeClr val="dk1"/>
                </a:solidFill>
                <a:latin typeface="Times New Roman"/>
                <a:ea typeface="Times New Roman"/>
                <a:cs typeface="Times New Roman"/>
                <a:sym typeface="Times New Roman"/>
              </a:rPr>
              <a:t>g</a:t>
            </a: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y</a:t>
            </a:r>
            <a:r>
              <a:rPr lang="en-US" sz="2400" b="0" i="0" u="none">
                <a:solidFill>
                  <a:schemeClr val="dk1"/>
                </a:solidFill>
                <a:latin typeface="Twentieth Century"/>
                <a:ea typeface="Twentieth Century"/>
                <a:cs typeface="Twentieth Century"/>
                <a:sym typeface="Twentieth Century"/>
              </a:rPr>
              <a:t> means </a:t>
            </a:r>
            <a:r>
              <a:rPr lang="en-US" sz="2400" b="0" i="1" u="none">
                <a:solidFill>
                  <a:schemeClr val="dk1"/>
                </a:solidFill>
                <a:latin typeface="Times New Roman"/>
                <a:ea typeface="Times New Roman"/>
                <a:cs typeface="Times New Roman"/>
                <a:sym typeface="Times New Roman"/>
              </a:rPr>
              <a:t>x</a:t>
            </a:r>
            <a:r>
              <a:rPr lang="en-US" sz="2400" b="0" i="0" u="none">
                <a:solidFill>
                  <a:schemeClr val="dk1"/>
                </a:solidFill>
                <a:latin typeface="Twentieth Century"/>
                <a:ea typeface="Twentieth Century"/>
                <a:cs typeface="Twentieth Century"/>
                <a:sym typeface="Twentieth Century"/>
              </a:rPr>
              <a:t> is more general or equal to </a:t>
            </a:r>
            <a:r>
              <a:rPr lang="en-US" sz="2400" b="0" i="1" u="none">
                <a:solidFill>
                  <a:schemeClr val="dk1"/>
                </a:solidFill>
                <a:latin typeface="Times New Roman"/>
                <a:ea typeface="Times New Roman"/>
                <a:cs typeface="Times New Roman"/>
                <a:sym typeface="Times New Roman"/>
              </a:rPr>
              <a:t>y</a:t>
            </a:r>
            <a:endParaRPr/>
          </a:p>
          <a:p>
            <a:pPr marL="342900" lvl="0" indent="-342900" algn="l" rtl="0">
              <a:lnSpc>
                <a:spcPct val="100000"/>
              </a:lnSpc>
              <a:spcBef>
                <a:spcPts val="480"/>
              </a:spcBef>
              <a:spcAft>
                <a:spcPts val="0"/>
              </a:spcAft>
              <a:buSzPts val="1800"/>
              <a:buNone/>
            </a:pPr>
            <a:r>
              <a:rPr lang="en-US" sz="2400" b="0" i="1" u="none">
                <a:solidFill>
                  <a:schemeClr val="dk1"/>
                </a:solidFill>
                <a:latin typeface="Times New Roman"/>
                <a:ea typeface="Times New Roman"/>
                <a:cs typeface="Times New Roman"/>
                <a:sym typeface="Times New Roman"/>
              </a:rPr>
              <a:t>	Sketch of proof</a:t>
            </a:r>
            <a:r>
              <a:rPr lang="en-US" sz="2400" b="0" i="0" u="none">
                <a:solidFill>
                  <a:schemeClr val="dk1"/>
                </a:solidFill>
                <a:latin typeface="Times New Roman"/>
                <a:ea typeface="Times New Roman"/>
                <a:cs typeface="Times New Roman"/>
                <a:sym typeface="Times New Roman"/>
              </a:rPr>
              <a:t>:</a:t>
            </a:r>
            <a:endParaRPr sz="2400" b="0" i="1"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SzPts val="1800"/>
              <a:buNone/>
            </a:pPr>
            <a:r>
              <a:rPr lang="en-US" sz="2400" b="0" i="0" u="none">
                <a:solidFill>
                  <a:schemeClr val="dk2"/>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Twentieth Century"/>
                <a:ea typeface="Twentieth Century"/>
                <a:cs typeface="Twentieth Century"/>
                <a:sym typeface="Twentieth Century"/>
              </a:rPr>
              <a:t>If </a:t>
            </a:r>
            <a:r>
              <a:rPr lang="en-US" sz="2400" b="0" i="1" u="none">
                <a:solidFill>
                  <a:schemeClr val="dk1"/>
                </a:solidFill>
                <a:latin typeface="Twentieth Century"/>
                <a:ea typeface="Twentieth Century"/>
                <a:cs typeface="Twentieth Century"/>
                <a:sym typeface="Twentieth Century"/>
              </a:rPr>
              <a:t>g </a:t>
            </a:r>
            <a:r>
              <a:rPr lang="en-US" sz="2400" b="0" i="0" u="none">
                <a:solidFill>
                  <a:schemeClr val="dk1"/>
                </a:solidFill>
                <a:latin typeface="Twentieth Century"/>
                <a:ea typeface="Twentieth Century"/>
                <a:cs typeface="Twentieth Century"/>
                <a:sym typeface="Twentieth Century"/>
              </a:rPr>
              <a:t>≥</a:t>
            </a:r>
            <a:r>
              <a:rPr lang="en-US" sz="2000" b="0" i="1" u="none" baseline="-25000">
                <a:solidFill>
                  <a:schemeClr val="dk1"/>
                </a:solidFill>
                <a:latin typeface="Twentieth Century"/>
                <a:ea typeface="Twentieth Century"/>
                <a:cs typeface="Twentieth Century"/>
                <a:sym typeface="Twentieth Century"/>
              </a:rPr>
              <a:t>g</a:t>
            </a:r>
            <a:r>
              <a:rPr lang="en-US" sz="2400" b="0" i="1" u="none">
                <a:solidFill>
                  <a:schemeClr val="dk1"/>
                </a:solidFill>
                <a:latin typeface="Twentieth Century"/>
                <a:ea typeface="Twentieth Century"/>
                <a:cs typeface="Twentieth Century"/>
                <a:sym typeface="Twentieth Century"/>
              </a:rPr>
              <a:t> h </a:t>
            </a:r>
            <a:r>
              <a:rPr lang="en-US" sz="2400" b="0" i="0" u="none">
                <a:solidFill>
                  <a:schemeClr val="dk1"/>
                </a:solidFill>
                <a:latin typeface="Twentieth Century"/>
                <a:ea typeface="Twentieth Century"/>
                <a:cs typeface="Twentieth Century"/>
                <a:sym typeface="Twentieth Century"/>
              </a:rPr>
              <a:t>≥</a:t>
            </a:r>
            <a:r>
              <a:rPr lang="en-US" sz="2000" b="0" i="1" u="none" baseline="-25000">
                <a:solidFill>
                  <a:schemeClr val="dk1"/>
                </a:solidFill>
                <a:latin typeface="Twentieth Century"/>
                <a:ea typeface="Twentieth Century"/>
                <a:cs typeface="Twentieth Century"/>
                <a:sym typeface="Twentieth Century"/>
              </a:rPr>
              <a:t>g</a:t>
            </a:r>
            <a:r>
              <a:rPr lang="en-US" sz="2400" b="0" i="1" u="none">
                <a:solidFill>
                  <a:schemeClr val="dk1"/>
                </a:solidFill>
                <a:latin typeface="Twentieth Century"/>
                <a:ea typeface="Twentieth Century"/>
                <a:cs typeface="Twentieth Century"/>
                <a:sym typeface="Twentieth Century"/>
              </a:rPr>
              <a:t> s,</a:t>
            </a:r>
            <a:r>
              <a:rPr lang="en-US" sz="2400" b="0" i="0" u="none">
                <a:solidFill>
                  <a:schemeClr val="dk1"/>
                </a:solidFill>
                <a:latin typeface="Twentieth Century"/>
                <a:ea typeface="Twentieth Century"/>
                <a:cs typeface="Twentieth Century"/>
                <a:sym typeface="Twentieth Century"/>
              </a:rPr>
              <a:t> since </a:t>
            </a:r>
            <a:r>
              <a:rPr lang="en-US" sz="2400" b="0" i="1" u="none">
                <a:solidFill>
                  <a:schemeClr val="dk1"/>
                </a:solidFill>
                <a:latin typeface="Twentieth Century"/>
                <a:ea typeface="Twentieth Century"/>
                <a:cs typeface="Twentieth Century"/>
                <a:sym typeface="Twentieth Century"/>
              </a:rPr>
              <a:t>s</a:t>
            </a:r>
            <a:r>
              <a:rPr lang="en-US" sz="2400" b="0" i="0" u="none">
                <a:solidFill>
                  <a:schemeClr val="dk1"/>
                </a:solidFill>
                <a:latin typeface="Twentieth Century"/>
                <a:ea typeface="Twentieth Century"/>
                <a:cs typeface="Twentieth Century"/>
                <a:sym typeface="Twentieth Century"/>
              </a:rPr>
              <a:t> is in S and </a:t>
            </a:r>
            <a:r>
              <a:rPr lang="en-US" sz="2400" b="0" i="1" u="none">
                <a:solidFill>
                  <a:schemeClr val="dk1"/>
                </a:solidFill>
                <a:latin typeface="Twentieth Century"/>
                <a:ea typeface="Twentieth Century"/>
                <a:cs typeface="Twentieth Century"/>
                <a:sym typeface="Twentieth Century"/>
              </a:rPr>
              <a:t>h </a:t>
            </a:r>
            <a:r>
              <a:rPr lang="en-US" sz="2400" b="0" i="0" u="none">
                <a:solidFill>
                  <a:schemeClr val="dk1"/>
                </a:solidFill>
                <a:latin typeface="Twentieth Century"/>
                <a:ea typeface="Twentieth Century"/>
                <a:cs typeface="Twentieth Century"/>
                <a:sym typeface="Twentieth Century"/>
              </a:rPr>
              <a:t>≥</a:t>
            </a:r>
            <a:r>
              <a:rPr lang="en-US" sz="2000" b="0" i="1" u="none" baseline="-25000">
                <a:solidFill>
                  <a:schemeClr val="dk1"/>
                </a:solidFill>
                <a:latin typeface="Twentieth Century"/>
                <a:ea typeface="Twentieth Century"/>
                <a:cs typeface="Twentieth Century"/>
                <a:sym typeface="Twentieth Century"/>
              </a:rPr>
              <a:t>g</a:t>
            </a:r>
            <a:r>
              <a:rPr lang="en-US" sz="2400" b="0" i="1" u="none">
                <a:solidFill>
                  <a:schemeClr val="dk1"/>
                </a:solidFill>
                <a:latin typeface="Twentieth Century"/>
                <a:ea typeface="Twentieth Century"/>
                <a:cs typeface="Twentieth Century"/>
                <a:sym typeface="Twentieth Century"/>
              </a:rPr>
              <a:t> s, h</a:t>
            </a:r>
            <a:r>
              <a:rPr lang="en-US" sz="2400" b="0" i="0" u="none">
                <a:solidFill>
                  <a:schemeClr val="dk1"/>
                </a:solidFill>
                <a:latin typeface="Twentieth Century"/>
                <a:ea typeface="Twentieth Century"/>
                <a:cs typeface="Twentieth Century"/>
                <a:sym typeface="Twentieth Century"/>
              </a:rPr>
              <a:t> is satisfied by all positive examples in</a:t>
            </a:r>
            <a:r>
              <a:rPr lang="en-US" sz="2400" b="0" i="1" u="none">
                <a:solidFill>
                  <a:schemeClr val="dk1"/>
                </a:solidFill>
                <a:latin typeface="Twentieth Century"/>
                <a:ea typeface="Twentieth Century"/>
                <a:cs typeface="Twentieth Century"/>
                <a:sym typeface="Twentieth Century"/>
              </a:rPr>
              <a:t> D;</a:t>
            </a: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wentieth Century"/>
                <a:ea typeface="Twentieth Century"/>
                <a:cs typeface="Twentieth Century"/>
                <a:sym typeface="Twentieth Century"/>
              </a:rPr>
              <a:t>g</a:t>
            </a:r>
            <a:r>
              <a:rPr lang="en-US" sz="2400" b="0" i="0" u="none">
                <a:solidFill>
                  <a:schemeClr val="dk1"/>
                </a:solidFill>
                <a:latin typeface="Twentieth Century"/>
                <a:ea typeface="Twentieth Century"/>
                <a:cs typeface="Twentieth Century"/>
                <a:sym typeface="Twentieth Century"/>
              </a:rPr>
              <a:t> is in G and </a:t>
            </a:r>
            <a:r>
              <a:rPr lang="en-US" sz="2400" b="0" i="1" u="none">
                <a:solidFill>
                  <a:schemeClr val="dk1"/>
                </a:solidFill>
                <a:latin typeface="Twentieth Century"/>
                <a:ea typeface="Twentieth Century"/>
                <a:cs typeface="Twentieth Century"/>
                <a:sym typeface="Twentieth Century"/>
              </a:rPr>
              <a:t>g </a:t>
            </a:r>
            <a:r>
              <a:rPr lang="en-US" sz="2400" b="0" i="0" u="none">
                <a:solidFill>
                  <a:schemeClr val="dk1"/>
                </a:solidFill>
                <a:latin typeface="Twentieth Century"/>
                <a:ea typeface="Twentieth Century"/>
                <a:cs typeface="Twentieth Century"/>
                <a:sym typeface="Twentieth Century"/>
              </a:rPr>
              <a:t>≥</a:t>
            </a:r>
            <a:r>
              <a:rPr lang="en-US" sz="2000" b="0" i="1" u="none" baseline="-25000">
                <a:solidFill>
                  <a:schemeClr val="dk1"/>
                </a:solidFill>
                <a:latin typeface="Twentieth Century"/>
                <a:ea typeface="Twentieth Century"/>
                <a:cs typeface="Twentieth Century"/>
                <a:sym typeface="Twentieth Century"/>
              </a:rPr>
              <a:t>g</a:t>
            </a:r>
            <a:r>
              <a:rPr lang="en-US" sz="2400" b="0" i="1" u="none">
                <a:solidFill>
                  <a:schemeClr val="dk1"/>
                </a:solidFill>
                <a:latin typeface="Twentieth Century"/>
                <a:ea typeface="Twentieth Century"/>
                <a:cs typeface="Twentieth Century"/>
                <a:sym typeface="Twentieth Century"/>
              </a:rPr>
              <a:t> h, </a:t>
            </a:r>
            <a:r>
              <a:rPr lang="en-US" sz="2400" b="0" i="0" u="none">
                <a:solidFill>
                  <a:schemeClr val="dk1"/>
                </a:solidFill>
                <a:latin typeface="Twentieth Century"/>
                <a:ea typeface="Twentieth Century"/>
                <a:cs typeface="Twentieth Century"/>
                <a:sym typeface="Twentieth Century"/>
              </a:rPr>
              <a:t>then</a:t>
            </a:r>
            <a:r>
              <a:rPr lang="en-US" sz="2400" b="0" i="1" u="none">
                <a:solidFill>
                  <a:schemeClr val="dk1"/>
                </a:solidFill>
                <a:latin typeface="Twentieth Century"/>
                <a:ea typeface="Twentieth Century"/>
                <a:cs typeface="Twentieth Century"/>
                <a:sym typeface="Twentieth Century"/>
              </a:rPr>
              <a:t> h</a:t>
            </a:r>
            <a:r>
              <a:rPr lang="en-US" sz="2400" b="0" i="0" u="none">
                <a:solidFill>
                  <a:schemeClr val="dk1"/>
                </a:solidFill>
                <a:latin typeface="Twentieth Century"/>
                <a:ea typeface="Twentieth Century"/>
                <a:cs typeface="Twentieth Century"/>
                <a:sym typeface="Twentieth Century"/>
              </a:rPr>
              <a:t> is satisfied by no negative examples in </a:t>
            </a:r>
            <a:r>
              <a:rPr lang="en-US" sz="2400" b="0" i="1" u="none">
                <a:solidFill>
                  <a:schemeClr val="dk1"/>
                </a:solidFill>
                <a:latin typeface="Twentieth Century"/>
                <a:ea typeface="Twentieth Century"/>
                <a:cs typeface="Twentieth Century"/>
                <a:sym typeface="Twentieth Century"/>
              </a:rPr>
              <a:t>D; </a:t>
            </a:r>
            <a:r>
              <a:rPr lang="en-US" sz="2400" b="0" i="0" u="none">
                <a:solidFill>
                  <a:schemeClr val="dk1"/>
                </a:solidFill>
                <a:latin typeface="Twentieth Century"/>
                <a:ea typeface="Twentieth Century"/>
                <a:cs typeface="Twentieth Century"/>
                <a:sym typeface="Twentieth Century"/>
              </a:rPr>
              <a:t>therefore </a:t>
            </a:r>
            <a:r>
              <a:rPr lang="en-US" sz="2400" b="0" i="1" u="none">
                <a:solidFill>
                  <a:schemeClr val="dk1"/>
                </a:solidFill>
                <a:latin typeface="Twentieth Century"/>
                <a:ea typeface="Twentieth Century"/>
                <a:cs typeface="Twentieth Century"/>
                <a:sym typeface="Twentieth Century"/>
              </a:rPr>
              <a:t>h</a:t>
            </a:r>
            <a:r>
              <a:rPr lang="en-US" sz="2400" b="0" i="0" u="none">
                <a:solidFill>
                  <a:schemeClr val="dk1"/>
                </a:solidFill>
                <a:latin typeface="Twentieth Century"/>
                <a:ea typeface="Twentieth Century"/>
                <a:cs typeface="Twentieth Century"/>
                <a:sym typeface="Twentieth Century"/>
              </a:rPr>
              <a:t> belongs to </a:t>
            </a:r>
            <a:r>
              <a:rPr lang="en-US" sz="2400" b="0" i="1" u="none">
                <a:solidFill>
                  <a:schemeClr val="dk1"/>
                </a:solidFill>
                <a:latin typeface="Twentieth Century"/>
                <a:ea typeface="Twentieth Century"/>
                <a:cs typeface="Twentieth Century"/>
                <a:sym typeface="Twentieth Century"/>
              </a:rPr>
              <a:t>VS</a:t>
            </a:r>
            <a:r>
              <a:rPr lang="en-US" sz="2400" b="0" i="1" u="none" baseline="-25000">
                <a:solidFill>
                  <a:schemeClr val="dk1"/>
                </a:solidFill>
                <a:latin typeface="Twentieth Century"/>
                <a:ea typeface="Twentieth Century"/>
                <a:cs typeface="Twentieth Century"/>
                <a:sym typeface="Twentieth Century"/>
              </a:rPr>
              <a:t>H,D</a:t>
            </a:r>
            <a:endParaRPr sz="2400" b="0" i="0" u="none">
              <a:solidFill>
                <a:schemeClr val="dk1"/>
              </a:solidFill>
              <a:latin typeface="Twentieth Century"/>
              <a:ea typeface="Twentieth Century"/>
              <a:cs typeface="Twentieth Century"/>
              <a:sym typeface="Twentieth Century"/>
            </a:endParaRPr>
          </a:p>
          <a:p>
            <a:pPr marL="342900" lvl="0" indent="-342900" algn="l" rtl="0">
              <a:lnSpc>
                <a:spcPct val="100000"/>
              </a:lnSpc>
              <a:spcBef>
                <a:spcPts val="480"/>
              </a:spcBef>
              <a:spcAft>
                <a:spcPts val="0"/>
              </a:spcAft>
              <a:buSzPts val="1800"/>
              <a:buNone/>
            </a:pPr>
            <a:r>
              <a:rPr lang="en-US" sz="2400" b="0" i="0" u="none">
                <a:solidFill>
                  <a:schemeClr val="dk2"/>
                </a:solidFill>
                <a:latin typeface="Twentieth Century"/>
                <a:ea typeface="Twentieth Century"/>
                <a:cs typeface="Twentieth Century"/>
                <a:sym typeface="Twentieth Century"/>
              </a:rPr>
              <a:t>⇒ </a:t>
            </a:r>
            <a:r>
              <a:rPr lang="en-US" sz="2400" b="0" i="0" u="none">
                <a:solidFill>
                  <a:schemeClr val="dk1"/>
                </a:solidFill>
                <a:latin typeface="Twentieth Century"/>
                <a:ea typeface="Twentieth Century"/>
                <a:cs typeface="Twentieth Century"/>
                <a:sym typeface="Twentieth Century"/>
              </a:rPr>
              <a:t>It can be proved by assuming a consistent </a:t>
            </a:r>
            <a:r>
              <a:rPr lang="en-US" sz="2400" b="0" i="1" u="none">
                <a:solidFill>
                  <a:schemeClr val="dk1"/>
                </a:solidFill>
                <a:latin typeface="Twentieth Century"/>
                <a:ea typeface="Twentieth Century"/>
                <a:cs typeface="Twentieth Century"/>
                <a:sym typeface="Twentieth Century"/>
              </a:rPr>
              <a:t>h</a:t>
            </a:r>
            <a:r>
              <a:rPr lang="en-US" sz="2400" b="0" i="0" u="none">
                <a:solidFill>
                  <a:schemeClr val="dk1"/>
                </a:solidFill>
                <a:latin typeface="Twentieth Century"/>
                <a:ea typeface="Twentieth Century"/>
                <a:cs typeface="Twentieth Century"/>
                <a:sym typeface="Twentieth Century"/>
              </a:rPr>
              <a:t> that does not satisfy the right-hand side and by showing that this</a:t>
            </a:r>
            <a:r>
              <a:rPr lang="en-US" sz="2400" b="0" i="1" u="none">
                <a:solidFill>
                  <a:schemeClr val="dk1"/>
                </a:solidFill>
                <a:latin typeface="Twentieth Century"/>
                <a:ea typeface="Twentieth Century"/>
                <a:cs typeface="Twentieth Century"/>
                <a:sym typeface="Twentieth Century"/>
              </a:rPr>
              <a:t> </a:t>
            </a:r>
            <a:r>
              <a:rPr lang="en-US" sz="2400" b="0" i="0" u="none">
                <a:solidFill>
                  <a:schemeClr val="dk1"/>
                </a:solidFill>
                <a:latin typeface="Twentieth Century"/>
                <a:ea typeface="Twentieth Century"/>
                <a:cs typeface="Twentieth Century"/>
                <a:sym typeface="Twentieth Century"/>
              </a:rPr>
              <a:t>would lead to a contradiction</a:t>
            </a:r>
            <a:endParaRPr sz="2000" b="0" i="0" u="none">
              <a:solidFill>
                <a:schemeClr val="dk1"/>
              </a:solidFill>
              <a:latin typeface="Times New Roman"/>
              <a:ea typeface="Times New Roman"/>
              <a:cs typeface="Times New Roman"/>
              <a:sym typeface="Times New Roman"/>
            </a:endParaRPr>
          </a:p>
          <a:p>
            <a:pPr marL="342900" lvl="0" indent="-247650" algn="l" rtl="0">
              <a:spcBef>
                <a:spcPts val="400"/>
              </a:spcBef>
              <a:spcAft>
                <a:spcPts val="0"/>
              </a:spcAft>
              <a:buSzPts val="1500"/>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transition spd="med">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b532793749_0_23"/>
          <p:cNvSpPr txBox="1">
            <a:spLocks noGrp="1"/>
          </p:cNvSpPr>
          <p:nvPr>
            <p:ph type="title"/>
          </p:nvPr>
        </p:nvSpPr>
        <p:spPr>
          <a:xfrm>
            <a:off x="233095" y="0"/>
            <a:ext cx="8637600" cy="830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800"/>
              <a:buFont typeface="Arial Narrow"/>
              <a:buNone/>
            </a:pPr>
            <a:r>
              <a:rPr lang="en-US" sz="3600" dirty="0"/>
              <a:t>Candidate elimination Learning algorithm</a:t>
            </a:r>
            <a:endParaRPr sz="3600"/>
          </a:p>
        </p:txBody>
      </p:sp>
      <p:sp>
        <p:nvSpPr>
          <p:cNvPr id="280" name="Google Shape;280;gb532793749_0_23"/>
          <p:cNvSpPr txBox="1">
            <a:spLocks noGrp="1"/>
          </p:cNvSpPr>
          <p:nvPr>
            <p:ph type="body" idx="1"/>
          </p:nvPr>
        </p:nvSpPr>
        <p:spPr>
          <a:xfrm>
            <a:off x="230126" y="809200"/>
            <a:ext cx="8496000" cy="60488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dirty="0"/>
              <a:t>The CANDIDATE-</a:t>
            </a:r>
            <a:r>
              <a:rPr lang="en-US" sz="2400" dirty="0" err="1"/>
              <a:t>ELIMINATiON</a:t>
            </a:r>
            <a:r>
              <a:rPr lang="en-US" sz="2400" dirty="0"/>
              <a:t> algorithm computes the version space containing all hypotheses from H that are consistent with an observed sequence of training</a:t>
            </a:r>
            <a:endParaRPr sz="2400"/>
          </a:p>
          <a:p>
            <a:pPr marL="457200" lvl="0" indent="0" algn="l" rtl="0">
              <a:spcBef>
                <a:spcPts val="360"/>
              </a:spcBef>
              <a:spcAft>
                <a:spcPts val="0"/>
              </a:spcAft>
              <a:buNone/>
            </a:pPr>
            <a:r>
              <a:rPr lang="en-US" sz="2400" dirty="0"/>
              <a:t>examples.</a:t>
            </a:r>
            <a:endParaRPr sz="2400"/>
          </a:p>
          <a:p>
            <a:pPr marL="457200" lvl="0" indent="-381000" algn="l" rtl="0">
              <a:spcBef>
                <a:spcPts val="360"/>
              </a:spcBef>
              <a:spcAft>
                <a:spcPts val="0"/>
              </a:spcAft>
              <a:buSzPts val="2400"/>
              <a:buChar char="▪"/>
            </a:pPr>
            <a:r>
              <a:rPr lang="en-US" sz="2400" dirty="0"/>
              <a:t>initializing the version space to the set of all hypotheses in H</a:t>
            </a:r>
            <a:endParaRPr sz="2400"/>
          </a:p>
          <a:p>
            <a:pPr marL="0" lvl="0" indent="0" algn="l" rtl="0">
              <a:spcBef>
                <a:spcPts val="360"/>
              </a:spcBef>
              <a:spcAft>
                <a:spcPts val="0"/>
              </a:spcAft>
              <a:buNone/>
            </a:pPr>
            <a:endParaRPr sz="2400"/>
          </a:p>
          <a:p>
            <a:pPr marL="0" lvl="0" indent="0" algn="l" rtl="0">
              <a:spcBef>
                <a:spcPts val="360"/>
              </a:spcBef>
              <a:spcAft>
                <a:spcPts val="0"/>
              </a:spcAft>
              <a:buNone/>
            </a:pPr>
            <a:endParaRPr sz="2400"/>
          </a:p>
          <a:p>
            <a:pPr marL="457200" lvl="0" indent="-381000" algn="l" rtl="0">
              <a:spcBef>
                <a:spcPts val="360"/>
              </a:spcBef>
              <a:spcAft>
                <a:spcPts val="0"/>
              </a:spcAft>
              <a:buSzPts val="2400"/>
              <a:buChar char="▪"/>
            </a:pPr>
            <a:r>
              <a:rPr lang="en-US" sz="2400" dirty="0" smtClean="0"/>
              <a:t>Each </a:t>
            </a:r>
            <a:r>
              <a:rPr lang="en-US" sz="2400" dirty="0"/>
              <a:t>training example is considered, the S and G boundary sets are generalized and specialized, respectively.</a:t>
            </a:r>
            <a:endParaRPr sz="2400"/>
          </a:p>
          <a:p>
            <a:pPr marL="457200" lvl="0" indent="-381000" algn="l" rtl="0">
              <a:spcBef>
                <a:spcPts val="0"/>
              </a:spcBef>
              <a:spcAft>
                <a:spcPts val="0"/>
              </a:spcAft>
              <a:buSzPts val="2400"/>
              <a:buChar char="▪"/>
            </a:pPr>
            <a:r>
              <a:rPr lang="en-US" sz="2400" dirty="0"/>
              <a:t>After all examples have been processed, the computed version space contains all the hypotheses consistent with these examples and only these hypotheses</a:t>
            </a:r>
            <a:endParaRPr sz="2400"/>
          </a:p>
          <a:p>
            <a:pPr marL="457200" lvl="0" indent="-314325" algn="l" rtl="0">
              <a:spcBef>
                <a:spcPts val="0"/>
              </a:spcBef>
              <a:spcAft>
                <a:spcPts val="0"/>
              </a:spcAft>
              <a:buSzPts val="1350"/>
              <a:buChar char="▪"/>
            </a:pPr>
            <a:endParaRPr/>
          </a:p>
        </p:txBody>
      </p:sp>
      <p:pic>
        <p:nvPicPr>
          <p:cNvPr id="281" name="Google Shape;281;gb532793749_0_23"/>
          <p:cNvPicPr preferRelativeResize="0"/>
          <p:nvPr/>
        </p:nvPicPr>
        <p:blipFill>
          <a:blip r:embed="rId3">
            <a:alphaModFix/>
          </a:blip>
          <a:stretch>
            <a:fillRect/>
          </a:stretch>
        </p:blipFill>
        <p:spPr>
          <a:xfrm>
            <a:off x="2666452" y="2918664"/>
            <a:ext cx="2259450" cy="574725"/>
          </a:xfrm>
          <a:prstGeom prst="rect">
            <a:avLst/>
          </a:prstGeom>
          <a:noFill/>
          <a:ln>
            <a:noFill/>
          </a:ln>
        </p:spPr>
      </p:pic>
      <p:pic>
        <p:nvPicPr>
          <p:cNvPr id="282" name="Google Shape;282;gb532793749_0_23"/>
          <p:cNvPicPr preferRelativeResize="0"/>
          <p:nvPr/>
        </p:nvPicPr>
        <p:blipFill>
          <a:blip r:embed="rId4">
            <a:alphaModFix/>
          </a:blip>
          <a:stretch>
            <a:fillRect/>
          </a:stretch>
        </p:blipFill>
        <p:spPr>
          <a:xfrm>
            <a:off x="2662214" y="3419917"/>
            <a:ext cx="2127250" cy="694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2"/>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Candidate elimination algorithm-1</a:t>
            </a:r>
            <a:endParaRPr/>
          </a:p>
        </p:txBody>
      </p:sp>
      <p:sp>
        <p:nvSpPr>
          <p:cNvPr id="289" name="Google Shape;289;p22"/>
          <p:cNvSpPr txBox="1">
            <a:spLocks noGrp="1"/>
          </p:cNvSpPr>
          <p:nvPr>
            <p:ph type="body" idx="1"/>
          </p:nvPr>
        </p:nvSpPr>
        <p:spPr>
          <a:xfrm>
            <a:off x="935037" y="1752600"/>
            <a:ext cx="7370762" cy="4379912"/>
          </a:xfrm>
          <a:prstGeom prst="rect">
            <a:avLst/>
          </a:prstGeom>
          <a:noFill/>
          <a:ln>
            <a:noFill/>
          </a:ln>
        </p:spPr>
        <p:txBody>
          <a:bodyPr spcFirstLastPara="1" wrap="square" lIns="91425" tIns="45700" rIns="91425" bIns="45700" anchor="t" anchorCtr="0">
            <a:noAutofit/>
          </a:bodyPr>
          <a:lstStyle/>
          <a:p>
            <a:pPr marL="533400" lvl="0" indent="-533400" algn="l" rtl="0">
              <a:lnSpc>
                <a:spcPct val="90000"/>
              </a:lnSpc>
              <a:spcBef>
                <a:spcPts val="0"/>
              </a:spcBef>
              <a:spcAft>
                <a:spcPts val="0"/>
              </a:spcAft>
              <a:buSzPts val="1500"/>
              <a:buNone/>
            </a:pPr>
            <a:r>
              <a:rPr lang="en-US" sz="2000" b="0" i="1" u="none" dirty="0">
                <a:solidFill>
                  <a:schemeClr val="dk1"/>
                </a:solidFill>
                <a:latin typeface="Times New Roman"/>
                <a:ea typeface="Times New Roman"/>
                <a:cs typeface="Times New Roman"/>
                <a:sym typeface="Times New Roman"/>
              </a:rPr>
              <a:t>S</a:t>
            </a:r>
            <a:r>
              <a:rPr lang="en-US" sz="2000" b="0" i="0" u="none" dirty="0">
                <a:solidFill>
                  <a:schemeClr val="dk1"/>
                </a:solidFill>
                <a:latin typeface="Twentieth Century"/>
                <a:ea typeface="Twentieth Century"/>
                <a:cs typeface="Twentieth Century"/>
                <a:sym typeface="Twentieth Century"/>
              </a:rPr>
              <a:t> ← minimally general hypotheses in </a:t>
            </a:r>
            <a:r>
              <a:rPr lang="en-US" sz="2000" b="0" i="1" u="none" dirty="0">
                <a:solidFill>
                  <a:schemeClr val="dk1"/>
                </a:solidFill>
                <a:latin typeface="Times New Roman"/>
                <a:ea typeface="Times New Roman"/>
                <a:cs typeface="Times New Roman"/>
                <a:sym typeface="Times New Roman"/>
              </a:rPr>
              <a:t>H, </a:t>
            </a:r>
            <a:endParaRPr/>
          </a:p>
          <a:p>
            <a:pPr marL="533400" lvl="0" indent="-533400" algn="l" rtl="0">
              <a:lnSpc>
                <a:spcPct val="90000"/>
              </a:lnSpc>
              <a:spcBef>
                <a:spcPts val="400"/>
              </a:spcBef>
              <a:spcAft>
                <a:spcPts val="0"/>
              </a:spcAft>
              <a:buSzPts val="1500"/>
              <a:buNone/>
            </a:pPr>
            <a:r>
              <a:rPr lang="en-US" sz="2000" b="0" i="1" u="none" dirty="0">
                <a:solidFill>
                  <a:schemeClr val="dk1"/>
                </a:solidFill>
                <a:latin typeface="Times New Roman"/>
                <a:ea typeface="Times New Roman"/>
                <a:cs typeface="Times New Roman"/>
                <a:sym typeface="Times New Roman"/>
              </a:rPr>
              <a:t>G</a:t>
            </a:r>
            <a:r>
              <a:rPr lang="en-US" sz="2000" b="0" i="0" u="none" dirty="0">
                <a:solidFill>
                  <a:schemeClr val="dk1"/>
                </a:solidFill>
                <a:latin typeface="Twentieth Century"/>
                <a:ea typeface="Twentieth Century"/>
                <a:cs typeface="Twentieth Century"/>
                <a:sym typeface="Twentieth Century"/>
              </a:rPr>
              <a:t> ← maximally general hypotheses in </a:t>
            </a:r>
            <a:r>
              <a:rPr lang="en-US" sz="2000" b="0" i="1" u="none" dirty="0">
                <a:solidFill>
                  <a:schemeClr val="dk1"/>
                </a:solidFill>
                <a:latin typeface="Times New Roman"/>
                <a:ea typeface="Times New Roman"/>
                <a:cs typeface="Times New Roman"/>
                <a:sym typeface="Times New Roman"/>
              </a:rPr>
              <a:t>H</a:t>
            </a:r>
            <a:endParaRPr/>
          </a:p>
          <a:p>
            <a:pPr marL="533400" lvl="0" indent="-533400" algn="l" rtl="0">
              <a:lnSpc>
                <a:spcPct val="90000"/>
              </a:lnSpc>
              <a:spcBef>
                <a:spcPts val="360"/>
              </a:spcBef>
              <a:spcAft>
                <a:spcPts val="0"/>
              </a:spcAft>
              <a:buSzPts val="1350"/>
              <a:buNone/>
            </a:pPr>
            <a:r>
              <a:rPr lang="en-US" sz="1800" b="0" i="0" u="none" dirty="0">
                <a:solidFill>
                  <a:schemeClr val="dk1"/>
                </a:solidFill>
                <a:latin typeface="Twentieth Century"/>
                <a:ea typeface="Twentieth Century"/>
                <a:cs typeface="Twentieth Century"/>
                <a:sym typeface="Twentieth Century"/>
              </a:rPr>
              <a:t>Initially any hypothesis is still possible</a:t>
            </a:r>
            <a:endParaRPr sz="1800" b="0" i="0" u="none">
              <a:solidFill>
                <a:schemeClr val="dk1"/>
              </a:solidFill>
              <a:latin typeface="Twentieth Century"/>
              <a:ea typeface="Twentieth Century"/>
              <a:cs typeface="Twentieth Century"/>
              <a:sym typeface="Twentieth Century"/>
            </a:endParaRPr>
          </a:p>
          <a:p>
            <a:pPr marL="533400" lvl="0" indent="-533400" algn="l" rtl="0">
              <a:lnSpc>
                <a:spcPct val="90000"/>
              </a:lnSpc>
              <a:spcBef>
                <a:spcPts val="480"/>
              </a:spcBef>
              <a:spcAft>
                <a:spcPts val="0"/>
              </a:spcAft>
              <a:buSzPts val="1350"/>
              <a:buNone/>
            </a:pPr>
            <a:r>
              <a:rPr lang="en-US" sz="1800" b="0" i="0" u="none" dirty="0">
                <a:solidFill>
                  <a:schemeClr val="dk1"/>
                </a:solidFill>
                <a:latin typeface="Arial"/>
                <a:ea typeface="Arial"/>
                <a:cs typeface="Arial"/>
                <a:sym typeface="Arial"/>
              </a:rPr>
              <a:t>	 </a:t>
            </a:r>
            <a:r>
              <a:rPr lang="en-US" sz="1800" b="0" i="1" u="none" dirty="0">
                <a:solidFill>
                  <a:schemeClr val="dk1"/>
                </a:solidFill>
                <a:latin typeface="Times New Roman"/>
                <a:ea typeface="Times New Roman"/>
                <a:cs typeface="Times New Roman"/>
                <a:sym typeface="Times New Roman"/>
              </a:rPr>
              <a:t>S</a:t>
            </a:r>
            <a:r>
              <a:rPr lang="en-US" sz="1800" b="0" i="0" u="none" baseline="-25000" dirty="0">
                <a:solidFill>
                  <a:schemeClr val="dk1"/>
                </a:solidFill>
                <a:latin typeface="Times New Roman"/>
                <a:ea typeface="Times New Roman"/>
                <a:cs typeface="Times New Roman"/>
                <a:sym typeface="Times New Roman"/>
              </a:rPr>
              <a:t>0</a:t>
            </a:r>
            <a:r>
              <a:rPr lang="en-US" sz="1800" b="0" i="0" u="none" dirty="0">
                <a:solidFill>
                  <a:schemeClr val="dk1"/>
                </a:solidFill>
                <a:latin typeface="Arial"/>
                <a:ea typeface="Arial"/>
                <a:cs typeface="Arial"/>
                <a:sym typeface="Arial"/>
              </a:rPr>
              <a:t> =</a:t>
            </a:r>
            <a:r>
              <a:rPr lang="en-US" sz="2000" b="0" i="0" u="none" dirty="0">
                <a:solidFill>
                  <a:schemeClr val="dk1"/>
                </a:solidFill>
                <a:latin typeface="Arial"/>
                <a:ea typeface="Arial"/>
                <a:cs typeface="Arial"/>
                <a:sym typeface="Arial"/>
              </a:rPr>
              <a:t> </a:t>
            </a:r>
            <a:r>
              <a:rPr lang="en-US" sz="2000" b="0" i="0" u="none" dirty="0">
                <a:solidFill>
                  <a:schemeClr val="dk1"/>
                </a:solidFill>
                <a:latin typeface="Twentieth Century"/>
                <a:ea typeface="Twentieth Century"/>
                <a:cs typeface="Twentieth Century"/>
                <a:sym typeface="Twentieth Century"/>
              </a:rPr>
              <a:t>〈∅, ∅, ∅, ∅, ∅, ∅〉</a:t>
            </a:r>
            <a:r>
              <a:rPr lang="en-US" sz="2000" b="0" i="1" u="none" dirty="0">
                <a:solidFill>
                  <a:schemeClr val="dk1"/>
                </a:solidFill>
                <a:latin typeface="Times New Roman"/>
                <a:ea typeface="Times New Roman"/>
                <a:cs typeface="Times New Roman"/>
                <a:sym typeface="Times New Roman"/>
              </a:rPr>
              <a:t>   	G</a:t>
            </a:r>
            <a:r>
              <a:rPr lang="en-US" sz="2000" b="0" i="0" u="none" baseline="-25000" dirty="0">
                <a:solidFill>
                  <a:schemeClr val="dk1"/>
                </a:solidFill>
                <a:latin typeface="Times New Roman"/>
                <a:ea typeface="Times New Roman"/>
                <a:cs typeface="Times New Roman"/>
                <a:sym typeface="Times New Roman"/>
              </a:rPr>
              <a:t>0</a:t>
            </a:r>
            <a:r>
              <a:rPr lang="en-US" sz="2000" b="0" i="0" u="none" dirty="0">
                <a:solidFill>
                  <a:schemeClr val="dk1"/>
                </a:solidFill>
                <a:latin typeface="Twentieth Century"/>
                <a:ea typeface="Twentieth Century"/>
                <a:cs typeface="Twentieth Century"/>
                <a:sym typeface="Twentieth Century"/>
              </a:rPr>
              <a:t> </a:t>
            </a:r>
            <a:r>
              <a:rPr lang="en-US" sz="2000" b="0" i="1" u="none" dirty="0">
                <a:solidFill>
                  <a:schemeClr val="dk1"/>
                </a:solidFill>
                <a:latin typeface="Twentieth Century"/>
                <a:ea typeface="Twentieth Century"/>
                <a:cs typeface="Twentieth Century"/>
                <a:sym typeface="Twentieth Century"/>
              </a:rPr>
              <a:t>=</a:t>
            </a:r>
            <a:r>
              <a:rPr lang="en-US" sz="1800" b="0" i="0" u="none" dirty="0">
                <a:solidFill>
                  <a:schemeClr val="dk1"/>
                </a:solidFill>
                <a:latin typeface="Arial"/>
                <a:ea typeface="Arial"/>
                <a:cs typeface="Arial"/>
                <a:sym typeface="Arial"/>
              </a:rPr>
              <a:t> </a:t>
            </a:r>
            <a:r>
              <a:rPr lang="en-US" sz="2000" b="0" i="0" u="none" dirty="0">
                <a:solidFill>
                  <a:schemeClr val="dk1"/>
                </a:solidFill>
                <a:latin typeface="Twentieth Century"/>
                <a:ea typeface="Twentieth Century"/>
                <a:cs typeface="Twentieth Century"/>
                <a:sym typeface="Twentieth Century"/>
              </a:rPr>
              <a:t>〈</a:t>
            </a:r>
            <a:r>
              <a:rPr lang="en-US" sz="2000" b="0" i="0" u="none" dirty="0">
                <a:solidFill>
                  <a:schemeClr val="dk1"/>
                </a:solidFill>
                <a:latin typeface="Times New Roman"/>
                <a:ea typeface="Times New Roman"/>
                <a:cs typeface="Times New Roman"/>
                <a:sym typeface="Times New Roman"/>
              </a:rPr>
              <a:t>?, ?, ?, ?, ?, ?</a:t>
            </a:r>
            <a:r>
              <a:rPr lang="en-US" sz="2000" b="0" i="0" u="none" dirty="0">
                <a:solidFill>
                  <a:schemeClr val="dk1"/>
                </a:solidFill>
                <a:latin typeface="Twentieth Century"/>
                <a:ea typeface="Twentieth Century"/>
                <a:cs typeface="Twentieth Century"/>
                <a:sym typeface="Twentieth Century"/>
              </a:rPr>
              <a:t>〉</a:t>
            </a:r>
            <a:r>
              <a:rPr lang="en-US" sz="2400" b="0" i="1" u="none" dirty="0">
                <a:solidFill>
                  <a:schemeClr val="dk1"/>
                </a:solidFill>
                <a:latin typeface="Times New Roman"/>
                <a:ea typeface="Times New Roman"/>
                <a:cs typeface="Times New Roman"/>
                <a:sym typeface="Times New Roman"/>
              </a:rPr>
              <a:t>  </a:t>
            </a:r>
            <a:endParaRPr/>
          </a:p>
          <a:p>
            <a:pPr marL="533400" lvl="0" indent="-533400" algn="l" rtl="0">
              <a:lnSpc>
                <a:spcPct val="90000"/>
              </a:lnSpc>
              <a:spcBef>
                <a:spcPts val="400"/>
              </a:spcBef>
              <a:spcAft>
                <a:spcPts val="0"/>
              </a:spcAft>
              <a:buSzPts val="1500"/>
              <a:buNone/>
            </a:pPr>
            <a:r>
              <a:rPr lang="en-US" sz="2000" b="0" i="0" u="none" dirty="0">
                <a:solidFill>
                  <a:schemeClr val="dk1"/>
                </a:solidFill>
                <a:latin typeface="Twentieth Century"/>
                <a:ea typeface="Twentieth Century"/>
                <a:cs typeface="Twentieth Century"/>
                <a:sym typeface="Twentieth Century"/>
              </a:rPr>
              <a:t>For each training example </a:t>
            </a:r>
            <a:r>
              <a:rPr lang="en-US" sz="2000" b="0" i="1" u="none" dirty="0">
                <a:solidFill>
                  <a:schemeClr val="dk1"/>
                </a:solidFill>
                <a:latin typeface="Times New Roman"/>
                <a:ea typeface="Times New Roman"/>
                <a:cs typeface="Times New Roman"/>
                <a:sym typeface="Times New Roman"/>
              </a:rPr>
              <a:t>d</a:t>
            </a:r>
            <a:r>
              <a:rPr lang="en-US" sz="2000" b="0" i="0" u="none" dirty="0">
                <a:solidFill>
                  <a:schemeClr val="dk1"/>
                </a:solidFill>
                <a:latin typeface="Twentieth Century"/>
                <a:ea typeface="Twentieth Century"/>
                <a:cs typeface="Twentieth Century"/>
                <a:sym typeface="Twentieth Century"/>
              </a:rPr>
              <a:t>, do:</a:t>
            </a:r>
            <a:endParaRPr/>
          </a:p>
          <a:p>
            <a:pPr marL="533400" lvl="0" indent="-533400" algn="l" rtl="0">
              <a:lnSpc>
                <a:spcPct val="90000"/>
              </a:lnSpc>
              <a:spcBef>
                <a:spcPts val="400"/>
              </a:spcBef>
              <a:spcAft>
                <a:spcPts val="0"/>
              </a:spcAft>
              <a:buSzPts val="1500"/>
              <a:buNone/>
            </a:pPr>
            <a:r>
              <a:rPr lang="en-US" sz="2000" b="0" i="0" u="none" dirty="0">
                <a:solidFill>
                  <a:schemeClr val="dk1"/>
                </a:solidFill>
                <a:latin typeface="Twentieth Century"/>
                <a:ea typeface="Twentieth Century"/>
                <a:cs typeface="Twentieth Century"/>
                <a:sym typeface="Twentieth Century"/>
              </a:rPr>
              <a:t>If </a:t>
            </a:r>
            <a:r>
              <a:rPr lang="en-US" sz="2000" b="0" i="1" u="none" dirty="0">
                <a:solidFill>
                  <a:schemeClr val="dk1"/>
                </a:solidFill>
                <a:latin typeface="Times New Roman"/>
                <a:ea typeface="Times New Roman"/>
                <a:cs typeface="Times New Roman"/>
                <a:sym typeface="Times New Roman"/>
              </a:rPr>
              <a:t>d</a:t>
            </a:r>
            <a:r>
              <a:rPr lang="en-US" sz="2000" b="0" i="0" u="none" dirty="0">
                <a:solidFill>
                  <a:schemeClr val="dk1"/>
                </a:solidFill>
                <a:latin typeface="Twentieth Century"/>
                <a:ea typeface="Twentieth Century"/>
                <a:cs typeface="Twentieth Century"/>
                <a:sym typeface="Twentieth Century"/>
              </a:rPr>
              <a:t> is a </a:t>
            </a:r>
            <a:r>
              <a:rPr lang="en-US" sz="2000" b="0" i="1" u="none" dirty="0">
                <a:solidFill>
                  <a:schemeClr val="dk1"/>
                </a:solidFill>
                <a:latin typeface="Twentieth Century"/>
                <a:ea typeface="Twentieth Century"/>
                <a:cs typeface="Twentieth Century"/>
                <a:sym typeface="Twentieth Century"/>
              </a:rPr>
              <a:t>positive </a:t>
            </a:r>
            <a:r>
              <a:rPr lang="en-US" sz="2000" b="0" i="0" u="none" dirty="0">
                <a:solidFill>
                  <a:schemeClr val="dk1"/>
                </a:solidFill>
                <a:latin typeface="Twentieth Century"/>
                <a:ea typeface="Twentieth Century"/>
                <a:cs typeface="Twentieth Century"/>
                <a:sym typeface="Twentieth Century"/>
              </a:rPr>
              <a:t>example:</a:t>
            </a:r>
            <a:endParaRPr/>
          </a:p>
          <a:p>
            <a:pPr marL="533400" lvl="0" indent="-533400" algn="l" rtl="0">
              <a:lnSpc>
                <a:spcPct val="90000"/>
              </a:lnSpc>
              <a:spcBef>
                <a:spcPts val="400"/>
              </a:spcBef>
              <a:spcAft>
                <a:spcPts val="0"/>
              </a:spcAft>
              <a:buClr>
                <a:schemeClr val="accent1"/>
              </a:buClr>
              <a:buSzPts val="1500"/>
              <a:buFont typeface="Arial"/>
              <a:buAutoNum type="arabicPeriod"/>
            </a:pPr>
            <a:r>
              <a:rPr lang="en-US" sz="2000" b="0" i="0" u="none" dirty="0">
                <a:solidFill>
                  <a:schemeClr val="dk1"/>
                </a:solidFill>
                <a:latin typeface="Twentieth Century"/>
                <a:ea typeface="Twentieth Century"/>
                <a:cs typeface="Twentieth Century"/>
                <a:sym typeface="Twentieth Century"/>
              </a:rPr>
              <a:t>Remove from </a:t>
            </a:r>
            <a:r>
              <a:rPr lang="en-US" sz="2000" b="0" i="1" u="none" dirty="0">
                <a:solidFill>
                  <a:schemeClr val="dk1"/>
                </a:solidFill>
                <a:latin typeface="Times New Roman"/>
                <a:ea typeface="Times New Roman"/>
                <a:cs typeface="Times New Roman"/>
                <a:sym typeface="Times New Roman"/>
              </a:rPr>
              <a:t>G</a:t>
            </a:r>
            <a:r>
              <a:rPr lang="en-US" sz="2000" b="0" i="0" u="none" dirty="0">
                <a:solidFill>
                  <a:schemeClr val="dk1"/>
                </a:solidFill>
                <a:latin typeface="Twentieth Century"/>
                <a:ea typeface="Twentieth Century"/>
                <a:cs typeface="Twentieth Century"/>
                <a:sym typeface="Twentieth Century"/>
              </a:rPr>
              <a:t> any </a:t>
            </a:r>
            <a:r>
              <a:rPr lang="en-US" sz="2000" b="0" i="1" u="none" dirty="0">
                <a:solidFill>
                  <a:schemeClr val="dk1"/>
                </a:solidFill>
                <a:latin typeface="Times New Roman"/>
                <a:ea typeface="Times New Roman"/>
                <a:cs typeface="Times New Roman"/>
                <a:sym typeface="Times New Roman"/>
              </a:rPr>
              <a:t>h</a:t>
            </a:r>
            <a:r>
              <a:rPr lang="en-US" sz="2000" b="0" i="1" u="none" dirty="0">
                <a:solidFill>
                  <a:schemeClr val="dk1"/>
                </a:solidFill>
                <a:latin typeface="Twentieth Century"/>
                <a:ea typeface="Twentieth Century"/>
                <a:cs typeface="Twentieth Century"/>
                <a:sym typeface="Twentieth Century"/>
              </a:rPr>
              <a:t> </a:t>
            </a:r>
            <a:r>
              <a:rPr lang="en-US" sz="2000" b="0" i="0" u="none" dirty="0">
                <a:solidFill>
                  <a:schemeClr val="dk1"/>
                </a:solidFill>
                <a:latin typeface="Twentieth Century"/>
                <a:ea typeface="Twentieth Century"/>
                <a:cs typeface="Twentieth Century"/>
                <a:sym typeface="Twentieth Century"/>
              </a:rPr>
              <a:t>inconsistent with </a:t>
            </a:r>
            <a:r>
              <a:rPr lang="en-US" sz="2000" b="0" i="1" u="none" dirty="0">
                <a:solidFill>
                  <a:schemeClr val="dk1"/>
                </a:solidFill>
                <a:latin typeface="Times New Roman"/>
                <a:ea typeface="Times New Roman"/>
                <a:cs typeface="Times New Roman"/>
                <a:sym typeface="Times New Roman"/>
              </a:rPr>
              <a:t>d</a:t>
            </a:r>
            <a:endParaRPr sz="2000" b="0" i="0" u="none">
              <a:solidFill>
                <a:schemeClr val="dk1"/>
              </a:solidFill>
              <a:latin typeface="Twentieth Century"/>
              <a:ea typeface="Twentieth Century"/>
              <a:cs typeface="Twentieth Century"/>
              <a:sym typeface="Twentieth Century"/>
            </a:endParaRPr>
          </a:p>
          <a:p>
            <a:pPr marL="533400" lvl="0" indent="-533400" algn="l" rtl="0">
              <a:lnSpc>
                <a:spcPct val="90000"/>
              </a:lnSpc>
              <a:spcBef>
                <a:spcPts val="400"/>
              </a:spcBef>
              <a:spcAft>
                <a:spcPts val="0"/>
              </a:spcAft>
              <a:buClr>
                <a:schemeClr val="accent1"/>
              </a:buClr>
              <a:buSzPts val="1500"/>
              <a:buFont typeface="Arial"/>
              <a:buAutoNum type="arabicPeriod"/>
            </a:pPr>
            <a:r>
              <a:rPr lang="en-US" sz="2000" b="0" i="1" u="none" dirty="0">
                <a:solidFill>
                  <a:schemeClr val="dk1"/>
                </a:solidFill>
                <a:latin typeface="Times New Roman"/>
                <a:ea typeface="Times New Roman"/>
                <a:cs typeface="Times New Roman"/>
                <a:sym typeface="Times New Roman"/>
              </a:rPr>
              <a:t>Generalize</a:t>
            </a:r>
            <a:r>
              <a:rPr lang="en-US" sz="2000" b="0" i="0" u="none" dirty="0">
                <a:solidFill>
                  <a:schemeClr val="dk1"/>
                </a:solidFill>
                <a:latin typeface="Times New Roman"/>
                <a:ea typeface="Times New Roman"/>
                <a:cs typeface="Times New Roman"/>
                <a:sym typeface="Times New Roman"/>
              </a:rPr>
              <a:t>(</a:t>
            </a:r>
            <a:r>
              <a:rPr lang="en-US" sz="2000" b="0" i="1" u="none" dirty="0">
                <a:solidFill>
                  <a:schemeClr val="dk1"/>
                </a:solidFill>
                <a:latin typeface="Times New Roman"/>
                <a:ea typeface="Times New Roman"/>
                <a:cs typeface="Times New Roman"/>
                <a:sym typeface="Times New Roman"/>
              </a:rPr>
              <a:t>S, d</a:t>
            </a:r>
            <a:r>
              <a:rPr lang="en-US" sz="2000" b="0" i="0" u="none" dirty="0">
                <a:solidFill>
                  <a:schemeClr val="dk1"/>
                </a:solidFill>
                <a:latin typeface="Times New Roman"/>
                <a:ea typeface="Times New Roman"/>
                <a:cs typeface="Times New Roman"/>
                <a:sym typeface="Times New Roman"/>
              </a:rPr>
              <a:t>)</a:t>
            </a:r>
            <a:endParaRPr sz="2000" b="0" i="1" u="none">
              <a:solidFill>
                <a:schemeClr val="dk1"/>
              </a:solidFill>
              <a:latin typeface="Times New Roman"/>
              <a:ea typeface="Times New Roman"/>
              <a:cs typeface="Times New Roman"/>
              <a:sym typeface="Times New Roman"/>
            </a:endParaRPr>
          </a:p>
          <a:p>
            <a:pPr marL="533400" lvl="0" indent="-533400" algn="l" rtl="0">
              <a:lnSpc>
                <a:spcPct val="90000"/>
              </a:lnSpc>
              <a:spcBef>
                <a:spcPts val="400"/>
              </a:spcBef>
              <a:spcAft>
                <a:spcPts val="0"/>
              </a:spcAft>
              <a:buSzPts val="1500"/>
              <a:buNone/>
            </a:pPr>
            <a:r>
              <a:rPr lang="en-US" sz="2000" b="0" i="0" u="none" dirty="0">
                <a:solidFill>
                  <a:schemeClr val="dk1"/>
                </a:solidFill>
                <a:latin typeface="Twentieth Century"/>
                <a:ea typeface="Twentieth Century"/>
                <a:cs typeface="Twentieth Century"/>
                <a:sym typeface="Twentieth Century"/>
              </a:rPr>
              <a:t>If </a:t>
            </a:r>
            <a:r>
              <a:rPr lang="en-US" sz="2000" b="0" i="1" u="none" dirty="0">
                <a:solidFill>
                  <a:schemeClr val="dk1"/>
                </a:solidFill>
                <a:latin typeface="Times New Roman"/>
                <a:ea typeface="Times New Roman"/>
                <a:cs typeface="Times New Roman"/>
                <a:sym typeface="Times New Roman"/>
              </a:rPr>
              <a:t>d</a:t>
            </a:r>
            <a:r>
              <a:rPr lang="en-US" sz="2000" b="0" i="0" u="none" dirty="0">
                <a:solidFill>
                  <a:schemeClr val="dk1"/>
                </a:solidFill>
                <a:latin typeface="Twentieth Century"/>
                <a:ea typeface="Twentieth Century"/>
                <a:cs typeface="Twentieth Century"/>
                <a:sym typeface="Twentieth Century"/>
              </a:rPr>
              <a:t> is a </a:t>
            </a:r>
            <a:r>
              <a:rPr lang="en-US" sz="2000" b="0" i="1" u="none" dirty="0">
                <a:solidFill>
                  <a:schemeClr val="dk1"/>
                </a:solidFill>
                <a:latin typeface="Twentieth Century"/>
                <a:ea typeface="Twentieth Century"/>
                <a:cs typeface="Twentieth Century"/>
                <a:sym typeface="Twentieth Century"/>
              </a:rPr>
              <a:t>negative</a:t>
            </a:r>
            <a:r>
              <a:rPr lang="en-US" sz="2000" b="0" i="0" u="none" dirty="0">
                <a:solidFill>
                  <a:schemeClr val="dk1"/>
                </a:solidFill>
                <a:latin typeface="Twentieth Century"/>
                <a:ea typeface="Twentieth Century"/>
                <a:cs typeface="Twentieth Century"/>
                <a:sym typeface="Twentieth Century"/>
              </a:rPr>
              <a:t> example:</a:t>
            </a:r>
            <a:endParaRPr/>
          </a:p>
          <a:p>
            <a:pPr marL="533400" lvl="0" indent="-533400" algn="l" rtl="0">
              <a:lnSpc>
                <a:spcPct val="90000"/>
              </a:lnSpc>
              <a:spcBef>
                <a:spcPts val="400"/>
              </a:spcBef>
              <a:spcAft>
                <a:spcPts val="0"/>
              </a:spcAft>
              <a:buClr>
                <a:schemeClr val="accent1"/>
              </a:buClr>
              <a:buSzPts val="1500"/>
              <a:buFont typeface="Arial"/>
              <a:buAutoNum type="arabicPeriod"/>
            </a:pPr>
            <a:r>
              <a:rPr lang="en-US" sz="2000" b="0" i="0" u="none" dirty="0">
                <a:solidFill>
                  <a:schemeClr val="dk1"/>
                </a:solidFill>
                <a:latin typeface="Twentieth Century"/>
                <a:ea typeface="Twentieth Century"/>
                <a:cs typeface="Twentieth Century"/>
                <a:sym typeface="Twentieth Century"/>
              </a:rPr>
              <a:t>Remove from </a:t>
            </a:r>
            <a:r>
              <a:rPr lang="en-US" sz="2000" b="0" i="1" u="none" dirty="0">
                <a:solidFill>
                  <a:schemeClr val="dk1"/>
                </a:solidFill>
                <a:latin typeface="Times New Roman"/>
                <a:ea typeface="Times New Roman"/>
                <a:cs typeface="Times New Roman"/>
                <a:sym typeface="Times New Roman"/>
              </a:rPr>
              <a:t>S</a:t>
            </a:r>
            <a:r>
              <a:rPr lang="en-US" sz="2000" b="0" i="0" u="none" dirty="0">
                <a:solidFill>
                  <a:schemeClr val="dk1"/>
                </a:solidFill>
                <a:latin typeface="Twentieth Century"/>
                <a:ea typeface="Twentieth Century"/>
                <a:cs typeface="Twentieth Century"/>
                <a:sym typeface="Twentieth Century"/>
              </a:rPr>
              <a:t> any </a:t>
            </a:r>
            <a:r>
              <a:rPr lang="en-US" sz="2000" b="0" i="1" u="none" dirty="0">
                <a:solidFill>
                  <a:schemeClr val="dk1"/>
                </a:solidFill>
                <a:latin typeface="Times New Roman"/>
                <a:ea typeface="Times New Roman"/>
                <a:cs typeface="Times New Roman"/>
                <a:sym typeface="Times New Roman"/>
              </a:rPr>
              <a:t>h</a:t>
            </a:r>
            <a:r>
              <a:rPr lang="en-US" sz="2000" b="0" i="1" u="none" dirty="0">
                <a:solidFill>
                  <a:schemeClr val="dk1"/>
                </a:solidFill>
                <a:latin typeface="Twentieth Century"/>
                <a:ea typeface="Twentieth Century"/>
                <a:cs typeface="Twentieth Century"/>
                <a:sym typeface="Twentieth Century"/>
              </a:rPr>
              <a:t> </a:t>
            </a:r>
            <a:r>
              <a:rPr lang="en-US" sz="2000" b="0" i="0" u="none" dirty="0">
                <a:solidFill>
                  <a:schemeClr val="dk1"/>
                </a:solidFill>
                <a:latin typeface="Twentieth Century"/>
                <a:ea typeface="Twentieth Century"/>
                <a:cs typeface="Twentieth Century"/>
                <a:sym typeface="Twentieth Century"/>
              </a:rPr>
              <a:t>inconsistent with </a:t>
            </a:r>
            <a:r>
              <a:rPr lang="en-US" sz="2000" b="0" i="1" u="none" dirty="0">
                <a:solidFill>
                  <a:schemeClr val="dk1"/>
                </a:solidFill>
                <a:latin typeface="Times New Roman"/>
                <a:ea typeface="Times New Roman"/>
                <a:cs typeface="Times New Roman"/>
                <a:sym typeface="Times New Roman"/>
              </a:rPr>
              <a:t>d</a:t>
            </a:r>
            <a:endParaRPr sz="2000" b="0" i="0" u="none">
              <a:solidFill>
                <a:schemeClr val="dk1"/>
              </a:solidFill>
              <a:latin typeface="Twentieth Century"/>
              <a:ea typeface="Twentieth Century"/>
              <a:cs typeface="Twentieth Century"/>
              <a:sym typeface="Twentieth Century"/>
            </a:endParaRPr>
          </a:p>
          <a:p>
            <a:pPr marL="533400" lvl="0" indent="-533400" algn="l" rtl="0">
              <a:lnSpc>
                <a:spcPct val="90000"/>
              </a:lnSpc>
              <a:spcBef>
                <a:spcPts val="400"/>
              </a:spcBef>
              <a:spcAft>
                <a:spcPts val="0"/>
              </a:spcAft>
              <a:buClr>
                <a:schemeClr val="accent1"/>
              </a:buClr>
              <a:buSzPts val="1500"/>
              <a:buFont typeface="Arial"/>
              <a:buAutoNum type="arabicPeriod"/>
            </a:pPr>
            <a:r>
              <a:rPr lang="en-US" sz="2000" b="0" i="1" u="none" dirty="0">
                <a:solidFill>
                  <a:schemeClr val="dk1"/>
                </a:solidFill>
                <a:latin typeface="Times New Roman"/>
                <a:ea typeface="Times New Roman"/>
                <a:cs typeface="Times New Roman"/>
                <a:sym typeface="Times New Roman"/>
              </a:rPr>
              <a:t>Specialize</a:t>
            </a:r>
            <a:r>
              <a:rPr lang="en-US" sz="2000" b="0" i="0" u="none" dirty="0">
                <a:solidFill>
                  <a:schemeClr val="dk1"/>
                </a:solidFill>
                <a:latin typeface="Twentieth Century"/>
                <a:ea typeface="Twentieth Century"/>
                <a:cs typeface="Twentieth Century"/>
                <a:sym typeface="Twentieth Century"/>
              </a:rPr>
              <a:t>(</a:t>
            </a:r>
            <a:r>
              <a:rPr lang="en-US" sz="2000" b="0" i="1" u="none" dirty="0">
                <a:solidFill>
                  <a:schemeClr val="dk1"/>
                </a:solidFill>
                <a:latin typeface="Times New Roman"/>
                <a:ea typeface="Times New Roman"/>
                <a:cs typeface="Times New Roman"/>
                <a:sym typeface="Times New Roman"/>
              </a:rPr>
              <a:t>G</a:t>
            </a:r>
            <a:r>
              <a:rPr lang="en-US" sz="2000" b="0" i="0" u="none" dirty="0">
                <a:solidFill>
                  <a:schemeClr val="dk1"/>
                </a:solidFill>
                <a:latin typeface="Twentieth Century"/>
                <a:ea typeface="Twentieth Century"/>
                <a:cs typeface="Twentieth Century"/>
                <a:sym typeface="Twentieth Century"/>
              </a:rPr>
              <a:t>, </a:t>
            </a:r>
            <a:r>
              <a:rPr lang="en-US" sz="2000" b="0" i="1" u="none" dirty="0">
                <a:solidFill>
                  <a:schemeClr val="dk1"/>
                </a:solidFill>
                <a:latin typeface="Times New Roman"/>
                <a:ea typeface="Times New Roman"/>
                <a:cs typeface="Times New Roman"/>
                <a:sym typeface="Times New Roman"/>
              </a:rPr>
              <a:t>d</a:t>
            </a:r>
            <a:r>
              <a:rPr lang="en-US" sz="2000" b="0" i="0" u="none" dirty="0">
                <a:solidFill>
                  <a:schemeClr val="dk1"/>
                </a:solidFill>
                <a:latin typeface="Twentieth Century"/>
                <a:ea typeface="Twentieth Century"/>
                <a:cs typeface="Twentieth Century"/>
                <a:sym typeface="Twentieth Century"/>
              </a:rPr>
              <a:t>)</a:t>
            </a:r>
            <a:endParaRPr sz="2400" b="0" i="0" u="none">
              <a:solidFill>
                <a:schemeClr val="dk1"/>
              </a:solidFill>
              <a:latin typeface="Twentieth Century"/>
              <a:ea typeface="Twentieth Century"/>
              <a:cs typeface="Twentieth Century"/>
              <a:sym typeface="Twentieth Century"/>
            </a:endParaRPr>
          </a:p>
          <a:p>
            <a:pPr marL="533400" lvl="0" indent="-533400" algn="l" rtl="0">
              <a:lnSpc>
                <a:spcPct val="90000"/>
              </a:lnSpc>
              <a:spcBef>
                <a:spcPts val="480"/>
              </a:spcBef>
              <a:spcAft>
                <a:spcPts val="0"/>
              </a:spcAft>
              <a:buSzPts val="1500"/>
              <a:buNone/>
            </a:pPr>
            <a:r>
              <a:rPr lang="en-US" sz="2000" b="0" i="0" u="none" dirty="0">
                <a:solidFill>
                  <a:schemeClr val="dk1"/>
                </a:solidFill>
                <a:latin typeface="Twentieth Century"/>
                <a:ea typeface="Twentieth Century"/>
                <a:cs typeface="Twentieth Century"/>
                <a:sym typeface="Twentieth Century"/>
              </a:rPr>
              <a:t>Note:</a:t>
            </a:r>
            <a:r>
              <a:rPr lang="en-US" sz="2400" b="0" i="0" u="none" dirty="0">
                <a:solidFill>
                  <a:schemeClr val="dk1"/>
                </a:solidFill>
                <a:latin typeface="Twentieth Century"/>
                <a:ea typeface="Twentieth Century"/>
                <a:cs typeface="Twentieth Century"/>
                <a:sym typeface="Twentieth Century"/>
              </a:rPr>
              <a:t> </a:t>
            </a:r>
            <a:r>
              <a:rPr lang="en-US" sz="2000" b="0" i="0" u="none" dirty="0">
                <a:solidFill>
                  <a:schemeClr val="dk1"/>
                </a:solidFill>
                <a:latin typeface="Twentieth Century"/>
                <a:ea typeface="Twentieth Century"/>
                <a:cs typeface="Twentieth Century"/>
                <a:sym typeface="Twentieth Century"/>
              </a:rPr>
              <a:t>when </a:t>
            </a:r>
            <a:r>
              <a:rPr lang="en-US" sz="2000" b="0" i="1" u="none" dirty="0">
                <a:solidFill>
                  <a:schemeClr val="dk1"/>
                </a:solidFill>
                <a:latin typeface="Times New Roman"/>
                <a:ea typeface="Times New Roman"/>
                <a:cs typeface="Times New Roman"/>
                <a:sym typeface="Times New Roman"/>
              </a:rPr>
              <a:t>d</a:t>
            </a:r>
            <a:r>
              <a:rPr lang="en-US" sz="2000" b="0" i="1" u="none" dirty="0">
                <a:solidFill>
                  <a:schemeClr val="dk1"/>
                </a:solidFill>
                <a:latin typeface="Twentieth Century"/>
                <a:ea typeface="Twentieth Century"/>
                <a:cs typeface="Twentieth Century"/>
                <a:sym typeface="Twentieth Century"/>
              </a:rPr>
              <a:t> =</a:t>
            </a:r>
            <a:r>
              <a:rPr lang="en-US" sz="2000" b="0" i="0" u="none" dirty="0">
                <a:solidFill>
                  <a:schemeClr val="dk1"/>
                </a:solidFill>
                <a:latin typeface="Twentieth Century"/>
                <a:ea typeface="Twentieth Century"/>
                <a:cs typeface="Twentieth Century"/>
                <a:sym typeface="Twentieth Century"/>
              </a:rPr>
              <a:t>〈</a:t>
            </a:r>
            <a:r>
              <a:rPr lang="en-US" sz="2000" b="0" i="1" u="none" dirty="0">
                <a:solidFill>
                  <a:schemeClr val="dk1"/>
                </a:solidFill>
                <a:latin typeface="Times New Roman"/>
                <a:ea typeface="Times New Roman"/>
                <a:cs typeface="Times New Roman"/>
                <a:sym typeface="Times New Roman"/>
              </a:rPr>
              <a:t>x</a:t>
            </a:r>
            <a:r>
              <a:rPr lang="en-US" sz="2000" b="0" i="1" u="none" dirty="0">
                <a:solidFill>
                  <a:schemeClr val="dk1"/>
                </a:solidFill>
                <a:latin typeface="Twentieth Century"/>
                <a:ea typeface="Twentieth Century"/>
                <a:cs typeface="Twentieth Century"/>
                <a:sym typeface="Twentieth Century"/>
              </a:rPr>
              <a:t>, No</a:t>
            </a:r>
            <a:r>
              <a:rPr lang="en-US" sz="2000" b="0" i="0" u="none" dirty="0">
                <a:solidFill>
                  <a:schemeClr val="dk1"/>
                </a:solidFill>
                <a:latin typeface="Twentieth Century"/>
                <a:ea typeface="Twentieth Century"/>
                <a:cs typeface="Twentieth Century"/>
                <a:sym typeface="Twentieth Century"/>
              </a:rPr>
              <a:t>〉 is a negative example, an hypothesis </a:t>
            </a:r>
            <a:r>
              <a:rPr lang="en-US" sz="2000" b="0" i="1" u="none" dirty="0">
                <a:solidFill>
                  <a:schemeClr val="dk1"/>
                </a:solidFill>
                <a:latin typeface="Times New Roman"/>
                <a:ea typeface="Times New Roman"/>
                <a:cs typeface="Times New Roman"/>
                <a:sym typeface="Times New Roman"/>
              </a:rPr>
              <a:t>h</a:t>
            </a:r>
            <a:r>
              <a:rPr lang="en-US" sz="2000" b="0" i="0" u="none" dirty="0">
                <a:solidFill>
                  <a:schemeClr val="dk1"/>
                </a:solidFill>
                <a:latin typeface="Twentieth Century"/>
                <a:ea typeface="Twentieth Century"/>
                <a:cs typeface="Twentieth Century"/>
                <a:sym typeface="Twentieth Century"/>
              </a:rPr>
              <a:t> is inconsistent with </a:t>
            </a:r>
            <a:r>
              <a:rPr lang="en-US" sz="2000" b="0" i="1" u="none" dirty="0">
                <a:solidFill>
                  <a:schemeClr val="dk1"/>
                </a:solidFill>
                <a:latin typeface="Twentieth Century"/>
                <a:ea typeface="Twentieth Century"/>
                <a:cs typeface="Twentieth Century"/>
                <a:sym typeface="Twentieth Century"/>
              </a:rPr>
              <a:t>d</a:t>
            </a:r>
            <a:r>
              <a:rPr lang="en-US" sz="2000" b="0" i="0" u="none" dirty="0">
                <a:solidFill>
                  <a:schemeClr val="dk1"/>
                </a:solidFill>
                <a:latin typeface="Twentieth Century"/>
                <a:ea typeface="Twentieth Century"/>
                <a:cs typeface="Twentieth Century"/>
                <a:sym typeface="Twentieth Century"/>
              </a:rPr>
              <a:t> </a:t>
            </a:r>
            <a:r>
              <a:rPr lang="en-US" sz="2000" b="0" i="0" u="none" dirty="0" err="1">
                <a:solidFill>
                  <a:schemeClr val="dk1"/>
                </a:solidFill>
                <a:latin typeface="Twentieth Century"/>
                <a:ea typeface="Twentieth Century"/>
                <a:cs typeface="Twentieth Century"/>
                <a:sym typeface="Twentieth Century"/>
              </a:rPr>
              <a:t>iff</a:t>
            </a:r>
            <a:r>
              <a:rPr lang="en-US" sz="2000" b="0" i="0" u="none" dirty="0">
                <a:solidFill>
                  <a:schemeClr val="dk1"/>
                </a:solidFill>
                <a:latin typeface="Twentieth Century"/>
                <a:ea typeface="Twentieth Century"/>
                <a:cs typeface="Twentieth Century"/>
                <a:sym typeface="Twentieth Century"/>
              </a:rPr>
              <a:t> </a:t>
            </a:r>
            <a:r>
              <a:rPr lang="en-US" sz="2000" b="0" i="1" u="none" dirty="0">
                <a:solidFill>
                  <a:schemeClr val="dk1"/>
                </a:solidFill>
                <a:latin typeface="Times New Roman"/>
                <a:ea typeface="Times New Roman"/>
                <a:cs typeface="Times New Roman"/>
                <a:sym typeface="Times New Roman"/>
              </a:rPr>
              <a:t>h</a:t>
            </a:r>
            <a:r>
              <a:rPr lang="en-US" sz="2000" b="0" i="1" u="none" dirty="0">
                <a:solidFill>
                  <a:schemeClr val="dk1"/>
                </a:solidFill>
                <a:latin typeface="Twentieth Century"/>
                <a:ea typeface="Twentieth Century"/>
                <a:cs typeface="Twentieth Century"/>
                <a:sym typeface="Twentieth Century"/>
              </a:rPr>
              <a:t> satisfies</a:t>
            </a:r>
            <a:r>
              <a:rPr lang="en-US" sz="2000" b="0" i="0" u="none" dirty="0">
                <a:solidFill>
                  <a:schemeClr val="dk1"/>
                </a:solidFill>
                <a:latin typeface="Twentieth Century"/>
                <a:ea typeface="Twentieth Century"/>
                <a:cs typeface="Twentieth Century"/>
                <a:sym typeface="Twentieth Century"/>
              </a:rPr>
              <a:t> </a:t>
            </a:r>
            <a:r>
              <a:rPr lang="en-US" sz="2000" b="0" i="1" u="none" dirty="0">
                <a:solidFill>
                  <a:schemeClr val="dk1"/>
                </a:solidFill>
                <a:latin typeface="Times New Roman"/>
                <a:ea typeface="Times New Roman"/>
                <a:cs typeface="Times New Roman"/>
                <a:sym typeface="Times New Roman"/>
              </a:rPr>
              <a:t>x</a:t>
            </a:r>
            <a:endParaRPr/>
          </a:p>
        </p:txBody>
      </p:sp>
    </p:spTree>
  </p:cSld>
  <p:clrMapOvr>
    <a:masterClrMapping/>
  </p:clrMapOvr>
  <p:transition spd="med">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3"/>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Candidate elimination algorithm-2</a:t>
            </a:r>
            <a:endParaRPr/>
          </a:p>
        </p:txBody>
      </p:sp>
      <p:sp>
        <p:nvSpPr>
          <p:cNvPr id="296" name="Google Shape;296;p23"/>
          <p:cNvSpPr txBox="1">
            <a:spLocks noGrp="1"/>
          </p:cNvSpPr>
          <p:nvPr>
            <p:ph type="body" idx="1"/>
          </p:nvPr>
        </p:nvSpPr>
        <p:spPr>
          <a:xfrm>
            <a:off x="609600" y="1752600"/>
            <a:ext cx="7923212" cy="4343400"/>
          </a:xfrm>
          <a:prstGeom prst="rect">
            <a:avLst/>
          </a:prstGeom>
          <a:noFill/>
          <a:ln>
            <a:noFill/>
          </a:ln>
        </p:spPr>
        <p:txBody>
          <a:bodyPr spcFirstLastPara="1" wrap="square" lIns="91425" tIns="45700" rIns="91425" bIns="45700" anchor="t" anchorCtr="0">
            <a:noAutofit/>
          </a:bodyPr>
          <a:lstStyle/>
          <a:p>
            <a:pPr marL="533400" lvl="0" indent="-533400" algn="l" rtl="0">
              <a:lnSpc>
                <a:spcPct val="90000"/>
              </a:lnSpc>
              <a:spcBef>
                <a:spcPts val="0"/>
              </a:spcBef>
              <a:spcAft>
                <a:spcPts val="0"/>
              </a:spcAft>
              <a:buSzPts val="1800"/>
              <a:buNone/>
            </a:pPr>
            <a:r>
              <a:rPr lang="en-US" sz="2400" b="0" i="1" u="none" dirty="0">
                <a:solidFill>
                  <a:schemeClr val="dk1"/>
                </a:solidFill>
                <a:latin typeface="Times New Roman"/>
                <a:ea typeface="Times New Roman"/>
                <a:cs typeface="Times New Roman"/>
                <a:sym typeface="Times New Roman"/>
              </a:rPr>
              <a:t>Generalize</a:t>
            </a:r>
            <a:r>
              <a:rPr lang="en-US" sz="2400" b="0" i="0" u="none" dirty="0">
                <a:solidFill>
                  <a:schemeClr val="dk1"/>
                </a:solidFill>
                <a:latin typeface="Times New Roman"/>
                <a:ea typeface="Times New Roman"/>
                <a:cs typeface="Times New Roman"/>
                <a:sym typeface="Times New Roman"/>
              </a:rPr>
              <a:t>(</a:t>
            </a:r>
            <a:r>
              <a:rPr lang="en-US" sz="2400" b="0" i="1" u="none" dirty="0">
                <a:solidFill>
                  <a:schemeClr val="dk1"/>
                </a:solidFill>
                <a:latin typeface="Times New Roman"/>
                <a:ea typeface="Times New Roman"/>
                <a:cs typeface="Times New Roman"/>
                <a:sym typeface="Times New Roman"/>
              </a:rPr>
              <a:t>S</a:t>
            </a:r>
            <a:r>
              <a:rPr lang="en-US" sz="2400" b="0" i="0" u="none" dirty="0">
                <a:solidFill>
                  <a:schemeClr val="dk1"/>
                </a:solidFill>
                <a:latin typeface="Times New Roman"/>
                <a:ea typeface="Times New Roman"/>
                <a:cs typeface="Times New Roman"/>
                <a:sym typeface="Times New Roman"/>
              </a:rPr>
              <a:t>, </a:t>
            </a:r>
            <a:r>
              <a:rPr lang="en-US" sz="2400" b="0" i="1" u="none" dirty="0">
                <a:solidFill>
                  <a:schemeClr val="dk1"/>
                </a:solidFill>
                <a:latin typeface="Times New Roman"/>
                <a:ea typeface="Times New Roman"/>
                <a:cs typeface="Times New Roman"/>
                <a:sym typeface="Times New Roman"/>
              </a:rPr>
              <a:t>d</a:t>
            </a:r>
            <a:r>
              <a:rPr lang="en-US" sz="2400" b="0" i="0" u="none" dirty="0">
                <a:solidFill>
                  <a:schemeClr val="dk1"/>
                </a:solidFill>
                <a:latin typeface="Times New Roman"/>
                <a:ea typeface="Times New Roman"/>
                <a:cs typeface="Times New Roman"/>
                <a:sym typeface="Times New Roman"/>
              </a:rPr>
              <a:t>):		 		</a:t>
            </a:r>
            <a:r>
              <a:rPr lang="en-US" sz="2400" b="0" i="1" u="none" dirty="0">
                <a:solidFill>
                  <a:schemeClr val="dk1"/>
                </a:solidFill>
                <a:latin typeface="Times New Roman"/>
                <a:ea typeface="Times New Roman"/>
                <a:cs typeface="Times New Roman"/>
                <a:sym typeface="Times New Roman"/>
              </a:rPr>
              <a:t>d</a:t>
            </a:r>
            <a:r>
              <a:rPr lang="en-US" sz="2400" b="0" i="0" u="none" dirty="0">
                <a:solidFill>
                  <a:schemeClr val="dk1"/>
                </a:solidFill>
                <a:latin typeface="Twentieth Century"/>
                <a:ea typeface="Twentieth Century"/>
                <a:cs typeface="Twentieth Century"/>
                <a:sym typeface="Twentieth Century"/>
              </a:rPr>
              <a:t> </a:t>
            </a:r>
            <a:r>
              <a:rPr lang="en-US" sz="2000" b="0" i="0" u="none" dirty="0">
                <a:solidFill>
                  <a:schemeClr val="dk1"/>
                </a:solidFill>
                <a:latin typeface="Twentieth Century"/>
                <a:ea typeface="Twentieth Century"/>
                <a:cs typeface="Twentieth Century"/>
                <a:sym typeface="Twentieth Century"/>
              </a:rPr>
              <a:t>is </a:t>
            </a:r>
            <a:r>
              <a:rPr lang="en-US" sz="2000" b="0" i="1" u="none" dirty="0">
                <a:solidFill>
                  <a:schemeClr val="dk1"/>
                </a:solidFill>
                <a:latin typeface="Twentieth Century"/>
                <a:ea typeface="Twentieth Century"/>
                <a:cs typeface="Twentieth Century"/>
                <a:sym typeface="Twentieth Century"/>
              </a:rPr>
              <a:t>positive</a:t>
            </a:r>
            <a:r>
              <a:rPr lang="en-US" sz="2400" b="0" i="0" u="none" dirty="0">
                <a:solidFill>
                  <a:schemeClr val="dk1"/>
                </a:solidFill>
                <a:latin typeface="Twentieth Century"/>
                <a:ea typeface="Twentieth Century"/>
                <a:cs typeface="Twentieth Century"/>
                <a:sym typeface="Twentieth Century"/>
              </a:rPr>
              <a:t> </a:t>
            </a:r>
            <a:endParaRPr/>
          </a:p>
          <a:p>
            <a:pPr marL="914400" lvl="1" indent="-457200" algn="l" rtl="0">
              <a:lnSpc>
                <a:spcPct val="90000"/>
              </a:lnSpc>
              <a:spcBef>
                <a:spcPts val="480"/>
              </a:spcBef>
              <a:spcAft>
                <a:spcPts val="0"/>
              </a:spcAft>
              <a:buSzPts val="1500"/>
              <a:buNone/>
            </a:pPr>
            <a:r>
              <a:rPr lang="en-US" sz="2000" b="0" i="0" u="none" dirty="0">
                <a:solidFill>
                  <a:schemeClr val="dk1"/>
                </a:solidFill>
                <a:latin typeface="Twentieth Century"/>
                <a:ea typeface="Twentieth Century"/>
                <a:cs typeface="Twentieth Century"/>
                <a:sym typeface="Twentieth Century"/>
              </a:rPr>
              <a:t>For each hypothesis </a:t>
            </a:r>
            <a:r>
              <a:rPr lang="en-US" sz="2400" b="0" i="1" u="none" dirty="0">
                <a:solidFill>
                  <a:schemeClr val="dk1"/>
                </a:solidFill>
                <a:latin typeface="Times New Roman"/>
                <a:ea typeface="Times New Roman"/>
                <a:cs typeface="Times New Roman"/>
                <a:sym typeface="Times New Roman"/>
              </a:rPr>
              <a:t>s</a:t>
            </a:r>
            <a:r>
              <a:rPr lang="en-US" sz="2000" b="0" i="0" u="none" dirty="0">
                <a:solidFill>
                  <a:schemeClr val="dk1"/>
                </a:solidFill>
                <a:latin typeface="Twentieth Century"/>
                <a:ea typeface="Twentieth Century"/>
                <a:cs typeface="Twentieth Century"/>
                <a:sym typeface="Twentieth Century"/>
              </a:rPr>
              <a:t> in </a:t>
            </a:r>
            <a:r>
              <a:rPr lang="en-US" sz="2000" b="0" i="1" u="none" dirty="0">
                <a:solidFill>
                  <a:schemeClr val="dk1"/>
                </a:solidFill>
                <a:latin typeface="Times New Roman"/>
                <a:ea typeface="Times New Roman"/>
                <a:cs typeface="Times New Roman"/>
                <a:sym typeface="Times New Roman"/>
              </a:rPr>
              <a:t>S</a:t>
            </a:r>
            <a:r>
              <a:rPr lang="en-US" sz="2000" b="0" i="0" u="none" dirty="0">
                <a:solidFill>
                  <a:schemeClr val="dk1"/>
                </a:solidFill>
                <a:latin typeface="Twentieth Century"/>
                <a:ea typeface="Twentieth Century"/>
                <a:cs typeface="Twentieth Century"/>
                <a:sym typeface="Twentieth Century"/>
              </a:rPr>
              <a:t> not consistent with </a:t>
            </a:r>
            <a:r>
              <a:rPr lang="en-US" sz="2000" b="0" i="1" u="none" dirty="0">
                <a:solidFill>
                  <a:schemeClr val="dk1"/>
                </a:solidFill>
                <a:latin typeface="Times New Roman"/>
                <a:ea typeface="Times New Roman"/>
                <a:cs typeface="Times New Roman"/>
                <a:sym typeface="Times New Roman"/>
              </a:rPr>
              <a:t>d</a:t>
            </a:r>
            <a:r>
              <a:rPr lang="en-US" sz="2000" b="0" i="0" u="none" dirty="0">
                <a:solidFill>
                  <a:schemeClr val="dk1"/>
                </a:solidFill>
                <a:latin typeface="Twentieth Century"/>
                <a:ea typeface="Twentieth Century"/>
                <a:cs typeface="Twentieth Century"/>
                <a:sym typeface="Twentieth Century"/>
              </a:rPr>
              <a:t>:</a:t>
            </a:r>
            <a:endParaRPr/>
          </a:p>
          <a:p>
            <a:pPr marL="914400" lvl="1" indent="-457200" algn="l" rtl="0">
              <a:lnSpc>
                <a:spcPct val="90000"/>
              </a:lnSpc>
              <a:spcBef>
                <a:spcPts val="0"/>
              </a:spcBef>
              <a:spcAft>
                <a:spcPts val="0"/>
              </a:spcAft>
              <a:buClr>
                <a:schemeClr val="accent2"/>
              </a:buClr>
              <a:buSzPts val="1500"/>
              <a:buFont typeface="Arial"/>
              <a:buAutoNum type="arabicPeriod"/>
            </a:pPr>
            <a:r>
              <a:rPr lang="en-US" sz="2000" b="0" i="0" u="none" dirty="0">
                <a:solidFill>
                  <a:schemeClr val="dk1"/>
                </a:solidFill>
                <a:latin typeface="Twentieth Century"/>
                <a:ea typeface="Twentieth Century"/>
                <a:cs typeface="Twentieth Century"/>
                <a:sym typeface="Twentieth Century"/>
              </a:rPr>
              <a:t>Remove </a:t>
            </a:r>
            <a:r>
              <a:rPr lang="en-US" sz="2400" b="0" i="1" u="none" dirty="0">
                <a:solidFill>
                  <a:schemeClr val="dk1"/>
                </a:solidFill>
                <a:latin typeface="Times New Roman"/>
                <a:ea typeface="Times New Roman"/>
                <a:cs typeface="Times New Roman"/>
                <a:sym typeface="Times New Roman"/>
              </a:rPr>
              <a:t>s</a:t>
            </a:r>
            <a:r>
              <a:rPr lang="en-US" sz="2000" b="0" i="0" u="none" dirty="0">
                <a:solidFill>
                  <a:schemeClr val="dk1"/>
                </a:solidFill>
                <a:latin typeface="Twentieth Century"/>
                <a:ea typeface="Twentieth Century"/>
                <a:cs typeface="Twentieth Century"/>
                <a:sym typeface="Twentieth Century"/>
              </a:rPr>
              <a:t> from </a:t>
            </a:r>
            <a:r>
              <a:rPr lang="en-US" sz="2000" b="0" i="1" u="none" dirty="0">
                <a:solidFill>
                  <a:schemeClr val="dk1"/>
                </a:solidFill>
                <a:latin typeface="Times New Roman"/>
                <a:ea typeface="Times New Roman"/>
                <a:cs typeface="Times New Roman"/>
                <a:sym typeface="Times New Roman"/>
              </a:rPr>
              <a:t>S</a:t>
            </a:r>
            <a:endParaRPr/>
          </a:p>
          <a:p>
            <a:pPr marL="914400" lvl="1" indent="-457200" algn="l" rtl="0">
              <a:lnSpc>
                <a:spcPct val="90000"/>
              </a:lnSpc>
              <a:spcBef>
                <a:spcPts val="0"/>
              </a:spcBef>
              <a:spcAft>
                <a:spcPts val="0"/>
              </a:spcAft>
              <a:buClr>
                <a:schemeClr val="accent2"/>
              </a:buClr>
              <a:buSzPts val="1500"/>
              <a:buFont typeface="Arial"/>
              <a:buAutoNum type="arabicPeriod"/>
            </a:pPr>
            <a:r>
              <a:rPr lang="en-US" sz="2000" b="0" i="0" u="none" dirty="0">
                <a:solidFill>
                  <a:schemeClr val="dk1"/>
                </a:solidFill>
                <a:latin typeface="Twentieth Century"/>
                <a:ea typeface="Twentieth Century"/>
                <a:cs typeface="Twentieth Century"/>
                <a:sym typeface="Twentieth Century"/>
              </a:rPr>
              <a:t>Add to </a:t>
            </a:r>
            <a:r>
              <a:rPr lang="en-US" sz="2000" b="0" i="1" u="none" dirty="0">
                <a:solidFill>
                  <a:schemeClr val="dk1"/>
                </a:solidFill>
                <a:latin typeface="Times New Roman"/>
                <a:ea typeface="Times New Roman"/>
                <a:cs typeface="Times New Roman"/>
                <a:sym typeface="Times New Roman"/>
              </a:rPr>
              <a:t>S</a:t>
            </a:r>
            <a:r>
              <a:rPr lang="en-US" sz="2000" b="0" i="0" u="none" dirty="0">
                <a:solidFill>
                  <a:schemeClr val="dk1"/>
                </a:solidFill>
                <a:latin typeface="Twentieth Century"/>
                <a:ea typeface="Twentieth Century"/>
                <a:cs typeface="Twentieth Century"/>
                <a:sym typeface="Twentieth Century"/>
              </a:rPr>
              <a:t> all minimal generalizations of </a:t>
            </a:r>
            <a:r>
              <a:rPr lang="en-US" sz="2000" b="0" i="1" u="none" dirty="0">
                <a:solidFill>
                  <a:schemeClr val="dk1"/>
                </a:solidFill>
                <a:latin typeface="Times New Roman"/>
                <a:ea typeface="Times New Roman"/>
                <a:cs typeface="Times New Roman"/>
                <a:sym typeface="Times New Roman"/>
              </a:rPr>
              <a:t>s</a:t>
            </a:r>
            <a:r>
              <a:rPr lang="en-US" sz="2000" b="0" i="0" u="none" dirty="0">
                <a:solidFill>
                  <a:schemeClr val="dk1"/>
                </a:solidFill>
                <a:latin typeface="Twentieth Century"/>
                <a:ea typeface="Twentieth Century"/>
                <a:cs typeface="Twentieth Century"/>
                <a:sym typeface="Twentieth Century"/>
              </a:rPr>
              <a:t> consistent with </a:t>
            </a:r>
            <a:r>
              <a:rPr lang="en-US" sz="2000" b="0" i="1" u="none" dirty="0">
                <a:solidFill>
                  <a:schemeClr val="dk1"/>
                </a:solidFill>
                <a:latin typeface="Twentieth Century"/>
                <a:ea typeface="Twentieth Century"/>
                <a:cs typeface="Twentieth Century"/>
                <a:sym typeface="Twentieth Century"/>
              </a:rPr>
              <a:t>d </a:t>
            </a:r>
            <a:r>
              <a:rPr lang="en-US" sz="2000" b="0" i="0" u="none" dirty="0">
                <a:solidFill>
                  <a:schemeClr val="dk1"/>
                </a:solidFill>
                <a:latin typeface="Twentieth Century"/>
                <a:ea typeface="Twentieth Century"/>
                <a:cs typeface="Twentieth Century"/>
                <a:sym typeface="Twentieth Century"/>
              </a:rPr>
              <a:t>and having a generalization in</a:t>
            </a:r>
            <a:r>
              <a:rPr lang="en-US" sz="2000" b="0" i="1" u="none" dirty="0">
                <a:solidFill>
                  <a:schemeClr val="dk1"/>
                </a:solidFill>
                <a:latin typeface="Twentieth Century"/>
                <a:ea typeface="Twentieth Century"/>
                <a:cs typeface="Twentieth Century"/>
                <a:sym typeface="Twentieth Century"/>
              </a:rPr>
              <a:t> </a:t>
            </a:r>
            <a:r>
              <a:rPr lang="en-US" sz="2000" b="0" i="1" u="none" dirty="0">
                <a:solidFill>
                  <a:schemeClr val="dk1"/>
                </a:solidFill>
                <a:latin typeface="Times New Roman"/>
                <a:ea typeface="Times New Roman"/>
                <a:cs typeface="Times New Roman"/>
                <a:sym typeface="Times New Roman"/>
              </a:rPr>
              <a:t>G</a:t>
            </a:r>
            <a:endParaRPr sz="2000" b="0" i="1" u="none">
              <a:solidFill>
                <a:schemeClr val="dk1"/>
              </a:solidFill>
              <a:latin typeface="Twentieth Century"/>
              <a:ea typeface="Twentieth Century"/>
              <a:cs typeface="Twentieth Century"/>
              <a:sym typeface="Twentieth Century"/>
            </a:endParaRPr>
          </a:p>
          <a:p>
            <a:pPr marL="914400" lvl="1" indent="-457200" algn="l" rtl="0">
              <a:lnSpc>
                <a:spcPct val="90000"/>
              </a:lnSpc>
              <a:spcBef>
                <a:spcPts val="0"/>
              </a:spcBef>
              <a:spcAft>
                <a:spcPts val="0"/>
              </a:spcAft>
              <a:buClr>
                <a:schemeClr val="accent2"/>
              </a:buClr>
              <a:buSzPts val="1500"/>
              <a:buFont typeface="Arial"/>
              <a:buAutoNum type="arabicPeriod"/>
            </a:pPr>
            <a:r>
              <a:rPr lang="en-US" sz="2000" b="0" i="0" u="none" dirty="0">
                <a:solidFill>
                  <a:schemeClr val="dk1"/>
                </a:solidFill>
                <a:latin typeface="Twentieth Century"/>
                <a:ea typeface="Twentieth Century"/>
                <a:cs typeface="Twentieth Century"/>
                <a:sym typeface="Twentieth Century"/>
              </a:rPr>
              <a:t>Remove from </a:t>
            </a:r>
            <a:r>
              <a:rPr lang="en-US" sz="2000" b="0" i="1" u="none" dirty="0">
                <a:solidFill>
                  <a:schemeClr val="dk1"/>
                </a:solidFill>
                <a:latin typeface="Times New Roman"/>
                <a:ea typeface="Times New Roman"/>
                <a:cs typeface="Times New Roman"/>
                <a:sym typeface="Times New Roman"/>
              </a:rPr>
              <a:t>S</a:t>
            </a:r>
            <a:r>
              <a:rPr lang="en-US" sz="2000" b="0" i="0" u="none" dirty="0">
                <a:solidFill>
                  <a:schemeClr val="dk1"/>
                </a:solidFill>
                <a:latin typeface="Twentieth Century"/>
                <a:ea typeface="Twentieth Century"/>
                <a:cs typeface="Twentieth Century"/>
                <a:sym typeface="Twentieth Century"/>
              </a:rPr>
              <a:t> any hypothesis with a more specific </a:t>
            </a:r>
            <a:r>
              <a:rPr lang="en-US" sz="2000" b="0" i="1" u="none" dirty="0">
                <a:solidFill>
                  <a:schemeClr val="dk1"/>
                </a:solidFill>
                <a:latin typeface="Times New Roman"/>
                <a:ea typeface="Times New Roman"/>
                <a:cs typeface="Times New Roman"/>
                <a:sym typeface="Times New Roman"/>
              </a:rPr>
              <a:t>h</a:t>
            </a:r>
            <a:r>
              <a:rPr lang="en-US" sz="2000" b="0" i="0" u="none" dirty="0">
                <a:solidFill>
                  <a:schemeClr val="dk1"/>
                </a:solidFill>
                <a:latin typeface="Twentieth Century"/>
                <a:ea typeface="Twentieth Century"/>
                <a:cs typeface="Twentieth Century"/>
                <a:sym typeface="Twentieth Century"/>
              </a:rPr>
              <a:t> in </a:t>
            </a:r>
            <a:r>
              <a:rPr lang="en-US" sz="2000" b="0" i="1" u="none" dirty="0">
                <a:solidFill>
                  <a:schemeClr val="dk1"/>
                </a:solidFill>
                <a:latin typeface="Times New Roman"/>
                <a:ea typeface="Times New Roman"/>
                <a:cs typeface="Times New Roman"/>
                <a:sym typeface="Times New Roman"/>
              </a:rPr>
              <a:t>S</a:t>
            </a:r>
            <a:endParaRPr sz="2000" b="0" i="0" u="none">
              <a:solidFill>
                <a:schemeClr val="dk1"/>
              </a:solidFill>
              <a:latin typeface="Twentieth Century"/>
              <a:ea typeface="Twentieth Century"/>
              <a:cs typeface="Twentieth Century"/>
              <a:sym typeface="Twentieth Century"/>
            </a:endParaRPr>
          </a:p>
          <a:p>
            <a:pPr marL="533400" lvl="0" indent="-533400" algn="l" rtl="0">
              <a:lnSpc>
                <a:spcPct val="90000"/>
              </a:lnSpc>
              <a:spcBef>
                <a:spcPts val="480"/>
              </a:spcBef>
              <a:spcAft>
                <a:spcPts val="0"/>
              </a:spcAft>
              <a:buSzPts val="1800"/>
              <a:buNone/>
            </a:pPr>
            <a:r>
              <a:rPr lang="en-US" sz="2400" b="0" i="1" u="none" dirty="0">
                <a:solidFill>
                  <a:schemeClr val="dk1"/>
                </a:solidFill>
                <a:latin typeface="Times New Roman"/>
                <a:ea typeface="Times New Roman"/>
                <a:cs typeface="Times New Roman"/>
                <a:sym typeface="Times New Roman"/>
              </a:rPr>
              <a:t>Specialize</a:t>
            </a:r>
            <a:r>
              <a:rPr lang="en-US" sz="2400" b="0" i="0" u="none" dirty="0">
                <a:solidFill>
                  <a:schemeClr val="dk1"/>
                </a:solidFill>
                <a:latin typeface="Times New Roman"/>
                <a:ea typeface="Times New Roman"/>
                <a:cs typeface="Times New Roman"/>
                <a:sym typeface="Times New Roman"/>
              </a:rPr>
              <a:t>(</a:t>
            </a:r>
            <a:r>
              <a:rPr lang="en-US" sz="2400" b="0" i="1" u="none" dirty="0">
                <a:solidFill>
                  <a:schemeClr val="dk1"/>
                </a:solidFill>
                <a:latin typeface="Times New Roman"/>
                <a:ea typeface="Times New Roman"/>
                <a:cs typeface="Times New Roman"/>
                <a:sym typeface="Times New Roman"/>
              </a:rPr>
              <a:t>G, d</a:t>
            </a:r>
            <a:r>
              <a:rPr lang="en-US" sz="2400" b="0" i="0" u="none" dirty="0">
                <a:solidFill>
                  <a:schemeClr val="dk1"/>
                </a:solidFill>
                <a:latin typeface="Times New Roman"/>
                <a:ea typeface="Times New Roman"/>
                <a:cs typeface="Times New Roman"/>
                <a:sym typeface="Times New Roman"/>
              </a:rPr>
              <a:t>)</a:t>
            </a:r>
            <a:r>
              <a:rPr lang="en-US" sz="2400" b="0" i="1" u="none" dirty="0">
                <a:solidFill>
                  <a:schemeClr val="dk1"/>
                </a:solidFill>
                <a:latin typeface="Times New Roman"/>
                <a:ea typeface="Times New Roman"/>
                <a:cs typeface="Times New Roman"/>
                <a:sym typeface="Times New Roman"/>
              </a:rPr>
              <a:t>: 				 d</a:t>
            </a:r>
            <a:r>
              <a:rPr lang="en-US" sz="2400" b="0" i="0" u="none" dirty="0">
                <a:solidFill>
                  <a:schemeClr val="dk1"/>
                </a:solidFill>
                <a:latin typeface="Twentieth Century"/>
                <a:ea typeface="Twentieth Century"/>
                <a:cs typeface="Twentieth Century"/>
                <a:sym typeface="Twentieth Century"/>
              </a:rPr>
              <a:t> </a:t>
            </a:r>
            <a:r>
              <a:rPr lang="en-US" sz="2000" b="0" i="0" u="none" dirty="0">
                <a:solidFill>
                  <a:schemeClr val="dk1"/>
                </a:solidFill>
                <a:latin typeface="Twentieth Century"/>
                <a:ea typeface="Twentieth Century"/>
                <a:cs typeface="Twentieth Century"/>
                <a:sym typeface="Twentieth Century"/>
              </a:rPr>
              <a:t>is </a:t>
            </a:r>
            <a:r>
              <a:rPr lang="en-US" sz="2000" b="0" i="1" u="none" dirty="0">
                <a:solidFill>
                  <a:schemeClr val="dk1"/>
                </a:solidFill>
                <a:latin typeface="Twentieth Century"/>
                <a:ea typeface="Twentieth Century"/>
                <a:cs typeface="Twentieth Century"/>
                <a:sym typeface="Twentieth Century"/>
              </a:rPr>
              <a:t>negative</a:t>
            </a:r>
            <a:r>
              <a:rPr lang="en-US" sz="2400" b="0" i="0" u="none" dirty="0">
                <a:solidFill>
                  <a:schemeClr val="dk1"/>
                </a:solidFill>
                <a:latin typeface="Twentieth Century"/>
                <a:ea typeface="Twentieth Century"/>
                <a:cs typeface="Twentieth Century"/>
                <a:sym typeface="Twentieth Century"/>
              </a:rPr>
              <a:t> </a:t>
            </a:r>
            <a:endParaRPr/>
          </a:p>
          <a:p>
            <a:pPr lvl="1" indent="-457200">
              <a:lnSpc>
                <a:spcPct val="90000"/>
              </a:lnSpc>
              <a:spcBef>
                <a:spcPts val="480"/>
              </a:spcBef>
              <a:buSzPts val="1500"/>
              <a:buNone/>
            </a:pPr>
            <a:r>
              <a:rPr lang="en-US" sz="2000" b="0" i="0" u="none" dirty="0">
                <a:solidFill>
                  <a:schemeClr val="dk1"/>
                </a:solidFill>
                <a:latin typeface="Twentieth Century"/>
                <a:ea typeface="Twentieth Century"/>
                <a:cs typeface="Twentieth Century"/>
                <a:sym typeface="Twentieth Century"/>
              </a:rPr>
              <a:t>For each hypothesis </a:t>
            </a:r>
            <a:r>
              <a:rPr lang="en-US" sz="2400" b="0" i="1" u="none" dirty="0">
                <a:solidFill>
                  <a:schemeClr val="dk1"/>
                </a:solidFill>
                <a:latin typeface="Times New Roman"/>
                <a:ea typeface="Times New Roman"/>
                <a:cs typeface="Times New Roman"/>
                <a:sym typeface="Times New Roman"/>
              </a:rPr>
              <a:t>g</a:t>
            </a:r>
            <a:r>
              <a:rPr lang="en-US" sz="2000" b="0" i="0" u="none" dirty="0">
                <a:solidFill>
                  <a:schemeClr val="dk1"/>
                </a:solidFill>
                <a:latin typeface="Twentieth Century"/>
                <a:ea typeface="Twentieth Century"/>
                <a:cs typeface="Twentieth Century"/>
                <a:sym typeface="Twentieth Century"/>
              </a:rPr>
              <a:t> in </a:t>
            </a:r>
            <a:r>
              <a:rPr lang="en-US" sz="2000" b="0" i="1" u="none" dirty="0">
                <a:solidFill>
                  <a:schemeClr val="dk1"/>
                </a:solidFill>
                <a:latin typeface="Times New Roman"/>
                <a:ea typeface="Times New Roman"/>
                <a:cs typeface="Times New Roman"/>
                <a:sym typeface="Times New Roman"/>
              </a:rPr>
              <a:t>G</a:t>
            </a:r>
            <a:r>
              <a:rPr lang="en-US" sz="2000" b="0" i="0" u="none" dirty="0">
                <a:solidFill>
                  <a:schemeClr val="dk1"/>
                </a:solidFill>
                <a:latin typeface="Twentieth Century"/>
                <a:ea typeface="Twentieth Century"/>
                <a:cs typeface="Twentieth Century"/>
                <a:sym typeface="Twentieth Century"/>
              </a:rPr>
              <a:t> not consistent with </a:t>
            </a:r>
            <a:r>
              <a:rPr lang="en-US" sz="2400" b="0" i="1" u="none" dirty="0">
                <a:solidFill>
                  <a:schemeClr val="dk1"/>
                </a:solidFill>
                <a:latin typeface="Times New Roman"/>
                <a:ea typeface="Times New Roman"/>
                <a:cs typeface="Times New Roman"/>
                <a:sym typeface="Times New Roman"/>
              </a:rPr>
              <a:t>d</a:t>
            </a:r>
            <a:r>
              <a:rPr lang="en-US" sz="2000" b="0" i="0" u="none" dirty="0">
                <a:solidFill>
                  <a:schemeClr val="dk1"/>
                </a:solidFill>
                <a:latin typeface="Twentieth Century"/>
                <a:ea typeface="Twentieth Century"/>
                <a:cs typeface="Twentieth Century"/>
                <a:sym typeface="Twentieth Century"/>
              </a:rPr>
              <a:t>: 	i.e. </a:t>
            </a:r>
            <a:r>
              <a:rPr lang="en-US" sz="2000" b="0" i="1" u="none" dirty="0">
                <a:solidFill>
                  <a:schemeClr val="dk1"/>
                </a:solidFill>
                <a:latin typeface="Times New Roman"/>
                <a:ea typeface="Times New Roman"/>
                <a:cs typeface="Times New Roman"/>
                <a:sym typeface="Times New Roman"/>
              </a:rPr>
              <a:t>g satisfies d, </a:t>
            </a:r>
            <a:r>
              <a:rPr lang="en-US" sz="2000" i="1" dirty="0" smtClean="0">
                <a:latin typeface="Times New Roman"/>
                <a:ea typeface="Times New Roman"/>
                <a:cs typeface="Times New Roman"/>
                <a:sym typeface="Times New Roman"/>
              </a:rPr>
              <a:t>but d is negative</a:t>
            </a:r>
            <a:endParaRPr sz="2000" b="0" i="0" u="none">
              <a:solidFill>
                <a:schemeClr val="dk1"/>
              </a:solidFill>
              <a:latin typeface="Twentieth Century"/>
              <a:ea typeface="Twentieth Century"/>
              <a:cs typeface="Twentieth Century"/>
              <a:sym typeface="Twentieth Century"/>
            </a:endParaRPr>
          </a:p>
          <a:p>
            <a:pPr marL="914400" lvl="1" indent="-457200" algn="l" rtl="0">
              <a:lnSpc>
                <a:spcPct val="90000"/>
              </a:lnSpc>
              <a:spcBef>
                <a:spcPts val="0"/>
              </a:spcBef>
              <a:spcAft>
                <a:spcPts val="0"/>
              </a:spcAft>
              <a:buClr>
                <a:schemeClr val="accent2"/>
              </a:buClr>
              <a:buSzPts val="1500"/>
              <a:buFont typeface="Arial"/>
              <a:buAutoNum type="arabicPeriod"/>
            </a:pPr>
            <a:r>
              <a:rPr lang="en-US" sz="2000" b="0" i="0" u="none" dirty="0">
                <a:solidFill>
                  <a:schemeClr val="dk1"/>
                </a:solidFill>
                <a:latin typeface="Twentieth Century"/>
                <a:ea typeface="Twentieth Century"/>
                <a:cs typeface="Twentieth Century"/>
                <a:sym typeface="Twentieth Century"/>
              </a:rPr>
              <a:t>Remove </a:t>
            </a:r>
            <a:r>
              <a:rPr lang="en-US" sz="2400" b="0" i="1" u="none" dirty="0">
                <a:solidFill>
                  <a:schemeClr val="dk1"/>
                </a:solidFill>
                <a:latin typeface="Times New Roman"/>
                <a:ea typeface="Times New Roman"/>
                <a:cs typeface="Times New Roman"/>
                <a:sym typeface="Times New Roman"/>
              </a:rPr>
              <a:t>g</a:t>
            </a:r>
            <a:r>
              <a:rPr lang="en-US" sz="2000" b="0" i="0" u="none" dirty="0">
                <a:solidFill>
                  <a:schemeClr val="dk1"/>
                </a:solidFill>
                <a:latin typeface="Twentieth Century"/>
                <a:ea typeface="Twentieth Century"/>
                <a:cs typeface="Twentieth Century"/>
                <a:sym typeface="Twentieth Century"/>
              </a:rPr>
              <a:t> from </a:t>
            </a:r>
            <a:r>
              <a:rPr lang="en-US" sz="2000" b="0" i="1" u="none" dirty="0">
                <a:solidFill>
                  <a:schemeClr val="dk1"/>
                </a:solidFill>
                <a:latin typeface="Times New Roman"/>
                <a:ea typeface="Times New Roman"/>
                <a:cs typeface="Times New Roman"/>
                <a:sym typeface="Times New Roman"/>
              </a:rPr>
              <a:t>G				</a:t>
            </a:r>
            <a:endParaRPr/>
          </a:p>
          <a:p>
            <a:pPr marL="914400" lvl="1" indent="-457200" algn="l" rtl="0">
              <a:lnSpc>
                <a:spcPct val="90000"/>
              </a:lnSpc>
              <a:spcBef>
                <a:spcPts val="0"/>
              </a:spcBef>
              <a:spcAft>
                <a:spcPts val="0"/>
              </a:spcAft>
              <a:buClr>
                <a:schemeClr val="accent2"/>
              </a:buClr>
              <a:buSzPts val="1500"/>
              <a:buFont typeface="Arial"/>
              <a:buAutoNum type="arabicPeriod"/>
            </a:pPr>
            <a:r>
              <a:rPr lang="en-US" sz="2000" b="0" i="0" u="none" dirty="0">
                <a:solidFill>
                  <a:schemeClr val="dk1"/>
                </a:solidFill>
                <a:latin typeface="Twentieth Century"/>
                <a:ea typeface="Twentieth Century"/>
                <a:cs typeface="Twentieth Century"/>
                <a:sym typeface="Twentieth Century"/>
              </a:rPr>
              <a:t>Add to </a:t>
            </a:r>
            <a:r>
              <a:rPr lang="en-US" sz="2000" b="0" i="1" u="none" dirty="0">
                <a:solidFill>
                  <a:schemeClr val="dk1"/>
                </a:solidFill>
                <a:latin typeface="Times New Roman"/>
                <a:ea typeface="Times New Roman"/>
                <a:cs typeface="Times New Roman"/>
                <a:sym typeface="Times New Roman"/>
              </a:rPr>
              <a:t>G</a:t>
            </a:r>
            <a:r>
              <a:rPr lang="en-US" sz="2000" b="0" i="0" u="none" dirty="0">
                <a:solidFill>
                  <a:schemeClr val="dk1"/>
                </a:solidFill>
                <a:latin typeface="Twentieth Century"/>
                <a:ea typeface="Twentieth Century"/>
                <a:cs typeface="Twentieth Century"/>
                <a:sym typeface="Twentieth Century"/>
              </a:rPr>
              <a:t> all minimal specializations of </a:t>
            </a:r>
            <a:r>
              <a:rPr lang="en-US" sz="2400" b="0" i="1" u="none" dirty="0">
                <a:solidFill>
                  <a:schemeClr val="dk1"/>
                </a:solidFill>
                <a:latin typeface="Times New Roman"/>
                <a:ea typeface="Times New Roman"/>
                <a:cs typeface="Times New Roman"/>
                <a:sym typeface="Times New Roman"/>
              </a:rPr>
              <a:t>g</a:t>
            </a:r>
            <a:r>
              <a:rPr lang="en-US" sz="2000" b="0" i="0" u="none" dirty="0">
                <a:solidFill>
                  <a:schemeClr val="dk1"/>
                </a:solidFill>
                <a:latin typeface="Twentieth Century"/>
                <a:ea typeface="Twentieth Century"/>
                <a:cs typeface="Twentieth Century"/>
                <a:sym typeface="Twentieth Century"/>
              </a:rPr>
              <a:t> consistent with </a:t>
            </a:r>
            <a:r>
              <a:rPr lang="en-US" sz="2000" b="0" i="1" u="none" dirty="0">
                <a:solidFill>
                  <a:schemeClr val="dk1"/>
                </a:solidFill>
                <a:latin typeface="Times New Roman"/>
                <a:ea typeface="Times New Roman"/>
                <a:cs typeface="Times New Roman"/>
                <a:sym typeface="Times New Roman"/>
              </a:rPr>
              <a:t>d</a:t>
            </a:r>
            <a:r>
              <a:rPr lang="en-US" sz="2000" b="0" i="1" u="none" dirty="0">
                <a:solidFill>
                  <a:schemeClr val="dk1"/>
                </a:solidFill>
                <a:latin typeface="Twentieth Century"/>
                <a:ea typeface="Twentieth Century"/>
                <a:cs typeface="Twentieth Century"/>
                <a:sym typeface="Twentieth Century"/>
              </a:rPr>
              <a:t> </a:t>
            </a:r>
            <a:r>
              <a:rPr lang="en-US" sz="2000" b="0" i="0" u="none" dirty="0">
                <a:solidFill>
                  <a:schemeClr val="dk1"/>
                </a:solidFill>
                <a:latin typeface="Twentieth Century"/>
                <a:ea typeface="Twentieth Century"/>
                <a:cs typeface="Twentieth Century"/>
                <a:sym typeface="Twentieth Century"/>
              </a:rPr>
              <a:t>and having a specialization in</a:t>
            </a:r>
            <a:r>
              <a:rPr lang="en-US" sz="2000" b="0" i="1" u="none" dirty="0">
                <a:solidFill>
                  <a:schemeClr val="dk1"/>
                </a:solidFill>
                <a:latin typeface="Twentieth Century"/>
                <a:ea typeface="Twentieth Century"/>
                <a:cs typeface="Twentieth Century"/>
                <a:sym typeface="Twentieth Century"/>
              </a:rPr>
              <a:t> </a:t>
            </a:r>
            <a:r>
              <a:rPr lang="en-US" sz="2000" b="0" i="1" u="none" dirty="0">
                <a:solidFill>
                  <a:schemeClr val="dk1"/>
                </a:solidFill>
                <a:latin typeface="Times New Roman"/>
                <a:ea typeface="Times New Roman"/>
                <a:cs typeface="Times New Roman"/>
                <a:sym typeface="Times New Roman"/>
              </a:rPr>
              <a:t>S</a:t>
            </a:r>
            <a:endParaRPr sz="2000" b="0" i="1" u="none">
              <a:solidFill>
                <a:schemeClr val="dk1"/>
              </a:solidFill>
              <a:latin typeface="Twentieth Century"/>
              <a:ea typeface="Twentieth Century"/>
              <a:cs typeface="Twentieth Century"/>
              <a:sym typeface="Twentieth Century"/>
            </a:endParaRPr>
          </a:p>
          <a:p>
            <a:pPr marL="914400" lvl="1" indent="-457200" algn="l" rtl="0">
              <a:lnSpc>
                <a:spcPct val="90000"/>
              </a:lnSpc>
              <a:spcBef>
                <a:spcPts val="0"/>
              </a:spcBef>
              <a:spcAft>
                <a:spcPts val="0"/>
              </a:spcAft>
              <a:buClr>
                <a:schemeClr val="accent2"/>
              </a:buClr>
              <a:buSzPts val="1500"/>
              <a:buFont typeface="Arial"/>
              <a:buAutoNum type="arabicPeriod"/>
            </a:pPr>
            <a:r>
              <a:rPr lang="en-US" sz="2000" b="0" i="0" u="none" dirty="0">
                <a:solidFill>
                  <a:schemeClr val="dk1"/>
                </a:solidFill>
                <a:latin typeface="Twentieth Century"/>
                <a:ea typeface="Twentieth Century"/>
                <a:cs typeface="Twentieth Century"/>
                <a:sym typeface="Twentieth Century"/>
              </a:rPr>
              <a:t>Remove from </a:t>
            </a:r>
            <a:r>
              <a:rPr lang="en-US" sz="2000" b="0" i="1" u="none" dirty="0">
                <a:solidFill>
                  <a:schemeClr val="dk1"/>
                </a:solidFill>
                <a:latin typeface="Times New Roman"/>
                <a:ea typeface="Times New Roman"/>
                <a:cs typeface="Times New Roman"/>
                <a:sym typeface="Times New Roman"/>
              </a:rPr>
              <a:t>G</a:t>
            </a:r>
            <a:r>
              <a:rPr lang="en-US" sz="2000" b="0" i="0" u="none" dirty="0">
                <a:solidFill>
                  <a:schemeClr val="dk1"/>
                </a:solidFill>
                <a:latin typeface="Twentieth Century"/>
                <a:ea typeface="Twentieth Century"/>
                <a:cs typeface="Twentieth Century"/>
                <a:sym typeface="Twentieth Century"/>
              </a:rPr>
              <a:t> any hypothesis having a more general hypothesis in </a:t>
            </a:r>
            <a:r>
              <a:rPr lang="en-US" sz="2000" b="0" i="1" u="none" dirty="0">
                <a:solidFill>
                  <a:schemeClr val="dk1"/>
                </a:solidFill>
                <a:latin typeface="Times New Roman"/>
                <a:ea typeface="Times New Roman"/>
                <a:cs typeface="Times New Roman"/>
                <a:sym typeface="Times New Roman"/>
              </a:rPr>
              <a:t>G</a:t>
            </a:r>
            <a:endParaRPr/>
          </a:p>
        </p:txBody>
      </p:sp>
    </p:spTree>
  </p:cSld>
  <p:clrMapOvr>
    <a:masterClrMapping/>
  </p:clrMapOvr>
  <p:transition spd="med">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4"/>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Example: initially</a:t>
            </a:r>
            <a:endParaRPr/>
          </a:p>
        </p:txBody>
      </p:sp>
      <p:sp>
        <p:nvSpPr>
          <p:cNvPr id="303" name="Google Shape;303;p24"/>
          <p:cNvSpPr txBox="1"/>
          <p:nvPr/>
        </p:nvSpPr>
        <p:spPr>
          <a:xfrm>
            <a:off x="3352800" y="1905000"/>
            <a:ext cx="3048000" cy="461962"/>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 ∅, ∅, ∅, ∅. ∅〉</a:t>
            </a:r>
            <a:endParaRPr/>
          </a:p>
        </p:txBody>
      </p:sp>
      <p:sp>
        <p:nvSpPr>
          <p:cNvPr id="304" name="Google Shape;304;p24"/>
          <p:cNvSpPr txBox="1"/>
          <p:nvPr/>
        </p:nvSpPr>
        <p:spPr>
          <a:xfrm>
            <a:off x="1143000" y="1905000"/>
            <a:ext cx="5826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S</a:t>
            </a:r>
            <a:r>
              <a:rPr lang="en-US" sz="2000" b="1" i="0" u="none" baseline="-25000">
                <a:solidFill>
                  <a:schemeClr val="dk1"/>
                </a:solidFill>
                <a:latin typeface="Arial"/>
                <a:ea typeface="Arial"/>
                <a:cs typeface="Arial"/>
                <a:sym typeface="Arial"/>
              </a:rPr>
              <a:t>0</a:t>
            </a:r>
            <a:r>
              <a:rPr lang="en-US" sz="2000" b="1" i="0" u="none">
                <a:solidFill>
                  <a:schemeClr val="dk1"/>
                </a:solidFill>
                <a:latin typeface="Arial"/>
                <a:ea typeface="Arial"/>
                <a:cs typeface="Arial"/>
                <a:sym typeface="Arial"/>
              </a:rPr>
              <a:t>:</a:t>
            </a:r>
            <a:endParaRPr/>
          </a:p>
        </p:txBody>
      </p:sp>
      <p:sp>
        <p:nvSpPr>
          <p:cNvPr id="305" name="Google Shape;305;p24"/>
          <p:cNvSpPr txBox="1"/>
          <p:nvPr/>
        </p:nvSpPr>
        <p:spPr>
          <a:xfrm>
            <a:off x="3429000" y="3198000"/>
            <a:ext cx="2971800" cy="462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  ?,  ?,  ?,  ?,  ?〉</a:t>
            </a:r>
            <a:endParaRPr/>
          </a:p>
        </p:txBody>
      </p:sp>
      <p:sp>
        <p:nvSpPr>
          <p:cNvPr id="306" name="Google Shape;306;p24"/>
          <p:cNvSpPr txBox="1"/>
          <p:nvPr/>
        </p:nvSpPr>
        <p:spPr>
          <a:xfrm>
            <a:off x="971300" y="3228975"/>
            <a:ext cx="1143000" cy="39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G</a:t>
            </a:r>
            <a:r>
              <a:rPr lang="en-US" sz="2000" b="1" i="0" u="none" baseline="-25000">
                <a:solidFill>
                  <a:schemeClr val="dk1"/>
                </a:solidFill>
                <a:latin typeface="Arial"/>
                <a:ea typeface="Arial"/>
                <a:cs typeface="Arial"/>
                <a:sym typeface="Arial"/>
              </a:rPr>
              <a:t>0</a:t>
            </a:r>
            <a:endParaRPr/>
          </a:p>
        </p:txBody>
      </p:sp>
    </p:spTree>
  </p:cSld>
  <p:clrMapOvr>
    <a:masterClrMapping/>
  </p:clrMapOvr>
  <p:transition spd="med">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5"/>
          <p:cNvSpPr txBox="1">
            <a:spLocks noGrp="1"/>
          </p:cNvSpPr>
          <p:nvPr>
            <p:ph type="title"/>
          </p:nvPr>
        </p:nvSpPr>
        <p:spPr>
          <a:xfrm>
            <a:off x="317500" y="306387"/>
            <a:ext cx="8637587" cy="1177925"/>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000"/>
              <a:buFont typeface="Arial Narrow"/>
              <a:buNone/>
            </a:pPr>
            <a:r>
              <a:rPr lang="en-US" sz="4000" b="0" i="0" u="none">
                <a:solidFill>
                  <a:schemeClr val="dk2"/>
                </a:solidFill>
                <a:latin typeface="Arial Narrow"/>
                <a:ea typeface="Arial Narrow"/>
                <a:cs typeface="Arial Narrow"/>
                <a:sym typeface="Arial Narrow"/>
              </a:rPr>
              <a:t>Example: </a:t>
            </a:r>
            <a:br>
              <a:rPr lang="en-US" sz="4000" b="0" i="0" u="none">
                <a:solidFill>
                  <a:schemeClr val="dk2"/>
                </a:solidFill>
                <a:latin typeface="Arial Narrow"/>
                <a:ea typeface="Arial Narrow"/>
                <a:cs typeface="Arial Narrow"/>
                <a:sym typeface="Arial Narrow"/>
              </a:rPr>
            </a:br>
            <a:r>
              <a:rPr lang="en-US" sz="2800" b="0" i="0" u="none">
                <a:solidFill>
                  <a:schemeClr val="dk2"/>
                </a:solidFill>
                <a:latin typeface="Arial Narrow"/>
                <a:ea typeface="Arial Narrow"/>
                <a:cs typeface="Arial Narrow"/>
                <a:sym typeface="Arial Narrow"/>
              </a:rPr>
              <a:t>after seeing 〈</a:t>
            </a:r>
            <a:r>
              <a:rPr lang="en-US" sz="2800" b="0" i="1" u="none">
                <a:solidFill>
                  <a:schemeClr val="dk2"/>
                </a:solidFill>
                <a:latin typeface="Arial Narrow"/>
                <a:ea typeface="Arial Narrow"/>
                <a:cs typeface="Arial Narrow"/>
                <a:sym typeface="Arial Narrow"/>
              </a:rPr>
              <a:t>Sunny,Warm, Normal, Strong, Warm, Same </a:t>
            </a:r>
            <a:r>
              <a:rPr lang="en-US" sz="2800" b="0" i="0" u="none">
                <a:solidFill>
                  <a:schemeClr val="dk2"/>
                </a:solidFill>
                <a:latin typeface="Arial Narrow"/>
                <a:ea typeface="Arial Narrow"/>
                <a:cs typeface="Arial Narrow"/>
                <a:sym typeface="Arial Narrow"/>
              </a:rPr>
              <a:t>〉 +</a:t>
            </a:r>
            <a:endParaRPr/>
          </a:p>
        </p:txBody>
      </p:sp>
      <p:sp>
        <p:nvSpPr>
          <p:cNvPr id="313" name="Google Shape;313;p25"/>
          <p:cNvSpPr txBox="1"/>
          <p:nvPr/>
        </p:nvSpPr>
        <p:spPr>
          <a:xfrm>
            <a:off x="2057400" y="2838450"/>
            <a:ext cx="5808600" cy="462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Arial"/>
                <a:ea typeface="Arial"/>
                <a:cs typeface="Arial"/>
                <a:sym typeface="Arial"/>
              </a:rPr>
              <a:t>Sunny,Warm, Normal, Strong, Warm, Same</a:t>
            </a:r>
            <a:r>
              <a:rPr lang="en-US" sz="2400" b="0" i="0" u="none">
                <a:solidFill>
                  <a:schemeClr val="dk1"/>
                </a:solidFill>
                <a:latin typeface="Twentieth Century"/>
                <a:ea typeface="Twentieth Century"/>
                <a:cs typeface="Twentieth Century"/>
                <a:sym typeface="Twentieth Century"/>
              </a:rPr>
              <a:t>〉</a:t>
            </a:r>
            <a:endParaRPr/>
          </a:p>
        </p:txBody>
      </p:sp>
      <p:sp>
        <p:nvSpPr>
          <p:cNvPr id="314" name="Google Shape;314;p25"/>
          <p:cNvSpPr txBox="1"/>
          <p:nvPr/>
        </p:nvSpPr>
        <p:spPr>
          <a:xfrm>
            <a:off x="1143000" y="2838450"/>
            <a:ext cx="5826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S</a:t>
            </a:r>
            <a:r>
              <a:rPr lang="en-US" sz="2000" b="1" i="0" u="none" baseline="-25000">
                <a:solidFill>
                  <a:schemeClr val="dk1"/>
                </a:solidFill>
                <a:latin typeface="Arial"/>
                <a:ea typeface="Arial"/>
                <a:cs typeface="Arial"/>
                <a:sym typeface="Arial"/>
              </a:rPr>
              <a:t>1</a:t>
            </a:r>
            <a:r>
              <a:rPr lang="en-US" sz="2000" b="1" i="0" u="none">
                <a:solidFill>
                  <a:schemeClr val="dk1"/>
                </a:solidFill>
                <a:latin typeface="Arial"/>
                <a:ea typeface="Arial"/>
                <a:cs typeface="Arial"/>
                <a:sym typeface="Arial"/>
              </a:rPr>
              <a:t>:</a:t>
            </a:r>
            <a:endParaRPr/>
          </a:p>
        </p:txBody>
      </p:sp>
      <p:cxnSp>
        <p:nvCxnSpPr>
          <p:cNvPr id="315" name="Google Shape;315;p25"/>
          <p:cNvCxnSpPr/>
          <p:nvPr/>
        </p:nvCxnSpPr>
        <p:spPr>
          <a:xfrm>
            <a:off x="4800600" y="2362200"/>
            <a:ext cx="0" cy="457200"/>
          </a:xfrm>
          <a:prstGeom prst="straightConnector1">
            <a:avLst/>
          </a:prstGeom>
          <a:noFill/>
          <a:ln w="9525" cap="flat" cmpd="sng">
            <a:solidFill>
              <a:srgbClr val="B7B7B7"/>
            </a:solidFill>
            <a:prstDash val="solid"/>
            <a:miter lim="800000"/>
            <a:headEnd type="none" w="med" len="med"/>
            <a:tailEnd type="triangle" w="med" len="med"/>
          </a:ln>
        </p:spPr>
      </p:cxnSp>
      <p:sp>
        <p:nvSpPr>
          <p:cNvPr id="316" name="Google Shape;316;p25"/>
          <p:cNvSpPr txBox="1"/>
          <p:nvPr/>
        </p:nvSpPr>
        <p:spPr>
          <a:xfrm>
            <a:off x="3352800" y="1905000"/>
            <a:ext cx="3048000" cy="461962"/>
          </a:xfrm>
          <a:prstGeom prst="rect">
            <a:avLst/>
          </a:prstGeom>
          <a:noFill/>
          <a:ln w="28575" cap="flat" cmpd="sng">
            <a:solidFill>
              <a:srgbClr val="B7B7B7"/>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 </a:t>
            </a:r>
            <a:r>
              <a:rPr lang="en-US" sz="2400" b="0" i="0" u="none">
                <a:solidFill>
                  <a:srgbClr val="B7B7B7"/>
                </a:solidFill>
                <a:latin typeface="Twentieth Century"/>
                <a:ea typeface="Twentieth Century"/>
                <a:cs typeface="Twentieth Century"/>
                <a:sym typeface="Twentieth Century"/>
              </a:rPr>
              <a:t>〈∅, ∅, ∅, ∅, ∅. ∅〉</a:t>
            </a:r>
            <a:endParaRPr/>
          </a:p>
        </p:txBody>
      </p:sp>
      <p:sp>
        <p:nvSpPr>
          <p:cNvPr id="317" name="Google Shape;317;p25"/>
          <p:cNvSpPr txBox="1"/>
          <p:nvPr/>
        </p:nvSpPr>
        <p:spPr>
          <a:xfrm>
            <a:off x="1143000" y="1905000"/>
            <a:ext cx="5826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7B7B7"/>
              </a:buClr>
              <a:buSzPts val="2000"/>
              <a:buFont typeface="Arial"/>
              <a:buNone/>
            </a:pPr>
            <a:r>
              <a:rPr lang="en-US" sz="2000" b="1" i="0" u="none">
                <a:solidFill>
                  <a:srgbClr val="B7B7B7"/>
                </a:solidFill>
                <a:latin typeface="Arial"/>
                <a:ea typeface="Arial"/>
                <a:cs typeface="Arial"/>
                <a:sym typeface="Arial"/>
              </a:rPr>
              <a:t>S</a:t>
            </a:r>
            <a:r>
              <a:rPr lang="en-US" sz="2000" b="1" i="0" u="none" baseline="-25000">
                <a:solidFill>
                  <a:srgbClr val="B7B7B7"/>
                </a:solidFill>
                <a:latin typeface="Arial"/>
                <a:ea typeface="Arial"/>
                <a:cs typeface="Arial"/>
                <a:sym typeface="Arial"/>
              </a:rPr>
              <a:t>0</a:t>
            </a:r>
            <a:r>
              <a:rPr lang="en-US" sz="2000" b="1" i="0" u="none">
                <a:solidFill>
                  <a:srgbClr val="B7B7B7"/>
                </a:solidFill>
                <a:latin typeface="Arial"/>
                <a:ea typeface="Arial"/>
                <a:cs typeface="Arial"/>
                <a:sym typeface="Arial"/>
              </a:rPr>
              <a:t>:</a:t>
            </a:r>
            <a:endParaRPr/>
          </a:p>
        </p:txBody>
      </p:sp>
      <p:sp>
        <p:nvSpPr>
          <p:cNvPr id="318" name="Google Shape;318;p25"/>
          <p:cNvSpPr txBox="1"/>
          <p:nvPr/>
        </p:nvSpPr>
        <p:spPr>
          <a:xfrm>
            <a:off x="3429000" y="5105400"/>
            <a:ext cx="2590800" cy="461962"/>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 ?, ?, ?, ?, ?〉</a:t>
            </a:r>
            <a:endParaRPr/>
          </a:p>
        </p:txBody>
      </p:sp>
      <p:sp>
        <p:nvSpPr>
          <p:cNvPr id="319" name="Google Shape;319;p25"/>
          <p:cNvSpPr txBox="1"/>
          <p:nvPr/>
        </p:nvSpPr>
        <p:spPr>
          <a:xfrm>
            <a:off x="1219200" y="5181600"/>
            <a:ext cx="11430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7B7B7"/>
              </a:buClr>
              <a:buSzPts val="2000"/>
              <a:buFont typeface="Arial"/>
              <a:buNone/>
            </a:pPr>
            <a:r>
              <a:rPr lang="en-US" sz="2000" b="1" i="0" u="none">
                <a:solidFill>
                  <a:srgbClr val="B7B7B7"/>
                </a:solidFill>
                <a:latin typeface="Arial"/>
                <a:ea typeface="Arial"/>
                <a:cs typeface="Arial"/>
                <a:sym typeface="Arial"/>
              </a:rPr>
              <a:t>G</a:t>
            </a:r>
            <a:r>
              <a:rPr lang="en-US" sz="2000" b="1" i="0" u="none" baseline="-25000">
                <a:solidFill>
                  <a:srgbClr val="B7B7B7"/>
                </a:solidFill>
                <a:latin typeface="Arial"/>
                <a:ea typeface="Arial"/>
                <a:cs typeface="Arial"/>
                <a:sym typeface="Arial"/>
              </a:rPr>
              <a:t>0</a:t>
            </a:r>
            <a:r>
              <a:rPr lang="en-US" sz="2000" b="1" i="0" u="none">
                <a:solidFill>
                  <a:srgbClr val="B7B7B7"/>
                </a:solidFill>
                <a:latin typeface="Arial"/>
                <a:ea typeface="Arial"/>
                <a:cs typeface="Arial"/>
                <a:sym typeface="Arial"/>
              </a:rPr>
              <a:t>,</a:t>
            </a:r>
            <a:r>
              <a:rPr lang="en-US" sz="2000" b="1" i="0" u="none">
                <a:solidFill>
                  <a:schemeClr val="dk1"/>
                </a:solidFill>
                <a:latin typeface="Arial"/>
                <a:ea typeface="Arial"/>
                <a:cs typeface="Arial"/>
                <a:sym typeface="Arial"/>
              </a:rPr>
              <a:t> G</a:t>
            </a:r>
            <a:r>
              <a:rPr lang="en-US" sz="2000" b="1" i="0" u="none" baseline="-25000">
                <a:solidFill>
                  <a:schemeClr val="dk1"/>
                </a:solidFill>
                <a:latin typeface="Arial"/>
                <a:ea typeface="Arial"/>
                <a:cs typeface="Arial"/>
                <a:sym typeface="Arial"/>
              </a:rPr>
              <a:t>1</a:t>
            </a:r>
            <a:endParaRPr/>
          </a:p>
        </p:txBody>
      </p:sp>
    </p:spTree>
  </p:cSld>
  <p:clrMapOvr>
    <a:masterClrMapping/>
  </p:clrMapOvr>
  <p:transition spd="med">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6"/>
          <p:cNvSpPr txBox="1">
            <a:spLocks noGrp="1"/>
          </p:cNvSpPr>
          <p:nvPr>
            <p:ph type="title"/>
          </p:nvPr>
        </p:nvSpPr>
        <p:spPr>
          <a:xfrm>
            <a:off x="317500" y="222250"/>
            <a:ext cx="8738400" cy="1262100"/>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400"/>
              <a:buFont typeface="Arial Narrow"/>
              <a:buNone/>
            </a:pPr>
            <a:r>
              <a:rPr lang="en-US" sz="4400" b="0" i="0" u="none">
                <a:solidFill>
                  <a:schemeClr val="dk2"/>
                </a:solidFill>
                <a:latin typeface="Arial Narrow"/>
                <a:ea typeface="Arial Narrow"/>
                <a:cs typeface="Arial Narrow"/>
                <a:sym typeface="Arial Narrow"/>
              </a:rPr>
              <a:t>Example: </a:t>
            </a:r>
            <a:br>
              <a:rPr lang="en-US" sz="4400" b="0" i="0" u="none">
                <a:solidFill>
                  <a:schemeClr val="dk2"/>
                </a:solidFill>
                <a:latin typeface="Arial Narrow"/>
                <a:ea typeface="Arial Narrow"/>
                <a:cs typeface="Arial Narrow"/>
                <a:sym typeface="Arial Narrow"/>
              </a:rPr>
            </a:br>
            <a:r>
              <a:rPr lang="en-US" sz="3200" b="0" i="0" u="none">
                <a:solidFill>
                  <a:schemeClr val="dk2"/>
                </a:solidFill>
                <a:latin typeface="Arial Narrow"/>
                <a:ea typeface="Arial Narrow"/>
                <a:cs typeface="Arial Narrow"/>
                <a:sym typeface="Arial Narrow"/>
              </a:rPr>
              <a:t>after seeing </a:t>
            </a:r>
            <a:r>
              <a:rPr lang="en-US" sz="2800"/>
              <a:t>&lt;</a:t>
            </a:r>
            <a:r>
              <a:rPr lang="en-US" sz="3200" b="0" i="1" u="none">
                <a:solidFill>
                  <a:schemeClr val="dk2"/>
                </a:solidFill>
                <a:latin typeface="Arial Narrow"/>
                <a:ea typeface="Arial Narrow"/>
                <a:cs typeface="Arial Narrow"/>
                <a:sym typeface="Arial Narrow"/>
              </a:rPr>
              <a:t>Sunny,Warm, High, Strong, Warm, Same</a:t>
            </a:r>
            <a:r>
              <a:rPr lang="en-US" sz="3200" b="0" i="0" u="none">
                <a:solidFill>
                  <a:schemeClr val="dk2"/>
                </a:solidFill>
                <a:latin typeface="Arial Narrow"/>
                <a:ea typeface="Arial Narrow"/>
                <a:cs typeface="Arial Narrow"/>
                <a:sym typeface="Arial Narrow"/>
              </a:rPr>
              <a:t>〉+ </a:t>
            </a:r>
            <a:endParaRPr/>
          </a:p>
        </p:txBody>
      </p:sp>
      <p:sp>
        <p:nvSpPr>
          <p:cNvPr id="326" name="Google Shape;326;p26"/>
          <p:cNvSpPr txBox="1"/>
          <p:nvPr/>
        </p:nvSpPr>
        <p:spPr>
          <a:xfrm>
            <a:off x="2057400" y="1981200"/>
            <a:ext cx="5957400" cy="462000"/>
          </a:xfrm>
          <a:prstGeom prst="rect">
            <a:avLst/>
          </a:prstGeom>
          <a:noFill/>
          <a:ln w="28575" cap="flat" cmpd="sng">
            <a:solidFill>
              <a:srgbClr val="B7B7B7"/>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7B7B7"/>
              </a:buClr>
              <a:buSzPts val="2400"/>
              <a:buFont typeface="Twentieth Century"/>
              <a:buNone/>
            </a:pPr>
            <a:r>
              <a:rPr lang="en-US" sz="2400" b="0" i="0" u="none">
                <a:solidFill>
                  <a:srgbClr val="B7B7B7"/>
                </a:solidFill>
                <a:latin typeface="Twentieth Century"/>
                <a:ea typeface="Twentieth Century"/>
                <a:cs typeface="Twentieth Century"/>
                <a:sym typeface="Twentieth Century"/>
              </a:rPr>
              <a:t>〈</a:t>
            </a:r>
            <a:r>
              <a:rPr lang="en-US" sz="2000" b="0" i="1" u="none">
                <a:solidFill>
                  <a:srgbClr val="B7B7B7"/>
                </a:solidFill>
                <a:latin typeface="Arial"/>
                <a:ea typeface="Arial"/>
                <a:cs typeface="Arial"/>
                <a:sym typeface="Arial"/>
              </a:rPr>
              <a:t>Sunny,Warm, Normal, Strong, Warm, Same</a:t>
            </a:r>
            <a:r>
              <a:rPr lang="en-US" sz="2400" b="0" i="0" u="none">
                <a:solidFill>
                  <a:srgbClr val="B7B7B7"/>
                </a:solidFill>
                <a:latin typeface="Twentieth Century"/>
                <a:ea typeface="Twentieth Century"/>
                <a:cs typeface="Twentieth Century"/>
                <a:sym typeface="Twentieth Century"/>
              </a:rPr>
              <a:t>〉</a:t>
            </a:r>
            <a:endParaRPr/>
          </a:p>
        </p:txBody>
      </p:sp>
      <p:sp>
        <p:nvSpPr>
          <p:cNvPr id="327" name="Google Shape;327;p26"/>
          <p:cNvSpPr txBox="1"/>
          <p:nvPr/>
        </p:nvSpPr>
        <p:spPr>
          <a:xfrm>
            <a:off x="1066800" y="1981200"/>
            <a:ext cx="5826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7B7B7"/>
              </a:buClr>
              <a:buSzPts val="2000"/>
              <a:buFont typeface="Arial"/>
              <a:buNone/>
            </a:pPr>
            <a:r>
              <a:rPr lang="en-US" sz="2000" b="1" i="0" u="none">
                <a:solidFill>
                  <a:srgbClr val="B7B7B7"/>
                </a:solidFill>
                <a:latin typeface="Arial"/>
                <a:ea typeface="Arial"/>
                <a:cs typeface="Arial"/>
                <a:sym typeface="Arial"/>
              </a:rPr>
              <a:t>S</a:t>
            </a:r>
            <a:r>
              <a:rPr lang="en-US" sz="2000" b="1" i="0" u="none" baseline="-25000">
                <a:solidFill>
                  <a:srgbClr val="B7B7B7"/>
                </a:solidFill>
                <a:latin typeface="Arial"/>
                <a:ea typeface="Arial"/>
                <a:cs typeface="Arial"/>
                <a:sym typeface="Arial"/>
              </a:rPr>
              <a:t>1</a:t>
            </a:r>
            <a:r>
              <a:rPr lang="en-US" sz="2000" b="1" i="0" u="none">
                <a:solidFill>
                  <a:srgbClr val="B7B7B7"/>
                </a:solidFill>
                <a:latin typeface="Arial"/>
                <a:ea typeface="Arial"/>
                <a:cs typeface="Arial"/>
                <a:sym typeface="Arial"/>
              </a:rPr>
              <a:t>:</a:t>
            </a:r>
            <a:endParaRPr/>
          </a:p>
        </p:txBody>
      </p:sp>
      <p:sp>
        <p:nvSpPr>
          <p:cNvPr id="328" name="Google Shape;328;p26"/>
          <p:cNvSpPr txBox="1"/>
          <p:nvPr/>
        </p:nvSpPr>
        <p:spPr>
          <a:xfrm>
            <a:off x="3429000" y="5105400"/>
            <a:ext cx="2590800" cy="461962"/>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 ?, ?, ?, ?, ?〉</a:t>
            </a:r>
            <a:endParaRPr/>
          </a:p>
        </p:txBody>
      </p:sp>
      <p:sp>
        <p:nvSpPr>
          <p:cNvPr id="329" name="Google Shape;329;p26"/>
          <p:cNvSpPr txBox="1"/>
          <p:nvPr/>
        </p:nvSpPr>
        <p:spPr>
          <a:xfrm>
            <a:off x="1219200" y="5181600"/>
            <a:ext cx="11430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7B7B7"/>
              </a:buClr>
              <a:buSzPts val="2000"/>
              <a:buFont typeface="Arial"/>
              <a:buNone/>
            </a:pPr>
            <a:r>
              <a:rPr lang="en-US" sz="2000" b="1" i="0" u="none">
                <a:solidFill>
                  <a:srgbClr val="B7B7B7"/>
                </a:solidFill>
                <a:latin typeface="Arial"/>
                <a:ea typeface="Arial"/>
                <a:cs typeface="Arial"/>
                <a:sym typeface="Arial"/>
              </a:rPr>
              <a:t>G</a:t>
            </a:r>
            <a:r>
              <a:rPr lang="en-US" sz="2000" b="1" i="0" u="none" baseline="-25000">
                <a:solidFill>
                  <a:srgbClr val="B7B7B7"/>
                </a:solidFill>
                <a:latin typeface="Arial"/>
                <a:ea typeface="Arial"/>
                <a:cs typeface="Arial"/>
                <a:sym typeface="Arial"/>
              </a:rPr>
              <a:t>1</a:t>
            </a:r>
            <a:r>
              <a:rPr lang="en-US" sz="2000" b="1" i="0" u="none">
                <a:solidFill>
                  <a:srgbClr val="B7B7B7"/>
                </a:solidFill>
                <a:latin typeface="Arial"/>
                <a:ea typeface="Arial"/>
                <a:cs typeface="Arial"/>
                <a:sym typeface="Arial"/>
              </a:rPr>
              <a:t>,</a:t>
            </a:r>
            <a:r>
              <a:rPr lang="en-US" sz="2000" b="1" i="0" u="none">
                <a:solidFill>
                  <a:schemeClr val="dk1"/>
                </a:solidFill>
                <a:latin typeface="Arial"/>
                <a:ea typeface="Arial"/>
                <a:cs typeface="Arial"/>
                <a:sym typeface="Arial"/>
              </a:rPr>
              <a:t> G</a:t>
            </a:r>
            <a:r>
              <a:rPr lang="en-US" sz="2000" b="1" i="0" u="none" baseline="-25000">
                <a:solidFill>
                  <a:schemeClr val="dk1"/>
                </a:solidFill>
                <a:latin typeface="Arial"/>
                <a:ea typeface="Arial"/>
                <a:cs typeface="Arial"/>
                <a:sym typeface="Arial"/>
              </a:rPr>
              <a:t>2</a:t>
            </a:r>
            <a:endParaRPr/>
          </a:p>
        </p:txBody>
      </p:sp>
      <p:sp>
        <p:nvSpPr>
          <p:cNvPr id="330" name="Google Shape;330;p26"/>
          <p:cNvSpPr txBox="1"/>
          <p:nvPr/>
        </p:nvSpPr>
        <p:spPr>
          <a:xfrm>
            <a:off x="2362200" y="2819400"/>
            <a:ext cx="5751600" cy="462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Arial"/>
                <a:ea typeface="Arial"/>
                <a:cs typeface="Arial"/>
                <a:sym typeface="Arial"/>
              </a:rPr>
              <a:t>Sunny,Warm, ?, Strong, Warm, Same</a:t>
            </a:r>
            <a:r>
              <a:rPr lang="en-US" sz="2400" b="0" i="0" u="none">
                <a:solidFill>
                  <a:schemeClr val="dk1"/>
                </a:solidFill>
                <a:latin typeface="Twentieth Century"/>
                <a:ea typeface="Twentieth Century"/>
                <a:cs typeface="Twentieth Century"/>
                <a:sym typeface="Twentieth Century"/>
              </a:rPr>
              <a:t>〉</a:t>
            </a:r>
            <a:endParaRPr/>
          </a:p>
        </p:txBody>
      </p:sp>
      <p:sp>
        <p:nvSpPr>
          <p:cNvPr id="331" name="Google Shape;331;p26"/>
          <p:cNvSpPr txBox="1"/>
          <p:nvPr/>
        </p:nvSpPr>
        <p:spPr>
          <a:xfrm>
            <a:off x="1066800" y="2819400"/>
            <a:ext cx="5826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S</a:t>
            </a:r>
            <a:r>
              <a:rPr lang="en-US" sz="2000" b="1" i="0" u="none" baseline="-25000">
                <a:solidFill>
                  <a:schemeClr val="dk1"/>
                </a:solidFill>
                <a:latin typeface="Arial"/>
                <a:ea typeface="Arial"/>
                <a:cs typeface="Arial"/>
                <a:sym typeface="Arial"/>
              </a:rPr>
              <a:t>2</a:t>
            </a:r>
            <a:r>
              <a:rPr lang="en-US" sz="2000" b="1" i="0" u="none">
                <a:solidFill>
                  <a:schemeClr val="dk1"/>
                </a:solidFill>
                <a:latin typeface="Arial"/>
                <a:ea typeface="Arial"/>
                <a:cs typeface="Arial"/>
                <a:sym typeface="Arial"/>
              </a:rPr>
              <a:t>:</a:t>
            </a:r>
            <a:endParaRPr/>
          </a:p>
        </p:txBody>
      </p:sp>
      <p:cxnSp>
        <p:nvCxnSpPr>
          <p:cNvPr id="332" name="Google Shape;332;p26"/>
          <p:cNvCxnSpPr/>
          <p:nvPr/>
        </p:nvCxnSpPr>
        <p:spPr>
          <a:xfrm>
            <a:off x="4800600" y="2362200"/>
            <a:ext cx="0" cy="457200"/>
          </a:xfrm>
          <a:prstGeom prst="straightConnector1">
            <a:avLst/>
          </a:prstGeom>
          <a:noFill/>
          <a:ln w="9525" cap="flat" cmpd="sng">
            <a:solidFill>
              <a:srgbClr val="B7B7B7"/>
            </a:solidFill>
            <a:prstDash val="solid"/>
            <a:miter lim="800000"/>
            <a:headEnd type="none" w="med" len="med"/>
            <a:tailEnd type="triangle" w="med" len="med"/>
          </a:ln>
        </p:spPr>
      </p:cxnSp>
    </p:spTree>
  </p:cSld>
  <p:clrMapOvr>
    <a:masterClrMapping/>
  </p:clrMapOvr>
  <p:transition spd="med">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317500" y="222250"/>
            <a:ext cx="8637587" cy="12620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400"/>
              <a:buFont typeface="Arial Narrow"/>
              <a:buNone/>
            </a:pPr>
            <a:r>
              <a:rPr lang="en-US" sz="4400" b="0" i="0" u="none">
                <a:solidFill>
                  <a:schemeClr val="dk2"/>
                </a:solidFill>
                <a:latin typeface="Arial Narrow"/>
                <a:ea typeface="Arial Narrow"/>
                <a:cs typeface="Arial Narrow"/>
                <a:sym typeface="Arial Narrow"/>
              </a:rPr>
              <a:t>Example: </a:t>
            </a:r>
            <a:br>
              <a:rPr lang="en-US" sz="4400" b="0" i="0" u="none">
                <a:solidFill>
                  <a:schemeClr val="dk2"/>
                </a:solidFill>
                <a:latin typeface="Arial Narrow"/>
                <a:ea typeface="Arial Narrow"/>
                <a:cs typeface="Arial Narrow"/>
                <a:sym typeface="Arial Narrow"/>
              </a:rPr>
            </a:br>
            <a:r>
              <a:rPr lang="en-US" sz="3200" b="0" i="0" u="none">
                <a:solidFill>
                  <a:schemeClr val="dk2"/>
                </a:solidFill>
                <a:latin typeface="Arial Narrow"/>
                <a:ea typeface="Arial Narrow"/>
                <a:cs typeface="Arial Narrow"/>
                <a:sym typeface="Arial Narrow"/>
              </a:rPr>
              <a:t>after seeing 〈</a:t>
            </a:r>
            <a:r>
              <a:rPr lang="en-US" sz="3200" b="0" i="1" u="none">
                <a:solidFill>
                  <a:schemeClr val="dk2"/>
                </a:solidFill>
                <a:latin typeface="Arial Narrow"/>
                <a:ea typeface="Arial Narrow"/>
                <a:cs typeface="Arial Narrow"/>
                <a:sym typeface="Arial Narrow"/>
              </a:rPr>
              <a:t>Rainy, Cold, High, Strong, Warm, Change </a:t>
            </a:r>
            <a:r>
              <a:rPr lang="en-US" sz="3200" b="0" i="0" u="none">
                <a:solidFill>
                  <a:schemeClr val="dk2"/>
                </a:solidFill>
                <a:latin typeface="Arial Narrow"/>
                <a:ea typeface="Arial Narrow"/>
                <a:cs typeface="Arial Narrow"/>
                <a:sym typeface="Arial Narrow"/>
              </a:rPr>
              <a:t>〉−</a:t>
            </a:r>
            <a:endParaRPr/>
          </a:p>
        </p:txBody>
      </p:sp>
      <p:sp>
        <p:nvSpPr>
          <p:cNvPr id="339" name="Google Shape;339;p27"/>
          <p:cNvSpPr txBox="1"/>
          <p:nvPr/>
        </p:nvSpPr>
        <p:spPr>
          <a:xfrm>
            <a:off x="1066800" y="1981200"/>
            <a:ext cx="10668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7B7B7"/>
              </a:buClr>
              <a:buSzPts val="2000"/>
              <a:buFont typeface="Arial"/>
              <a:buNone/>
            </a:pPr>
            <a:r>
              <a:rPr lang="en-US" sz="2000" b="1" i="0" u="none">
                <a:solidFill>
                  <a:srgbClr val="B7B7B7"/>
                </a:solidFill>
                <a:latin typeface="Arial"/>
                <a:ea typeface="Arial"/>
                <a:cs typeface="Arial"/>
                <a:sym typeface="Arial"/>
              </a:rPr>
              <a:t>S</a:t>
            </a:r>
            <a:r>
              <a:rPr lang="en-US" sz="2000" b="1" i="0" u="none" baseline="-25000">
                <a:solidFill>
                  <a:srgbClr val="B7B7B7"/>
                </a:solidFill>
                <a:latin typeface="Arial"/>
                <a:ea typeface="Arial"/>
                <a:cs typeface="Arial"/>
                <a:sym typeface="Arial"/>
              </a:rPr>
              <a:t>2, </a:t>
            </a:r>
            <a:r>
              <a:rPr lang="en-US" sz="2000" b="1" i="0" u="none">
                <a:solidFill>
                  <a:schemeClr val="dk1"/>
                </a:solidFill>
                <a:latin typeface="Arial"/>
                <a:ea typeface="Arial"/>
                <a:cs typeface="Arial"/>
                <a:sym typeface="Arial"/>
              </a:rPr>
              <a:t>S</a:t>
            </a:r>
            <a:r>
              <a:rPr lang="en-US" sz="2000" b="1" i="0" u="none" baseline="-25000">
                <a:solidFill>
                  <a:schemeClr val="dk1"/>
                </a:solidFill>
                <a:latin typeface="Arial"/>
                <a:ea typeface="Arial"/>
                <a:cs typeface="Arial"/>
                <a:sym typeface="Arial"/>
              </a:rPr>
              <a:t>3</a:t>
            </a:r>
            <a:r>
              <a:rPr lang="en-US" sz="2000" b="1" i="0" u="none">
                <a:solidFill>
                  <a:schemeClr val="dk1"/>
                </a:solidFill>
                <a:latin typeface="Arial"/>
                <a:ea typeface="Arial"/>
                <a:cs typeface="Arial"/>
                <a:sym typeface="Arial"/>
              </a:rPr>
              <a:t>:</a:t>
            </a:r>
            <a:endParaRPr/>
          </a:p>
        </p:txBody>
      </p:sp>
      <p:sp>
        <p:nvSpPr>
          <p:cNvPr id="340" name="Google Shape;340;p27"/>
          <p:cNvSpPr txBox="1"/>
          <p:nvPr/>
        </p:nvSpPr>
        <p:spPr>
          <a:xfrm>
            <a:off x="3429000" y="5105400"/>
            <a:ext cx="2590800" cy="461962"/>
          </a:xfrm>
          <a:prstGeom prst="rect">
            <a:avLst/>
          </a:prstGeom>
          <a:noFill/>
          <a:ln w="28575" cap="flat" cmpd="sng">
            <a:solidFill>
              <a:srgbClr val="B7B7B7"/>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 </a:t>
            </a:r>
            <a:r>
              <a:rPr lang="en-US" sz="2400" b="0" i="0" u="none">
                <a:solidFill>
                  <a:srgbClr val="B7B7B7"/>
                </a:solidFill>
                <a:latin typeface="Twentieth Century"/>
                <a:ea typeface="Twentieth Century"/>
                <a:cs typeface="Twentieth Century"/>
                <a:sym typeface="Twentieth Century"/>
              </a:rPr>
              <a:t>〈?, ?, ?, ?, ?, ?〉</a:t>
            </a:r>
            <a:endParaRPr/>
          </a:p>
        </p:txBody>
      </p:sp>
      <p:sp>
        <p:nvSpPr>
          <p:cNvPr id="341" name="Google Shape;341;p27"/>
          <p:cNvSpPr txBox="1"/>
          <p:nvPr/>
        </p:nvSpPr>
        <p:spPr>
          <a:xfrm>
            <a:off x="1219200" y="5181600"/>
            <a:ext cx="11430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7B7B7"/>
              </a:buClr>
              <a:buSzPts val="2000"/>
              <a:buFont typeface="Arial"/>
              <a:buNone/>
            </a:pPr>
            <a:r>
              <a:rPr lang="en-US" sz="2000" b="1" i="0" u="none">
                <a:solidFill>
                  <a:srgbClr val="B7B7B7"/>
                </a:solidFill>
                <a:latin typeface="Arial"/>
                <a:ea typeface="Arial"/>
                <a:cs typeface="Arial"/>
                <a:sym typeface="Arial"/>
              </a:rPr>
              <a:t>G</a:t>
            </a:r>
            <a:r>
              <a:rPr lang="en-US" sz="2000" b="1" i="0" u="none" baseline="-25000">
                <a:solidFill>
                  <a:srgbClr val="B7B7B7"/>
                </a:solidFill>
                <a:latin typeface="Arial"/>
                <a:ea typeface="Arial"/>
                <a:cs typeface="Arial"/>
                <a:sym typeface="Arial"/>
              </a:rPr>
              <a:t>2</a:t>
            </a:r>
            <a:r>
              <a:rPr lang="en-US" sz="2000" b="1" i="0" u="none">
                <a:solidFill>
                  <a:srgbClr val="B7B7B7"/>
                </a:solidFill>
                <a:latin typeface="Arial"/>
                <a:ea typeface="Arial"/>
                <a:cs typeface="Arial"/>
                <a:sym typeface="Arial"/>
              </a:rPr>
              <a:t>:</a:t>
            </a:r>
            <a:endParaRPr/>
          </a:p>
        </p:txBody>
      </p:sp>
      <p:sp>
        <p:nvSpPr>
          <p:cNvPr id="342" name="Google Shape;342;p27"/>
          <p:cNvSpPr txBox="1"/>
          <p:nvPr/>
        </p:nvSpPr>
        <p:spPr>
          <a:xfrm>
            <a:off x="2286000" y="1981200"/>
            <a:ext cx="5596500" cy="462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Arial"/>
                <a:ea typeface="Arial"/>
                <a:cs typeface="Arial"/>
                <a:sym typeface="Arial"/>
              </a:rPr>
              <a:t>Sunny, Warm, ?, Strong, Warm, Same</a:t>
            </a:r>
            <a:r>
              <a:rPr lang="en-US" sz="2400" b="0" i="0" u="none">
                <a:solidFill>
                  <a:schemeClr val="dk1"/>
                </a:solidFill>
                <a:latin typeface="Twentieth Century"/>
                <a:ea typeface="Twentieth Century"/>
                <a:cs typeface="Twentieth Century"/>
                <a:sym typeface="Twentieth Century"/>
              </a:rPr>
              <a:t>〉</a:t>
            </a:r>
            <a:endParaRPr/>
          </a:p>
        </p:txBody>
      </p:sp>
      <p:sp>
        <p:nvSpPr>
          <p:cNvPr id="343" name="Google Shape;343;p27"/>
          <p:cNvSpPr txBox="1"/>
          <p:nvPr/>
        </p:nvSpPr>
        <p:spPr>
          <a:xfrm>
            <a:off x="710600" y="4191000"/>
            <a:ext cx="8345100" cy="462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Arial"/>
                <a:ea typeface="Arial"/>
                <a:cs typeface="Arial"/>
                <a:sym typeface="Arial"/>
              </a:rPr>
              <a:t>Sunny, ?, ?, ?, ?, ?</a:t>
            </a:r>
            <a:r>
              <a:rPr lang="en-US" sz="2400" b="0" i="0" u="none">
                <a:solidFill>
                  <a:schemeClr val="dk1"/>
                </a:solidFill>
                <a:latin typeface="Twentieth Century"/>
                <a:ea typeface="Twentieth Century"/>
                <a:cs typeface="Twentieth Century"/>
                <a:sym typeface="Twentieth Century"/>
              </a:rPr>
              <a:t>〉</a:t>
            </a:r>
            <a:r>
              <a:rPr lang="en-US" sz="2000" b="0" i="0" u="none">
                <a:solidFill>
                  <a:schemeClr val="dk1"/>
                </a:solidFill>
                <a:latin typeface="Arial"/>
                <a:ea typeface="Arial"/>
                <a:cs typeface="Arial"/>
                <a:sym typeface="Arial"/>
              </a:rPr>
              <a:t> </a:t>
            </a:r>
            <a:r>
              <a:rPr lang="en-US" sz="24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Arial"/>
                <a:ea typeface="Arial"/>
                <a:cs typeface="Arial"/>
                <a:sym typeface="Arial"/>
              </a:rPr>
              <a:t>?, Warm, ?, ?, ?, ?</a:t>
            </a:r>
            <a:r>
              <a:rPr lang="en-US" sz="2400" b="0" i="0" u="none">
                <a:solidFill>
                  <a:schemeClr val="dk1"/>
                </a:solidFill>
                <a:latin typeface="Twentieth Century"/>
                <a:ea typeface="Twentieth Century"/>
                <a:cs typeface="Twentieth Century"/>
                <a:sym typeface="Twentieth Century"/>
              </a:rPr>
              <a:t>〉</a:t>
            </a:r>
            <a:r>
              <a:rPr lang="en-US" sz="2000" b="0" i="0" u="none">
                <a:solidFill>
                  <a:schemeClr val="dk1"/>
                </a:solidFill>
                <a:latin typeface="Arial"/>
                <a:ea typeface="Arial"/>
                <a:cs typeface="Arial"/>
                <a:sym typeface="Arial"/>
              </a:rPr>
              <a:t> </a:t>
            </a:r>
            <a:r>
              <a:rPr lang="en-US" sz="24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Arial"/>
                <a:ea typeface="Arial"/>
                <a:cs typeface="Arial"/>
                <a:sym typeface="Arial"/>
              </a:rPr>
              <a:t>?, ?, ?, ?, ?, Same</a:t>
            </a:r>
            <a:r>
              <a:rPr lang="en-US" sz="2400" b="0" i="0" u="none">
                <a:solidFill>
                  <a:schemeClr val="dk1"/>
                </a:solidFill>
                <a:latin typeface="Twentieth Century"/>
                <a:ea typeface="Twentieth Century"/>
                <a:cs typeface="Twentieth Century"/>
                <a:sym typeface="Twentieth Century"/>
              </a:rPr>
              <a:t>〉</a:t>
            </a:r>
            <a:endParaRPr/>
          </a:p>
        </p:txBody>
      </p:sp>
      <p:sp>
        <p:nvSpPr>
          <p:cNvPr id="344" name="Google Shape;344;p27"/>
          <p:cNvSpPr txBox="1"/>
          <p:nvPr/>
        </p:nvSpPr>
        <p:spPr>
          <a:xfrm>
            <a:off x="228600" y="4191000"/>
            <a:ext cx="11430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G</a:t>
            </a:r>
            <a:r>
              <a:rPr lang="en-US" sz="2000" b="1" i="0" u="none" baseline="-25000">
                <a:solidFill>
                  <a:schemeClr val="dk1"/>
                </a:solidFill>
                <a:latin typeface="Arial"/>
                <a:ea typeface="Arial"/>
                <a:cs typeface="Arial"/>
                <a:sym typeface="Arial"/>
              </a:rPr>
              <a:t>3</a:t>
            </a:r>
            <a:r>
              <a:rPr lang="en-US" sz="2000" b="1" i="0" u="none">
                <a:solidFill>
                  <a:schemeClr val="dk1"/>
                </a:solidFill>
                <a:latin typeface="Arial"/>
                <a:ea typeface="Arial"/>
                <a:cs typeface="Arial"/>
                <a:sym typeface="Arial"/>
              </a:rPr>
              <a:t>:</a:t>
            </a:r>
            <a:endParaRPr/>
          </a:p>
        </p:txBody>
      </p:sp>
      <p:cxnSp>
        <p:nvCxnSpPr>
          <p:cNvPr id="345" name="Google Shape;345;p27"/>
          <p:cNvCxnSpPr/>
          <p:nvPr/>
        </p:nvCxnSpPr>
        <p:spPr>
          <a:xfrm rot="10800000">
            <a:off x="4724400" y="4648200"/>
            <a:ext cx="0" cy="457200"/>
          </a:xfrm>
          <a:prstGeom prst="straightConnector1">
            <a:avLst/>
          </a:prstGeom>
          <a:noFill/>
          <a:ln w="9525" cap="flat" cmpd="sng">
            <a:solidFill>
              <a:srgbClr val="B7B7B7"/>
            </a:solidFill>
            <a:prstDash val="solid"/>
            <a:miter lim="800000"/>
            <a:headEnd type="none" w="med" len="med"/>
            <a:tailEnd type="triangle" w="med" len="med"/>
          </a:ln>
        </p:spPr>
      </p:cxnSp>
    </p:spTree>
  </p:cSld>
  <p:clrMapOvr>
    <a:masterClrMapping/>
  </p:clrMapOvr>
  <p:transition spd="med">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b532793749_0_35"/>
          <p:cNvSpPr txBox="1">
            <a:spLocks noGrp="1"/>
          </p:cNvSpPr>
          <p:nvPr>
            <p:ph type="title"/>
          </p:nvPr>
        </p:nvSpPr>
        <p:spPr>
          <a:xfrm>
            <a:off x="317501" y="653317"/>
            <a:ext cx="8637600" cy="831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Example</a:t>
            </a:r>
            <a:endParaRPr/>
          </a:p>
        </p:txBody>
      </p:sp>
      <p:sp>
        <p:nvSpPr>
          <p:cNvPr id="352" name="Google Shape;352;gb532793749_0_35"/>
          <p:cNvSpPr>
            <a:spLocks noGrp="1"/>
          </p:cNvSpPr>
          <p:nvPr>
            <p:ph type="chart" idx="2"/>
          </p:nvPr>
        </p:nvSpPr>
        <p:spPr>
          <a:xfrm>
            <a:off x="328625" y="1371602"/>
            <a:ext cx="8208900" cy="4684800"/>
          </a:xfrm>
          <a:prstGeom prst="rect">
            <a:avLst/>
          </a:prstGeom>
        </p:spPr>
        <p:txBody>
          <a:bodyPr spcFirstLastPara="1" wrap="square" lIns="91425" tIns="45700" rIns="91425" bIns="45700" anchor="t" anchorCtr="0">
            <a:noAutofit/>
          </a:bodyPr>
          <a:lstStyle/>
          <a:p>
            <a:pPr marL="457200" lvl="0" indent="-349250" algn="l" rtl="0">
              <a:spcBef>
                <a:spcPts val="560"/>
              </a:spcBef>
              <a:spcAft>
                <a:spcPts val="0"/>
              </a:spcAft>
              <a:buSzPts val="1900"/>
              <a:buChar char="▪"/>
            </a:pPr>
            <a:r>
              <a:rPr lang="en-US" sz="2600"/>
              <a:t>This negative example reveals that the G boundary of the version space is overly general</a:t>
            </a:r>
            <a:endParaRPr sz="2600"/>
          </a:p>
          <a:p>
            <a:pPr marL="457200" lvl="0" indent="-349250" algn="l" rtl="0">
              <a:spcBef>
                <a:spcPts val="0"/>
              </a:spcBef>
              <a:spcAft>
                <a:spcPts val="0"/>
              </a:spcAft>
              <a:buSzPts val="1900"/>
              <a:buChar char="▪"/>
            </a:pPr>
            <a:r>
              <a:rPr lang="en-US" sz="2600"/>
              <a:t>The hypothesis in the G boundary must therefore</a:t>
            </a:r>
            <a:endParaRPr sz="2600"/>
          </a:p>
          <a:p>
            <a:pPr marL="457200" lvl="0" indent="0" algn="l" rtl="0">
              <a:spcBef>
                <a:spcPts val="560"/>
              </a:spcBef>
              <a:spcAft>
                <a:spcPts val="0"/>
              </a:spcAft>
              <a:buNone/>
            </a:pPr>
            <a:r>
              <a:rPr lang="en-US" sz="2600"/>
              <a:t>be specialized until it correctly classifies this new negative example</a:t>
            </a:r>
            <a:endParaRPr sz="2600"/>
          </a:p>
          <a:p>
            <a:pPr marL="457200" lvl="0" indent="-349250" algn="l" rtl="0">
              <a:spcBef>
                <a:spcPts val="560"/>
              </a:spcBef>
              <a:spcAft>
                <a:spcPts val="0"/>
              </a:spcAft>
              <a:buSzPts val="1900"/>
              <a:buChar char="▪"/>
            </a:pPr>
            <a:r>
              <a:rPr lang="en-US" sz="2600"/>
              <a:t>Given that there are six attributes that could be specified to specialize G2, why are there only three new hypotheses in G3?</a:t>
            </a:r>
            <a:endParaRPr sz="2600"/>
          </a:p>
          <a:p>
            <a:pPr marL="457200" lvl="0" indent="-393700" algn="l" rtl="0">
              <a:spcBef>
                <a:spcPts val="0"/>
              </a:spcBef>
              <a:spcAft>
                <a:spcPts val="0"/>
              </a:spcAft>
              <a:buSzPts val="2600"/>
              <a:buChar char="▪"/>
            </a:pPr>
            <a:r>
              <a:rPr lang="en-US" sz="2600"/>
              <a:t>The hypothesis h = (?, ?, Normal, ?, ?, ?) is a minimal specialization of G2 that correctly labels the new example as a negative example.</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1" i="0" u="none">
                <a:solidFill>
                  <a:schemeClr val="dk2"/>
                </a:solidFill>
                <a:latin typeface="Arial Narrow"/>
                <a:ea typeface="Arial Narrow"/>
                <a:cs typeface="Arial Narrow"/>
                <a:sym typeface="Arial Narrow"/>
              </a:rPr>
              <a:t>A CONCEPT LEARNING TASK</a:t>
            </a:r>
            <a:endParaRPr/>
          </a:p>
        </p:txBody>
      </p:sp>
      <p:sp>
        <p:nvSpPr>
          <p:cNvPr id="85" name="Google Shape;85;p4"/>
          <p:cNvSpPr txBox="1">
            <a:spLocks noGrp="1"/>
          </p:cNvSpPr>
          <p:nvPr>
            <p:ph type="body" idx="1"/>
          </p:nvPr>
        </p:nvSpPr>
        <p:spPr>
          <a:xfrm>
            <a:off x="531812" y="1476375"/>
            <a:ext cx="8208962"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100"/>
              <a:buFont typeface="Noto Sans Symbols"/>
              <a:buChar char="▪"/>
            </a:pPr>
            <a:r>
              <a:rPr lang="en-US" sz="2800" b="0" i="0" u="none" dirty="0">
                <a:solidFill>
                  <a:schemeClr val="dk1"/>
                </a:solidFill>
                <a:latin typeface="Twentieth Century"/>
                <a:ea typeface="Twentieth Century"/>
                <a:cs typeface="Twentieth Century"/>
                <a:sym typeface="Twentieth Century"/>
              </a:rPr>
              <a:t>Consider the example task of learning the target concept "days on which my friend Aldo enjoys his favorite water sport." </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dirty="0">
                <a:solidFill>
                  <a:schemeClr val="dk1"/>
                </a:solidFill>
                <a:latin typeface="Twentieth Century"/>
                <a:ea typeface="Twentieth Century"/>
                <a:cs typeface="Twentieth Century"/>
                <a:sym typeface="Twentieth Century"/>
              </a:rPr>
              <a:t>Table 2.1 describes a set of example days, each represented by a set of </a:t>
            </a:r>
            <a:r>
              <a:rPr lang="en-US" sz="2800" b="1" i="1" u="none" dirty="0">
                <a:solidFill>
                  <a:schemeClr val="dk1"/>
                </a:solidFill>
                <a:latin typeface="Twentieth Century"/>
                <a:ea typeface="Twentieth Century"/>
                <a:cs typeface="Twentieth Century"/>
                <a:sym typeface="Twentieth Century"/>
              </a:rPr>
              <a:t>attributes. </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dirty="0">
                <a:solidFill>
                  <a:schemeClr val="dk1"/>
                </a:solidFill>
                <a:latin typeface="Twentieth Century"/>
                <a:ea typeface="Twentieth Century"/>
                <a:cs typeface="Twentieth Century"/>
                <a:sym typeface="Twentieth Century"/>
              </a:rPr>
              <a:t>The attribute </a:t>
            </a:r>
            <a:r>
              <a:rPr lang="en-US" sz="2800" b="1" i="1" u="none" dirty="0" err="1">
                <a:solidFill>
                  <a:schemeClr val="dk1"/>
                </a:solidFill>
                <a:latin typeface="Twentieth Century"/>
                <a:ea typeface="Twentieth Century"/>
                <a:cs typeface="Twentieth Century"/>
                <a:sym typeface="Twentieth Century"/>
              </a:rPr>
              <a:t>EnjoySport</a:t>
            </a:r>
            <a:r>
              <a:rPr lang="en-US" sz="2800" b="1" i="1" u="none" dirty="0">
                <a:solidFill>
                  <a:schemeClr val="dk1"/>
                </a:solidFill>
                <a:latin typeface="Twentieth Century"/>
                <a:ea typeface="Twentieth Century"/>
                <a:cs typeface="Twentieth Century"/>
                <a:sym typeface="Twentieth Century"/>
              </a:rPr>
              <a:t> </a:t>
            </a:r>
            <a:r>
              <a:rPr lang="en-US" sz="2800" b="0" i="0" u="none" dirty="0">
                <a:solidFill>
                  <a:schemeClr val="dk1"/>
                </a:solidFill>
                <a:latin typeface="Twentieth Century"/>
                <a:ea typeface="Twentieth Century"/>
                <a:cs typeface="Twentieth Century"/>
                <a:sym typeface="Twentieth Century"/>
              </a:rPr>
              <a:t>indicates whether or not Aldo enjoys his favorite water sport on this day. </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dirty="0">
                <a:solidFill>
                  <a:schemeClr val="dk1"/>
                </a:solidFill>
                <a:latin typeface="Twentieth Century"/>
                <a:ea typeface="Twentieth Century"/>
                <a:cs typeface="Twentieth Century"/>
                <a:sym typeface="Twentieth Century"/>
              </a:rPr>
              <a:t>The task is to learn to predict the value of </a:t>
            </a:r>
            <a:r>
              <a:rPr lang="en-US" sz="2800" b="1" i="1" u="none" dirty="0" err="1">
                <a:solidFill>
                  <a:schemeClr val="dk1"/>
                </a:solidFill>
                <a:latin typeface="Twentieth Century"/>
                <a:ea typeface="Twentieth Century"/>
                <a:cs typeface="Twentieth Century"/>
                <a:sym typeface="Twentieth Century"/>
              </a:rPr>
              <a:t>EnjoySport</a:t>
            </a:r>
            <a:r>
              <a:rPr lang="en-US" sz="2800" b="1" i="1" u="none" dirty="0">
                <a:solidFill>
                  <a:schemeClr val="dk1"/>
                </a:solidFill>
                <a:latin typeface="Twentieth Century"/>
                <a:ea typeface="Twentieth Century"/>
                <a:cs typeface="Twentieth Century"/>
                <a:sym typeface="Twentieth Century"/>
              </a:rPr>
              <a:t> </a:t>
            </a:r>
            <a:r>
              <a:rPr lang="en-US" sz="2800" b="0" i="0" u="none" dirty="0">
                <a:solidFill>
                  <a:schemeClr val="dk1"/>
                </a:solidFill>
                <a:latin typeface="Twentieth Century"/>
                <a:ea typeface="Twentieth Century"/>
                <a:cs typeface="Twentieth Century"/>
                <a:sym typeface="Twentieth Century"/>
              </a:rPr>
              <a:t>for an arbitrary day, based on the values of its other attributes.</a:t>
            </a:r>
            <a:endParaRPr/>
          </a:p>
          <a:p>
            <a:pPr marL="342900" marR="0" lvl="0" indent="-209550" algn="l" rtl="0">
              <a:spcBef>
                <a:spcPts val="560"/>
              </a:spcBef>
              <a:spcAft>
                <a:spcPts val="0"/>
              </a:spcAft>
              <a:buClr>
                <a:schemeClr val="accent1"/>
              </a:buClr>
              <a:buSzPts val="2100"/>
              <a:buFont typeface="Noto Sans Symbols"/>
              <a:buNone/>
            </a:pPr>
            <a:endParaRPr sz="2800" b="0" i="0" u="none">
              <a:solidFill>
                <a:schemeClr val="dk1"/>
              </a:solidFill>
              <a:latin typeface="Twentieth Century"/>
              <a:ea typeface="Twentieth Century"/>
              <a:cs typeface="Twentieth Century"/>
              <a:sym typeface="Twentieth Century"/>
            </a:endParaRPr>
          </a:p>
        </p:txBody>
      </p:sp>
    </p:spTree>
  </p:cSld>
  <p:clrMapOvr>
    <a:masterClrMapping/>
  </p:clrMapOvr>
  <p:transition spd="med">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b532793749_0_45"/>
          <p:cNvSpPr txBox="1">
            <a:spLocks noGrp="1"/>
          </p:cNvSpPr>
          <p:nvPr>
            <p:ph type="title"/>
          </p:nvPr>
        </p:nvSpPr>
        <p:spPr>
          <a:xfrm>
            <a:off x="317501" y="653317"/>
            <a:ext cx="8637600" cy="831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Example</a:t>
            </a:r>
            <a:endParaRPr/>
          </a:p>
        </p:txBody>
      </p:sp>
      <p:sp>
        <p:nvSpPr>
          <p:cNvPr id="359" name="Google Shape;359;gb532793749_0_45"/>
          <p:cNvSpPr>
            <a:spLocks noGrp="1"/>
          </p:cNvSpPr>
          <p:nvPr>
            <p:ph type="chart" idx="2"/>
          </p:nvPr>
        </p:nvSpPr>
        <p:spPr>
          <a:xfrm>
            <a:off x="328625" y="1685575"/>
            <a:ext cx="8462700" cy="4660200"/>
          </a:xfrm>
          <a:prstGeom prst="rect">
            <a:avLst/>
          </a:prstGeom>
        </p:spPr>
        <p:txBody>
          <a:bodyPr spcFirstLastPara="1" wrap="square" lIns="91425" tIns="45700" rIns="91425" bIns="45700" anchor="t" anchorCtr="0">
            <a:noAutofit/>
          </a:bodyPr>
          <a:lstStyle/>
          <a:p>
            <a:pPr marL="457200" lvl="0" indent="-336550" algn="l" rtl="0">
              <a:spcBef>
                <a:spcPts val="560"/>
              </a:spcBef>
              <a:spcAft>
                <a:spcPts val="0"/>
              </a:spcAft>
              <a:buSzPts val="1700"/>
              <a:buChar char="▪"/>
            </a:pPr>
            <a:r>
              <a:rPr lang="en-US" sz="2400"/>
              <a:t>It is not included in G3 as it is inconsistent with the previously</a:t>
            </a:r>
            <a:endParaRPr sz="2400"/>
          </a:p>
          <a:p>
            <a:pPr marL="457200" lvl="0" indent="0" algn="l" rtl="0">
              <a:spcBef>
                <a:spcPts val="560"/>
              </a:spcBef>
              <a:spcAft>
                <a:spcPts val="0"/>
              </a:spcAft>
              <a:buNone/>
            </a:pPr>
            <a:r>
              <a:rPr lang="en-US" sz="2400"/>
              <a:t>encountered positive examples.</a:t>
            </a:r>
            <a:endParaRPr sz="2400"/>
          </a:p>
          <a:p>
            <a:pPr marL="457200" lvl="0" indent="-381000" algn="l" rtl="0">
              <a:spcBef>
                <a:spcPts val="560"/>
              </a:spcBef>
              <a:spcAft>
                <a:spcPts val="0"/>
              </a:spcAft>
              <a:buSzPts val="2400"/>
              <a:buChar char="▪"/>
            </a:pPr>
            <a:r>
              <a:rPr lang="en-US" sz="2400"/>
              <a:t>The S boundary of the version space forms a summary of the previously encountered positive examples</a:t>
            </a:r>
            <a:endParaRPr sz="2400"/>
          </a:p>
          <a:p>
            <a:pPr marL="457200" lvl="0" indent="-381000" algn="l" rtl="0">
              <a:spcBef>
                <a:spcPts val="0"/>
              </a:spcBef>
              <a:spcAft>
                <a:spcPts val="0"/>
              </a:spcAft>
              <a:buSzPts val="2400"/>
              <a:buChar char="▪"/>
            </a:pPr>
            <a:r>
              <a:rPr lang="en-US" sz="2400"/>
              <a:t>The G boundary summarizes the information from previously encountered negative examples</a:t>
            </a:r>
            <a:endParaRPr sz="2400"/>
          </a:p>
          <a:p>
            <a:pPr marL="457200" lvl="0" indent="0" algn="l" rtl="0">
              <a:spcBef>
                <a:spcPts val="560"/>
              </a:spcBef>
              <a:spcAft>
                <a:spcPts val="0"/>
              </a:spcAft>
              <a:buNone/>
            </a:pP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8"/>
          <p:cNvSpPr txBox="1">
            <a:spLocks noGrp="1"/>
          </p:cNvSpPr>
          <p:nvPr>
            <p:ph type="title"/>
          </p:nvPr>
        </p:nvSpPr>
        <p:spPr>
          <a:xfrm>
            <a:off x="317500" y="160337"/>
            <a:ext cx="8637587" cy="1323975"/>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000"/>
              <a:buFont typeface="Arial Narrow"/>
              <a:buNone/>
            </a:pPr>
            <a:r>
              <a:rPr lang="en-US" sz="4000" b="0" i="0" u="none">
                <a:solidFill>
                  <a:schemeClr val="dk2"/>
                </a:solidFill>
                <a:latin typeface="Arial Narrow"/>
                <a:ea typeface="Arial Narrow"/>
                <a:cs typeface="Arial Narrow"/>
                <a:sym typeface="Arial Narrow"/>
              </a:rPr>
              <a:t>Example: </a:t>
            </a:r>
            <a:br>
              <a:rPr lang="en-US" sz="4000" b="0" i="0" u="none">
                <a:solidFill>
                  <a:schemeClr val="dk2"/>
                </a:solidFill>
                <a:latin typeface="Arial Narrow"/>
                <a:ea typeface="Arial Narrow"/>
                <a:cs typeface="Arial Narrow"/>
                <a:sym typeface="Arial Narrow"/>
              </a:rPr>
            </a:br>
            <a:r>
              <a:rPr lang="en-US" sz="2800" b="0" i="0" u="none">
                <a:solidFill>
                  <a:schemeClr val="dk2"/>
                </a:solidFill>
                <a:latin typeface="Arial Narrow"/>
                <a:ea typeface="Arial Narrow"/>
                <a:cs typeface="Arial Narrow"/>
                <a:sym typeface="Arial Narrow"/>
              </a:rPr>
              <a:t>after seeing </a:t>
            </a:r>
            <a:r>
              <a:rPr lang="en-US" sz="4000" b="0" i="0" u="none">
                <a:solidFill>
                  <a:schemeClr val="dk2"/>
                </a:solidFill>
                <a:latin typeface="Arial Narrow"/>
                <a:ea typeface="Arial Narrow"/>
                <a:cs typeface="Arial Narrow"/>
                <a:sym typeface="Arial Narrow"/>
              </a:rPr>
              <a:t> </a:t>
            </a:r>
            <a:r>
              <a:rPr lang="en-US" sz="2800" b="0" i="0" u="none">
                <a:solidFill>
                  <a:schemeClr val="dk2"/>
                </a:solidFill>
                <a:latin typeface="Arial Narrow"/>
                <a:ea typeface="Arial Narrow"/>
                <a:cs typeface="Arial Narrow"/>
                <a:sym typeface="Arial Narrow"/>
              </a:rPr>
              <a:t>〈</a:t>
            </a:r>
            <a:r>
              <a:rPr lang="en-US" sz="2800" b="0" i="1" u="none">
                <a:solidFill>
                  <a:schemeClr val="dk2"/>
                </a:solidFill>
                <a:latin typeface="Arial Narrow"/>
                <a:ea typeface="Arial Narrow"/>
                <a:cs typeface="Arial Narrow"/>
                <a:sym typeface="Arial Narrow"/>
              </a:rPr>
              <a:t>Sunny, Warm, High, Strong, Cool, Change </a:t>
            </a:r>
            <a:r>
              <a:rPr lang="en-US" sz="2800" b="0" i="0" u="none">
                <a:solidFill>
                  <a:schemeClr val="dk2"/>
                </a:solidFill>
                <a:latin typeface="Arial Narrow"/>
                <a:ea typeface="Arial Narrow"/>
                <a:cs typeface="Arial Narrow"/>
                <a:sym typeface="Arial Narrow"/>
              </a:rPr>
              <a:t>〉 +</a:t>
            </a:r>
            <a:endParaRPr/>
          </a:p>
        </p:txBody>
      </p:sp>
      <p:sp>
        <p:nvSpPr>
          <p:cNvPr id="366" name="Google Shape;366;p28"/>
          <p:cNvSpPr txBox="1"/>
          <p:nvPr/>
        </p:nvSpPr>
        <p:spPr>
          <a:xfrm>
            <a:off x="1066800" y="1981200"/>
            <a:ext cx="10668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7B7B7"/>
              </a:buClr>
              <a:buSzPts val="2000"/>
              <a:buFont typeface="Arial"/>
              <a:buNone/>
            </a:pPr>
            <a:r>
              <a:rPr lang="en-US" sz="2000" b="1" i="0" u="none">
                <a:solidFill>
                  <a:srgbClr val="B7B7B7"/>
                </a:solidFill>
                <a:latin typeface="Arial"/>
                <a:ea typeface="Arial"/>
                <a:cs typeface="Arial"/>
                <a:sym typeface="Arial"/>
              </a:rPr>
              <a:t>S</a:t>
            </a:r>
            <a:r>
              <a:rPr lang="en-US" sz="2000" b="1" i="0" u="none" baseline="-25000">
                <a:solidFill>
                  <a:srgbClr val="B7B7B7"/>
                </a:solidFill>
                <a:latin typeface="Arial"/>
                <a:ea typeface="Arial"/>
                <a:cs typeface="Arial"/>
                <a:sym typeface="Arial"/>
              </a:rPr>
              <a:t>3</a:t>
            </a:r>
            <a:endParaRPr/>
          </a:p>
        </p:txBody>
      </p:sp>
      <p:sp>
        <p:nvSpPr>
          <p:cNvPr id="367" name="Google Shape;367;p28"/>
          <p:cNvSpPr txBox="1"/>
          <p:nvPr/>
        </p:nvSpPr>
        <p:spPr>
          <a:xfrm>
            <a:off x="304800" y="5181600"/>
            <a:ext cx="11430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7B7B7"/>
              </a:buClr>
              <a:buSzPts val="2000"/>
              <a:buFont typeface="Arial"/>
              <a:buNone/>
            </a:pPr>
            <a:r>
              <a:rPr lang="en-US" sz="2000" b="1" i="0" u="none">
                <a:solidFill>
                  <a:srgbClr val="B7B7B7"/>
                </a:solidFill>
                <a:latin typeface="Arial"/>
                <a:ea typeface="Arial"/>
                <a:cs typeface="Arial"/>
                <a:sym typeface="Arial"/>
              </a:rPr>
              <a:t>G</a:t>
            </a:r>
            <a:r>
              <a:rPr lang="en-US" sz="2000" b="1" i="0" u="none" baseline="-25000">
                <a:solidFill>
                  <a:srgbClr val="B7B7B7"/>
                </a:solidFill>
                <a:latin typeface="Arial"/>
                <a:ea typeface="Arial"/>
                <a:cs typeface="Arial"/>
                <a:sym typeface="Arial"/>
              </a:rPr>
              <a:t>3</a:t>
            </a:r>
            <a:r>
              <a:rPr lang="en-US" sz="2000" b="1" i="0" u="none">
                <a:solidFill>
                  <a:srgbClr val="B7B7B7"/>
                </a:solidFill>
                <a:latin typeface="Arial"/>
                <a:ea typeface="Arial"/>
                <a:cs typeface="Arial"/>
                <a:sym typeface="Arial"/>
              </a:rPr>
              <a:t>:</a:t>
            </a:r>
            <a:endParaRPr/>
          </a:p>
        </p:txBody>
      </p:sp>
      <p:sp>
        <p:nvSpPr>
          <p:cNvPr id="368" name="Google Shape;368;p28"/>
          <p:cNvSpPr txBox="1"/>
          <p:nvPr/>
        </p:nvSpPr>
        <p:spPr>
          <a:xfrm>
            <a:off x="2057400" y="1981200"/>
            <a:ext cx="5181600" cy="462000"/>
          </a:xfrm>
          <a:prstGeom prst="rect">
            <a:avLst/>
          </a:prstGeom>
          <a:noFill/>
          <a:ln w="28575" cap="flat" cmpd="sng">
            <a:solidFill>
              <a:srgbClr val="B7B7B7"/>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7B7B7"/>
              </a:buClr>
              <a:buSzPts val="2400"/>
              <a:buFont typeface="Twentieth Century"/>
              <a:buNone/>
            </a:pPr>
            <a:r>
              <a:rPr lang="en-US" sz="2400" b="0" i="0" u="none">
                <a:solidFill>
                  <a:srgbClr val="B7B7B7"/>
                </a:solidFill>
                <a:latin typeface="Twentieth Century"/>
                <a:ea typeface="Twentieth Century"/>
                <a:cs typeface="Twentieth Century"/>
                <a:sym typeface="Twentieth Century"/>
              </a:rPr>
              <a:t>〈</a:t>
            </a:r>
            <a:r>
              <a:rPr lang="en-US" sz="2000" b="0" i="1" u="none">
                <a:solidFill>
                  <a:srgbClr val="B7B7B7"/>
                </a:solidFill>
                <a:latin typeface="Arial"/>
                <a:ea typeface="Arial"/>
                <a:cs typeface="Arial"/>
                <a:sym typeface="Arial"/>
              </a:rPr>
              <a:t>Sunny, Warm, ?, Strong, Warm, Same</a:t>
            </a:r>
            <a:r>
              <a:rPr lang="en-US" sz="2400" b="0" i="0" u="none">
                <a:solidFill>
                  <a:srgbClr val="B7B7B7"/>
                </a:solidFill>
                <a:latin typeface="Twentieth Century"/>
                <a:ea typeface="Twentieth Century"/>
                <a:cs typeface="Twentieth Century"/>
                <a:sym typeface="Twentieth Century"/>
              </a:rPr>
              <a:t>〉</a:t>
            </a:r>
            <a:endParaRPr/>
          </a:p>
        </p:txBody>
      </p:sp>
      <p:sp>
        <p:nvSpPr>
          <p:cNvPr id="369" name="Google Shape;369;p28"/>
          <p:cNvSpPr txBox="1"/>
          <p:nvPr/>
        </p:nvSpPr>
        <p:spPr>
          <a:xfrm>
            <a:off x="1143000" y="5105400"/>
            <a:ext cx="7620000" cy="461962"/>
          </a:xfrm>
          <a:prstGeom prst="rect">
            <a:avLst/>
          </a:prstGeom>
          <a:noFill/>
          <a:ln w="28575" cap="flat" cmpd="sng">
            <a:solidFill>
              <a:srgbClr val="B7B7B7"/>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7B7B7"/>
              </a:buClr>
              <a:buSzPts val="2400"/>
              <a:buFont typeface="Twentieth Century"/>
              <a:buNone/>
            </a:pPr>
            <a:r>
              <a:rPr lang="en-US" sz="2400" b="0" i="0" u="none">
                <a:solidFill>
                  <a:srgbClr val="B7B7B7"/>
                </a:solidFill>
                <a:latin typeface="Twentieth Century"/>
                <a:ea typeface="Twentieth Century"/>
                <a:cs typeface="Twentieth Century"/>
                <a:sym typeface="Twentieth Century"/>
              </a:rPr>
              <a:t>〈</a:t>
            </a:r>
            <a:r>
              <a:rPr lang="en-US" sz="2000" b="0" i="1" u="none">
                <a:solidFill>
                  <a:srgbClr val="B7B7B7"/>
                </a:solidFill>
                <a:latin typeface="Arial"/>
                <a:ea typeface="Arial"/>
                <a:cs typeface="Arial"/>
                <a:sym typeface="Arial"/>
              </a:rPr>
              <a:t>Sunny, ?, ?, ?, ?, ?</a:t>
            </a:r>
            <a:r>
              <a:rPr lang="en-US" sz="2400" b="0" i="0" u="none">
                <a:solidFill>
                  <a:srgbClr val="B7B7B7"/>
                </a:solidFill>
                <a:latin typeface="Twentieth Century"/>
                <a:ea typeface="Twentieth Century"/>
                <a:cs typeface="Twentieth Century"/>
                <a:sym typeface="Twentieth Century"/>
              </a:rPr>
              <a:t>〉</a:t>
            </a:r>
            <a:r>
              <a:rPr lang="en-US" sz="2000" b="0" i="0" u="none">
                <a:solidFill>
                  <a:srgbClr val="B7B7B7"/>
                </a:solidFill>
                <a:latin typeface="Arial"/>
                <a:ea typeface="Arial"/>
                <a:cs typeface="Arial"/>
                <a:sym typeface="Arial"/>
              </a:rPr>
              <a:t> </a:t>
            </a:r>
            <a:r>
              <a:rPr lang="en-US" sz="2400" b="0" i="0" u="none">
                <a:solidFill>
                  <a:srgbClr val="B7B7B7"/>
                </a:solidFill>
                <a:latin typeface="Twentieth Century"/>
                <a:ea typeface="Twentieth Century"/>
                <a:cs typeface="Twentieth Century"/>
                <a:sym typeface="Twentieth Century"/>
              </a:rPr>
              <a:t>〈</a:t>
            </a:r>
            <a:r>
              <a:rPr lang="en-US" sz="2000" b="0" i="1" u="none">
                <a:solidFill>
                  <a:srgbClr val="B7B7B7"/>
                </a:solidFill>
                <a:latin typeface="Arial"/>
                <a:ea typeface="Arial"/>
                <a:cs typeface="Arial"/>
                <a:sym typeface="Arial"/>
              </a:rPr>
              <a:t>?, Warm, ?, ?, ?, ?</a:t>
            </a:r>
            <a:r>
              <a:rPr lang="en-US" sz="2400" b="0" i="0" u="none">
                <a:solidFill>
                  <a:srgbClr val="B7B7B7"/>
                </a:solidFill>
                <a:latin typeface="Twentieth Century"/>
                <a:ea typeface="Twentieth Century"/>
                <a:cs typeface="Twentieth Century"/>
                <a:sym typeface="Twentieth Century"/>
              </a:rPr>
              <a:t>〉</a:t>
            </a:r>
            <a:r>
              <a:rPr lang="en-US" sz="2000" b="0" i="0" u="none">
                <a:solidFill>
                  <a:srgbClr val="B7B7B7"/>
                </a:solidFill>
                <a:latin typeface="Arial"/>
                <a:ea typeface="Arial"/>
                <a:cs typeface="Arial"/>
                <a:sym typeface="Arial"/>
              </a:rPr>
              <a:t> </a:t>
            </a:r>
            <a:r>
              <a:rPr lang="en-US" sz="2400" b="0" i="0" u="none">
                <a:solidFill>
                  <a:srgbClr val="B7B7B7"/>
                </a:solidFill>
                <a:latin typeface="Twentieth Century"/>
                <a:ea typeface="Twentieth Century"/>
                <a:cs typeface="Twentieth Century"/>
                <a:sym typeface="Twentieth Century"/>
              </a:rPr>
              <a:t>〈</a:t>
            </a:r>
            <a:r>
              <a:rPr lang="en-US" sz="2000" b="0" i="1" u="none">
                <a:solidFill>
                  <a:srgbClr val="B7B7B7"/>
                </a:solidFill>
                <a:latin typeface="Arial"/>
                <a:ea typeface="Arial"/>
                <a:cs typeface="Arial"/>
                <a:sym typeface="Arial"/>
              </a:rPr>
              <a:t>?, ?, ?, ?, ?, Same</a:t>
            </a:r>
            <a:r>
              <a:rPr lang="en-US" sz="2400" b="0" i="0" u="none">
                <a:solidFill>
                  <a:srgbClr val="B7B7B7"/>
                </a:solidFill>
                <a:latin typeface="Twentieth Century"/>
                <a:ea typeface="Twentieth Century"/>
                <a:cs typeface="Twentieth Century"/>
                <a:sym typeface="Twentieth Century"/>
              </a:rPr>
              <a:t>〉</a:t>
            </a:r>
            <a:endParaRPr/>
          </a:p>
        </p:txBody>
      </p:sp>
      <p:sp>
        <p:nvSpPr>
          <p:cNvPr id="370" name="Google Shape;370;p28"/>
          <p:cNvSpPr txBox="1"/>
          <p:nvPr/>
        </p:nvSpPr>
        <p:spPr>
          <a:xfrm>
            <a:off x="381000" y="4191000"/>
            <a:ext cx="11430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G</a:t>
            </a:r>
            <a:r>
              <a:rPr lang="en-US" sz="2000" b="1" i="0" u="none" baseline="-25000">
                <a:solidFill>
                  <a:schemeClr val="dk1"/>
                </a:solidFill>
                <a:latin typeface="Arial"/>
                <a:ea typeface="Arial"/>
                <a:cs typeface="Arial"/>
                <a:sym typeface="Arial"/>
              </a:rPr>
              <a:t>4</a:t>
            </a:r>
            <a:r>
              <a:rPr lang="en-US" sz="2000" b="1" i="0" u="none">
                <a:solidFill>
                  <a:schemeClr val="dk1"/>
                </a:solidFill>
                <a:latin typeface="Arial"/>
                <a:ea typeface="Arial"/>
                <a:cs typeface="Arial"/>
                <a:sym typeface="Arial"/>
              </a:rPr>
              <a:t>:</a:t>
            </a:r>
            <a:endParaRPr/>
          </a:p>
        </p:txBody>
      </p:sp>
      <p:cxnSp>
        <p:nvCxnSpPr>
          <p:cNvPr id="371" name="Google Shape;371;p28"/>
          <p:cNvCxnSpPr/>
          <p:nvPr/>
        </p:nvCxnSpPr>
        <p:spPr>
          <a:xfrm rot="10800000">
            <a:off x="4724400" y="4648200"/>
            <a:ext cx="0" cy="457200"/>
          </a:xfrm>
          <a:prstGeom prst="straightConnector1">
            <a:avLst/>
          </a:prstGeom>
          <a:noFill/>
          <a:ln w="9525" cap="flat" cmpd="sng">
            <a:solidFill>
              <a:srgbClr val="B7B7B7"/>
            </a:solidFill>
            <a:prstDash val="solid"/>
            <a:miter lim="800000"/>
            <a:headEnd type="none" w="med" len="med"/>
            <a:tailEnd type="triangle" w="med" len="med"/>
          </a:ln>
        </p:spPr>
      </p:cxnSp>
      <p:sp>
        <p:nvSpPr>
          <p:cNvPr id="372" name="Google Shape;372;p28"/>
          <p:cNvSpPr txBox="1"/>
          <p:nvPr/>
        </p:nvSpPr>
        <p:spPr>
          <a:xfrm>
            <a:off x="2209800" y="2971800"/>
            <a:ext cx="4495800" cy="462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Arial"/>
                <a:ea typeface="Arial"/>
                <a:cs typeface="Arial"/>
                <a:sym typeface="Arial"/>
              </a:rPr>
              <a:t>Sunny, Warm, ?, Strong, ?, ?</a:t>
            </a:r>
            <a:r>
              <a:rPr lang="en-US" sz="2400" b="0" i="0" u="none">
                <a:solidFill>
                  <a:schemeClr val="dk1"/>
                </a:solidFill>
                <a:latin typeface="Twentieth Century"/>
                <a:ea typeface="Twentieth Century"/>
                <a:cs typeface="Twentieth Century"/>
                <a:sym typeface="Twentieth Century"/>
              </a:rPr>
              <a:t>〉</a:t>
            </a:r>
            <a:endParaRPr/>
          </a:p>
        </p:txBody>
      </p:sp>
      <p:sp>
        <p:nvSpPr>
          <p:cNvPr id="373" name="Google Shape;373;p28"/>
          <p:cNvSpPr txBox="1"/>
          <p:nvPr/>
        </p:nvSpPr>
        <p:spPr>
          <a:xfrm>
            <a:off x="1066800" y="2971800"/>
            <a:ext cx="10668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S</a:t>
            </a:r>
            <a:r>
              <a:rPr lang="en-US" sz="2000" b="1" i="0" u="none" baseline="-25000">
                <a:solidFill>
                  <a:schemeClr val="dk1"/>
                </a:solidFill>
                <a:latin typeface="Arial"/>
                <a:ea typeface="Arial"/>
                <a:cs typeface="Arial"/>
                <a:sym typeface="Arial"/>
              </a:rPr>
              <a:t>4</a:t>
            </a:r>
            <a:endParaRPr/>
          </a:p>
        </p:txBody>
      </p:sp>
      <p:sp>
        <p:nvSpPr>
          <p:cNvPr id="374" name="Google Shape;374;p28"/>
          <p:cNvSpPr txBox="1"/>
          <p:nvPr/>
        </p:nvSpPr>
        <p:spPr>
          <a:xfrm>
            <a:off x="1817775" y="4191000"/>
            <a:ext cx="6031800" cy="462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US" sz="24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Arial"/>
                <a:ea typeface="Arial"/>
                <a:cs typeface="Arial"/>
                <a:sym typeface="Arial"/>
              </a:rPr>
              <a:t>Sunny, ?, ?, ?, ?, ?</a:t>
            </a:r>
            <a:r>
              <a:rPr lang="en-US" sz="2400" b="0" i="0" u="none">
                <a:solidFill>
                  <a:schemeClr val="dk1"/>
                </a:solidFill>
                <a:latin typeface="Twentieth Century"/>
                <a:ea typeface="Twentieth Century"/>
                <a:cs typeface="Twentieth Century"/>
                <a:sym typeface="Twentieth Century"/>
              </a:rPr>
              <a:t>〉</a:t>
            </a:r>
            <a:r>
              <a:rPr lang="en-US" sz="2000" b="0" i="0" u="none">
                <a:solidFill>
                  <a:schemeClr val="dk1"/>
                </a:solidFill>
                <a:latin typeface="Arial"/>
                <a:ea typeface="Arial"/>
                <a:cs typeface="Arial"/>
                <a:sym typeface="Arial"/>
              </a:rPr>
              <a:t> </a:t>
            </a:r>
            <a:r>
              <a:rPr lang="en-US" sz="24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Arial"/>
                <a:ea typeface="Arial"/>
                <a:cs typeface="Arial"/>
                <a:sym typeface="Arial"/>
              </a:rPr>
              <a:t>?, Warm, ?, ?, ?, ?</a:t>
            </a:r>
            <a:r>
              <a:rPr lang="en-US" sz="2400" b="0" i="0" u="none">
                <a:solidFill>
                  <a:schemeClr val="dk1"/>
                </a:solidFill>
                <a:latin typeface="Twentieth Century"/>
                <a:ea typeface="Twentieth Century"/>
                <a:cs typeface="Twentieth Century"/>
                <a:sym typeface="Twentieth Century"/>
              </a:rPr>
              <a:t>〉</a:t>
            </a:r>
            <a:endParaRPr/>
          </a:p>
        </p:txBody>
      </p:sp>
      <p:cxnSp>
        <p:nvCxnSpPr>
          <p:cNvPr id="375" name="Google Shape;375;p28"/>
          <p:cNvCxnSpPr/>
          <p:nvPr/>
        </p:nvCxnSpPr>
        <p:spPr>
          <a:xfrm>
            <a:off x="4648200" y="2438400"/>
            <a:ext cx="0" cy="457200"/>
          </a:xfrm>
          <a:prstGeom prst="straightConnector1">
            <a:avLst/>
          </a:prstGeom>
          <a:noFill/>
          <a:ln w="9525" cap="flat" cmpd="sng">
            <a:solidFill>
              <a:srgbClr val="B7B7B7"/>
            </a:solidFill>
            <a:prstDash val="solid"/>
            <a:miter lim="800000"/>
            <a:headEnd type="none" w="med" len="med"/>
            <a:tailEnd type="triangle" w="med" len="med"/>
          </a:ln>
        </p:spPr>
      </p:cxnSp>
    </p:spTree>
  </p:cSld>
  <p:clrMapOvr>
    <a:masterClrMapping/>
  </p:clrMapOvr>
  <p:transition spd="med">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b532793749_0_55"/>
          <p:cNvSpPr txBox="1">
            <a:spLocks noGrp="1"/>
          </p:cNvSpPr>
          <p:nvPr>
            <p:ph type="title"/>
          </p:nvPr>
        </p:nvSpPr>
        <p:spPr>
          <a:xfrm>
            <a:off x="317501" y="653317"/>
            <a:ext cx="8637600" cy="831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Example</a:t>
            </a:r>
            <a:endParaRPr/>
          </a:p>
        </p:txBody>
      </p:sp>
      <p:sp>
        <p:nvSpPr>
          <p:cNvPr id="382" name="Google Shape;382;gb532793749_0_55"/>
          <p:cNvSpPr>
            <a:spLocks noGrp="1"/>
          </p:cNvSpPr>
          <p:nvPr>
            <p:ph type="chart" idx="2"/>
          </p:nvPr>
        </p:nvSpPr>
        <p:spPr>
          <a:xfrm>
            <a:off x="317500" y="1288975"/>
            <a:ext cx="8208900" cy="4875000"/>
          </a:xfrm>
          <a:prstGeom prst="rect">
            <a:avLst/>
          </a:prstGeom>
        </p:spPr>
        <p:txBody>
          <a:bodyPr spcFirstLastPara="1" wrap="square" lIns="91425" tIns="45700" rIns="91425" bIns="45700" anchor="t" anchorCtr="0">
            <a:noAutofit/>
          </a:bodyPr>
          <a:lstStyle/>
          <a:p>
            <a:pPr marL="457200" lvl="0" indent="-393700" algn="l" rtl="0">
              <a:spcBef>
                <a:spcPts val="560"/>
              </a:spcBef>
              <a:spcAft>
                <a:spcPts val="0"/>
              </a:spcAft>
              <a:buSzPts val="2600"/>
              <a:buChar char="▪"/>
            </a:pPr>
            <a:r>
              <a:rPr lang="en-US" sz="2600"/>
              <a:t>The fourth training example further generalizes the</a:t>
            </a:r>
            <a:endParaRPr sz="2600"/>
          </a:p>
          <a:p>
            <a:pPr marL="457200" lvl="0" indent="0" algn="l" rtl="0">
              <a:spcBef>
                <a:spcPts val="560"/>
              </a:spcBef>
              <a:spcAft>
                <a:spcPts val="0"/>
              </a:spcAft>
              <a:buNone/>
            </a:pPr>
            <a:r>
              <a:rPr lang="en-US" sz="2600"/>
              <a:t>S boundary of the version space</a:t>
            </a:r>
            <a:endParaRPr sz="2600"/>
          </a:p>
          <a:p>
            <a:pPr marL="457200" lvl="0" indent="-393700" algn="l" rtl="0">
              <a:spcBef>
                <a:spcPts val="560"/>
              </a:spcBef>
              <a:spcAft>
                <a:spcPts val="0"/>
              </a:spcAft>
              <a:buSzPts val="2600"/>
              <a:buChar char="▪"/>
            </a:pPr>
            <a:r>
              <a:rPr lang="en-US" sz="2600"/>
              <a:t>It also results in removing one member of the G</a:t>
            </a:r>
            <a:endParaRPr sz="2600"/>
          </a:p>
          <a:p>
            <a:pPr marL="457200" lvl="0" indent="0" algn="l" rtl="0">
              <a:spcBef>
                <a:spcPts val="560"/>
              </a:spcBef>
              <a:spcAft>
                <a:spcPts val="0"/>
              </a:spcAft>
              <a:buNone/>
            </a:pPr>
            <a:r>
              <a:rPr lang="en-US" sz="2600"/>
              <a:t>boundary, because this member fails to cover the new positive example.</a:t>
            </a:r>
            <a:endParaRPr sz="2600"/>
          </a:p>
          <a:p>
            <a:pPr marL="457200" lvl="0" indent="-393700" algn="l" rtl="0">
              <a:spcBef>
                <a:spcPts val="560"/>
              </a:spcBef>
              <a:spcAft>
                <a:spcPts val="0"/>
              </a:spcAft>
              <a:buSzPts val="2600"/>
              <a:buChar char="▪"/>
            </a:pPr>
            <a:r>
              <a:rPr lang="en-US" sz="2600"/>
              <a:t>This learned version space is independent of the sequence in which the training examples are presented</a:t>
            </a:r>
            <a:endParaRPr sz="2600"/>
          </a:p>
          <a:p>
            <a:pPr marL="457200" lvl="0" indent="-393700" algn="l" rtl="0">
              <a:spcBef>
                <a:spcPts val="0"/>
              </a:spcBef>
              <a:spcAft>
                <a:spcPts val="0"/>
              </a:spcAft>
              <a:buSzPts val="2600"/>
              <a:buChar char="▪"/>
            </a:pPr>
            <a:r>
              <a:rPr lang="en-US" sz="2600"/>
              <a:t>As further training data is encountered, the S and G boundaries will move monotonically closer to each other, delimiting a smaller and smaller version space of candidate hypotheses.</a:t>
            </a:r>
            <a:endParaRPr sz="2600"/>
          </a:p>
          <a:p>
            <a:pPr marL="457200" lvl="0" indent="0" algn="l" rtl="0">
              <a:spcBef>
                <a:spcPts val="56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9"/>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Learned Version Space</a:t>
            </a:r>
            <a:endParaRPr/>
          </a:p>
        </p:txBody>
      </p:sp>
      <p:pic>
        <p:nvPicPr>
          <p:cNvPr id="389" name="Google Shape;389;p29"/>
          <p:cNvPicPr preferRelativeResize="0">
            <a:picLocks noGrp="1"/>
          </p:cNvPicPr>
          <p:nvPr>
            <p:ph type="chart" idx="2"/>
          </p:nvPr>
        </p:nvPicPr>
        <p:blipFill rotWithShape="1">
          <a:blip r:embed="rId3">
            <a:alphaModFix/>
          </a:blip>
          <a:srcRect/>
          <a:stretch/>
        </p:blipFill>
        <p:spPr>
          <a:xfrm>
            <a:off x="152400" y="1600200"/>
            <a:ext cx="8991600" cy="4225925"/>
          </a:xfrm>
          <a:prstGeom prst="rect">
            <a:avLst/>
          </a:prstGeom>
          <a:noFill/>
          <a:ln>
            <a:noFill/>
          </a:ln>
        </p:spPr>
      </p:pic>
    </p:spTree>
  </p:cSld>
  <p:clrMapOvr>
    <a:masterClrMapping/>
  </p:clrMapOvr>
  <p:transition spd="med">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0"/>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Observations</a:t>
            </a:r>
            <a:endParaRPr/>
          </a:p>
        </p:txBody>
      </p:sp>
      <p:sp>
        <p:nvSpPr>
          <p:cNvPr id="396" name="Google Shape;396;p30"/>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p>
            <a:pPr marL="533400" lvl="0" indent="-533400" algn="l" rtl="0">
              <a:lnSpc>
                <a:spcPct val="90000"/>
              </a:lnSpc>
              <a:spcBef>
                <a:spcPts val="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The  learned Version Space correctly describes the target concept, provided:</a:t>
            </a:r>
            <a:endParaRPr/>
          </a:p>
          <a:p>
            <a:pPr marL="914400" lvl="1" indent="-457200" algn="l" rtl="0">
              <a:lnSpc>
                <a:spcPct val="90000"/>
              </a:lnSpc>
              <a:spcBef>
                <a:spcPts val="400"/>
              </a:spcBef>
              <a:spcAft>
                <a:spcPts val="0"/>
              </a:spcAft>
              <a:buClr>
                <a:schemeClr val="accent2"/>
              </a:buClr>
              <a:buSzPts val="1500"/>
              <a:buFont typeface="Arial"/>
              <a:buAutoNum type="arabicPeriod"/>
            </a:pPr>
            <a:r>
              <a:rPr lang="en-US" sz="2000" b="0" i="0" u="none">
                <a:solidFill>
                  <a:schemeClr val="dk1"/>
                </a:solidFill>
                <a:latin typeface="Twentieth Century"/>
                <a:ea typeface="Twentieth Century"/>
                <a:cs typeface="Twentieth Century"/>
                <a:sym typeface="Twentieth Century"/>
              </a:rPr>
              <a:t>There are no errors in the training examples</a:t>
            </a:r>
            <a:endParaRPr/>
          </a:p>
          <a:p>
            <a:pPr marL="914400" lvl="1" indent="-457200" algn="l" rtl="0">
              <a:lnSpc>
                <a:spcPct val="90000"/>
              </a:lnSpc>
              <a:spcBef>
                <a:spcPts val="400"/>
              </a:spcBef>
              <a:spcAft>
                <a:spcPts val="0"/>
              </a:spcAft>
              <a:buClr>
                <a:schemeClr val="accent2"/>
              </a:buClr>
              <a:buSzPts val="1500"/>
              <a:buFont typeface="Arial"/>
              <a:buAutoNum type="arabicPeriod"/>
            </a:pPr>
            <a:r>
              <a:rPr lang="en-US" sz="2000" b="0" i="0" u="none">
                <a:solidFill>
                  <a:schemeClr val="dk1"/>
                </a:solidFill>
                <a:latin typeface="Twentieth Century"/>
                <a:ea typeface="Twentieth Century"/>
                <a:cs typeface="Twentieth Century"/>
                <a:sym typeface="Twentieth Century"/>
              </a:rPr>
              <a:t>There is some hypothesis that correctly describes the target concept</a:t>
            </a:r>
            <a:endParaRPr/>
          </a:p>
          <a:p>
            <a:pPr marL="533400" lvl="0" indent="-533400" algn="l" rtl="0">
              <a:lnSpc>
                <a:spcPct val="90000"/>
              </a:lnSpc>
              <a:spcBef>
                <a:spcPts val="48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If </a:t>
            </a:r>
            <a:r>
              <a:rPr lang="en-US" sz="2400" b="0" i="1" u="none">
                <a:solidFill>
                  <a:schemeClr val="dk1"/>
                </a:solidFill>
                <a:latin typeface="Arial"/>
                <a:ea typeface="Arial"/>
                <a:cs typeface="Arial"/>
                <a:sym typeface="Arial"/>
              </a:rPr>
              <a:t>S</a:t>
            </a:r>
            <a:r>
              <a:rPr lang="en-US" sz="2400" b="0" i="0" u="none">
                <a:solidFill>
                  <a:schemeClr val="dk1"/>
                </a:solidFill>
                <a:latin typeface="Twentieth Century"/>
                <a:ea typeface="Twentieth Century"/>
                <a:cs typeface="Twentieth Century"/>
                <a:sym typeface="Twentieth Century"/>
              </a:rPr>
              <a:t> and </a:t>
            </a:r>
            <a:r>
              <a:rPr lang="en-US" sz="2400" b="0" i="1" u="none">
                <a:solidFill>
                  <a:schemeClr val="dk1"/>
                </a:solidFill>
                <a:latin typeface="Arial"/>
                <a:ea typeface="Arial"/>
                <a:cs typeface="Arial"/>
                <a:sym typeface="Arial"/>
              </a:rPr>
              <a:t>G</a:t>
            </a:r>
            <a:r>
              <a:rPr lang="en-US" sz="2400" b="0" i="0" u="none">
                <a:solidFill>
                  <a:schemeClr val="dk1"/>
                </a:solidFill>
                <a:latin typeface="Twentieth Century"/>
                <a:ea typeface="Twentieth Century"/>
                <a:cs typeface="Twentieth Century"/>
                <a:sym typeface="Twentieth Century"/>
              </a:rPr>
              <a:t> converge to a single hypothesis the concept is exactly learned</a:t>
            </a:r>
            <a:endParaRPr/>
          </a:p>
          <a:p>
            <a:pPr marL="533400" lvl="0" indent="-533400" algn="l" rtl="0">
              <a:lnSpc>
                <a:spcPct val="90000"/>
              </a:lnSpc>
              <a:spcBef>
                <a:spcPts val="48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In case of errors in the training, useful hypothesis are discarded, no recovery possible</a:t>
            </a:r>
            <a:endParaRPr/>
          </a:p>
          <a:p>
            <a:pPr marL="533400" lvl="0" indent="-533400" algn="l" rtl="0">
              <a:lnSpc>
                <a:spcPct val="90000"/>
              </a:lnSpc>
              <a:spcBef>
                <a:spcPts val="48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An empty version space means no hypothesis in </a:t>
            </a:r>
            <a:r>
              <a:rPr lang="en-US" sz="2400" b="0" i="1" u="none">
                <a:solidFill>
                  <a:schemeClr val="dk1"/>
                </a:solidFill>
                <a:latin typeface="Times New Roman"/>
                <a:ea typeface="Times New Roman"/>
                <a:cs typeface="Times New Roman"/>
                <a:sym typeface="Times New Roman"/>
              </a:rPr>
              <a:t>H</a:t>
            </a:r>
            <a:r>
              <a:rPr lang="en-US" sz="2400" b="0" i="0" u="none">
                <a:solidFill>
                  <a:schemeClr val="dk1"/>
                </a:solidFill>
                <a:latin typeface="Twentieth Century"/>
                <a:ea typeface="Twentieth Century"/>
                <a:cs typeface="Twentieth Century"/>
                <a:sym typeface="Twentieth Century"/>
              </a:rPr>
              <a:t> is consistent with training examples</a:t>
            </a:r>
            <a:endParaRPr/>
          </a:p>
        </p:txBody>
      </p:sp>
    </p:spTree>
  </p:cSld>
  <p:clrMapOvr>
    <a:masterClrMapping/>
  </p:clrMapOvr>
  <p:transition spd="med">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829994" y="2025748"/>
            <a:ext cx="7244861" cy="4009291"/>
          </a:xfrm>
          <a:prstGeom prst="rect">
            <a:avLst/>
          </a:prstGeom>
          <a:noFill/>
          <a:ln w="9525">
            <a:noFill/>
            <a:miter lim="800000"/>
            <a:headEnd/>
            <a:tailEnd/>
          </a:ln>
          <a:effectLst/>
        </p:spPr>
      </p:pic>
    </p:spTree>
  </p:cSld>
  <p:clrMapOvr>
    <a:masterClrMapping/>
  </p:clrMapOvr>
  <p:transition spd="med">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1"/>
          <p:cNvSpPr txBox="1">
            <a:spLocks noGrp="1"/>
          </p:cNvSpPr>
          <p:nvPr>
            <p:ph type="title"/>
          </p:nvPr>
        </p:nvSpPr>
        <p:spPr>
          <a:xfrm>
            <a:off x="328600" y="213475"/>
            <a:ext cx="8637600" cy="830400"/>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Ordering on training examples</a:t>
            </a:r>
            <a:endParaRPr/>
          </a:p>
        </p:txBody>
      </p:sp>
      <p:sp>
        <p:nvSpPr>
          <p:cNvPr id="403" name="Google Shape;403;p31"/>
          <p:cNvSpPr txBox="1">
            <a:spLocks noGrp="1"/>
          </p:cNvSpPr>
          <p:nvPr>
            <p:ph type="body" idx="1"/>
          </p:nvPr>
        </p:nvSpPr>
        <p:spPr>
          <a:xfrm>
            <a:off x="328600" y="1283475"/>
            <a:ext cx="8208900" cy="5268000"/>
          </a:xfrm>
          <a:prstGeom prst="rect">
            <a:avLst/>
          </a:prstGeom>
          <a:noFill/>
          <a:ln>
            <a:noFill/>
          </a:ln>
        </p:spPr>
        <p:txBody>
          <a:bodyPr spcFirstLastPara="1" wrap="square" lIns="91425" tIns="45700" rIns="91425" bIns="45700" anchor="t" anchorCtr="0">
            <a:noAutofit/>
          </a:bodyPr>
          <a:lstStyle/>
          <a:p>
            <a:pPr marL="342900" lvl="0" indent="-374650" algn="l" rtl="0">
              <a:lnSpc>
                <a:spcPct val="100000"/>
              </a:lnSpc>
              <a:spcBef>
                <a:spcPts val="0"/>
              </a:spcBef>
              <a:spcAft>
                <a:spcPts val="0"/>
              </a:spcAft>
              <a:buClr>
                <a:schemeClr val="accent1"/>
              </a:buClr>
              <a:buSzPts val="2600"/>
              <a:buFont typeface="Noto Sans Symbols"/>
              <a:buChar char="▪"/>
            </a:pPr>
            <a:r>
              <a:rPr lang="en-US" sz="2600" b="0" i="0" u="none">
                <a:solidFill>
                  <a:schemeClr val="dk1"/>
                </a:solidFill>
                <a:latin typeface="Twentieth Century"/>
                <a:ea typeface="Twentieth Century"/>
                <a:cs typeface="Twentieth Century"/>
                <a:sym typeface="Twentieth Century"/>
              </a:rPr>
              <a:t>The learned version space does not change with different orderings of training examples</a:t>
            </a:r>
            <a:endParaRPr sz="2600"/>
          </a:p>
          <a:p>
            <a:pPr marL="342900" lvl="0" indent="-374650" algn="l" rtl="0">
              <a:lnSpc>
                <a:spcPct val="100000"/>
              </a:lnSpc>
              <a:spcBef>
                <a:spcPts val="560"/>
              </a:spcBef>
              <a:spcAft>
                <a:spcPts val="0"/>
              </a:spcAft>
              <a:buClr>
                <a:schemeClr val="accent1"/>
              </a:buClr>
              <a:buSzPts val="2600"/>
              <a:buFont typeface="Noto Sans Symbols"/>
              <a:buChar char="▪"/>
            </a:pPr>
            <a:r>
              <a:rPr lang="en-US" sz="2600" b="0" i="0" u="none">
                <a:solidFill>
                  <a:schemeClr val="dk1"/>
                </a:solidFill>
                <a:latin typeface="Twentieth Century"/>
                <a:ea typeface="Twentieth Century"/>
                <a:cs typeface="Twentieth Century"/>
                <a:sym typeface="Twentieth Century"/>
              </a:rPr>
              <a:t>Efficiency does</a:t>
            </a:r>
            <a:endParaRPr sz="2600"/>
          </a:p>
          <a:p>
            <a:pPr marL="342900" lvl="0" indent="-374650" algn="l" rtl="0">
              <a:lnSpc>
                <a:spcPct val="100000"/>
              </a:lnSpc>
              <a:spcBef>
                <a:spcPts val="560"/>
              </a:spcBef>
              <a:spcAft>
                <a:spcPts val="0"/>
              </a:spcAft>
              <a:buClr>
                <a:schemeClr val="accent1"/>
              </a:buClr>
              <a:buSzPts val="2600"/>
              <a:buFont typeface="Noto Sans Symbols"/>
              <a:buChar char="▪"/>
            </a:pPr>
            <a:r>
              <a:rPr lang="en-US" sz="2600"/>
              <a:t>Learner is allowed to choose the next instance :</a:t>
            </a:r>
            <a:endParaRPr sz="2600"/>
          </a:p>
          <a:p>
            <a:pPr marL="742950" lvl="1" indent="-336550" algn="l" rtl="0">
              <a:lnSpc>
                <a:spcPct val="100000"/>
              </a:lnSpc>
              <a:spcBef>
                <a:spcPts val="480"/>
              </a:spcBef>
              <a:spcAft>
                <a:spcPts val="0"/>
              </a:spcAft>
              <a:buClr>
                <a:schemeClr val="accent2"/>
              </a:buClr>
              <a:buSzPts val="2600"/>
              <a:buFont typeface="Noto Sans Symbols"/>
              <a:buChar char="▪"/>
            </a:pPr>
            <a:r>
              <a:rPr lang="en-US" sz="2600" b="0" i="0" u="none">
                <a:solidFill>
                  <a:schemeClr val="dk1"/>
                </a:solidFill>
                <a:latin typeface="Twentieth Century"/>
                <a:ea typeface="Twentieth Century"/>
                <a:cs typeface="Twentieth Century"/>
                <a:sym typeface="Twentieth Century"/>
              </a:rPr>
              <a:t>Generate instances that satisfy half the hypotheses in the current version space. For example:</a:t>
            </a:r>
            <a:endParaRPr sz="2600"/>
          </a:p>
          <a:p>
            <a:pPr marL="742950" lvl="1" indent="-285750" algn="l" rtl="0">
              <a:lnSpc>
                <a:spcPct val="100000"/>
              </a:lnSpc>
              <a:spcBef>
                <a:spcPts val="480"/>
              </a:spcBef>
              <a:spcAft>
                <a:spcPts val="0"/>
              </a:spcAft>
              <a:buSzPts val="1800"/>
              <a:buNone/>
            </a:pPr>
            <a:r>
              <a:rPr lang="en-US" sz="2600" b="0" i="0" u="none">
                <a:solidFill>
                  <a:schemeClr val="dk1"/>
                </a:solidFill>
                <a:latin typeface="Twentieth Century"/>
                <a:ea typeface="Twentieth Century"/>
                <a:cs typeface="Twentieth Century"/>
                <a:sym typeface="Twentieth Century"/>
              </a:rPr>
              <a:t>	 〈</a:t>
            </a:r>
            <a:r>
              <a:rPr lang="en-US" sz="2600" b="0" i="1" u="none">
                <a:solidFill>
                  <a:schemeClr val="dk1"/>
                </a:solidFill>
                <a:latin typeface="Times New Roman"/>
                <a:ea typeface="Times New Roman"/>
                <a:cs typeface="Times New Roman"/>
                <a:sym typeface="Times New Roman"/>
              </a:rPr>
              <a:t>Sunny, Warm, Normal, Light, Warm, Same</a:t>
            </a:r>
            <a:r>
              <a:rPr lang="en-US" sz="2600" b="0" i="0" u="none">
                <a:solidFill>
                  <a:schemeClr val="dk1"/>
                </a:solidFill>
                <a:latin typeface="Twentieth Century"/>
                <a:ea typeface="Twentieth Century"/>
                <a:cs typeface="Twentieth Century"/>
                <a:sym typeface="Twentieth Century"/>
              </a:rPr>
              <a:t>〉 satisfies 3/6 hyp.</a:t>
            </a:r>
            <a:endParaRPr sz="2600" b="0" i="0" u="none">
              <a:solidFill>
                <a:schemeClr val="dk1"/>
              </a:solidFill>
              <a:latin typeface="Twentieth Century"/>
              <a:ea typeface="Twentieth Century"/>
              <a:cs typeface="Twentieth Century"/>
              <a:sym typeface="Twentieth Century"/>
            </a:endParaRPr>
          </a:p>
          <a:p>
            <a:pPr marL="742950" lvl="1" indent="-365125" algn="l" rtl="0">
              <a:lnSpc>
                <a:spcPct val="100000"/>
              </a:lnSpc>
              <a:spcBef>
                <a:spcPts val="480"/>
              </a:spcBef>
              <a:spcAft>
                <a:spcPts val="0"/>
              </a:spcAft>
              <a:buSzPts val="2600"/>
              <a:buChar char="▪"/>
            </a:pPr>
            <a:r>
              <a:rPr lang="en-US" sz="2600"/>
              <a:t>If the trainer classifies this as positive then S can be generalized otherwise G can be specialized.</a:t>
            </a:r>
            <a:endParaRPr sz="2600"/>
          </a:p>
          <a:p>
            <a:pPr marL="742950" lvl="1" indent="-285750" algn="l" rtl="0">
              <a:lnSpc>
                <a:spcPct val="100000"/>
              </a:lnSpc>
              <a:spcBef>
                <a:spcPts val="480"/>
              </a:spcBef>
              <a:spcAft>
                <a:spcPts val="0"/>
              </a:spcAft>
              <a:buClr>
                <a:schemeClr val="accent2"/>
              </a:buClr>
              <a:buSzPts val="1800"/>
              <a:buFont typeface="Noto Sans Symbols"/>
              <a:buChar char="▪"/>
            </a:pPr>
            <a:endParaRPr/>
          </a:p>
        </p:txBody>
      </p:sp>
    </p:spTree>
  </p:cSld>
  <p:clrMapOvr>
    <a:masterClrMapping/>
  </p:clrMapOvr>
  <p:transition spd="med">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b532793749_1_0"/>
          <p:cNvSpPr txBox="1">
            <a:spLocks noGrp="1"/>
          </p:cNvSpPr>
          <p:nvPr>
            <p:ph type="title"/>
          </p:nvPr>
        </p:nvSpPr>
        <p:spPr>
          <a:xfrm>
            <a:off x="317500" y="654050"/>
            <a:ext cx="8637600" cy="830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410" name="Google Shape;410;gb532793749_1_0"/>
          <p:cNvSpPr txBox="1">
            <a:spLocks noGrp="1"/>
          </p:cNvSpPr>
          <p:nvPr>
            <p:ph type="body" idx="1"/>
          </p:nvPr>
        </p:nvSpPr>
        <p:spPr>
          <a:xfrm>
            <a:off x="328612" y="1941512"/>
            <a:ext cx="8208900" cy="4114800"/>
          </a:xfrm>
          <a:prstGeom prst="rect">
            <a:avLst/>
          </a:prstGeom>
        </p:spPr>
        <p:txBody>
          <a:bodyPr spcFirstLastPara="1" wrap="square" lIns="91425" tIns="45700" rIns="91425" bIns="45700" anchor="t" anchorCtr="0">
            <a:noAutofit/>
          </a:bodyPr>
          <a:lstStyle/>
          <a:p>
            <a:pPr marL="742950" lvl="1" indent="-285750" algn="l" rtl="0">
              <a:spcBef>
                <a:spcPts val="480"/>
              </a:spcBef>
              <a:spcAft>
                <a:spcPts val="0"/>
              </a:spcAft>
              <a:buSzPts val="1800"/>
              <a:buChar char="▪"/>
            </a:pPr>
            <a:r>
              <a:rPr lang="en-US"/>
              <a:t>Ideally the </a:t>
            </a:r>
            <a:r>
              <a:rPr lang="en-US" i="1">
                <a:latin typeface="Times New Roman"/>
                <a:ea typeface="Times New Roman"/>
                <a:cs typeface="Times New Roman"/>
                <a:sym typeface="Times New Roman"/>
              </a:rPr>
              <a:t>VS</a:t>
            </a:r>
            <a:r>
              <a:rPr lang="en-US"/>
              <a:t> can be reduced by half at each experiment</a:t>
            </a:r>
            <a:endParaRPr/>
          </a:p>
          <a:p>
            <a:pPr marL="742950" lvl="1" indent="-285750" algn="l" rtl="0">
              <a:spcBef>
                <a:spcPts val="480"/>
              </a:spcBef>
              <a:spcAft>
                <a:spcPts val="0"/>
              </a:spcAft>
              <a:buSzPts val="1800"/>
              <a:buChar char="▪"/>
            </a:pPr>
            <a:r>
              <a:rPr lang="en-US"/>
              <a:t>Correct target found in ⎡</a:t>
            </a:r>
            <a:r>
              <a:rPr lang="en-US" i="1">
                <a:latin typeface="Times New Roman"/>
                <a:ea typeface="Times New Roman"/>
                <a:cs typeface="Times New Roman"/>
                <a:sym typeface="Times New Roman"/>
              </a:rPr>
              <a:t>log</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a:t>
            </a:r>
            <a:r>
              <a:rPr lang="en-US" i="1">
                <a:latin typeface="Times New Roman"/>
                <a:ea typeface="Times New Roman"/>
                <a:cs typeface="Times New Roman"/>
                <a:sym typeface="Times New Roman"/>
              </a:rPr>
              <a:t>VS</a:t>
            </a:r>
            <a:r>
              <a:rPr lang="en-US">
                <a:latin typeface="Times New Roman"/>
                <a:ea typeface="Times New Roman"/>
                <a:cs typeface="Times New Roman"/>
                <a:sym typeface="Times New Roman"/>
              </a:rPr>
              <a:t>|</a:t>
            </a:r>
            <a:r>
              <a:rPr lang="en-US"/>
              <a:t>⎤ experiments.</a:t>
            </a:r>
            <a:endParaRPr/>
          </a:p>
          <a:p>
            <a:pPr marL="342900" lvl="0" indent="-342900" algn="l" rtl="0">
              <a:spcBef>
                <a:spcPts val="0"/>
              </a:spcBef>
              <a:spcAft>
                <a:spcPts val="0"/>
              </a:spcAft>
              <a:buSzPts val="1350"/>
              <a:buChar char="▪"/>
            </a:pPr>
            <a:r>
              <a:rPr lang="en-US"/>
              <a:t>In general it may not be possible to construct an instance that matches precisely half the hypotheses. </a:t>
            </a:r>
            <a:endParaRPr/>
          </a:p>
          <a:p>
            <a:pPr marL="342900" lvl="0" indent="-342900" algn="l" rtl="0">
              <a:spcBef>
                <a:spcPts val="0"/>
              </a:spcBef>
              <a:spcAft>
                <a:spcPts val="0"/>
              </a:spcAft>
              <a:buSzPts val="1350"/>
              <a:buChar char="▪"/>
            </a:pPr>
            <a:r>
              <a:rPr lang="en-US"/>
              <a:t>In such cases, a larger number of queries may be required than </a:t>
            </a:r>
            <a:r>
              <a:rPr lang="en-US" sz="2400"/>
              <a:t>⎡</a:t>
            </a:r>
            <a:r>
              <a:rPr lang="en-US" sz="2400" i="1">
                <a:latin typeface="Times New Roman"/>
                <a:ea typeface="Times New Roman"/>
                <a:cs typeface="Times New Roman"/>
                <a:sym typeface="Times New Roman"/>
              </a:rPr>
              <a:t>log</a:t>
            </a:r>
            <a:r>
              <a:rPr lang="en-US" sz="2400" baseline="-250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VS</a:t>
            </a:r>
            <a:r>
              <a:rPr lang="en-US" sz="2400">
                <a:latin typeface="Times New Roman"/>
                <a:ea typeface="Times New Roman"/>
                <a:cs typeface="Times New Roman"/>
                <a:sym typeface="Times New Roman"/>
              </a:rPr>
              <a:t>|</a:t>
            </a:r>
            <a:r>
              <a:rPr lang="en-US" sz="2400"/>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b532793749_1_7"/>
          <p:cNvSpPr txBox="1">
            <a:spLocks noGrp="1"/>
          </p:cNvSpPr>
          <p:nvPr>
            <p:ph type="title"/>
          </p:nvPr>
        </p:nvSpPr>
        <p:spPr>
          <a:xfrm>
            <a:off x="317501" y="653317"/>
            <a:ext cx="8637600" cy="831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000"/>
              <a:buFont typeface="Arial Narrow"/>
              <a:buNone/>
            </a:pPr>
            <a:r>
              <a:rPr lang="en-US" sz="4000"/>
              <a:t>Use of partially learned concepts</a:t>
            </a:r>
            <a:endParaRPr/>
          </a:p>
          <a:p>
            <a:pPr marL="0" lvl="0" indent="0" algn="l" rtl="0">
              <a:spcBef>
                <a:spcPts val="0"/>
              </a:spcBef>
              <a:spcAft>
                <a:spcPts val="0"/>
              </a:spcAft>
              <a:buNone/>
            </a:pPr>
            <a:endParaRPr/>
          </a:p>
        </p:txBody>
      </p:sp>
      <p:sp>
        <p:nvSpPr>
          <p:cNvPr id="417" name="Google Shape;417;gb532793749_1_7"/>
          <p:cNvSpPr>
            <a:spLocks noGrp="1"/>
          </p:cNvSpPr>
          <p:nvPr>
            <p:ph type="chart" idx="2"/>
          </p:nvPr>
        </p:nvSpPr>
        <p:spPr>
          <a:xfrm>
            <a:off x="328613" y="1941513"/>
            <a:ext cx="8208900" cy="41148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p:txBody>
      </p:sp>
      <p:pic>
        <p:nvPicPr>
          <p:cNvPr id="418" name="Google Shape;418;gb532793749_1_7"/>
          <p:cNvPicPr preferRelativeResize="0"/>
          <p:nvPr/>
        </p:nvPicPr>
        <p:blipFill>
          <a:blip r:embed="rId3">
            <a:alphaModFix/>
          </a:blip>
          <a:stretch>
            <a:fillRect/>
          </a:stretch>
        </p:blipFill>
        <p:spPr>
          <a:xfrm>
            <a:off x="787888" y="2758525"/>
            <a:ext cx="7290375" cy="2197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2"/>
          <p:cNvSpPr txBox="1">
            <a:spLocks noGrp="1"/>
          </p:cNvSpPr>
          <p:nvPr>
            <p:ph type="title"/>
          </p:nvPr>
        </p:nvSpPr>
        <p:spPr>
          <a:xfrm>
            <a:off x="323850" y="417512"/>
            <a:ext cx="8637587" cy="708025"/>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000"/>
              <a:buFont typeface="Arial Narrow"/>
              <a:buNone/>
            </a:pPr>
            <a:r>
              <a:rPr lang="en-US" sz="4000" b="0" i="0" u="none">
                <a:solidFill>
                  <a:schemeClr val="dk2"/>
                </a:solidFill>
                <a:latin typeface="Arial Narrow"/>
                <a:ea typeface="Arial Narrow"/>
                <a:cs typeface="Arial Narrow"/>
                <a:sym typeface="Arial Narrow"/>
              </a:rPr>
              <a:t>Use of partially learned concepts</a:t>
            </a:r>
            <a:endParaRPr/>
          </a:p>
        </p:txBody>
      </p:sp>
      <p:pic>
        <p:nvPicPr>
          <p:cNvPr id="425" name="Google Shape;425;p32"/>
          <p:cNvPicPr preferRelativeResize="0">
            <a:picLocks noGrp="1"/>
          </p:cNvPicPr>
          <p:nvPr>
            <p:ph type="chart" idx="2"/>
          </p:nvPr>
        </p:nvPicPr>
        <p:blipFill rotWithShape="1">
          <a:blip r:embed="rId3">
            <a:alphaModFix/>
          </a:blip>
          <a:srcRect/>
          <a:stretch/>
        </p:blipFill>
        <p:spPr>
          <a:xfrm>
            <a:off x="533400" y="1341437"/>
            <a:ext cx="8208962" cy="3959225"/>
          </a:xfrm>
          <a:prstGeom prst="rect">
            <a:avLst/>
          </a:prstGeom>
          <a:noFill/>
          <a:ln>
            <a:noFill/>
          </a:ln>
        </p:spPr>
      </p:pic>
      <p:grpSp>
        <p:nvGrpSpPr>
          <p:cNvPr id="426" name="Google Shape;426;p32"/>
          <p:cNvGrpSpPr/>
          <p:nvPr/>
        </p:nvGrpSpPr>
        <p:grpSpPr>
          <a:xfrm>
            <a:off x="900112" y="5157787"/>
            <a:ext cx="7010400" cy="1347787"/>
            <a:chOff x="480" y="3312"/>
            <a:chExt cx="4416" cy="849"/>
          </a:xfrm>
        </p:grpSpPr>
        <p:pic>
          <p:nvPicPr>
            <p:cNvPr id="427" name="Google Shape;427;p32"/>
            <p:cNvPicPr preferRelativeResize="0"/>
            <p:nvPr/>
          </p:nvPicPr>
          <p:blipFill rotWithShape="1">
            <a:blip r:embed="rId4">
              <a:alphaModFix/>
            </a:blip>
            <a:srcRect/>
            <a:stretch/>
          </p:blipFill>
          <p:spPr>
            <a:xfrm>
              <a:off x="912" y="3312"/>
              <a:ext cx="3560" cy="256"/>
            </a:xfrm>
            <a:prstGeom prst="rect">
              <a:avLst/>
            </a:prstGeom>
            <a:noFill/>
            <a:ln>
              <a:noFill/>
            </a:ln>
          </p:spPr>
        </p:pic>
        <p:sp>
          <p:nvSpPr>
            <p:cNvPr id="428" name="Google Shape;428;p32"/>
            <p:cNvSpPr txBox="1"/>
            <p:nvPr/>
          </p:nvSpPr>
          <p:spPr>
            <a:xfrm>
              <a:off x="480" y="3638"/>
              <a:ext cx="4416" cy="5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Classified as </a:t>
              </a:r>
              <a:r>
                <a:rPr lang="en-US" sz="2400" b="0" i="1" u="none">
                  <a:solidFill>
                    <a:schemeClr val="dk1"/>
                  </a:solidFill>
                  <a:latin typeface="Arial"/>
                  <a:ea typeface="Arial"/>
                  <a:cs typeface="Arial"/>
                  <a:sym typeface="Arial"/>
                </a:rPr>
                <a:t>positive</a:t>
              </a:r>
              <a:r>
                <a:rPr lang="en-US" sz="2400" b="0" i="0" u="none">
                  <a:solidFill>
                    <a:schemeClr val="dk1"/>
                  </a:solidFill>
                  <a:latin typeface="Arial"/>
                  <a:ea typeface="Arial"/>
                  <a:cs typeface="Arial"/>
                  <a:sym typeface="Arial"/>
                </a:rPr>
                <a:t> by all hypothesis, since satisfies any hypothesis in S</a:t>
              </a:r>
              <a:endParaRPr/>
            </a:p>
          </p:txBody>
        </p:sp>
      </p:grpSp>
    </p:spTree>
  </p:cSld>
  <p:clrMapOvr>
    <a:masterClrMapping/>
  </p:clrMapOvr>
  <p:transition spd="med">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755650" y="1916112"/>
            <a:ext cx="7488237" cy="2520950"/>
          </a:xfrm>
          <a:prstGeom prst="rect">
            <a:avLst/>
          </a:prstGeom>
          <a:noFill/>
          <a:ln>
            <a:noFill/>
          </a:ln>
        </p:spPr>
      </p:pic>
    </p:spTree>
  </p:cSld>
  <p:clrMapOvr>
    <a:masterClrMapping/>
  </p:clrMapOvr>
  <p:transition spd="med">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3"/>
          <p:cNvSpPr txBox="1">
            <a:spLocks noGrp="1"/>
          </p:cNvSpPr>
          <p:nvPr>
            <p:ph type="title"/>
          </p:nvPr>
        </p:nvSpPr>
        <p:spPr>
          <a:xfrm>
            <a:off x="317500" y="46990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Classifying new examples</a:t>
            </a:r>
            <a:endParaRPr/>
          </a:p>
        </p:txBody>
      </p:sp>
      <p:pic>
        <p:nvPicPr>
          <p:cNvPr id="435" name="Google Shape;435;p33"/>
          <p:cNvPicPr preferRelativeResize="0">
            <a:picLocks noGrp="1"/>
          </p:cNvPicPr>
          <p:nvPr>
            <p:ph type="chart" idx="2"/>
          </p:nvPr>
        </p:nvPicPr>
        <p:blipFill rotWithShape="1">
          <a:blip r:embed="rId3">
            <a:alphaModFix/>
          </a:blip>
          <a:srcRect/>
          <a:stretch/>
        </p:blipFill>
        <p:spPr>
          <a:xfrm>
            <a:off x="533400" y="1341437"/>
            <a:ext cx="8208962" cy="3857625"/>
          </a:xfrm>
          <a:prstGeom prst="rect">
            <a:avLst/>
          </a:prstGeom>
          <a:noFill/>
          <a:ln>
            <a:noFill/>
          </a:ln>
        </p:spPr>
      </p:pic>
      <p:sp>
        <p:nvSpPr>
          <p:cNvPr id="436" name="Google Shape;436;p33"/>
          <p:cNvSpPr txBox="1"/>
          <p:nvPr/>
        </p:nvSpPr>
        <p:spPr>
          <a:xfrm>
            <a:off x="914400" y="5661025"/>
            <a:ext cx="7010400"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Classified as </a:t>
            </a:r>
            <a:r>
              <a:rPr lang="en-US" sz="2400" b="0" i="1" u="none">
                <a:solidFill>
                  <a:schemeClr val="dk1"/>
                </a:solidFill>
                <a:latin typeface="Arial"/>
                <a:ea typeface="Arial"/>
                <a:cs typeface="Arial"/>
                <a:sym typeface="Arial"/>
              </a:rPr>
              <a:t>negative</a:t>
            </a:r>
            <a:r>
              <a:rPr lang="en-US" sz="2400" b="0" i="0" u="none">
                <a:solidFill>
                  <a:schemeClr val="dk1"/>
                </a:solidFill>
                <a:latin typeface="Arial"/>
                <a:ea typeface="Arial"/>
                <a:cs typeface="Arial"/>
                <a:sym typeface="Arial"/>
              </a:rPr>
              <a:t> by all hypothesis, since does not satisfy any hypothesis in G</a:t>
            </a:r>
            <a:endParaRPr/>
          </a:p>
        </p:txBody>
      </p:sp>
      <p:pic>
        <p:nvPicPr>
          <p:cNvPr id="437" name="Google Shape;437;p33"/>
          <p:cNvPicPr preferRelativeResize="0"/>
          <p:nvPr/>
        </p:nvPicPr>
        <p:blipFill rotWithShape="1">
          <a:blip r:embed="rId4">
            <a:alphaModFix/>
          </a:blip>
          <a:srcRect/>
          <a:stretch/>
        </p:blipFill>
        <p:spPr>
          <a:xfrm>
            <a:off x="1752600" y="5084762"/>
            <a:ext cx="5054600" cy="381000"/>
          </a:xfrm>
          <a:prstGeom prst="rect">
            <a:avLst/>
          </a:prstGeom>
          <a:noFill/>
          <a:ln>
            <a:noFill/>
          </a:ln>
        </p:spPr>
      </p:pic>
    </p:spTree>
  </p:cSld>
  <p:clrMapOvr>
    <a:masterClrMapping/>
  </p:clrMapOvr>
  <p:transition spd="med">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4"/>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Classifying new examples</a:t>
            </a:r>
            <a:endParaRPr/>
          </a:p>
        </p:txBody>
      </p:sp>
      <p:pic>
        <p:nvPicPr>
          <p:cNvPr id="444" name="Google Shape;444;p34"/>
          <p:cNvPicPr preferRelativeResize="0">
            <a:picLocks noGrp="1"/>
          </p:cNvPicPr>
          <p:nvPr>
            <p:ph type="chart" idx="2"/>
          </p:nvPr>
        </p:nvPicPr>
        <p:blipFill rotWithShape="1">
          <a:blip r:embed="rId3">
            <a:alphaModFix/>
          </a:blip>
          <a:srcRect/>
          <a:stretch/>
        </p:blipFill>
        <p:spPr>
          <a:xfrm>
            <a:off x="533400" y="1524000"/>
            <a:ext cx="8208962" cy="3857625"/>
          </a:xfrm>
          <a:prstGeom prst="rect">
            <a:avLst/>
          </a:prstGeom>
          <a:noFill/>
          <a:ln>
            <a:noFill/>
          </a:ln>
        </p:spPr>
      </p:pic>
      <p:sp>
        <p:nvSpPr>
          <p:cNvPr id="445" name="Google Shape;445;p34"/>
          <p:cNvSpPr txBox="1"/>
          <p:nvPr/>
        </p:nvSpPr>
        <p:spPr>
          <a:xfrm>
            <a:off x="914400" y="5775325"/>
            <a:ext cx="7010400"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dirty="0">
                <a:solidFill>
                  <a:schemeClr val="dk1"/>
                </a:solidFill>
                <a:latin typeface="Arial"/>
                <a:ea typeface="Arial"/>
                <a:cs typeface="Arial"/>
                <a:sym typeface="Arial"/>
              </a:rPr>
              <a:t>Uncertain classification: half hypothesis are consistent, half are not consistent</a:t>
            </a:r>
            <a:endParaRPr/>
          </a:p>
        </p:txBody>
      </p:sp>
      <p:pic>
        <p:nvPicPr>
          <p:cNvPr id="446" name="Google Shape;446;p34"/>
          <p:cNvPicPr preferRelativeResize="0"/>
          <p:nvPr/>
        </p:nvPicPr>
        <p:blipFill rotWithShape="1">
          <a:blip r:embed="rId4">
            <a:alphaModFix/>
          </a:blip>
          <a:srcRect/>
          <a:stretch/>
        </p:blipFill>
        <p:spPr>
          <a:xfrm>
            <a:off x="1663700" y="5334000"/>
            <a:ext cx="5422900" cy="444500"/>
          </a:xfrm>
          <a:prstGeom prst="rect">
            <a:avLst/>
          </a:prstGeom>
          <a:noFill/>
          <a:ln>
            <a:noFill/>
          </a:ln>
        </p:spPr>
      </p:pic>
    </p:spTree>
  </p:cSld>
  <p:clrMapOvr>
    <a:masterClrMapping/>
  </p:clrMapOvr>
  <p:transition spd="med">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5"/>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Classifying new examples</a:t>
            </a:r>
            <a:endParaRPr/>
          </a:p>
        </p:txBody>
      </p:sp>
      <p:pic>
        <p:nvPicPr>
          <p:cNvPr id="453" name="Google Shape;453;p35"/>
          <p:cNvPicPr preferRelativeResize="0">
            <a:picLocks noGrp="1"/>
          </p:cNvPicPr>
          <p:nvPr>
            <p:ph type="chart" idx="2"/>
          </p:nvPr>
        </p:nvPicPr>
        <p:blipFill rotWithShape="1">
          <a:blip r:embed="rId3">
            <a:alphaModFix/>
          </a:blip>
          <a:srcRect/>
          <a:stretch/>
        </p:blipFill>
        <p:spPr>
          <a:xfrm>
            <a:off x="533400" y="1524000"/>
            <a:ext cx="8208962" cy="3857625"/>
          </a:xfrm>
          <a:prstGeom prst="rect">
            <a:avLst/>
          </a:prstGeom>
          <a:noFill/>
          <a:ln>
            <a:noFill/>
          </a:ln>
        </p:spPr>
      </p:pic>
      <p:sp>
        <p:nvSpPr>
          <p:cNvPr id="454" name="Google Shape;454;p35"/>
          <p:cNvSpPr txBox="1"/>
          <p:nvPr/>
        </p:nvSpPr>
        <p:spPr>
          <a:xfrm>
            <a:off x="762000" y="5105400"/>
            <a:ext cx="7010400" cy="138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200"/>
              <a:buFont typeface="Arial"/>
              <a:buNone/>
            </a:pPr>
            <a:r>
              <a:rPr lang="en-US" sz="2200" b="1" i="0" u="none">
                <a:solidFill>
                  <a:schemeClr val="dk1"/>
                </a:solidFill>
                <a:latin typeface="Arial"/>
                <a:ea typeface="Arial"/>
                <a:cs typeface="Arial"/>
                <a:sym typeface="Arial"/>
              </a:rPr>
              <a:t>        </a:t>
            </a:r>
            <a:r>
              <a:rPr lang="en-US" sz="2400" b="0" i="0" u="none">
                <a:solidFill>
                  <a:schemeClr val="dk1"/>
                </a:solidFill>
                <a:latin typeface="Twentieth Century"/>
                <a:ea typeface="Twentieth Century"/>
                <a:cs typeface="Twentieth Century"/>
                <a:sym typeface="Twentieth Century"/>
              </a:rPr>
              <a:t> 〈</a:t>
            </a:r>
            <a:r>
              <a:rPr lang="en-US" sz="2200" b="0" i="1" u="none">
                <a:solidFill>
                  <a:schemeClr val="dk1"/>
                </a:solidFill>
                <a:latin typeface="Times New Roman"/>
                <a:ea typeface="Times New Roman"/>
                <a:cs typeface="Times New Roman"/>
                <a:sym typeface="Times New Roman"/>
              </a:rPr>
              <a:t>Sunny, Cold, Normal, Strong, Warm, Same</a:t>
            </a:r>
            <a:r>
              <a:rPr lang="en-US" sz="2400" b="0" i="0" u="none">
                <a:solidFill>
                  <a:schemeClr val="dk1"/>
                </a:solidFill>
                <a:latin typeface="Twentieth Century"/>
                <a:ea typeface="Twentieth Century"/>
                <a:cs typeface="Twentieth Century"/>
                <a:sym typeface="Twentieth Century"/>
              </a:rPr>
              <a:t>〉</a:t>
            </a:r>
            <a:endParaRPr sz="2000" b="0" i="1" u="none">
              <a:solidFill>
                <a:schemeClr val="dk1"/>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 hypothesis not satisfied; 2 satisfied</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Probably a negative instance.  Majority vote?</a:t>
            </a:r>
            <a:endParaRPr/>
          </a:p>
        </p:txBody>
      </p:sp>
    </p:spTree>
  </p:cSld>
  <p:clrMapOvr>
    <a:masterClrMapping/>
  </p:clrMapOvr>
  <p:transition spd="med">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6"/>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Hypothesis space and bias</a:t>
            </a:r>
            <a:endParaRPr/>
          </a:p>
        </p:txBody>
      </p:sp>
      <p:sp>
        <p:nvSpPr>
          <p:cNvPr id="460" name="Google Shape;460;p36"/>
          <p:cNvSpPr txBox="1">
            <a:spLocks noGrp="1"/>
          </p:cNvSpPr>
          <p:nvPr>
            <p:ph type="body" idx="1"/>
          </p:nvPr>
        </p:nvSpPr>
        <p:spPr>
          <a:xfrm>
            <a:off x="467525" y="1484312"/>
            <a:ext cx="82089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What if H does not contain the target concept?</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Can we improve the situation by extending the hypothesis space?</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Will this influence the ability to generalize?</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These are general questions for inductive inference, addressed in the context of Candidate-Elimination</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Suppose we include in H every possible hypothesis … including the ability to represent disjunctive concepts</a:t>
            </a:r>
            <a:endParaRPr/>
          </a:p>
          <a:p>
            <a:pPr marL="342900" marR="0" lvl="0" indent="-209550" algn="l" rtl="0">
              <a:spcBef>
                <a:spcPts val="560"/>
              </a:spcBef>
              <a:spcAft>
                <a:spcPts val="0"/>
              </a:spcAft>
              <a:buClr>
                <a:schemeClr val="accent1"/>
              </a:buClr>
              <a:buSzPts val="2100"/>
              <a:buFont typeface="Noto Sans Symbols"/>
              <a:buNone/>
            </a:pPr>
            <a:endParaRPr sz="2800" b="0" i="0" u="none">
              <a:solidFill>
                <a:schemeClr val="dk1"/>
              </a:solidFill>
              <a:latin typeface="Twentieth Century"/>
              <a:ea typeface="Twentieth Century"/>
              <a:cs typeface="Twentieth Century"/>
              <a:sym typeface="Twentieth Century"/>
            </a:endParaRPr>
          </a:p>
        </p:txBody>
      </p:sp>
    </p:spTree>
  </p:cSld>
  <p:clrMapOvr>
    <a:masterClrMapping/>
  </p:clrMapOvr>
  <p:transition spd="med">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7"/>
          <p:cNvSpPr txBox="1">
            <a:spLocks noGrp="1"/>
          </p:cNvSpPr>
          <p:nvPr>
            <p:ph type="title"/>
          </p:nvPr>
        </p:nvSpPr>
        <p:spPr>
          <a:xfrm>
            <a:off x="317500" y="398462"/>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Extending the hypothesis space</a:t>
            </a:r>
            <a:endParaRPr/>
          </a:p>
        </p:txBody>
      </p:sp>
      <p:sp>
        <p:nvSpPr>
          <p:cNvPr id="467" name="Google Shape;467;p37"/>
          <p:cNvSpPr txBox="1">
            <a:spLocks noGrp="1"/>
          </p:cNvSpPr>
          <p:nvPr>
            <p:ph type="body" idx="1"/>
          </p:nvPr>
        </p:nvSpPr>
        <p:spPr>
          <a:xfrm>
            <a:off x="328612" y="3657600"/>
            <a:ext cx="8208962" cy="239871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No hypothesis consistent with the three examples with the assumption that the target is a conjunction of constraints</a:t>
            </a:r>
            <a:endParaRPr/>
          </a:p>
          <a:p>
            <a:pPr marL="342900" lvl="0" indent="-342900" algn="l" rtl="0">
              <a:lnSpc>
                <a:spcPct val="90000"/>
              </a:lnSpc>
              <a:spcBef>
                <a:spcPts val="480"/>
              </a:spcBef>
              <a:spcAft>
                <a:spcPts val="0"/>
              </a:spcAft>
              <a:buSzPts val="1800"/>
              <a:buNone/>
            </a:pPr>
            <a:r>
              <a:rPr lang="en-US" sz="2400" b="0" i="0" u="none">
                <a:solidFill>
                  <a:schemeClr val="dk1"/>
                </a:solidFill>
                <a:latin typeface="Twentieth Century"/>
                <a:ea typeface="Twentieth Century"/>
                <a:cs typeface="Twentieth Century"/>
                <a:sym typeface="Twentieth Century"/>
              </a:rPr>
              <a:t>	〈?</a:t>
            </a:r>
            <a:r>
              <a:rPr lang="en-US" sz="2200" b="0" i="1" u="none">
                <a:solidFill>
                  <a:schemeClr val="dk1"/>
                </a:solidFill>
                <a:latin typeface="Times New Roman"/>
                <a:ea typeface="Times New Roman"/>
                <a:cs typeface="Times New Roman"/>
                <a:sym typeface="Times New Roman"/>
              </a:rPr>
              <a:t>, Warm, Normal, Strong, Cool, Change</a:t>
            </a:r>
            <a:r>
              <a:rPr lang="en-US" sz="2400" b="0" i="0" u="none">
                <a:solidFill>
                  <a:schemeClr val="dk1"/>
                </a:solidFill>
                <a:latin typeface="Twentieth Century"/>
                <a:ea typeface="Twentieth Century"/>
                <a:cs typeface="Twentieth Century"/>
                <a:sym typeface="Twentieth Century"/>
              </a:rPr>
              <a:t>〉 is too general</a:t>
            </a:r>
            <a:endParaRPr sz="2400" b="0" i="0" u="none">
              <a:solidFill>
                <a:schemeClr val="dk1"/>
              </a:solidFill>
              <a:latin typeface="Twentieth Century"/>
              <a:ea typeface="Twentieth Century"/>
              <a:cs typeface="Twentieth Century"/>
              <a:sym typeface="Twentieth Century"/>
            </a:endParaRPr>
          </a:p>
          <a:p>
            <a:pPr marL="342900" lvl="0" indent="-342900" algn="l" rtl="0">
              <a:lnSpc>
                <a:spcPct val="90000"/>
              </a:lnSpc>
              <a:spcBef>
                <a:spcPts val="48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Target concept exists in a different space </a:t>
            </a:r>
            <a:r>
              <a:rPr lang="en-US" sz="2400" b="0" i="1" u="none">
                <a:solidFill>
                  <a:schemeClr val="dk1"/>
                </a:solidFill>
                <a:latin typeface="Times New Roman"/>
                <a:ea typeface="Times New Roman"/>
                <a:cs typeface="Times New Roman"/>
                <a:sym typeface="Times New Roman"/>
              </a:rPr>
              <a:t>H'</a:t>
            </a:r>
            <a:r>
              <a:rPr lang="en-US" sz="2400" b="0" i="0" u="none">
                <a:solidFill>
                  <a:schemeClr val="dk1"/>
                </a:solidFill>
                <a:latin typeface="Twentieth Century"/>
                <a:ea typeface="Twentieth Century"/>
                <a:cs typeface="Twentieth Century"/>
                <a:sym typeface="Twentieth Century"/>
              </a:rPr>
              <a:t>, including disjunction and in particular the hypothesis</a:t>
            </a:r>
            <a:endParaRPr/>
          </a:p>
          <a:p>
            <a:pPr marL="457200" lvl="1" indent="0" algn="l" rtl="0">
              <a:lnSpc>
                <a:spcPct val="90000"/>
              </a:lnSpc>
              <a:spcBef>
                <a:spcPts val="480"/>
              </a:spcBef>
              <a:spcAft>
                <a:spcPts val="0"/>
              </a:spcAft>
              <a:buSzPts val="1800"/>
              <a:buNone/>
            </a:pPr>
            <a:r>
              <a:rPr lang="en-US" sz="2400" b="0" i="1" u="none">
                <a:solidFill>
                  <a:schemeClr val="dk1"/>
                </a:solidFill>
                <a:latin typeface="Times New Roman"/>
                <a:ea typeface="Times New Roman"/>
                <a:cs typeface="Times New Roman"/>
                <a:sym typeface="Times New Roman"/>
              </a:rPr>
              <a:t>Sky=Sunny </a:t>
            </a:r>
            <a:r>
              <a:rPr lang="en-US" sz="2400" b="0" i="0" u="none">
                <a:solidFill>
                  <a:schemeClr val="dk1"/>
                </a:solidFill>
                <a:latin typeface="Twentieth Century"/>
                <a:ea typeface="Twentieth Century"/>
                <a:cs typeface="Twentieth Century"/>
                <a:sym typeface="Twentieth Century"/>
              </a:rPr>
              <a:t>or </a:t>
            </a:r>
            <a:r>
              <a:rPr lang="en-US" sz="2400" b="0" i="1" u="none">
                <a:solidFill>
                  <a:schemeClr val="dk1"/>
                </a:solidFill>
                <a:latin typeface="Times New Roman"/>
                <a:ea typeface="Times New Roman"/>
                <a:cs typeface="Times New Roman"/>
                <a:sym typeface="Times New Roman"/>
              </a:rPr>
              <a:t>Sky=Cloudy</a:t>
            </a:r>
            <a:endParaRPr/>
          </a:p>
        </p:txBody>
      </p:sp>
      <p:graphicFrame>
        <p:nvGraphicFramePr>
          <p:cNvPr id="468" name="Google Shape;468;p37"/>
          <p:cNvGraphicFramePr/>
          <p:nvPr/>
        </p:nvGraphicFramePr>
        <p:xfrm>
          <a:off x="468312" y="1530350"/>
          <a:ext cx="8153400" cy="1970075"/>
        </p:xfrm>
        <a:graphic>
          <a:graphicData uri="http://schemas.openxmlformats.org/drawingml/2006/table">
            <a:tbl>
              <a:tblPr>
                <a:noFill/>
                <a:tableStyleId>{92F77CEC-7236-45A3-83BC-A0D41E716DA7}</a:tableStyleId>
              </a:tblPr>
              <a:tblGrid>
                <a:gridCol w="457200"/>
                <a:gridCol w="1066800"/>
                <a:gridCol w="1143000"/>
                <a:gridCol w="1219200"/>
                <a:gridCol w="1066800"/>
                <a:gridCol w="1066800"/>
                <a:gridCol w="1114425"/>
                <a:gridCol w="1019175"/>
              </a:tblGrid>
              <a:tr h="492125">
                <a:tc>
                  <a:txBody>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1" u="none">
                          <a:solidFill>
                            <a:schemeClr val="dk1"/>
                          </a:solidFill>
                          <a:latin typeface="Times New Roman"/>
                          <a:ea typeface="Times New Roman"/>
                          <a:cs typeface="Times New Roman"/>
                          <a:sym typeface="Times New Roman"/>
                        </a:rPr>
                        <a:t>Sky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1" u="none">
                          <a:solidFill>
                            <a:schemeClr val="dk1"/>
                          </a:solidFill>
                          <a:latin typeface="Times New Roman"/>
                          <a:ea typeface="Times New Roman"/>
                          <a:cs typeface="Times New Roman"/>
                          <a:sym typeface="Times New Roman"/>
                        </a:rPr>
                        <a:t>AirTemp</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1" u="none">
                          <a:solidFill>
                            <a:schemeClr val="dk1"/>
                          </a:solidFill>
                          <a:latin typeface="Times New Roman"/>
                          <a:ea typeface="Times New Roman"/>
                          <a:cs typeface="Times New Roman"/>
                          <a:sym typeface="Times New Roman"/>
                        </a:rPr>
                        <a:t>Humidity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1" u="none">
                          <a:solidFill>
                            <a:schemeClr val="dk1"/>
                          </a:solidFill>
                          <a:latin typeface="Times New Roman"/>
                          <a:ea typeface="Times New Roman"/>
                          <a:cs typeface="Times New Roman"/>
                          <a:sym typeface="Times New Roman"/>
                        </a:rPr>
                        <a:t>Wind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1" u="none">
                          <a:solidFill>
                            <a:schemeClr val="dk1"/>
                          </a:solidFill>
                          <a:latin typeface="Times New Roman"/>
                          <a:ea typeface="Times New Roman"/>
                          <a:cs typeface="Times New Roman"/>
                          <a:sym typeface="Times New Roman"/>
                        </a:rPr>
                        <a:t>Water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1" u="none">
                          <a:solidFill>
                            <a:schemeClr val="dk1"/>
                          </a:solidFill>
                          <a:latin typeface="Times New Roman"/>
                          <a:ea typeface="Times New Roman"/>
                          <a:cs typeface="Times New Roman"/>
                          <a:sym typeface="Times New Roman"/>
                        </a:rPr>
                        <a:t>Forecast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1" u="none">
                          <a:solidFill>
                            <a:schemeClr val="dk1"/>
                          </a:solidFill>
                          <a:latin typeface="Times New Roman"/>
                          <a:ea typeface="Times New Roman"/>
                          <a:cs typeface="Times New Roman"/>
                          <a:sym typeface="Times New Roman"/>
                        </a:rPr>
                        <a:t>EnjoyS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937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Sunny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Warm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Normal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Strong</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Cool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Change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YES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92125">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Cloudy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Warm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Normal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Strong</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Cool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Change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YES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92125">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Rainy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Warm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Normal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Strong</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Cool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Change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NO</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transition spd="med">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gb709803854_0_0"/>
          <p:cNvSpPr txBox="1">
            <a:spLocks noGrp="1"/>
          </p:cNvSpPr>
          <p:nvPr>
            <p:ph type="title"/>
          </p:nvPr>
        </p:nvSpPr>
        <p:spPr>
          <a:xfrm>
            <a:off x="253200" y="621000"/>
            <a:ext cx="8637600" cy="830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800"/>
              <a:buFont typeface="Arial Narrow"/>
              <a:buNone/>
            </a:pPr>
            <a:r>
              <a:rPr lang="en-US"/>
              <a:t>An unbiased learner</a:t>
            </a:r>
            <a:endParaRPr/>
          </a:p>
          <a:p>
            <a:pPr marL="0" lvl="0" indent="0" algn="l" rtl="0">
              <a:spcBef>
                <a:spcPts val="0"/>
              </a:spcBef>
              <a:spcAft>
                <a:spcPts val="0"/>
              </a:spcAft>
              <a:buNone/>
            </a:pPr>
            <a:endParaRPr/>
          </a:p>
        </p:txBody>
      </p:sp>
      <p:sp>
        <p:nvSpPr>
          <p:cNvPr id="475" name="Google Shape;475;gb709803854_0_0"/>
          <p:cNvSpPr txBox="1">
            <a:spLocks noGrp="1"/>
          </p:cNvSpPr>
          <p:nvPr>
            <p:ph type="body" idx="1"/>
          </p:nvPr>
        </p:nvSpPr>
        <p:spPr>
          <a:xfrm>
            <a:off x="361662" y="1032637"/>
            <a:ext cx="8208900" cy="4114800"/>
          </a:xfrm>
          <a:prstGeom prst="rect">
            <a:avLst/>
          </a:prstGeom>
        </p:spPr>
        <p:txBody>
          <a:bodyPr spcFirstLastPara="1" wrap="square" lIns="91425" tIns="45700" rIns="91425" bIns="45700" anchor="t" anchorCtr="0">
            <a:noAutofit/>
          </a:bodyPr>
          <a:lstStyle/>
          <a:p>
            <a:pPr marL="457200" lvl="0" indent="-314325" algn="l" rtl="0">
              <a:spcBef>
                <a:spcPts val="360"/>
              </a:spcBef>
              <a:spcAft>
                <a:spcPts val="0"/>
              </a:spcAft>
              <a:buSzPts val="1350"/>
              <a:buChar char="▪"/>
            </a:pPr>
            <a:r>
              <a:rPr lang="en-US"/>
              <a:t>The obvious solution is is to provide a hypothesis space capable of representing every teachable concept; that is, it is capable of representing every possible subset of the instances X.</a:t>
            </a:r>
            <a:endParaRPr/>
          </a:p>
          <a:p>
            <a:pPr marL="457200" lvl="0" indent="-314325" algn="l" rtl="0">
              <a:spcBef>
                <a:spcPts val="0"/>
              </a:spcBef>
              <a:spcAft>
                <a:spcPts val="0"/>
              </a:spcAft>
              <a:buSzPts val="1350"/>
              <a:buChar char="▪"/>
            </a:pPr>
            <a:r>
              <a:rPr lang="en-US"/>
              <a:t>In the EnjoySport learning task, for example, the size of the instance space X of days described by the six available attributes is 96</a:t>
            </a:r>
            <a:endParaRPr/>
          </a:p>
          <a:p>
            <a:pPr marL="457200" lvl="0" indent="-314325" algn="l" rtl="0">
              <a:spcBef>
                <a:spcPts val="0"/>
              </a:spcBef>
              <a:spcAft>
                <a:spcPts val="0"/>
              </a:spcAft>
              <a:buSzPts val="1350"/>
              <a:buChar char="▪"/>
            </a:pPr>
            <a:r>
              <a:rPr lang="en-US"/>
              <a:t>The number of distinct subsets that can be defined</a:t>
            </a:r>
            <a:endParaRPr/>
          </a:p>
          <a:p>
            <a:pPr marL="457200" lvl="0" indent="0" algn="l" rtl="0">
              <a:spcBef>
                <a:spcPts val="360"/>
              </a:spcBef>
              <a:spcAft>
                <a:spcPts val="0"/>
              </a:spcAft>
              <a:buNone/>
            </a:pPr>
            <a:r>
              <a:rPr lang="en-US"/>
              <a:t>over a set X containing 2 to the power of </a:t>
            </a:r>
            <a:r>
              <a:rPr lang="en-US" sz="2300"/>
              <a:t>1x1 </a:t>
            </a:r>
            <a:r>
              <a:rPr lang="en-US"/>
              <a:t>element</a:t>
            </a:r>
            <a:endParaRPr/>
          </a:p>
          <a:p>
            <a:pPr marL="457200" lvl="0" indent="0" algn="l" rtl="0">
              <a:spcBef>
                <a:spcPts val="36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8"/>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An unbiased learner</a:t>
            </a:r>
            <a:endParaRPr/>
          </a:p>
        </p:txBody>
      </p:sp>
      <p:sp>
        <p:nvSpPr>
          <p:cNvPr id="482" name="Google Shape;482;p38"/>
          <p:cNvSpPr txBox="1">
            <a:spLocks noGrp="1"/>
          </p:cNvSpPr>
          <p:nvPr>
            <p:ph type="body" idx="1"/>
          </p:nvPr>
        </p:nvSpPr>
        <p:spPr>
          <a:xfrm>
            <a:off x="328600" y="1941499"/>
            <a:ext cx="8208900" cy="4387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Every possible subset of </a:t>
            </a:r>
            <a:r>
              <a:rPr lang="en-US" sz="2800" b="0" i="1" u="none">
                <a:solidFill>
                  <a:schemeClr val="dk1"/>
                </a:solidFill>
                <a:latin typeface="Times New Roman"/>
                <a:ea typeface="Times New Roman"/>
                <a:cs typeface="Times New Roman"/>
                <a:sym typeface="Times New Roman"/>
              </a:rPr>
              <a:t>X</a:t>
            </a:r>
            <a:r>
              <a:rPr lang="en-US" sz="2800" b="0" i="0" u="none">
                <a:solidFill>
                  <a:schemeClr val="dk1"/>
                </a:solidFill>
                <a:latin typeface="Twentieth Century"/>
                <a:ea typeface="Twentieth Century"/>
                <a:cs typeface="Twentieth Century"/>
                <a:sym typeface="Twentieth Century"/>
              </a:rPr>
              <a:t> is a possible target</a:t>
            </a:r>
            <a:endParaRPr/>
          </a:p>
          <a:p>
            <a:pPr marL="342900" lvl="0" indent="-342900" algn="l" rtl="0">
              <a:lnSpc>
                <a:spcPct val="90000"/>
              </a:lnSpc>
              <a:spcBef>
                <a:spcPts val="560"/>
              </a:spcBef>
              <a:spcAft>
                <a:spcPts val="0"/>
              </a:spcAft>
              <a:buSzPts val="2100"/>
              <a:buNone/>
            </a:pPr>
            <a:r>
              <a:rPr lang="en-US" sz="2800" b="0" i="0" u="none">
                <a:solidFill>
                  <a:schemeClr val="dk1"/>
                </a:solidFill>
                <a:latin typeface="Twentieth Century"/>
                <a:ea typeface="Twentieth Century"/>
                <a:cs typeface="Twentieth Century"/>
                <a:sym typeface="Twentieth Century"/>
              </a:rPr>
              <a:t>	</a:t>
            </a:r>
            <a:r>
              <a:rPr lang="en-US" sz="2800" b="0" i="0" u="none">
                <a:solidFill>
                  <a:schemeClr val="dk1"/>
                </a:solidFill>
                <a:latin typeface="Times New Roman"/>
                <a:ea typeface="Times New Roman"/>
                <a:cs typeface="Times New Roman"/>
                <a:sym typeface="Times New Roman"/>
              </a:rPr>
              <a:t>|</a:t>
            </a:r>
            <a:r>
              <a:rPr lang="en-US" sz="2800" b="0" i="1" u="none">
                <a:solidFill>
                  <a:schemeClr val="dk1"/>
                </a:solidFill>
                <a:latin typeface="Times New Roman"/>
                <a:ea typeface="Times New Roman"/>
                <a:cs typeface="Times New Roman"/>
                <a:sym typeface="Times New Roman"/>
              </a:rPr>
              <a:t>H'</a:t>
            </a:r>
            <a:r>
              <a:rPr lang="en-US" sz="2800" b="0" i="0" u="none">
                <a:solidFill>
                  <a:schemeClr val="dk1"/>
                </a:solidFill>
                <a:latin typeface="Times New Roman"/>
                <a:ea typeface="Times New Roman"/>
                <a:cs typeface="Times New Roman"/>
                <a:sym typeface="Times New Roman"/>
              </a:rPr>
              <a:t>| = 2</a:t>
            </a:r>
            <a:r>
              <a:rPr lang="en-US" sz="2800" b="0" i="0" u="none" baseline="30000">
                <a:solidFill>
                  <a:schemeClr val="dk1"/>
                </a:solidFill>
                <a:latin typeface="Times New Roman"/>
                <a:ea typeface="Times New Roman"/>
                <a:cs typeface="Times New Roman"/>
                <a:sym typeface="Times New Roman"/>
              </a:rPr>
              <a:t>|</a:t>
            </a:r>
            <a:r>
              <a:rPr lang="en-US" sz="2800" b="0" i="1" u="none" baseline="30000">
                <a:solidFill>
                  <a:schemeClr val="dk1"/>
                </a:solidFill>
                <a:latin typeface="Times New Roman"/>
                <a:ea typeface="Times New Roman"/>
                <a:cs typeface="Times New Roman"/>
                <a:sym typeface="Times New Roman"/>
              </a:rPr>
              <a:t>X</a:t>
            </a:r>
            <a:r>
              <a:rPr lang="en-US" sz="2800" b="0" i="0" u="none" baseline="30000">
                <a:solidFill>
                  <a:schemeClr val="dk1"/>
                </a:solidFill>
                <a:latin typeface="Times New Roman"/>
                <a:ea typeface="Times New Roman"/>
                <a:cs typeface="Times New Roman"/>
                <a:sym typeface="Times New Roman"/>
              </a:rPr>
              <a:t>|</a:t>
            </a:r>
            <a:r>
              <a:rPr lang="en-US" sz="2800" b="0" i="0" u="none">
                <a:solidFill>
                  <a:schemeClr val="dk1"/>
                </a:solidFill>
                <a:latin typeface="Times New Roman"/>
                <a:ea typeface="Times New Roman"/>
                <a:cs typeface="Times New Roman"/>
                <a:sym typeface="Times New Roman"/>
              </a:rPr>
              <a:t>, or 2</a:t>
            </a:r>
            <a:r>
              <a:rPr lang="en-US" sz="2800" b="0" i="0" u="none" baseline="30000">
                <a:solidFill>
                  <a:schemeClr val="dk1"/>
                </a:solidFill>
                <a:latin typeface="Times New Roman"/>
                <a:ea typeface="Times New Roman"/>
                <a:cs typeface="Times New Roman"/>
                <a:sym typeface="Times New Roman"/>
              </a:rPr>
              <a:t>96 </a:t>
            </a:r>
            <a:r>
              <a:rPr lang="en-US" sz="2800" b="0" i="0" u="none">
                <a:solidFill>
                  <a:schemeClr val="dk1"/>
                </a:solidFill>
                <a:latin typeface="Times New Roman"/>
                <a:ea typeface="Times New Roman"/>
                <a:cs typeface="Times New Roman"/>
                <a:sym typeface="Times New Roman"/>
              </a:rPr>
              <a:t> </a:t>
            </a:r>
            <a:r>
              <a:rPr lang="en-US" sz="2800" b="0" i="0" u="none">
                <a:solidFill>
                  <a:schemeClr val="dk1"/>
                </a:solidFill>
                <a:latin typeface="Twentieth Century"/>
                <a:ea typeface="Twentieth Century"/>
                <a:cs typeface="Twentieth Century"/>
                <a:sym typeface="Twentieth Century"/>
              </a:rPr>
              <a:t>(vs </a:t>
            </a:r>
            <a:r>
              <a:rPr lang="en-US" sz="2800" b="0" i="0" u="none">
                <a:solidFill>
                  <a:schemeClr val="dk1"/>
                </a:solidFill>
                <a:latin typeface="Times New Roman"/>
                <a:ea typeface="Times New Roman"/>
                <a:cs typeface="Times New Roman"/>
                <a:sym typeface="Times New Roman"/>
              </a:rPr>
              <a:t>|</a:t>
            </a:r>
            <a:r>
              <a:rPr lang="en-US" sz="2800" b="0" i="1" u="none">
                <a:solidFill>
                  <a:schemeClr val="dk1"/>
                </a:solidFill>
                <a:latin typeface="Times New Roman"/>
                <a:ea typeface="Times New Roman"/>
                <a:cs typeface="Times New Roman"/>
                <a:sym typeface="Times New Roman"/>
              </a:rPr>
              <a:t>H</a:t>
            </a:r>
            <a:r>
              <a:rPr lang="en-US" sz="2800" b="0" i="0" u="none">
                <a:solidFill>
                  <a:schemeClr val="dk1"/>
                </a:solidFill>
                <a:latin typeface="Times New Roman"/>
                <a:ea typeface="Times New Roman"/>
                <a:cs typeface="Times New Roman"/>
                <a:sym typeface="Times New Roman"/>
              </a:rPr>
              <a:t>| = 973</a:t>
            </a:r>
            <a:r>
              <a:rPr lang="en-US" sz="2800" b="0" i="0" u="none">
                <a:solidFill>
                  <a:schemeClr val="dk1"/>
                </a:solidFill>
                <a:latin typeface="Twentieth Century"/>
                <a:ea typeface="Twentieth Century"/>
                <a:cs typeface="Twentieth Century"/>
                <a:sym typeface="Twentieth Century"/>
              </a:rPr>
              <a:t>, a strong bias)</a:t>
            </a:r>
            <a:endParaRPr/>
          </a:p>
          <a:p>
            <a:pPr marL="342900" lvl="0" indent="-342900" algn="l" rtl="0">
              <a:lnSpc>
                <a:spcPct val="90000"/>
              </a:lnSpc>
              <a:spcBef>
                <a:spcPts val="56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This amounts to allowing conjunction, disjunction and negation</a:t>
            </a:r>
            <a:endParaRPr/>
          </a:p>
          <a:p>
            <a:pPr marL="342900" lvl="0" indent="-342900" algn="l" rtl="0">
              <a:lnSpc>
                <a:spcPct val="90000"/>
              </a:lnSpc>
              <a:spcBef>
                <a:spcPts val="480"/>
              </a:spcBef>
              <a:spcAft>
                <a:spcPts val="0"/>
              </a:spcAft>
              <a:buSzPts val="1800"/>
              <a:buNone/>
            </a:pP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imes New Roman"/>
                <a:ea typeface="Times New Roman"/>
                <a:cs typeface="Times New Roman"/>
                <a:sym typeface="Times New Roman"/>
              </a:rPr>
              <a:t>Sunny, ?, ?, ?, ?, ?</a:t>
            </a:r>
            <a:r>
              <a:rPr lang="en-US" sz="2400" b="0" i="0" u="none">
                <a:solidFill>
                  <a:schemeClr val="dk1"/>
                </a:solidFill>
                <a:latin typeface="Twentieth Century"/>
                <a:ea typeface="Twentieth Century"/>
                <a:cs typeface="Twentieth Century"/>
                <a:sym typeface="Twentieth Century"/>
              </a:rPr>
              <a:t>〉 V </a:t>
            </a:r>
            <a:r>
              <a:rPr lang="en-US" sz="2400" b="0" i="1" u="none">
                <a:solidFill>
                  <a:schemeClr val="dk1"/>
                </a:solidFill>
                <a:latin typeface="Times New Roman"/>
                <a:ea typeface="Times New Roman"/>
                <a:cs typeface="Times New Roman"/>
                <a:sym typeface="Times New Roman"/>
              </a:rPr>
              <a:t>&lt;Cloudy, ?, ?, ?, ?, ?</a:t>
            </a:r>
            <a:r>
              <a:rPr lang="en-US" sz="2400" b="0" i="0" u="none">
                <a:solidFill>
                  <a:schemeClr val="dk1"/>
                </a:solidFill>
                <a:latin typeface="Twentieth Century"/>
                <a:ea typeface="Twentieth Century"/>
                <a:cs typeface="Twentieth Century"/>
                <a:sym typeface="Twentieth Century"/>
              </a:rPr>
              <a:t>〉 </a:t>
            </a:r>
            <a:endParaRPr/>
          </a:p>
          <a:p>
            <a:pPr marL="342900" lvl="0" indent="-342900" algn="l" rtl="0">
              <a:lnSpc>
                <a:spcPct val="90000"/>
              </a:lnSpc>
              <a:spcBef>
                <a:spcPts val="480"/>
              </a:spcBef>
              <a:spcAft>
                <a:spcPts val="0"/>
              </a:spcAft>
              <a:buSzPts val="1800"/>
              <a:buNone/>
            </a:pPr>
            <a:r>
              <a:rPr lang="en-US" sz="2400" b="0" i="0" u="none">
                <a:solidFill>
                  <a:schemeClr val="dk1"/>
                </a:solidFill>
                <a:latin typeface="Twentieth Century"/>
                <a:ea typeface="Twentieth Century"/>
                <a:cs typeface="Twentieth Century"/>
                <a:sym typeface="Twentieth Century"/>
              </a:rPr>
              <a:t>	Sunny(Sky) V Cloudy(Sky)</a:t>
            </a:r>
            <a:endParaRPr/>
          </a:p>
          <a:p>
            <a:pPr marL="342900" lvl="0" indent="-342900" algn="l" rtl="0">
              <a:lnSpc>
                <a:spcPct val="90000"/>
              </a:lnSpc>
              <a:spcBef>
                <a:spcPts val="56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We are guaranteed that the target concept exists</a:t>
            </a:r>
            <a:endParaRPr/>
          </a:p>
          <a:p>
            <a:pPr marL="342900" lvl="0" indent="-342900" algn="l" rtl="0">
              <a:lnSpc>
                <a:spcPct val="90000"/>
              </a:lnSpc>
              <a:spcBef>
                <a:spcPts val="56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No generalization beyond the training examples is however possible!!! </a:t>
            </a:r>
            <a:endParaRPr/>
          </a:p>
          <a:p>
            <a:pPr marL="342900" lvl="0" indent="-342900" algn="l" rtl="0">
              <a:lnSpc>
                <a:spcPct val="90000"/>
              </a:lnSpc>
              <a:spcBef>
                <a:spcPts val="560"/>
              </a:spcBef>
              <a:spcAft>
                <a:spcPts val="0"/>
              </a:spcAft>
              <a:buSzPts val="2100"/>
              <a:buNone/>
            </a:pPr>
            <a:r>
              <a:rPr lang="en-US" sz="2800" b="0" i="0" u="none">
                <a:solidFill>
                  <a:schemeClr val="dk1"/>
                </a:solidFill>
                <a:latin typeface="Twentieth Century"/>
                <a:ea typeface="Twentieth Century"/>
                <a:cs typeface="Twentieth Century"/>
                <a:sym typeface="Twentieth Century"/>
              </a:rPr>
              <a:t>	Let's see why …</a:t>
            </a:r>
            <a:endParaRPr/>
          </a:p>
        </p:txBody>
      </p:sp>
    </p:spTree>
  </p:cSld>
  <p:clrMapOvr>
    <a:masterClrMapping/>
  </p:clrMapOvr>
  <p:transition spd="med">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9"/>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No generalization without bias!</a:t>
            </a:r>
            <a:endParaRPr/>
          </a:p>
        </p:txBody>
      </p:sp>
      <p:sp>
        <p:nvSpPr>
          <p:cNvPr id="489" name="Google Shape;489;p39"/>
          <p:cNvSpPr txBox="1">
            <a:spLocks noGrp="1"/>
          </p:cNvSpPr>
          <p:nvPr>
            <p:ph type="body" idx="1"/>
          </p:nvPr>
        </p:nvSpPr>
        <p:spPr>
          <a:xfrm>
            <a:off x="467525" y="1594487"/>
            <a:ext cx="82089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1"/>
              </a:buClr>
              <a:buSzPts val="1800"/>
              <a:buFont typeface="Noto Sans Symbols"/>
              <a:buChar char="▪"/>
            </a:pPr>
            <a:r>
              <a:rPr lang="en-US" sz="2400" b="0" i="1" u="none">
                <a:solidFill>
                  <a:schemeClr val="dk1"/>
                </a:solidFill>
                <a:latin typeface="Times New Roman"/>
                <a:ea typeface="Times New Roman"/>
                <a:cs typeface="Times New Roman"/>
                <a:sym typeface="Times New Roman"/>
              </a:rPr>
              <a:t>VS</a:t>
            </a:r>
            <a:r>
              <a:rPr lang="en-US" sz="2400" b="0" i="0" u="none">
                <a:solidFill>
                  <a:schemeClr val="dk1"/>
                </a:solidFill>
                <a:latin typeface="Twentieth Century"/>
                <a:ea typeface="Twentieth Century"/>
                <a:cs typeface="Twentieth Century"/>
                <a:sym typeface="Twentieth Century"/>
              </a:rPr>
              <a:t> after presenting three positive instances </a:t>
            </a:r>
            <a:r>
              <a:rPr lang="en-US" sz="2400" b="0" i="1" u="none">
                <a:solidFill>
                  <a:schemeClr val="dk1"/>
                </a:solidFill>
                <a:latin typeface="Times New Roman"/>
                <a:ea typeface="Times New Roman"/>
                <a:cs typeface="Times New Roman"/>
                <a:sym typeface="Times New Roman"/>
              </a:rPr>
              <a:t>x</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imes New Roman"/>
                <a:ea typeface="Times New Roman"/>
                <a:cs typeface="Times New Roman"/>
                <a:sym typeface="Times New Roman"/>
              </a:rPr>
              <a:t>x</a:t>
            </a:r>
            <a:r>
              <a:rPr lang="en-US" sz="2400" b="0" i="0" u="none" baseline="-25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x</a:t>
            </a:r>
            <a:r>
              <a:rPr lang="en-US" sz="2400" b="0" i="0" u="none" baseline="-25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a:t>
            </a:r>
            <a:r>
              <a:rPr lang="en-US" sz="2400" b="0" i="0" u="none">
                <a:solidFill>
                  <a:schemeClr val="dk1"/>
                </a:solidFill>
                <a:latin typeface="Twentieth Century"/>
                <a:ea typeface="Twentieth Century"/>
                <a:cs typeface="Twentieth Century"/>
                <a:sym typeface="Twentieth Century"/>
              </a:rPr>
              <a:t> and two negative instances </a:t>
            </a:r>
            <a:r>
              <a:rPr lang="en-US" sz="2400" b="0" i="1" u="none">
                <a:solidFill>
                  <a:schemeClr val="dk1"/>
                </a:solidFill>
                <a:latin typeface="Times New Roman"/>
                <a:ea typeface="Times New Roman"/>
                <a:cs typeface="Times New Roman"/>
                <a:sym typeface="Times New Roman"/>
              </a:rPr>
              <a:t>x</a:t>
            </a:r>
            <a:r>
              <a:rPr lang="en-US" sz="2400" b="0" i="0" u="none" baseline="-25000">
                <a:solidFill>
                  <a:schemeClr val="dk1"/>
                </a:solidFill>
                <a:latin typeface="Times New Roman"/>
                <a:ea typeface="Times New Roman"/>
                <a:cs typeface="Times New Roman"/>
                <a:sym typeface="Times New Roman"/>
              </a:rPr>
              <a:t>4</a:t>
            </a: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x</a:t>
            </a:r>
            <a:r>
              <a:rPr lang="en-US" sz="2400" b="0" i="0" u="none" baseline="-25000">
                <a:solidFill>
                  <a:schemeClr val="dk1"/>
                </a:solidFill>
                <a:latin typeface="Times New Roman"/>
                <a:ea typeface="Times New Roman"/>
                <a:cs typeface="Times New Roman"/>
                <a:sym typeface="Times New Roman"/>
              </a:rPr>
              <a:t>5</a:t>
            </a:r>
            <a:endParaRPr/>
          </a:p>
          <a:p>
            <a:pPr marL="742950" lvl="1" indent="-285750" algn="l" rtl="0">
              <a:lnSpc>
                <a:spcPct val="100000"/>
              </a:lnSpc>
              <a:spcBef>
                <a:spcPts val="400"/>
              </a:spcBef>
              <a:spcAft>
                <a:spcPts val="0"/>
              </a:spcAft>
              <a:buSzPts val="1500"/>
              <a:buNone/>
            </a:pPr>
            <a:r>
              <a:rPr lang="en-US" sz="2000" b="0" i="1" u="none">
                <a:solidFill>
                  <a:schemeClr val="dk1"/>
                </a:solidFill>
                <a:latin typeface="Times New Roman"/>
                <a:ea typeface="Times New Roman"/>
                <a:cs typeface="Times New Roman"/>
                <a:sym typeface="Times New Roman"/>
              </a:rPr>
              <a:t>S</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Twentieth Century"/>
                <a:ea typeface="Twentieth Century"/>
                <a:cs typeface="Twentieth Century"/>
                <a:sym typeface="Twentieth Century"/>
              </a:rPr>
              <a:t> {(</a:t>
            </a:r>
            <a:r>
              <a:rPr lang="en-US" sz="2000" b="0" i="1" u="none">
                <a:solidFill>
                  <a:schemeClr val="dk1"/>
                </a:solidFill>
                <a:latin typeface="Times New Roman"/>
                <a:ea typeface="Times New Roman"/>
                <a:cs typeface="Times New Roman"/>
                <a:sym typeface="Times New Roman"/>
              </a:rPr>
              <a:t>x</a:t>
            </a:r>
            <a:r>
              <a:rPr lang="en-US" sz="2000" b="0" i="0" u="none" baseline="-25000">
                <a:solidFill>
                  <a:schemeClr val="dk1"/>
                </a:solidFill>
                <a:latin typeface="Times New Roman"/>
                <a:ea typeface="Times New Roman"/>
                <a:cs typeface="Times New Roman"/>
                <a:sym typeface="Times New Roman"/>
              </a:rPr>
              <a:t>1</a:t>
            </a:r>
            <a:r>
              <a:rPr lang="en-US" sz="2000" b="0" i="0" u="none">
                <a:solidFill>
                  <a:schemeClr val="dk1"/>
                </a:solidFill>
                <a:latin typeface="Twentieth Century"/>
                <a:ea typeface="Twentieth Century"/>
                <a:cs typeface="Twentieth Century"/>
                <a:sym typeface="Twentieth Century"/>
              </a:rPr>
              <a:t> v </a:t>
            </a:r>
            <a:r>
              <a:rPr lang="en-US" sz="2000" b="0" i="1" u="none">
                <a:solidFill>
                  <a:schemeClr val="dk1"/>
                </a:solidFill>
                <a:latin typeface="Times New Roman"/>
                <a:ea typeface="Times New Roman"/>
                <a:cs typeface="Times New Roman"/>
                <a:sym typeface="Times New Roman"/>
              </a:rPr>
              <a:t>x</a:t>
            </a:r>
            <a:r>
              <a:rPr lang="en-US" sz="2000" b="0" i="0" u="none" baseline="-25000">
                <a:solidFill>
                  <a:schemeClr val="dk1"/>
                </a:solidFill>
                <a:latin typeface="Times New Roman"/>
                <a:ea typeface="Times New Roman"/>
                <a:cs typeface="Times New Roman"/>
                <a:sym typeface="Times New Roman"/>
              </a:rPr>
              <a:t>2</a:t>
            </a:r>
            <a:r>
              <a:rPr lang="en-US" sz="2000" b="0" i="0" u="none">
                <a:solidFill>
                  <a:schemeClr val="dk1"/>
                </a:solidFill>
                <a:latin typeface="Twentieth Century"/>
                <a:ea typeface="Twentieth Century"/>
                <a:cs typeface="Twentieth Century"/>
                <a:sym typeface="Twentieth Century"/>
              </a:rPr>
              <a:t> v </a:t>
            </a:r>
            <a:r>
              <a:rPr lang="en-US" sz="2000" b="0" i="1" u="none">
                <a:solidFill>
                  <a:schemeClr val="dk1"/>
                </a:solidFill>
                <a:latin typeface="Times New Roman"/>
                <a:ea typeface="Times New Roman"/>
                <a:cs typeface="Times New Roman"/>
                <a:sym typeface="Times New Roman"/>
              </a:rPr>
              <a:t>x</a:t>
            </a:r>
            <a:r>
              <a:rPr lang="en-US" sz="2000" b="0" i="0" u="none" baseline="-25000">
                <a:solidFill>
                  <a:schemeClr val="dk1"/>
                </a:solidFill>
                <a:latin typeface="Times New Roman"/>
                <a:ea typeface="Times New Roman"/>
                <a:cs typeface="Times New Roman"/>
                <a:sym typeface="Times New Roman"/>
              </a:rPr>
              <a:t>3</a:t>
            </a:r>
            <a:r>
              <a:rPr lang="en-US" sz="2000" b="0" i="0" u="none">
                <a:solidFill>
                  <a:schemeClr val="dk1"/>
                </a:solidFill>
                <a:latin typeface="Twentieth Century"/>
                <a:ea typeface="Twentieth Century"/>
                <a:cs typeface="Twentieth Century"/>
                <a:sym typeface="Twentieth Century"/>
              </a:rPr>
              <a:t>)} </a:t>
            </a:r>
            <a:endParaRPr/>
          </a:p>
          <a:p>
            <a:pPr marL="742950" lvl="1" indent="-285750" algn="l" rtl="0">
              <a:lnSpc>
                <a:spcPct val="100000"/>
              </a:lnSpc>
              <a:spcBef>
                <a:spcPts val="400"/>
              </a:spcBef>
              <a:spcAft>
                <a:spcPts val="0"/>
              </a:spcAft>
              <a:buSzPts val="1500"/>
              <a:buNone/>
            </a:pPr>
            <a:r>
              <a:rPr lang="en-US" sz="2000" b="0" i="1" u="none">
                <a:solidFill>
                  <a:schemeClr val="dk1"/>
                </a:solidFill>
                <a:latin typeface="Times New Roman"/>
                <a:ea typeface="Times New Roman"/>
                <a:cs typeface="Times New Roman"/>
                <a:sym typeface="Times New Roman"/>
              </a:rPr>
              <a:t>G</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Twentieth Century"/>
                <a:ea typeface="Twentieth Century"/>
                <a:cs typeface="Twentieth Century"/>
                <a:sym typeface="Twentieth Century"/>
              </a:rPr>
              <a:t> {¬(</a:t>
            </a:r>
            <a:r>
              <a:rPr lang="en-US" sz="2000" b="0" i="1" u="none">
                <a:solidFill>
                  <a:schemeClr val="dk1"/>
                </a:solidFill>
                <a:latin typeface="Times New Roman"/>
                <a:ea typeface="Times New Roman"/>
                <a:cs typeface="Times New Roman"/>
                <a:sym typeface="Times New Roman"/>
              </a:rPr>
              <a:t>x</a:t>
            </a:r>
            <a:r>
              <a:rPr lang="en-US" sz="2000" b="0" i="0" u="none" baseline="-25000">
                <a:solidFill>
                  <a:schemeClr val="dk1"/>
                </a:solidFill>
                <a:latin typeface="Times New Roman"/>
                <a:ea typeface="Times New Roman"/>
                <a:cs typeface="Times New Roman"/>
                <a:sym typeface="Times New Roman"/>
              </a:rPr>
              <a:t>4</a:t>
            </a:r>
            <a:r>
              <a:rPr lang="en-US" sz="2000" b="0" i="0" u="none">
                <a:solidFill>
                  <a:schemeClr val="dk1"/>
                </a:solidFill>
                <a:latin typeface="Twentieth Century"/>
                <a:ea typeface="Twentieth Century"/>
                <a:cs typeface="Twentieth Century"/>
                <a:sym typeface="Twentieth Century"/>
              </a:rPr>
              <a:t> v </a:t>
            </a:r>
            <a:r>
              <a:rPr lang="en-US" sz="2000" b="0" i="1" u="none">
                <a:solidFill>
                  <a:schemeClr val="dk1"/>
                </a:solidFill>
                <a:latin typeface="Times New Roman"/>
                <a:ea typeface="Times New Roman"/>
                <a:cs typeface="Times New Roman"/>
                <a:sym typeface="Times New Roman"/>
              </a:rPr>
              <a:t>x</a:t>
            </a:r>
            <a:r>
              <a:rPr lang="en-US" sz="2000" b="0" i="0" u="none" baseline="-25000">
                <a:solidFill>
                  <a:schemeClr val="dk1"/>
                </a:solidFill>
                <a:latin typeface="Times New Roman"/>
                <a:ea typeface="Times New Roman"/>
                <a:cs typeface="Times New Roman"/>
                <a:sym typeface="Times New Roman"/>
              </a:rPr>
              <a:t>5</a:t>
            </a:r>
            <a:r>
              <a:rPr lang="en-US" sz="2000" b="0" i="0" u="none">
                <a:solidFill>
                  <a:schemeClr val="dk1"/>
                </a:solidFill>
                <a:latin typeface="Twentieth Century"/>
                <a:ea typeface="Twentieth Century"/>
                <a:cs typeface="Twentieth Century"/>
                <a:sym typeface="Twentieth Century"/>
              </a:rPr>
              <a:t>)} </a:t>
            </a:r>
            <a:endParaRPr/>
          </a:p>
          <a:p>
            <a:pPr marL="742950" lvl="1" indent="-285750" algn="l" rtl="0">
              <a:lnSpc>
                <a:spcPct val="100000"/>
              </a:lnSpc>
              <a:spcBef>
                <a:spcPts val="400"/>
              </a:spcBef>
              <a:spcAft>
                <a:spcPts val="0"/>
              </a:spcAft>
              <a:buSzPts val="1500"/>
              <a:buNone/>
            </a:pPr>
            <a:r>
              <a:rPr lang="en-US" sz="2000" b="0" i="0" u="none">
                <a:solidFill>
                  <a:schemeClr val="dk1"/>
                </a:solidFill>
                <a:latin typeface="Twentieth Century"/>
                <a:ea typeface="Twentieth Century"/>
                <a:cs typeface="Twentieth Century"/>
                <a:sym typeface="Twentieth Century"/>
              </a:rPr>
              <a:t>…	all subsets including </a:t>
            </a:r>
            <a:r>
              <a:rPr lang="en-US" sz="2000" b="0" i="1" u="none">
                <a:solidFill>
                  <a:schemeClr val="dk1"/>
                </a:solidFill>
                <a:latin typeface="Times New Roman"/>
                <a:ea typeface="Times New Roman"/>
                <a:cs typeface="Times New Roman"/>
                <a:sym typeface="Times New Roman"/>
              </a:rPr>
              <a:t>x</a:t>
            </a:r>
            <a:r>
              <a:rPr lang="en-US" sz="2000" b="0" i="0" u="none" baseline="-25000">
                <a:solidFill>
                  <a:schemeClr val="dk1"/>
                </a:solidFill>
                <a:latin typeface="Times New Roman"/>
                <a:ea typeface="Times New Roman"/>
                <a:cs typeface="Times New Roman"/>
                <a:sym typeface="Times New Roman"/>
              </a:rPr>
              <a:t>1 </a:t>
            </a:r>
            <a:r>
              <a:rPr lang="en-US" sz="2000" b="0" i="1" u="none">
                <a:solidFill>
                  <a:schemeClr val="dk1"/>
                </a:solidFill>
                <a:latin typeface="Times New Roman"/>
                <a:ea typeface="Times New Roman"/>
                <a:cs typeface="Times New Roman"/>
                <a:sym typeface="Times New Roman"/>
              </a:rPr>
              <a:t>x</a:t>
            </a:r>
            <a:r>
              <a:rPr lang="en-US" sz="2000" b="0" i="0" u="none" baseline="-25000">
                <a:solidFill>
                  <a:schemeClr val="dk1"/>
                </a:solidFill>
                <a:latin typeface="Times New Roman"/>
                <a:ea typeface="Times New Roman"/>
                <a:cs typeface="Times New Roman"/>
                <a:sym typeface="Times New Roman"/>
              </a:rPr>
              <a:t>2 </a:t>
            </a:r>
            <a:r>
              <a:rPr lang="en-US" sz="2000" b="0" i="1" u="none">
                <a:solidFill>
                  <a:schemeClr val="dk1"/>
                </a:solidFill>
                <a:latin typeface="Times New Roman"/>
                <a:ea typeface="Times New Roman"/>
                <a:cs typeface="Times New Roman"/>
                <a:sym typeface="Times New Roman"/>
              </a:rPr>
              <a:t>x</a:t>
            </a:r>
            <a:r>
              <a:rPr lang="en-US" sz="2000" b="0" i="0" u="none" baseline="-25000">
                <a:solidFill>
                  <a:schemeClr val="dk1"/>
                </a:solidFill>
                <a:latin typeface="Times New Roman"/>
                <a:ea typeface="Times New Roman"/>
                <a:cs typeface="Times New Roman"/>
                <a:sym typeface="Times New Roman"/>
              </a:rPr>
              <a:t>3 </a:t>
            </a:r>
            <a:r>
              <a:rPr lang="en-US" sz="2000" b="0" i="0" u="none">
                <a:solidFill>
                  <a:schemeClr val="dk1"/>
                </a:solidFill>
                <a:latin typeface="Twentieth Century"/>
                <a:ea typeface="Twentieth Century"/>
                <a:cs typeface="Twentieth Century"/>
                <a:sym typeface="Twentieth Century"/>
              </a:rPr>
              <a:t>and not including </a:t>
            </a:r>
            <a:r>
              <a:rPr lang="en-US" sz="2000" b="0" i="1" u="none">
                <a:solidFill>
                  <a:schemeClr val="dk1"/>
                </a:solidFill>
                <a:latin typeface="Times New Roman"/>
                <a:ea typeface="Times New Roman"/>
                <a:cs typeface="Times New Roman"/>
                <a:sym typeface="Times New Roman"/>
              </a:rPr>
              <a:t>x</a:t>
            </a:r>
            <a:r>
              <a:rPr lang="en-US" sz="2000" b="0" i="0" u="none" baseline="-25000">
                <a:solidFill>
                  <a:schemeClr val="dk1"/>
                </a:solidFill>
                <a:latin typeface="Times New Roman"/>
                <a:ea typeface="Times New Roman"/>
                <a:cs typeface="Times New Roman"/>
                <a:sym typeface="Times New Roman"/>
              </a:rPr>
              <a:t>4 </a:t>
            </a:r>
            <a:r>
              <a:rPr lang="en-US" sz="2000" b="0" i="1" u="none">
                <a:solidFill>
                  <a:schemeClr val="dk1"/>
                </a:solidFill>
                <a:latin typeface="Times New Roman"/>
                <a:ea typeface="Times New Roman"/>
                <a:cs typeface="Times New Roman"/>
                <a:sym typeface="Times New Roman"/>
              </a:rPr>
              <a:t>x</a:t>
            </a:r>
            <a:r>
              <a:rPr lang="en-US" sz="2000" b="0" i="0" u="none" baseline="-25000">
                <a:solidFill>
                  <a:schemeClr val="dk1"/>
                </a:solidFill>
                <a:latin typeface="Times New Roman"/>
                <a:ea typeface="Times New Roman"/>
                <a:cs typeface="Times New Roman"/>
                <a:sym typeface="Times New Roman"/>
              </a:rPr>
              <a:t>5</a:t>
            </a:r>
            <a:endParaRPr sz="2000" b="0" i="0" u="none">
              <a:solidFill>
                <a:schemeClr val="dk1"/>
              </a:solidFill>
              <a:latin typeface="Twentieth Century"/>
              <a:ea typeface="Twentieth Century"/>
              <a:cs typeface="Twentieth Century"/>
              <a:sym typeface="Twentieth Century"/>
            </a:endParaRPr>
          </a:p>
          <a:p>
            <a:pPr marL="342900" lvl="0" indent="-342900" algn="l" rtl="0">
              <a:lnSpc>
                <a:spcPct val="100000"/>
              </a:lnSpc>
              <a:spcBef>
                <a:spcPts val="48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We can only classify precisely examples already seen!</a:t>
            </a:r>
            <a:endParaRPr sz="2400" b="0" i="0" u="none">
              <a:solidFill>
                <a:schemeClr val="dk1"/>
              </a:solidFill>
              <a:latin typeface="Twentieth Century"/>
              <a:ea typeface="Twentieth Century"/>
              <a:cs typeface="Twentieth Century"/>
              <a:sym typeface="Twentieth Century"/>
            </a:endParaRPr>
          </a:p>
          <a:p>
            <a:pPr marL="342900" lvl="0" indent="-381000" algn="l" rtl="0">
              <a:lnSpc>
                <a:spcPct val="100000"/>
              </a:lnSpc>
              <a:spcBef>
                <a:spcPts val="480"/>
              </a:spcBef>
              <a:spcAft>
                <a:spcPts val="0"/>
              </a:spcAft>
              <a:buSzPts val="2400"/>
              <a:buChar char="▪"/>
            </a:pPr>
            <a:r>
              <a:rPr lang="en-US" sz="2400"/>
              <a:t>In order to converge to a single final target concept we have to present every instance of X.</a:t>
            </a:r>
            <a:endParaRPr sz="2400"/>
          </a:p>
          <a:p>
            <a:pPr marL="342900" lvl="0" indent="-381000" algn="l" rtl="0">
              <a:lnSpc>
                <a:spcPct val="100000"/>
              </a:lnSpc>
              <a:spcBef>
                <a:spcPts val="480"/>
              </a:spcBef>
              <a:spcAft>
                <a:spcPts val="0"/>
              </a:spcAft>
              <a:buSzPts val="2400"/>
              <a:buChar char="▪"/>
            </a:pPr>
            <a:r>
              <a:rPr lang="en-US" sz="2400"/>
              <a:t>We can avoid this difficulty by using using the partially learned version space and by taking a vote</a:t>
            </a:r>
            <a:endParaRPr sz="2400"/>
          </a:p>
          <a:p>
            <a:pPr marL="342900" lvl="0" indent="0" algn="l" rtl="0">
              <a:lnSpc>
                <a:spcPct val="100000"/>
              </a:lnSpc>
              <a:spcBef>
                <a:spcPts val="480"/>
              </a:spcBef>
              <a:spcAft>
                <a:spcPts val="0"/>
              </a:spcAft>
              <a:buNone/>
            </a:pPr>
            <a:endParaRPr sz="2400"/>
          </a:p>
          <a:p>
            <a:pPr marL="342900" lvl="0" indent="0" algn="l" rtl="0">
              <a:lnSpc>
                <a:spcPct val="100000"/>
              </a:lnSpc>
              <a:spcBef>
                <a:spcPts val="480"/>
              </a:spcBef>
              <a:spcAft>
                <a:spcPts val="0"/>
              </a:spcAft>
              <a:buNone/>
            </a:pPr>
            <a:endParaRPr/>
          </a:p>
        </p:txBody>
      </p:sp>
    </p:spTree>
  </p:cSld>
  <p:clrMapOvr>
    <a:masterClrMapping/>
  </p:clrMapOvr>
  <p:transition spd="med">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79516cb3c8_0_1"/>
          <p:cNvSpPr txBox="1">
            <a:spLocks noGrp="1"/>
          </p:cNvSpPr>
          <p:nvPr>
            <p:ph type="title"/>
          </p:nvPr>
        </p:nvSpPr>
        <p:spPr>
          <a:xfrm>
            <a:off x="317500" y="654050"/>
            <a:ext cx="8637600" cy="830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800"/>
              <a:buFont typeface="Arial Narrow"/>
              <a:buNone/>
            </a:pPr>
            <a:r>
              <a:rPr lang="en-US"/>
              <a:t>An unbiased learner</a:t>
            </a:r>
            <a:endParaRPr/>
          </a:p>
          <a:p>
            <a:pPr marL="0" lvl="0" indent="0" algn="l" rtl="0">
              <a:spcBef>
                <a:spcPts val="0"/>
              </a:spcBef>
              <a:spcAft>
                <a:spcPts val="0"/>
              </a:spcAft>
              <a:buNone/>
            </a:pPr>
            <a:endParaRPr/>
          </a:p>
        </p:txBody>
      </p:sp>
      <p:sp>
        <p:nvSpPr>
          <p:cNvPr id="496" name="Google Shape;496;g79516cb3c8_0_1"/>
          <p:cNvSpPr txBox="1">
            <a:spLocks noGrp="1"/>
          </p:cNvSpPr>
          <p:nvPr>
            <p:ph type="body" idx="1"/>
          </p:nvPr>
        </p:nvSpPr>
        <p:spPr>
          <a:xfrm>
            <a:off x="317512" y="1297037"/>
            <a:ext cx="8208900" cy="4114800"/>
          </a:xfrm>
          <a:prstGeom prst="rect">
            <a:avLst/>
          </a:prstGeom>
        </p:spPr>
        <p:txBody>
          <a:bodyPr spcFirstLastPara="1" wrap="square" lIns="91425" tIns="45700" rIns="91425" bIns="45700" anchor="t" anchorCtr="0">
            <a:noAutofit/>
          </a:bodyPr>
          <a:lstStyle/>
          <a:p>
            <a:pPr marL="457200" lvl="0" indent="-342900" algn="l" rtl="0">
              <a:spcBef>
                <a:spcPts val="480"/>
              </a:spcBef>
              <a:spcAft>
                <a:spcPts val="0"/>
              </a:spcAft>
              <a:buSzPts val="1800"/>
              <a:buChar char="▪"/>
            </a:pPr>
            <a:r>
              <a:rPr lang="en-US" sz="2400"/>
              <a:t>Take a majority vote?</a:t>
            </a:r>
            <a:endParaRPr/>
          </a:p>
          <a:p>
            <a:pPr marL="914400" lvl="1" indent="-323850" algn="l" rtl="0">
              <a:spcBef>
                <a:spcPts val="400"/>
              </a:spcBef>
              <a:spcAft>
                <a:spcPts val="0"/>
              </a:spcAft>
              <a:buSzPts val="1500"/>
              <a:buChar char="▪"/>
            </a:pPr>
            <a:r>
              <a:rPr lang="en-US" sz="2000"/>
              <a:t>Unseen instances, e.g. </a:t>
            </a:r>
            <a:r>
              <a:rPr lang="en-US" sz="2000" i="1">
                <a:latin typeface="Times New Roman"/>
                <a:ea typeface="Times New Roman"/>
                <a:cs typeface="Times New Roman"/>
                <a:sym typeface="Times New Roman"/>
              </a:rPr>
              <a:t>x,</a:t>
            </a:r>
            <a:r>
              <a:rPr lang="en-US" sz="2000"/>
              <a:t> are classified positive (and negative) by half of the hypothesis</a:t>
            </a:r>
            <a:endParaRPr/>
          </a:p>
          <a:p>
            <a:pPr marL="914400" lvl="1" indent="-323850" algn="l" rtl="0">
              <a:spcBef>
                <a:spcPts val="400"/>
              </a:spcBef>
              <a:spcAft>
                <a:spcPts val="0"/>
              </a:spcAft>
              <a:buSzPts val="1500"/>
              <a:buChar char="▪"/>
            </a:pPr>
            <a:r>
              <a:rPr lang="en-US" sz="2000"/>
              <a:t>This is because for any hypothesis </a:t>
            </a:r>
            <a:r>
              <a:rPr lang="en-US" sz="2000" i="1">
                <a:latin typeface="Times New Roman"/>
                <a:ea typeface="Times New Roman"/>
                <a:cs typeface="Times New Roman"/>
                <a:sym typeface="Times New Roman"/>
              </a:rPr>
              <a:t>h</a:t>
            </a:r>
            <a:r>
              <a:rPr lang="en-US" sz="2000"/>
              <a:t> that classifies </a:t>
            </a:r>
            <a:r>
              <a:rPr lang="en-US" sz="2000" i="1">
                <a:latin typeface="Times New Roman"/>
                <a:ea typeface="Times New Roman"/>
                <a:cs typeface="Times New Roman"/>
                <a:sym typeface="Times New Roman"/>
              </a:rPr>
              <a:t>x</a:t>
            </a:r>
            <a:r>
              <a:rPr lang="en-US" sz="2000"/>
              <a:t> as positive, there is a complementary hypothesis  ¬</a:t>
            </a:r>
            <a:r>
              <a:rPr lang="en-US" sz="2000" i="1">
                <a:latin typeface="Times New Roman"/>
                <a:ea typeface="Times New Roman"/>
                <a:cs typeface="Times New Roman"/>
                <a:sym typeface="Times New Roman"/>
              </a:rPr>
              <a:t>h</a:t>
            </a:r>
            <a:r>
              <a:rPr lang="en-US" sz="2000"/>
              <a:t> that classifies </a:t>
            </a:r>
            <a:r>
              <a:rPr lang="en-US" sz="2000" i="1">
                <a:latin typeface="Times New Roman"/>
                <a:ea typeface="Times New Roman"/>
                <a:cs typeface="Times New Roman"/>
                <a:sym typeface="Times New Roman"/>
              </a:rPr>
              <a:t>x </a:t>
            </a:r>
            <a:r>
              <a:rPr lang="en-US" sz="2000"/>
              <a:t>as negative</a:t>
            </a:r>
            <a:endParaRPr/>
          </a:p>
          <a:p>
            <a:pPr marL="457200" lvl="0" indent="-314325" algn="l" rtl="0">
              <a:spcBef>
                <a:spcPts val="0"/>
              </a:spcBef>
              <a:spcAft>
                <a:spcPts val="0"/>
              </a:spcAft>
              <a:buSzPts val="1350"/>
              <a:buChar char="▪"/>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0"/>
          <p:cNvSpPr txBox="1">
            <a:spLocks noGrp="1"/>
          </p:cNvSpPr>
          <p:nvPr>
            <p:ph type="title"/>
          </p:nvPr>
        </p:nvSpPr>
        <p:spPr>
          <a:xfrm>
            <a:off x="247161" y="-225083"/>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dirty="0">
                <a:solidFill>
                  <a:schemeClr val="dk2"/>
                </a:solidFill>
                <a:latin typeface="Arial Narrow"/>
                <a:ea typeface="Arial Narrow"/>
                <a:cs typeface="Arial Narrow"/>
                <a:sym typeface="Arial Narrow"/>
              </a:rPr>
              <a:t>No inductive inference without a bias</a:t>
            </a:r>
            <a:endParaRPr/>
          </a:p>
        </p:txBody>
      </p:sp>
      <p:sp>
        <p:nvSpPr>
          <p:cNvPr id="503" name="Google Shape;503;p40"/>
          <p:cNvSpPr txBox="1">
            <a:spLocks noGrp="1"/>
          </p:cNvSpPr>
          <p:nvPr>
            <p:ph type="body" idx="1"/>
          </p:nvPr>
        </p:nvSpPr>
        <p:spPr>
          <a:xfrm>
            <a:off x="314532" y="583966"/>
            <a:ext cx="8208900" cy="609115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1"/>
              </a:buClr>
              <a:buSzPts val="2100"/>
              <a:buFont typeface="Noto Sans Symbols"/>
              <a:buChar char="▪"/>
            </a:pPr>
            <a:r>
              <a:rPr lang="en-US" sz="2800" b="0" i="1" u="none" dirty="0">
                <a:solidFill>
                  <a:schemeClr val="dk1"/>
                </a:solidFill>
                <a:latin typeface="Twentieth Century"/>
                <a:ea typeface="Twentieth Century"/>
                <a:cs typeface="Twentieth Century"/>
                <a:sym typeface="Twentieth Century"/>
              </a:rPr>
              <a:t>A learner that makes no a priori assumptions regarding the identity of the target concept, has no rational basis for classifying unseen instances.</a:t>
            </a:r>
            <a:endParaRPr/>
          </a:p>
          <a:p>
            <a:pPr marL="342900" lvl="0" indent="-342900" algn="l" rtl="0">
              <a:lnSpc>
                <a:spcPct val="100000"/>
              </a:lnSpc>
              <a:spcBef>
                <a:spcPts val="560"/>
              </a:spcBef>
              <a:spcAft>
                <a:spcPts val="0"/>
              </a:spcAft>
              <a:buSzPts val="2100"/>
              <a:buChar char="▪"/>
            </a:pPr>
            <a:r>
              <a:rPr lang="en-US" dirty="0"/>
              <a:t>The CANDIDATE-ELIMINATION algorithm was able to generalize beyond the observed training examples in our original formulation as it was biased by the implicit assumption that the target concept could be represented by a conjunction of attribute values.</a:t>
            </a:r>
            <a:endParaRPr/>
          </a:p>
          <a:p>
            <a:pPr marL="342900" lvl="0" indent="-295275" algn="l" rtl="0">
              <a:lnSpc>
                <a:spcPct val="100000"/>
              </a:lnSpc>
              <a:spcBef>
                <a:spcPts val="560"/>
              </a:spcBef>
              <a:spcAft>
                <a:spcPts val="0"/>
              </a:spcAft>
              <a:buSzPts val="1350"/>
              <a:buChar char="▪"/>
            </a:pPr>
            <a:r>
              <a:rPr lang="en-US" dirty="0"/>
              <a:t>If this assumption is incorrect, however, it is certain that the CANDIDATE-ELIMINATION algorithm will </a:t>
            </a:r>
            <a:r>
              <a:rPr lang="en-US" dirty="0" err="1"/>
              <a:t>rnisclassify</a:t>
            </a:r>
            <a:r>
              <a:rPr lang="en-US" dirty="0"/>
              <a:t> at least some instances from X.</a:t>
            </a:r>
            <a:endParaRPr/>
          </a:p>
        </p:txBody>
      </p:sp>
    </p:spTree>
  </p:cSld>
  <p:clrMapOvr>
    <a:masterClrMapping/>
  </p:clrMapOvr>
  <p:transition spd="med">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261229" y="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1" i="0" u="none" dirty="0">
                <a:solidFill>
                  <a:schemeClr val="dk2"/>
                </a:solidFill>
                <a:latin typeface="Arial Narrow"/>
                <a:ea typeface="Arial Narrow"/>
                <a:cs typeface="Arial Narrow"/>
                <a:sym typeface="Arial Narrow"/>
              </a:rPr>
              <a:t>A CONCEPT LEARNING TASK</a:t>
            </a:r>
            <a:endParaRPr/>
          </a:p>
        </p:txBody>
      </p:sp>
      <p:sp>
        <p:nvSpPr>
          <p:cNvPr id="96" name="Google Shape;96;p6"/>
          <p:cNvSpPr txBox="1">
            <a:spLocks noGrp="1"/>
          </p:cNvSpPr>
          <p:nvPr>
            <p:ph type="body" idx="1"/>
          </p:nvPr>
        </p:nvSpPr>
        <p:spPr>
          <a:xfrm>
            <a:off x="314544" y="874199"/>
            <a:ext cx="8208962" cy="566727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100"/>
              <a:buFont typeface="Noto Sans Symbols"/>
              <a:buChar char="▪"/>
            </a:pPr>
            <a:r>
              <a:rPr lang="en-US" sz="2800" b="0" i="0" u="none" dirty="0">
                <a:solidFill>
                  <a:schemeClr val="dk1"/>
                </a:solidFill>
                <a:latin typeface="Twentieth Century"/>
                <a:ea typeface="Twentieth Century"/>
                <a:cs typeface="Twentieth Century"/>
                <a:sym typeface="Twentieth Century"/>
              </a:rPr>
              <a:t>A simple representation is in which each </a:t>
            </a:r>
            <a:r>
              <a:rPr lang="en-US" sz="2800" b="0" i="0" u="none" dirty="0" smtClean="0">
                <a:solidFill>
                  <a:schemeClr val="dk1"/>
                </a:solidFill>
                <a:latin typeface="Twentieth Century"/>
                <a:ea typeface="Twentieth Century"/>
                <a:cs typeface="Twentieth Century"/>
                <a:sym typeface="Twentieth Century"/>
              </a:rPr>
              <a:t>hypothesis consists </a:t>
            </a:r>
            <a:r>
              <a:rPr lang="en-US" sz="2800" b="0" i="0" u="none" dirty="0">
                <a:solidFill>
                  <a:schemeClr val="dk1"/>
                </a:solidFill>
                <a:latin typeface="Twentieth Century"/>
                <a:ea typeface="Twentieth Century"/>
                <a:cs typeface="Twentieth Century"/>
                <a:sym typeface="Twentieth Century"/>
              </a:rPr>
              <a:t>of a conjunction of constraints on the instance attributes.</a:t>
            </a:r>
            <a:endParaRPr/>
          </a:p>
          <a:p>
            <a:pPr marL="342900" marR="0" lvl="0" indent="-342900" algn="l" rtl="0">
              <a:lnSpc>
                <a:spcPct val="100000"/>
              </a:lnSpc>
              <a:spcBef>
                <a:spcPts val="560"/>
              </a:spcBef>
              <a:spcAft>
                <a:spcPts val="0"/>
              </a:spcAft>
              <a:buClr>
                <a:schemeClr val="accent1"/>
              </a:buClr>
              <a:buSzPts val="2100"/>
              <a:buFont typeface="Noto Sans Symbols"/>
              <a:buNone/>
            </a:pPr>
            <a:r>
              <a:rPr lang="en-US" dirty="0"/>
              <a:t> </a:t>
            </a:r>
            <a:r>
              <a:rPr lang="en-US" sz="2800" b="0" i="0" u="none" dirty="0" smtClean="0">
                <a:solidFill>
                  <a:schemeClr val="dk1"/>
                </a:solidFill>
                <a:latin typeface="Twentieth Century"/>
                <a:ea typeface="Twentieth Century"/>
                <a:cs typeface="Twentieth Century"/>
                <a:sym typeface="Twentieth Century"/>
              </a:rPr>
              <a:t>For </a:t>
            </a:r>
            <a:r>
              <a:rPr lang="en-US" sz="2800" b="0" i="0" u="none" dirty="0">
                <a:solidFill>
                  <a:schemeClr val="dk1"/>
                </a:solidFill>
                <a:latin typeface="Twentieth Century"/>
                <a:ea typeface="Twentieth Century"/>
                <a:cs typeface="Twentieth Century"/>
                <a:sym typeface="Twentieth Century"/>
              </a:rPr>
              <a:t>our example hypothesis be a vector of </a:t>
            </a:r>
            <a:r>
              <a:rPr lang="en-US" sz="2800" b="0" i="0" u="none" dirty="0" smtClean="0">
                <a:solidFill>
                  <a:schemeClr val="dk1"/>
                </a:solidFill>
                <a:latin typeface="Twentieth Century"/>
                <a:ea typeface="Twentieth Century"/>
                <a:cs typeface="Twentieth Century"/>
                <a:sym typeface="Twentieth Century"/>
              </a:rPr>
              <a:t>six constraints.    </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dirty="0">
                <a:solidFill>
                  <a:schemeClr val="dk1"/>
                </a:solidFill>
                <a:latin typeface="Twentieth Century"/>
                <a:ea typeface="Twentieth Century"/>
                <a:cs typeface="Twentieth Century"/>
                <a:sym typeface="Twentieth Century"/>
              </a:rPr>
              <a:t>For each attribute, the hypothesis will either</a:t>
            </a:r>
            <a:endParaRPr/>
          </a:p>
          <a:p>
            <a:pPr marL="742950" marR="0" lvl="1" indent="-285750" algn="l" rtl="0">
              <a:lnSpc>
                <a:spcPct val="100000"/>
              </a:lnSpc>
              <a:spcBef>
                <a:spcPts val="480"/>
              </a:spcBef>
              <a:spcAft>
                <a:spcPts val="0"/>
              </a:spcAft>
              <a:buClr>
                <a:schemeClr val="accent2"/>
              </a:buClr>
              <a:buSzPts val="1800"/>
              <a:buFont typeface="Noto Sans Symbols"/>
              <a:buChar char="▪"/>
            </a:pPr>
            <a:r>
              <a:rPr lang="en-US" sz="2400" b="1" i="1" u="none" strike="noStrike" cap="none" dirty="0">
                <a:solidFill>
                  <a:schemeClr val="dk1"/>
                </a:solidFill>
                <a:latin typeface="Twentieth Century"/>
                <a:ea typeface="Twentieth Century"/>
                <a:cs typeface="Twentieth Century"/>
                <a:sym typeface="Twentieth Century"/>
              </a:rPr>
              <a:t> </a:t>
            </a:r>
            <a:r>
              <a:rPr lang="en-US" sz="2400" b="0" i="0" u="none" strike="noStrike" cap="none" dirty="0">
                <a:solidFill>
                  <a:schemeClr val="dk1"/>
                </a:solidFill>
                <a:latin typeface="Twentieth Century"/>
                <a:ea typeface="Twentieth Century"/>
                <a:cs typeface="Twentieth Century"/>
                <a:sym typeface="Twentieth Century"/>
              </a:rPr>
              <a:t>indicate by a "?' that any value is acceptable for this attribute,</a:t>
            </a:r>
            <a:endParaRPr/>
          </a:p>
          <a:p>
            <a:pPr marL="742950" marR="0" lvl="1" indent="-285750" algn="l" rtl="0">
              <a:lnSpc>
                <a:spcPct val="100000"/>
              </a:lnSpc>
              <a:spcBef>
                <a:spcPts val="480"/>
              </a:spcBef>
              <a:spcAft>
                <a:spcPts val="0"/>
              </a:spcAft>
              <a:buClr>
                <a:schemeClr val="accent2"/>
              </a:buClr>
              <a:buSzPts val="1800"/>
              <a:buFont typeface="Noto Sans Symbols"/>
              <a:buChar char="▪"/>
            </a:pPr>
            <a:r>
              <a:rPr lang="en-US" sz="2400" b="0" i="0" u="none" strike="noStrike" cap="none" dirty="0">
                <a:solidFill>
                  <a:schemeClr val="dk1"/>
                </a:solidFill>
                <a:latin typeface="Twentieth Century"/>
                <a:ea typeface="Twentieth Century"/>
                <a:cs typeface="Twentieth Century"/>
                <a:sym typeface="Twentieth Century"/>
              </a:rPr>
              <a:t>specify a single required value (e.g., </a:t>
            </a:r>
            <a:r>
              <a:rPr lang="en-US" sz="2400" b="1" i="1" u="none" strike="noStrike" cap="none" dirty="0">
                <a:solidFill>
                  <a:schemeClr val="dk1"/>
                </a:solidFill>
                <a:latin typeface="Twentieth Century"/>
                <a:ea typeface="Twentieth Century"/>
                <a:cs typeface="Twentieth Century"/>
                <a:sym typeface="Twentieth Century"/>
              </a:rPr>
              <a:t>Warm) </a:t>
            </a:r>
            <a:r>
              <a:rPr lang="en-US" sz="2400" b="0" i="0" u="none" strike="noStrike" cap="none" dirty="0">
                <a:solidFill>
                  <a:schemeClr val="dk1"/>
                </a:solidFill>
                <a:latin typeface="Twentieth Century"/>
                <a:ea typeface="Twentieth Century"/>
                <a:cs typeface="Twentieth Century"/>
                <a:sym typeface="Twentieth Century"/>
              </a:rPr>
              <a:t>for the attribute, or</a:t>
            </a:r>
            <a:endParaRPr/>
          </a:p>
          <a:p>
            <a:pPr marL="742950" marR="0" lvl="1" indent="-285750" algn="l" rtl="0">
              <a:lnSpc>
                <a:spcPct val="100000"/>
              </a:lnSpc>
              <a:spcBef>
                <a:spcPts val="480"/>
              </a:spcBef>
              <a:spcAft>
                <a:spcPts val="0"/>
              </a:spcAft>
              <a:buClr>
                <a:schemeClr val="accent2"/>
              </a:buClr>
              <a:buSzPts val="1800"/>
              <a:buFont typeface="Noto Sans Symbols"/>
              <a:buChar char="▪"/>
            </a:pPr>
            <a:r>
              <a:rPr lang="en-US" sz="2400" b="1" i="1" u="none" strike="noStrike" cap="none" dirty="0">
                <a:solidFill>
                  <a:schemeClr val="dk1"/>
                </a:solidFill>
                <a:latin typeface="Twentieth Century"/>
                <a:ea typeface="Twentieth Century"/>
                <a:cs typeface="Twentieth Century"/>
                <a:sym typeface="Twentieth Century"/>
              </a:rPr>
              <a:t> </a:t>
            </a:r>
            <a:r>
              <a:rPr lang="en-US" sz="2400" b="0" i="0" u="none" strike="noStrike" cap="none" dirty="0">
                <a:solidFill>
                  <a:schemeClr val="dk1"/>
                </a:solidFill>
                <a:latin typeface="Twentieth Century"/>
                <a:ea typeface="Twentieth Century"/>
                <a:cs typeface="Twentieth Century"/>
                <a:sym typeface="Twentieth Century"/>
              </a:rPr>
              <a:t>indicate by a </a:t>
            </a:r>
            <a:r>
              <a:rPr lang="en-US" sz="2400" b="0" i="1" u="none" strike="noStrike" cap="none" dirty="0">
                <a:solidFill>
                  <a:schemeClr val="dk1"/>
                </a:solidFill>
                <a:latin typeface="Twentieth Century"/>
                <a:ea typeface="Twentieth Century"/>
                <a:cs typeface="Twentieth Century"/>
                <a:sym typeface="Twentieth Century"/>
              </a:rPr>
              <a:t>"Ø" </a:t>
            </a:r>
            <a:r>
              <a:rPr lang="en-US" sz="2400" b="0" i="0" u="none" strike="noStrike" cap="none" dirty="0">
                <a:solidFill>
                  <a:schemeClr val="dk1"/>
                </a:solidFill>
                <a:latin typeface="Twentieth Century"/>
                <a:ea typeface="Twentieth Century"/>
                <a:cs typeface="Twentieth Century"/>
                <a:sym typeface="Twentieth Century"/>
              </a:rPr>
              <a:t>that no value is acceptable.</a:t>
            </a:r>
            <a:endParaRPr/>
          </a:p>
        </p:txBody>
      </p:sp>
    </p:spTree>
  </p:cSld>
  <p:clrMapOvr>
    <a:masterClrMapping/>
  </p:clrMapOvr>
  <p:transition spd="med">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gaf950e191e_0_0"/>
          <p:cNvSpPr txBox="1">
            <a:spLocks noGrp="1"/>
          </p:cNvSpPr>
          <p:nvPr>
            <p:ph type="title"/>
          </p:nvPr>
        </p:nvSpPr>
        <p:spPr>
          <a:xfrm>
            <a:off x="317500" y="654050"/>
            <a:ext cx="8637600" cy="830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10" name="Google Shape;510;gaf950e191e_0_0"/>
          <p:cNvSpPr txBox="1">
            <a:spLocks noGrp="1"/>
          </p:cNvSpPr>
          <p:nvPr>
            <p:ph type="body" idx="1"/>
          </p:nvPr>
        </p:nvSpPr>
        <p:spPr>
          <a:xfrm>
            <a:off x="328612" y="1941512"/>
            <a:ext cx="8208900" cy="4114800"/>
          </a:xfrm>
          <a:prstGeom prst="rect">
            <a:avLst/>
          </a:prstGeom>
        </p:spPr>
        <p:txBody>
          <a:bodyPr spcFirstLastPara="1" wrap="square" lIns="91425" tIns="45700" rIns="91425" bIns="45700" anchor="t" anchorCtr="0">
            <a:noAutofit/>
          </a:bodyPr>
          <a:lstStyle/>
          <a:p>
            <a:pPr marL="342900" lvl="0" indent="-342900" algn="l" rtl="0">
              <a:spcBef>
                <a:spcPts val="560"/>
              </a:spcBef>
              <a:spcAft>
                <a:spcPts val="0"/>
              </a:spcAft>
              <a:buSzPts val="2100"/>
              <a:buChar char="▪"/>
            </a:pPr>
            <a:r>
              <a:rPr lang="en-US"/>
              <a:t>The </a:t>
            </a:r>
            <a:r>
              <a:rPr lang="en-US" i="1"/>
              <a:t>inductive bias </a:t>
            </a:r>
            <a:r>
              <a:rPr lang="en-US"/>
              <a:t>of a learner are the assumptions that justify its inductive conclusions or the policy adopted for generalization</a:t>
            </a:r>
            <a:endParaRPr/>
          </a:p>
          <a:p>
            <a:pPr marL="342900" lvl="0" indent="-342900" algn="l" rtl="0">
              <a:spcBef>
                <a:spcPts val="560"/>
              </a:spcBef>
              <a:spcAft>
                <a:spcPts val="0"/>
              </a:spcAft>
              <a:buSzPts val="2100"/>
              <a:buChar char="▪"/>
            </a:pPr>
            <a:r>
              <a:rPr lang="en-US"/>
              <a:t>Different learners can be characterized by their bias</a:t>
            </a:r>
            <a:endParaRPr/>
          </a:p>
          <a:p>
            <a:pPr marL="342900" lvl="0" indent="-342900" algn="l" rtl="0">
              <a:spcBef>
                <a:spcPts val="560"/>
              </a:spcBef>
              <a:spcAft>
                <a:spcPts val="0"/>
              </a:spcAft>
              <a:buSzPts val="2100"/>
              <a:buChar char="▪"/>
            </a:pPr>
            <a:r>
              <a:rPr lang="en-US"/>
              <a:t>See next for a more formal definition of </a:t>
            </a:r>
            <a:r>
              <a:rPr lang="en-US" i="1"/>
              <a:t>inductive</a:t>
            </a:r>
            <a:r>
              <a:rPr lang="en-US"/>
              <a:t> </a:t>
            </a:r>
            <a:r>
              <a:rPr lang="en-US" i="1"/>
              <a:t>bias</a:t>
            </a:r>
            <a:r>
              <a:rPr lang="en-US"/>
              <a:t> …</a:t>
            </a:r>
            <a:endParaRPr/>
          </a:p>
          <a:p>
            <a:pPr marL="0" lvl="0" indent="0" algn="l" rtl="0">
              <a:spcBef>
                <a:spcPts val="36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1"/>
          <p:cNvSpPr txBox="1">
            <a:spLocks noGrp="1"/>
          </p:cNvSpPr>
          <p:nvPr>
            <p:ph type="title"/>
          </p:nvPr>
        </p:nvSpPr>
        <p:spPr>
          <a:xfrm>
            <a:off x="304800" y="6794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Inductive bias: definition</a:t>
            </a:r>
            <a:endParaRPr/>
          </a:p>
        </p:txBody>
      </p:sp>
      <p:sp>
        <p:nvSpPr>
          <p:cNvPr id="517" name="Google Shape;517;p41"/>
          <p:cNvSpPr txBox="1">
            <a:spLocks noGrp="1"/>
          </p:cNvSpPr>
          <p:nvPr>
            <p:ph type="body" idx="1"/>
          </p:nvPr>
        </p:nvSpPr>
        <p:spPr>
          <a:xfrm>
            <a:off x="395287" y="1700212"/>
            <a:ext cx="8208962"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Given:</a:t>
            </a:r>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Twentieth Century"/>
                <a:ea typeface="Twentieth Century"/>
                <a:cs typeface="Twentieth Century"/>
                <a:sym typeface="Twentieth Century"/>
              </a:rPr>
              <a:t>a concept learning algorithm </a:t>
            </a:r>
            <a:r>
              <a:rPr lang="en-US" sz="2000" b="0" i="1" u="none">
                <a:solidFill>
                  <a:schemeClr val="dk1"/>
                </a:solidFill>
                <a:latin typeface="Twentieth Century"/>
                <a:ea typeface="Twentieth Century"/>
                <a:cs typeface="Twentieth Century"/>
                <a:sym typeface="Twentieth Century"/>
              </a:rPr>
              <a:t>L </a:t>
            </a:r>
            <a:r>
              <a:rPr lang="en-US" sz="2000" b="0" i="0" u="none">
                <a:solidFill>
                  <a:schemeClr val="dk1"/>
                </a:solidFill>
                <a:latin typeface="Twentieth Century"/>
                <a:ea typeface="Twentieth Century"/>
                <a:cs typeface="Twentieth Century"/>
                <a:sym typeface="Twentieth Century"/>
              </a:rPr>
              <a:t>for a set of instances</a:t>
            </a:r>
            <a:r>
              <a:rPr lang="en-US" sz="2000" b="0" i="1" u="none">
                <a:solidFill>
                  <a:schemeClr val="dk1"/>
                </a:solidFill>
                <a:latin typeface="Twentieth Century"/>
                <a:ea typeface="Twentieth Century"/>
                <a:cs typeface="Twentieth Century"/>
                <a:sym typeface="Twentieth Century"/>
              </a:rPr>
              <a:t> X</a:t>
            </a:r>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Twentieth Century"/>
                <a:ea typeface="Twentieth Century"/>
                <a:cs typeface="Twentieth Century"/>
                <a:sym typeface="Twentieth Century"/>
              </a:rPr>
              <a:t>a concept </a:t>
            </a:r>
            <a:r>
              <a:rPr lang="en-US" sz="2000" b="0" i="1" u="none">
                <a:solidFill>
                  <a:schemeClr val="dk1"/>
                </a:solidFill>
                <a:latin typeface="Twentieth Century"/>
                <a:ea typeface="Twentieth Century"/>
                <a:cs typeface="Twentieth Century"/>
                <a:sym typeface="Twentieth Century"/>
              </a:rPr>
              <a:t>c</a:t>
            </a:r>
            <a:r>
              <a:rPr lang="en-US" sz="2000" b="0" i="0" u="none">
                <a:solidFill>
                  <a:schemeClr val="dk1"/>
                </a:solidFill>
                <a:latin typeface="Twentieth Century"/>
                <a:ea typeface="Twentieth Century"/>
                <a:cs typeface="Twentieth Century"/>
                <a:sym typeface="Twentieth Century"/>
              </a:rPr>
              <a:t> defined over </a:t>
            </a:r>
            <a:r>
              <a:rPr lang="en-US" sz="2000" b="0" i="1" u="none">
                <a:solidFill>
                  <a:schemeClr val="dk1"/>
                </a:solidFill>
                <a:latin typeface="Twentieth Century"/>
                <a:ea typeface="Twentieth Century"/>
                <a:cs typeface="Twentieth Century"/>
                <a:sym typeface="Twentieth Century"/>
              </a:rPr>
              <a:t>X</a:t>
            </a:r>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Twentieth Century"/>
                <a:ea typeface="Twentieth Century"/>
                <a:cs typeface="Twentieth Century"/>
                <a:sym typeface="Twentieth Century"/>
              </a:rPr>
              <a:t>a set of training examples for </a:t>
            </a:r>
            <a:r>
              <a:rPr lang="en-US" sz="2000" b="0" i="1" u="none">
                <a:solidFill>
                  <a:schemeClr val="dk1"/>
                </a:solidFill>
                <a:latin typeface="Twentieth Century"/>
                <a:ea typeface="Twentieth Century"/>
                <a:cs typeface="Twentieth Century"/>
                <a:sym typeface="Twentieth Century"/>
              </a:rPr>
              <a:t>c</a:t>
            </a:r>
            <a:r>
              <a:rPr lang="en-US" sz="2000" b="0" i="0" u="none">
                <a:solidFill>
                  <a:schemeClr val="dk1"/>
                </a:solidFill>
                <a:latin typeface="Twentieth Century"/>
                <a:ea typeface="Twentieth Century"/>
                <a:cs typeface="Twentieth Century"/>
                <a:sym typeface="Twentieth Century"/>
              </a:rPr>
              <a:t>: </a:t>
            </a:r>
            <a:r>
              <a:rPr lang="en-US" sz="2000" b="0" i="1" u="none">
                <a:solidFill>
                  <a:schemeClr val="dk1"/>
                </a:solidFill>
                <a:latin typeface="Twentieth Century"/>
                <a:ea typeface="Twentieth Century"/>
                <a:cs typeface="Twentieth Century"/>
                <a:sym typeface="Twentieth Century"/>
              </a:rPr>
              <a:t>D</a:t>
            </a:r>
            <a:r>
              <a:rPr lang="en-US" sz="2000" b="0" i="1" u="none" baseline="-25000">
                <a:solidFill>
                  <a:schemeClr val="dk1"/>
                </a:solidFill>
                <a:latin typeface="Arial"/>
                <a:ea typeface="Arial"/>
                <a:cs typeface="Arial"/>
                <a:sym typeface="Arial"/>
              </a:rPr>
              <a:t>c</a:t>
            </a:r>
            <a:r>
              <a:rPr lang="en-US" sz="2000" b="0" i="0" u="none">
                <a:solidFill>
                  <a:schemeClr val="dk1"/>
                </a:solidFill>
                <a:latin typeface="Twentieth Century"/>
                <a:ea typeface="Twentieth Century"/>
                <a:cs typeface="Twentieth Century"/>
                <a:sym typeface="Twentieth Century"/>
              </a:rPr>
              <a:t> = {〈</a:t>
            </a:r>
            <a:r>
              <a:rPr lang="en-US" sz="2000" b="0" i="1" u="none">
                <a:solidFill>
                  <a:schemeClr val="dk1"/>
                </a:solidFill>
                <a:latin typeface="Twentieth Century"/>
                <a:ea typeface="Twentieth Century"/>
                <a:cs typeface="Twentieth Century"/>
                <a:sym typeface="Twentieth Century"/>
              </a:rPr>
              <a:t>x</a:t>
            </a:r>
            <a:r>
              <a:rPr lang="en-US" sz="2000" b="0" i="0" u="none">
                <a:solidFill>
                  <a:schemeClr val="dk1"/>
                </a:solidFill>
                <a:latin typeface="Twentieth Century"/>
                <a:ea typeface="Twentieth Century"/>
                <a:cs typeface="Twentieth Century"/>
                <a:sym typeface="Twentieth Century"/>
              </a:rPr>
              <a:t>, </a:t>
            </a:r>
            <a:r>
              <a:rPr lang="en-US" sz="2000" b="0" i="1" u="none">
                <a:solidFill>
                  <a:schemeClr val="dk1"/>
                </a:solidFill>
                <a:latin typeface="Twentieth Century"/>
                <a:ea typeface="Twentieth Century"/>
                <a:cs typeface="Twentieth Century"/>
                <a:sym typeface="Twentieth Century"/>
              </a:rPr>
              <a:t>c</a:t>
            </a:r>
            <a:r>
              <a:rPr lang="en-US" sz="20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Twentieth Century"/>
                <a:ea typeface="Twentieth Century"/>
                <a:cs typeface="Twentieth Century"/>
                <a:sym typeface="Twentieth Century"/>
              </a:rPr>
              <a:t>x</a:t>
            </a:r>
            <a:r>
              <a:rPr lang="en-US" sz="2000" b="0" i="0" u="none">
                <a:solidFill>
                  <a:schemeClr val="dk1"/>
                </a:solidFill>
                <a:latin typeface="Twentieth Century"/>
                <a:ea typeface="Twentieth Century"/>
                <a:cs typeface="Twentieth Century"/>
                <a:sym typeface="Twentieth Century"/>
              </a:rPr>
              <a:t>)〉}</a:t>
            </a:r>
            <a:endParaRPr/>
          </a:p>
          <a:p>
            <a:pPr marL="742950" lvl="1" indent="-285750" algn="l" rtl="0">
              <a:lnSpc>
                <a:spcPct val="90000"/>
              </a:lnSpc>
              <a:spcBef>
                <a:spcPts val="400"/>
              </a:spcBef>
              <a:spcAft>
                <a:spcPts val="0"/>
              </a:spcAft>
              <a:buClr>
                <a:schemeClr val="accent2"/>
              </a:buClr>
              <a:buSzPts val="1500"/>
              <a:buFont typeface="Noto Sans Symbols"/>
              <a:buChar char="▪"/>
            </a:pPr>
            <a:r>
              <a:rPr lang="en-US" sz="2000" b="0" i="1" u="none">
                <a:solidFill>
                  <a:schemeClr val="dk1"/>
                </a:solidFill>
                <a:latin typeface="Twentieth Century"/>
                <a:ea typeface="Twentieth Century"/>
                <a:cs typeface="Twentieth Century"/>
                <a:sym typeface="Twentieth Century"/>
              </a:rPr>
              <a:t>L</a:t>
            </a:r>
            <a:r>
              <a:rPr lang="en-US" sz="2000" b="0" i="0" u="none">
                <a:solidFill>
                  <a:schemeClr val="dk1"/>
                </a:solidFill>
                <a:latin typeface="Twentieth Century"/>
                <a:ea typeface="Twentieth Century"/>
                <a:cs typeface="Twentieth Century"/>
                <a:sym typeface="Twentieth Century"/>
              </a:rPr>
              <a:t>(x</a:t>
            </a:r>
            <a:r>
              <a:rPr lang="en-US" sz="2000" b="0" i="1" u="none" baseline="-25000">
                <a:solidFill>
                  <a:schemeClr val="dk1"/>
                </a:solidFill>
                <a:latin typeface="Arial"/>
                <a:ea typeface="Arial"/>
                <a:cs typeface="Arial"/>
                <a:sym typeface="Arial"/>
              </a:rPr>
              <a:t>i </a:t>
            </a:r>
            <a:r>
              <a:rPr lang="en-US" sz="2000" b="0" i="0" u="none">
                <a:solidFill>
                  <a:schemeClr val="dk1"/>
                </a:solidFill>
                <a:latin typeface="Twentieth Century"/>
                <a:ea typeface="Twentieth Century"/>
                <a:cs typeface="Twentieth Century"/>
                <a:sym typeface="Twentieth Century"/>
              </a:rPr>
              <a:t>, </a:t>
            </a:r>
            <a:r>
              <a:rPr lang="en-US" sz="2000" b="0" i="1" u="none">
                <a:solidFill>
                  <a:schemeClr val="dk1"/>
                </a:solidFill>
                <a:latin typeface="Twentieth Century"/>
                <a:ea typeface="Twentieth Century"/>
                <a:cs typeface="Twentieth Century"/>
                <a:sym typeface="Twentieth Century"/>
              </a:rPr>
              <a:t>D</a:t>
            </a:r>
            <a:r>
              <a:rPr lang="en-US" sz="2000" b="0" i="1" u="none" baseline="-25000">
                <a:solidFill>
                  <a:schemeClr val="dk1"/>
                </a:solidFill>
                <a:latin typeface="Arial"/>
                <a:ea typeface="Arial"/>
                <a:cs typeface="Arial"/>
                <a:sym typeface="Arial"/>
              </a:rPr>
              <a:t>c</a:t>
            </a:r>
            <a:r>
              <a:rPr lang="en-US" sz="2000" b="0" i="0" u="none">
                <a:solidFill>
                  <a:schemeClr val="dk1"/>
                </a:solidFill>
                <a:latin typeface="Twentieth Century"/>
                <a:ea typeface="Twentieth Century"/>
                <a:cs typeface="Twentieth Century"/>
                <a:sym typeface="Twentieth Century"/>
              </a:rPr>
              <a:t>) outcome of classification of x</a:t>
            </a:r>
            <a:r>
              <a:rPr lang="en-US" sz="2000" b="0" i="1" u="none" baseline="-25000">
                <a:solidFill>
                  <a:schemeClr val="dk1"/>
                </a:solidFill>
                <a:latin typeface="Arial"/>
                <a:ea typeface="Arial"/>
                <a:cs typeface="Arial"/>
                <a:sym typeface="Arial"/>
              </a:rPr>
              <a:t>i </a:t>
            </a:r>
            <a:r>
              <a:rPr lang="en-US" sz="2000" b="0" i="0" u="none">
                <a:solidFill>
                  <a:schemeClr val="dk1"/>
                </a:solidFill>
                <a:latin typeface="Twentieth Century"/>
                <a:ea typeface="Twentieth Century"/>
                <a:cs typeface="Twentieth Century"/>
                <a:sym typeface="Twentieth Century"/>
              </a:rPr>
              <a:t>after learning </a:t>
            </a:r>
            <a:endParaRPr/>
          </a:p>
          <a:p>
            <a:pPr marL="342900" lvl="0" indent="-342900" algn="l" rtl="0">
              <a:lnSpc>
                <a:spcPct val="90000"/>
              </a:lnSpc>
              <a:spcBef>
                <a:spcPts val="48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Inductive inference ( </a:t>
            </a:r>
            <a:r>
              <a:rPr lang="en-US" sz="2400" b="1" i="0" u="none">
                <a:solidFill>
                  <a:schemeClr val="dk1"/>
                </a:solidFill>
                <a:latin typeface="Arial"/>
                <a:ea typeface="Arial"/>
                <a:cs typeface="Arial"/>
                <a:sym typeface="Arial"/>
              </a:rPr>
              <a:t>≻ </a:t>
            </a:r>
            <a:r>
              <a:rPr lang="en-US" sz="2400" b="0" i="0" u="none">
                <a:solidFill>
                  <a:schemeClr val="dk1"/>
                </a:solidFill>
                <a:latin typeface="Twentieth Century"/>
                <a:ea typeface="Twentieth Century"/>
                <a:cs typeface="Twentieth Century"/>
                <a:sym typeface="Twentieth Century"/>
              </a:rPr>
              <a:t>):</a:t>
            </a:r>
            <a:endParaRPr/>
          </a:p>
          <a:p>
            <a:pPr marL="342900" lvl="0" indent="-342900" algn="l" rtl="0">
              <a:lnSpc>
                <a:spcPct val="90000"/>
              </a:lnSpc>
              <a:spcBef>
                <a:spcPts val="480"/>
              </a:spcBef>
              <a:spcAft>
                <a:spcPts val="0"/>
              </a:spcAft>
              <a:buSzPts val="1800"/>
              <a:buNone/>
            </a:pP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wentieth Century"/>
                <a:ea typeface="Twentieth Century"/>
                <a:cs typeface="Twentieth Century"/>
                <a:sym typeface="Twentieth Century"/>
              </a:rPr>
              <a:t>D</a:t>
            </a:r>
            <a:r>
              <a:rPr lang="en-US" sz="2400" b="0" i="1" u="none" baseline="-25000">
                <a:solidFill>
                  <a:schemeClr val="dk1"/>
                </a:solidFill>
                <a:latin typeface="Arial"/>
                <a:ea typeface="Arial"/>
                <a:cs typeface="Arial"/>
                <a:sym typeface="Arial"/>
              </a:rPr>
              <a:t>c</a:t>
            </a:r>
            <a:r>
              <a:rPr lang="en-US" sz="2400" b="0" i="0" u="none">
                <a:solidFill>
                  <a:schemeClr val="dk1"/>
                </a:solidFill>
                <a:latin typeface="Twentieth Century"/>
                <a:ea typeface="Twentieth Century"/>
                <a:cs typeface="Twentieth Century"/>
                <a:sym typeface="Twentieth Century"/>
              </a:rPr>
              <a:t> ∧ x</a:t>
            </a:r>
            <a:r>
              <a:rPr lang="en-US" sz="2400" b="0" i="1" u="none" baseline="-25000">
                <a:solidFill>
                  <a:schemeClr val="dk1"/>
                </a:solidFill>
                <a:latin typeface="Arial"/>
                <a:ea typeface="Arial"/>
                <a:cs typeface="Arial"/>
                <a:sym typeface="Arial"/>
              </a:rPr>
              <a:t>i</a:t>
            </a:r>
            <a:r>
              <a:rPr lang="en-US" sz="2400" b="0" i="0" u="none" baseline="-25000">
                <a:solidFill>
                  <a:schemeClr val="dk1"/>
                </a:solidFill>
                <a:latin typeface="Arial"/>
                <a:ea typeface="Arial"/>
                <a:cs typeface="Arial"/>
                <a:sym typeface="Arial"/>
              </a:rPr>
              <a:t>  </a:t>
            </a:r>
            <a:r>
              <a:rPr lang="en-US" sz="2400" b="1" i="0" u="none">
                <a:solidFill>
                  <a:schemeClr val="dk1"/>
                </a:solidFill>
                <a:latin typeface="Arial"/>
                <a:ea typeface="Arial"/>
                <a:cs typeface="Arial"/>
                <a:sym typeface="Arial"/>
              </a:rPr>
              <a:t>≻</a:t>
            </a:r>
            <a:r>
              <a:rPr lang="en-US" sz="2400" b="0" i="0" u="none" baseline="-25000">
                <a:solidFill>
                  <a:schemeClr val="dk1"/>
                </a:solidFill>
                <a:latin typeface="Arial"/>
                <a:ea typeface="Arial"/>
                <a:cs typeface="Arial"/>
                <a:sym typeface="Arial"/>
              </a:rPr>
              <a:t>  </a:t>
            </a:r>
            <a:r>
              <a:rPr lang="en-US" sz="2400" b="0" i="1" u="none">
                <a:solidFill>
                  <a:schemeClr val="dk1"/>
                </a:solidFill>
                <a:latin typeface="Twentieth Century"/>
                <a:ea typeface="Twentieth Century"/>
                <a:cs typeface="Twentieth Century"/>
                <a:sym typeface="Twentieth Century"/>
              </a:rPr>
              <a:t>L</a:t>
            </a:r>
            <a:r>
              <a:rPr lang="en-US" sz="2400" b="0" i="0" u="none">
                <a:solidFill>
                  <a:schemeClr val="dk1"/>
                </a:solidFill>
                <a:latin typeface="Twentieth Century"/>
                <a:ea typeface="Twentieth Century"/>
                <a:cs typeface="Twentieth Century"/>
                <a:sym typeface="Twentieth Century"/>
              </a:rPr>
              <a:t>(</a:t>
            </a:r>
            <a:r>
              <a:rPr lang="en-US" sz="2400" b="0" i="1" u="none">
                <a:solidFill>
                  <a:schemeClr val="dk1"/>
                </a:solidFill>
                <a:latin typeface="Twentieth Century"/>
                <a:ea typeface="Twentieth Century"/>
                <a:cs typeface="Twentieth Century"/>
                <a:sym typeface="Twentieth Century"/>
              </a:rPr>
              <a:t>x</a:t>
            </a:r>
            <a:r>
              <a:rPr lang="en-US" sz="2400" b="0" i="1" u="none" baseline="-25000">
                <a:solidFill>
                  <a:schemeClr val="dk1"/>
                </a:solidFill>
                <a:latin typeface="Arial"/>
                <a:ea typeface="Arial"/>
                <a:cs typeface="Arial"/>
                <a:sym typeface="Arial"/>
              </a:rPr>
              <a:t>i</a:t>
            </a: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wentieth Century"/>
                <a:ea typeface="Twentieth Century"/>
                <a:cs typeface="Twentieth Century"/>
                <a:sym typeface="Twentieth Century"/>
              </a:rPr>
              <a:t>D</a:t>
            </a:r>
            <a:r>
              <a:rPr lang="en-US" sz="2400" b="0" i="1" u="none" baseline="-25000">
                <a:solidFill>
                  <a:schemeClr val="dk1"/>
                </a:solidFill>
                <a:latin typeface="Arial"/>
                <a:ea typeface="Arial"/>
                <a:cs typeface="Arial"/>
                <a:sym typeface="Arial"/>
              </a:rPr>
              <a:t>c</a:t>
            </a:r>
            <a:r>
              <a:rPr lang="en-US" sz="2400" b="0" i="0" u="none">
                <a:solidFill>
                  <a:schemeClr val="dk1"/>
                </a:solidFill>
                <a:latin typeface="Twentieth Century"/>
                <a:ea typeface="Twentieth Century"/>
                <a:cs typeface="Twentieth Century"/>
                <a:sym typeface="Twentieth Century"/>
              </a:rPr>
              <a:t>) </a:t>
            </a:r>
            <a:endParaRPr/>
          </a:p>
          <a:p>
            <a:pPr marL="342900" lvl="0" indent="-342900" algn="l" rtl="0">
              <a:lnSpc>
                <a:spcPct val="90000"/>
              </a:lnSpc>
              <a:spcBef>
                <a:spcPts val="48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The</a:t>
            </a:r>
            <a:r>
              <a:rPr lang="en-US" sz="2400" b="0" i="1" u="none">
                <a:solidFill>
                  <a:schemeClr val="dk1"/>
                </a:solidFill>
                <a:latin typeface="Twentieth Century"/>
                <a:ea typeface="Twentieth Century"/>
                <a:cs typeface="Twentieth Century"/>
                <a:sym typeface="Twentieth Century"/>
              </a:rPr>
              <a:t> inductive bias</a:t>
            </a:r>
            <a:r>
              <a:rPr lang="en-US" sz="2400" b="0" i="0" u="none">
                <a:solidFill>
                  <a:schemeClr val="dk1"/>
                </a:solidFill>
                <a:latin typeface="Twentieth Century"/>
                <a:ea typeface="Twentieth Century"/>
                <a:cs typeface="Twentieth Century"/>
                <a:sym typeface="Twentieth Century"/>
              </a:rPr>
              <a:t> is defined as a minimal set of assumptions </a:t>
            </a:r>
            <a:r>
              <a:rPr lang="en-US" sz="2400" b="1" i="1" u="none">
                <a:solidFill>
                  <a:schemeClr val="dk2"/>
                </a:solidFill>
                <a:latin typeface="Twentieth Century"/>
                <a:ea typeface="Twentieth Century"/>
                <a:cs typeface="Twentieth Century"/>
                <a:sym typeface="Twentieth Century"/>
              </a:rPr>
              <a:t>B</a:t>
            </a:r>
            <a:r>
              <a:rPr lang="en-US" sz="2400" b="0" i="0" u="none">
                <a:solidFill>
                  <a:schemeClr val="dk1"/>
                </a:solidFill>
                <a:latin typeface="Twentieth Century"/>
                <a:ea typeface="Twentieth Century"/>
                <a:cs typeface="Twentieth Century"/>
                <a:sym typeface="Twentieth Century"/>
              </a:rPr>
              <a:t>, such that (|</a:t>
            </a:r>
            <a:r>
              <a:rPr lang="en-US" sz="2400" b="0" i="0" u="none">
                <a:solidFill>
                  <a:schemeClr val="dk1"/>
                </a:solidFill>
                <a:latin typeface="Arial"/>
                <a:ea typeface="Arial"/>
                <a:cs typeface="Arial"/>
                <a:sym typeface="Arial"/>
              </a:rPr>
              <a:t>−</a:t>
            </a:r>
            <a:r>
              <a:rPr lang="en-US" sz="2400" b="0" i="0" u="none">
                <a:solidFill>
                  <a:schemeClr val="dk1"/>
                </a:solidFill>
                <a:latin typeface="Twentieth Century"/>
                <a:ea typeface="Twentieth Century"/>
                <a:cs typeface="Twentieth Century"/>
                <a:sym typeface="Twentieth Century"/>
              </a:rPr>
              <a:t>  for deduction)</a:t>
            </a:r>
            <a:endParaRPr/>
          </a:p>
          <a:p>
            <a:pPr marL="342900" lvl="0" indent="-342900" algn="l" rtl="0">
              <a:lnSpc>
                <a:spcPct val="90000"/>
              </a:lnSpc>
              <a:spcBef>
                <a:spcPts val="480"/>
              </a:spcBef>
              <a:spcAft>
                <a:spcPts val="0"/>
              </a:spcAft>
              <a:buSzPts val="1800"/>
              <a:buNone/>
            </a:pPr>
            <a:r>
              <a:rPr lang="en-US" sz="2400" b="0" i="1" u="none">
                <a:solidFill>
                  <a:schemeClr val="dk1"/>
                </a:solidFill>
                <a:latin typeface="Twentieth Century"/>
                <a:ea typeface="Twentieth Century"/>
                <a:cs typeface="Twentieth Century"/>
                <a:sym typeface="Twentieth Century"/>
              </a:rPr>
              <a:t>	     </a:t>
            </a:r>
            <a:r>
              <a:rPr lang="en-US" sz="2400" b="0" i="0" u="none">
                <a:solidFill>
                  <a:schemeClr val="dk1"/>
                </a:solidFill>
                <a:latin typeface="Twentieth Century"/>
                <a:ea typeface="Twentieth Century"/>
                <a:cs typeface="Twentieth Century"/>
                <a:sym typeface="Twentieth Century"/>
              </a:rPr>
              <a:t>∀ (x</a:t>
            </a:r>
            <a:r>
              <a:rPr lang="en-US" sz="2400" b="0" i="1" u="none" baseline="-25000">
                <a:solidFill>
                  <a:schemeClr val="dk1"/>
                </a:solidFill>
                <a:latin typeface="Arial"/>
                <a:ea typeface="Arial"/>
                <a:cs typeface="Arial"/>
                <a:sym typeface="Arial"/>
              </a:rPr>
              <a:t>i</a:t>
            </a:r>
            <a:r>
              <a:rPr lang="en-US" sz="2400" b="0" i="1" u="none">
                <a:solidFill>
                  <a:schemeClr val="dk1"/>
                </a:solidFill>
                <a:latin typeface="Twentieth Century"/>
                <a:ea typeface="Twentieth Century"/>
                <a:cs typeface="Twentieth Century"/>
                <a:sym typeface="Twentieth Century"/>
              </a:rPr>
              <a:t> </a:t>
            </a: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wentieth Century"/>
                <a:ea typeface="Twentieth Century"/>
                <a:cs typeface="Twentieth Century"/>
                <a:sym typeface="Twentieth Century"/>
              </a:rPr>
              <a:t>X</a:t>
            </a:r>
            <a:r>
              <a:rPr lang="en-US" sz="2400" b="0" i="0" u="none">
                <a:solidFill>
                  <a:schemeClr val="dk1"/>
                </a:solidFill>
                <a:latin typeface="Twentieth Century"/>
                <a:ea typeface="Twentieth Century"/>
                <a:cs typeface="Twentieth Century"/>
                <a:sym typeface="Twentieth Century"/>
              </a:rPr>
              <a:t>) [ (</a:t>
            </a:r>
            <a:r>
              <a:rPr lang="en-US" sz="2400" b="0" i="1" u="none">
                <a:solidFill>
                  <a:schemeClr val="dk2"/>
                </a:solidFill>
                <a:latin typeface="Twentieth Century"/>
                <a:ea typeface="Twentieth Century"/>
                <a:cs typeface="Twentieth Century"/>
                <a:sym typeface="Twentieth Century"/>
              </a:rPr>
              <a:t>B</a:t>
            </a:r>
            <a:r>
              <a:rPr lang="en-US" sz="2400" b="0" i="0" u="none">
                <a:solidFill>
                  <a:schemeClr val="dk1"/>
                </a:solidFill>
                <a:latin typeface="Twentieth Century"/>
                <a:ea typeface="Twentieth Century"/>
                <a:cs typeface="Twentieth Century"/>
                <a:sym typeface="Twentieth Century"/>
              </a:rPr>
              <a:t> ∧ </a:t>
            </a:r>
            <a:r>
              <a:rPr lang="en-US" sz="2400" b="0" i="1" u="none">
                <a:solidFill>
                  <a:schemeClr val="dk1"/>
                </a:solidFill>
                <a:latin typeface="Twentieth Century"/>
                <a:ea typeface="Twentieth Century"/>
                <a:cs typeface="Twentieth Century"/>
                <a:sym typeface="Twentieth Century"/>
              </a:rPr>
              <a:t>D</a:t>
            </a:r>
            <a:r>
              <a:rPr lang="en-US" sz="2400" b="0" i="1" u="none" baseline="-25000">
                <a:solidFill>
                  <a:schemeClr val="dk1"/>
                </a:solidFill>
                <a:latin typeface="Arial"/>
                <a:ea typeface="Arial"/>
                <a:cs typeface="Arial"/>
                <a:sym typeface="Arial"/>
              </a:rPr>
              <a:t>c</a:t>
            </a:r>
            <a:r>
              <a:rPr lang="en-US" sz="2400" b="0" i="0" u="none">
                <a:solidFill>
                  <a:schemeClr val="dk1"/>
                </a:solidFill>
                <a:latin typeface="Twentieth Century"/>
                <a:ea typeface="Twentieth Century"/>
                <a:cs typeface="Twentieth Century"/>
                <a:sym typeface="Twentieth Century"/>
              </a:rPr>
              <a:t> ∧ x</a:t>
            </a:r>
            <a:r>
              <a:rPr lang="en-US" sz="2400" b="0" i="1" u="none" baseline="-25000">
                <a:solidFill>
                  <a:schemeClr val="dk1"/>
                </a:solidFill>
                <a:latin typeface="Arial"/>
                <a:ea typeface="Arial"/>
                <a:cs typeface="Arial"/>
                <a:sym typeface="Arial"/>
              </a:rPr>
              <a:t>i</a:t>
            </a:r>
            <a:r>
              <a:rPr lang="en-US" sz="2400" b="0" i="0" u="none">
                <a:solidFill>
                  <a:schemeClr val="dk1"/>
                </a:solidFill>
                <a:latin typeface="Twentieth Century"/>
                <a:ea typeface="Twentieth Century"/>
                <a:cs typeface="Twentieth Century"/>
                <a:sym typeface="Twentieth Century"/>
              </a:rPr>
              <a:t>)</a:t>
            </a:r>
            <a:r>
              <a:rPr lang="en-US" sz="2400" b="0" i="0" u="none" baseline="-25000">
                <a:solidFill>
                  <a:schemeClr val="dk1"/>
                </a:solidFill>
                <a:latin typeface="Arial"/>
                <a:ea typeface="Arial"/>
                <a:cs typeface="Arial"/>
                <a:sym typeface="Arial"/>
              </a:rPr>
              <a:t> </a:t>
            </a:r>
            <a:r>
              <a:rPr lang="en-US" sz="2400" b="0" i="0" u="none">
                <a:solidFill>
                  <a:schemeClr val="dk1"/>
                </a:solidFill>
                <a:latin typeface="Twentieth Century"/>
                <a:ea typeface="Twentieth Century"/>
                <a:cs typeface="Twentieth Century"/>
                <a:sym typeface="Twentieth Century"/>
              </a:rPr>
              <a:t>|</a:t>
            </a:r>
            <a:r>
              <a:rPr lang="en-US" sz="2400" b="0" i="0" u="none">
                <a:solidFill>
                  <a:schemeClr val="dk1"/>
                </a:solidFill>
                <a:latin typeface="Arial"/>
                <a:ea typeface="Arial"/>
                <a:cs typeface="Arial"/>
                <a:sym typeface="Arial"/>
              </a:rPr>
              <a:t>−</a:t>
            </a: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wentieth Century"/>
                <a:ea typeface="Twentieth Century"/>
                <a:cs typeface="Twentieth Century"/>
                <a:sym typeface="Twentieth Century"/>
              </a:rPr>
              <a:t>L</a:t>
            </a:r>
            <a:r>
              <a:rPr lang="en-US" sz="2400" b="0" i="0" u="none">
                <a:solidFill>
                  <a:schemeClr val="dk1"/>
                </a:solidFill>
                <a:latin typeface="Twentieth Century"/>
                <a:ea typeface="Twentieth Century"/>
                <a:cs typeface="Twentieth Century"/>
                <a:sym typeface="Twentieth Century"/>
              </a:rPr>
              <a:t>(</a:t>
            </a:r>
            <a:r>
              <a:rPr lang="en-US" sz="2400" b="0" i="1" u="none">
                <a:solidFill>
                  <a:schemeClr val="dk1"/>
                </a:solidFill>
                <a:latin typeface="Twentieth Century"/>
                <a:ea typeface="Twentieth Century"/>
                <a:cs typeface="Twentieth Century"/>
                <a:sym typeface="Twentieth Century"/>
              </a:rPr>
              <a:t>x</a:t>
            </a:r>
            <a:r>
              <a:rPr lang="en-US" sz="2400" b="0" i="1" u="none" baseline="-25000">
                <a:solidFill>
                  <a:schemeClr val="dk1"/>
                </a:solidFill>
                <a:latin typeface="Arial"/>
                <a:ea typeface="Arial"/>
                <a:cs typeface="Arial"/>
                <a:sym typeface="Arial"/>
              </a:rPr>
              <a:t>i</a:t>
            </a: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wentieth Century"/>
                <a:ea typeface="Twentieth Century"/>
                <a:cs typeface="Twentieth Century"/>
                <a:sym typeface="Twentieth Century"/>
              </a:rPr>
              <a:t>D</a:t>
            </a:r>
            <a:r>
              <a:rPr lang="en-US" sz="2400" b="0" i="1" u="none" baseline="-25000">
                <a:solidFill>
                  <a:schemeClr val="dk1"/>
                </a:solidFill>
                <a:latin typeface="Arial"/>
                <a:ea typeface="Arial"/>
                <a:cs typeface="Arial"/>
                <a:sym typeface="Arial"/>
              </a:rPr>
              <a:t>c</a:t>
            </a:r>
            <a:r>
              <a:rPr lang="en-US" sz="2400" b="0" i="0" u="none">
                <a:solidFill>
                  <a:schemeClr val="dk1"/>
                </a:solidFill>
                <a:latin typeface="Twentieth Century"/>
                <a:ea typeface="Twentieth Century"/>
                <a:cs typeface="Twentieth Century"/>
                <a:sym typeface="Twentieth Century"/>
              </a:rPr>
              <a:t>) ]</a:t>
            </a:r>
            <a:endParaRPr/>
          </a:p>
          <a:p>
            <a:pPr marL="342900" lvl="0" indent="-342900" algn="l" rtl="0">
              <a:lnSpc>
                <a:spcPct val="90000"/>
              </a:lnSpc>
              <a:spcBef>
                <a:spcPts val="480"/>
              </a:spcBef>
              <a:spcAft>
                <a:spcPts val="0"/>
              </a:spcAft>
              <a:buSzPts val="1800"/>
              <a:buNone/>
            </a:pPr>
            <a:r>
              <a:rPr lang="en-US" sz="2400" b="0" i="0" u="none">
                <a:solidFill>
                  <a:schemeClr val="dk1"/>
                </a:solidFill>
                <a:latin typeface="Twentieth Century"/>
                <a:ea typeface="Twentieth Century"/>
                <a:cs typeface="Twentieth Century"/>
                <a:sym typeface="Twentieth Century"/>
              </a:rPr>
              <a:t>	</a:t>
            </a:r>
            <a:endParaRPr/>
          </a:p>
        </p:txBody>
      </p:sp>
    </p:spTree>
  </p:cSld>
  <p:clrMapOvr>
    <a:masterClrMapping/>
  </p:clrMapOvr>
  <p:transition spd="med">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2"/>
          <p:cNvSpPr txBox="1">
            <a:spLocks noGrp="1"/>
          </p:cNvSpPr>
          <p:nvPr>
            <p:ph type="title"/>
          </p:nvPr>
        </p:nvSpPr>
        <p:spPr>
          <a:xfrm>
            <a:off x="317500" y="547687"/>
            <a:ext cx="8637587" cy="769937"/>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400"/>
              <a:buFont typeface="Arial Narrow"/>
              <a:buNone/>
            </a:pPr>
            <a:r>
              <a:rPr lang="en-US" sz="4400" b="0" i="0" u="none">
                <a:solidFill>
                  <a:schemeClr val="dk2"/>
                </a:solidFill>
                <a:latin typeface="Arial Narrow"/>
                <a:ea typeface="Arial Narrow"/>
                <a:cs typeface="Arial Narrow"/>
                <a:sym typeface="Arial Narrow"/>
              </a:rPr>
              <a:t>Inductive bias of Candidate-Elimination</a:t>
            </a:r>
            <a:endParaRPr/>
          </a:p>
        </p:txBody>
      </p:sp>
      <p:sp>
        <p:nvSpPr>
          <p:cNvPr id="523" name="Google Shape;523;p42"/>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Assume </a:t>
            </a:r>
            <a:r>
              <a:rPr lang="en-US" sz="2400" b="0" i="1" u="none">
                <a:solidFill>
                  <a:schemeClr val="dk1"/>
                </a:solidFill>
                <a:latin typeface="Twentieth Century"/>
                <a:ea typeface="Twentieth Century"/>
                <a:cs typeface="Twentieth Century"/>
                <a:sym typeface="Twentieth Century"/>
              </a:rPr>
              <a:t>L</a:t>
            </a:r>
            <a:r>
              <a:rPr lang="en-US" sz="2400" b="0" i="0" u="none">
                <a:solidFill>
                  <a:schemeClr val="dk1"/>
                </a:solidFill>
                <a:latin typeface="Twentieth Century"/>
                <a:ea typeface="Twentieth Century"/>
                <a:cs typeface="Twentieth Century"/>
                <a:sym typeface="Twentieth Century"/>
              </a:rPr>
              <a:t> is defined as follows:</a:t>
            </a:r>
            <a:endParaRPr/>
          </a:p>
          <a:p>
            <a:pPr marL="838200" lvl="1" indent="-38100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Twentieth Century"/>
                <a:ea typeface="Twentieth Century"/>
                <a:cs typeface="Twentieth Century"/>
                <a:sym typeface="Twentieth Century"/>
              </a:rPr>
              <a:t>compute </a:t>
            </a:r>
            <a:r>
              <a:rPr lang="en-US" sz="2000" b="0" i="1" u="none">
                <a:solidFill>
                  <a:schemeClr val="dk1"/>
                </a:solidFill>
                <a:latin typeface="Twentieth Century"/>
                <a:ea typeface="Twentieth Century"/>
                <a:cs typeface="Twentieth Century"/>
                <a:sym typeface="Twentieth Century"/>
              </a:rPr>
              <a:t>VS</a:t>
            </a:r>
            <a:r>
              <a:rPr lang="en-US" sz="2000" b="0" i="0" u="none" baseline="-25000">
                <a:solidFill>
                  <a:schemeClr val="dk1"/>
                </a:solidFill>
                <a:latin typeface="Arial"/>
                <a:ea typeface="Arial"/>
                <a:cs typeface="Arial"/>
                <a:sym typeface="Arial"/>
              </a:rPr>
              <a:t>H,D</a:t>
            </a:r>
            <a:endParaRPr/>
          </a:p>
          <a:p>
            <a:pPr marL="838200" lvl="1" indent="-381000" algn="l" rtl="0">
              <a:lnSpc>
                <a:spcPct val="90000"/>
              </a:lnSpc>
              <a:spcBef>
                <a:spcPts val="400"/>
              </a:spcBef>
              <a:spcAft>
                <a:spcPts val="0"/>
              </a:spcAft>
              <a:buClr>
                <a:schemeClr val="accent2"/>
              </a:buClr>
              <a:buSzPts val="1500"/>
              <a:buFont typeface="Noto Sans Symbols"/>
              <a:buChar char="▪"/>
            </a:pPr>
            <a:r>
              <a:rPr lang="en-US" sz="2000" b="0" i="0" u="none">
                <a:solidFill>
                  <a:schemeClr val="dk1"/>
                </a:solidFill>
                <a:latin typeface="Twentieth Century"/>
                <a:ea typeface="Twentieth Century"/>
                <a:cs typeface="Twentieth Century"/>
                <a:sym typeface="Twentieth Century"/>
              </a:rPr>
              <a:t>classify new instance by </a:t>
            </a:r>
            <a:r>
              <a:rPr lang="en-US" sz="2000" b="0" i="0" u="none">
                <a:solidFill>
                  <a:schemeClr val="accent1"/>
                </a:solidFill>
                <a:latin typeface="Twentieth Century"/>
                <a:ea typeface="Twentieth Century"/>
                <a:cs typeface="Twentieth Century"/>
                <a:sym typeface="Twentieth Century"/>
              </a:rPr>
              <a:t>complete agreement </a:t>
            </a:r>
            <a:r>
              <a:rPr lang="en-US" sz="2000" b="0" i="0" u="none">
                <a:solidFill>
                  <a:schemeClr val="dk1"/>
                </a:solidFill>
                <a:latin typeface="Twentieth Century"/>
                <a:ea typeface="Twentieth Century"/>
                <a:cs typeface="Twentieth Century"/>
                <a:sym typeface="Twentieth Century"/>
              </a:rPr>
              <a:t>of all the hypotheses in </a:t>
            </a:r>
            <a:r>
              <a:rPr lang="en-US" sz="2000" b="0" i="1" u="none">
                <a:solidFill>
                  <a:schemeClr val="dk1"/>
                </a:solidFill>
                <a:latin typeface="Twentieth Century"/>
                <a:ea typeface="Twentieth Century"/>
                <a:cs typeface="Twentieth Century"/>
                <a:sym typeface="Twentieth Century"/>
              </a:rPr>
              <a:t>VS</a:t>
            </a:r>
            <a:r>
              <a:rPr lang="en-US" sz="2000" b="0" i="0" u="none" baseline="-25000">
                <a:solidFill>
                  <a:schemeClr val="dk1"/>
                </a:solidFill>
                <a:latin typeface="Arial"/>
                <a:ea typeface="Arial"/>
                <a:cs typeface="Arial"/>
                <a:sym typeface="Arial"/>
              </a:rPr>
              <a:t>H,D</a:t>
            </a:r>
            <a:endParaRPr/>
          </a:p>
          <a:p>
            <a:pPr marL="457200" lvl="0" indent="-457200" algn="l" rtl="0">
              <a:lnSpc>
                <a:spcPct val="90000"/>
              </a:lnSpc>
              <a:spcBef>
                <a:spcPts val="48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Then the inductive bias of Candidate-Elimination is simply </a:t>
            </a:r>
            <a:endParaRPr/>
          </a:p>
          <a:p>
            <a:pPr marL="457200" lvl="0" indent="-457200" algn="l" rtl="0">
              <a:lnSpc>
                <a:spcPct val="90000"/>
              </a:lnSpc>
              <a:spcBef>
                <a:spcPts val="480"/>
              </a:spcBef>
              <a:spcAft>
                <a:spcPts val="0"/>
              </a:spcAft>
              <a:buSzPts val="1800"/>
              <a:buNone/>
            </a:pPr>
            <a:r>
              <a:rPr lang="en-US" sz="2400" b="0" i="1" u="none">
                <a:solidFill>
                  <a:schemeClr val="dk1"/>
                </a:solidFill>
                <a:latin typeface="Twentieth Century"/>
                <a:ea typeface="Twentieth Century"/>
                <a:cs typeface="Twentieth Century"/>
                <a:sym typeface="Twentieth Century"/>
              </a:rPr>
              <a:t>	B</a:t>
            </a:r>
            <a:r>
              <a:rPr lang="en-US" sz="2400" b="0" i="0" u="none">
                <a:solidFill>
                  <a:schemeClr val="dk1"/>
                </a:solidFill>
                <a:latin typeface="Twentieth Century"/>
                <a:ea typeface="Twentieth Century"/>
                <a:cs typeface="Twentieth Century"/>
                <a:sym typeface="Twentieth Century"/>
              </a:rPr>
              <a:t> ≡ (</a:t>
            </a:r>
            <a:r>
              <a:rPr lang="en-US" sz="2400" b="0" i="1" u="none">
                <a:solidFill>
                  <a:schemeClr val="dk1"/>
                </a:solidFill>
                <a:latin typeface="Twentieth Century"/>
                <a:ea typeface="Twentieth Century"/>
                <a:cs typeface="Twentieth Century"/>
                <a:sym typeface="Twentieth Century"/>
              </a:rPr>
              <a:t>c </a:t>
            </a:r>
            <a:r>
              <a:rPr lang="en-US" sz="2400" b="0" i="0" u="none">
                <a:solidFill>
                  <a:schemeClr val="dk1"/>
                </a:solidFill>
                <a:latin typeface="Twentieth Century"/>
                <a:ea typeface="Twentieth Century"/>
                <a:cs typeface="Twentieth Century"/>
                <a:sym typeface="Twentieth Century"/>
              </a:rPr>
              <a:t>∈ H) </a:t>
            </a:r>
            <a:endParaRPr/>
          </a:p>
          <a:p>
            <a:pPr marL="457200" lvl="0" indent="-457200" algn="l" rtl="0">
              <a:lnSpc>
                <a:spcPct val="90000"/>
              </a:lnSpc>
              <a:spcBef>
                <a:spcPts val="480"/>
              </a:spcBef>
              <a:spcAft>
                <a:spcPts val="0"/>
              </a:spcAft>
              <a:buClr>
                <a:schemeClr val="accent1"/>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In fact by assuming </a:t>
            </a:r>
            <a:r>
              <a:rPr lang="en-US" sz="2400" b="0" i="1" u="none">
                <a:solidFill>
                  <a:schemeClr val="dk1"/>
                </a:solidFill>
                <a:latin typeface="Twentieth Century"/>
                <a:ea typeface="Twentieth Century"/>
                <a:cs typeface="Twentieth Century"/>
                <a:sym typeface="Twentieth Century"/>
              </a:rPr>
              <a:t>c </a:t>
            </a:r>
            <a:r>
              <a:rPr lang="en-US" sz="2400" b="0" i="0" u="none">
                <a:solidFill>
                  <a:schemeClr val="dk1"/>
                </a:solidFill>
                <a:latin typeface="Twentieth Century"/>
                <a:ea typeface="Twentieth Century"/>
                <a:cs typeface="Twentieth Century"/>
                <a:sym typeface="Twentieth Century"/>
              </a:rPr>
              <a:t>∈ </a:t>
            </a:r>
            <a:r>
              <a:rPr lang="en-US" sz="2400" b="0" i="1" u="none">
                <a:solidFill>
                  <a:schemeClr val="dk1"/>
                </a:solidFill>
                <a:latin typeface="Twentieth Century"/>
                <a:ea typeface="Twentieth Century"/>
                <a:cs typeface="Twentieth Century"/>
                <a:sym typeface="Twentieth Century"/>
              </a:rPr>
              <a:t>H</a:t>
            </a:r>
            <a:r>
              <a:rPr lang="en-US" sz="2400" b="0" i="0" u="none">
                <a:solidFill>
                  <a:schemeClr val="dk1"/>
                </a:solidFill>
                <a:latin typeface="Twentieth Century"/>
                <a:ea typeface="Twentieth Century"/>
                <a:cs typeface="Twentieth Century"/>
                <a:sym typeface="Twentieth Century"/>
              </a:rPr>
              <a:t>:</a:t>
            </a:r>
            <a:endParaRPr/>
          </a:p>
          <a:p>
            <a:pPr marL="838200" lvl="1" indent="-381000" algn="l" rtl="0">
              <a:lnSpc>
                <a:spcPct val="90000"/>
              </a:lnSpc>
              <a:spcBef>
                <a:spcPts val="400"/>
              </a:spcBef>
              <a:spcAft>
                <a:spcPts val="0"/>
              </a:spcAft>
              <a:buClr>
                <a:schemeClr val="accent2"/>
              </a:buClr>
              <a:buSzPts val="1500"/>
              <a:buFont typeface="Arial"/>
              <a:buAutoNum type="arabicPeriod"/>
            </a:pPr>
            <a:r>
              <a:rPr lang="en-US" sz="2000" b="0" i="1" u="none">
                <a:solidFill>
                  <a:schemeClr val="dk1"/>
                </a:solidFill>
                <a:latin typeface="Twentieth Century"/>
                <a:ea typeface="Twentieth Century"/>
                <a:cs typeface="Twentieth Century"/>
                <a:sym typeface="Twentieth Century"/>
              </a:rPr>
              <a:t>c </a:t>
            </a:r>
            <a:r>
              <a:rPr lang="en-US" sz="2000" b="0" i="0" u="none">
                <a:solidFill>
                  <a:schemeClr val="dk1"/>
                </a:solidFill>
                <a:latin typeface="Twentieth Century"/>
                <a:ea typeface="Twentieth Century"/>
                <a:cs typeface="Twentieth Century"/>
                <a:sym typeface="Twentieth Century"/>
              </a:rPr>
              <a:t>∈ </a:t>
            </a:r>
            <a:r>
              <a:rPr lang="en-US" sz="2000" b="0" i="1" u="none">
                <a:solidFill>
                  <a:schemeClr val="dk1"/>
                </a:solidFill>
                <a:latin typeface="Twentieth Century"/>
                <a:ea typeface="Twentieth Century"/>
                <a:cs typeface="Twentieth Century"/>
                <a:sym typeface="Twentieth Century"/>
              </a:rPr>
              <a:t>VS</a:t>
            </a:r>
            <a:r>
              <a:rPr lang="en-US" sz="2000" b="0" i="0" u="none" baseline="-25000">
                <a:solidFill>
                  <a:schemeClr val="dk1"/>
                </a:solidFill>
                <a:latin typeface="Arial"/>
                <a:ea typeface="Arial"/>
                <a:cs typeface="Arial"/>
                <a:sym typeface="Arial"/>
              </a:rPr>
              <a:t>H,D </a:t>
            </a:r>
            <a:r>
              <a:rPr lang="en-US" sz="2000" b="0" i="0" u="none">
                <a:solidFill>
                  <a:schemeClr val="dk1"/>
                </a:solidFill>
                <a:latin typeface="Twentieth Century"/>
                <a:ea typeface="Twentieth Century"/>
                <a:cs typeface="Twentieth Century"/>
                <a:sym typeface="Twentieth Century"/>
              </a:rPr>
              <a:t>, in fact </a:t>
            </a:r>
            <a:r>
              <a:rPr lang="en-US" sz="2000" b="0" i="1" u="none">
                <a:solidFill>
                  <a:schemeClr val="dk1"/>
                </a:solidFill>
                <a:latin typeface="Twentieth Century"/>
                <a:ea typeface="Twentieth Century"/>
                <a:cs typeface="Twentieth Century"/>
                <a:sym typeface="Twentieth Century"/>
              </a:rPr>
              <a:t>VS</a:t>
            </a:r>
            <a:r>
              <a:rPr lang="en-US" sz="2000" b="0" i="0" u="none" baseline="-25000">
                <a:solidFill>
                  <a:schemeClr val="dk1"/>
                </a:solidFill>
                <a:latin typeface="Arial"/>
                <a:ea typeface="Arial"/>
                <a:cs typeface="Arial"/>
                <a:sym typeface="Arial"/>
              </a:rPr>
              <a:t>H,D </a:t>
            </a:r>
            <a:r>
              <a:rPr lang="en-US" sz="2000" b="0" i="0" u="none">
                <a:solidFill>
                  <a:schemeClr val="dk1"/>
                </a:solidFill>
                <a:latin typeface="Twentieth Century"/>
                <a:ea typeface="Twentieth Century"/>
                <a:cs typeface="Twentieth Century"/>
                <a:sym typeface="Twentieth Century"/>
              </a:rPr>
              <a:t>includes all hypotheses in </a:t>
            </a:r>
            <a:r>
              <a:rPr lang="en-US" sz="2000" b="0" i="1" u="none">
                <a:solidFill>
                  <a:schemeClr val="dk1"/>
                </a:solidFill>
                <a:latin typeface="Twentieth Century"/>
                <a:ea typeface="Twentieth Century"/>
                <a:cs typeface="Twentieth Century"/>
                <a:sym typeface="Twentieth Century"/>
              </a:rPr>
              <a:t>H</a:t>
            </a:r>
            <a:r>
              <a:rPr lang="en-US" sz="2000" b="0" i="0" u="none">
                <a:solidFill>
                  <a:schemeClr val="dk1"/>
                </a:solidFill>
                <a:latin typeface="Twentieth Century"/>
                <a:ea typeface="Twentieth Century"/>
                <a:cs typeface="Twentieth Century"/>
                <a:sym typeface="Twentieth Century"/>
              </a:rPr>
              <a:t> consistent with D</a:t>
            </a:r>
            <a:endParaRPr/>
          </a:p>
          <a:p>
            <a:pPr marL="838200" lvl="1" indent="-381000" algn="l" rtl="0">
              <a:lnSpc>
                <a:spcPct val="90000"/>
              </a:lnSpc>
              <a:spcBef>
                <a:spcPts val="400"/>
              </a:spcBef>
              <a:spcAft>
                <a:spcPts val="0"/>
              </a:spcAft>
              <a:buClr>
                <a:schemeClr val="accent2"/>
              </a:buClr>
              <a:buSzPts val="1500"/>
              <a:buFont typeface="Arial"/>
              <a:buAutoNum type="arabicPeriod"/>
            </a:pPr>
            <a:r>
              <a:rPr lang="en-US" sz="2000" b="0" i="1" u="none">
                <a:solidFill>
                  <a:schemeClr val="dk1"/>
                </a:solidFill>
                <a:latin typeface="Twentieth Century"/>
                <a:ea typeface="Twentieth Century"/>
                <a:cs typeface="Twentieth Century"/>
                <a:sym typeface="Twentieth Century"/>
              </a:rPr>
              <a:t>L</a:t>
            </a:r>
            <a:r>
              <a:rPr lang="en-US" sz="20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Twentieth Century"/>
                <a:ea typeface="Twentieth Century"/>
                <a:cs typeface="Twentieth Century"/>
                <a:sym typeface="Twentieth Century"/>
              </a:rPr>
              <a:t>x</a:t>
            </a:r>
            <a:r>
              <a:rPr lang="en-US" sz="2000" b="0" i="1" u="none" baseline="-25000">
                <a:solidFill>
                  <a:schemeClr val="dk1"/>
                </a:solidFill>
                <a:latin typeface="Arial"/>
                <a:ea typeface="Arial"/>
                <a:cs typeface="Arial"/>
                <a:sym typeface="Arial"/>
              </a:rPr>
              <a:t>i</a:t>
            </a:r>
            <a:r>
              <a:rPr lang="en-US" sz="2000" b="0" i="0" u="none">
                <a:solidFill>
                  <a:schemeClr val="dk1"/>
                </a:solidFill>
                <a:latin typeface="Twentieth Century"/>
                <a:ea typeface="Twentieth Century"/>
                <a:cs typeface="Twentieth Century"/>
                <a:sym typeface="Twentieth Century"/>
              </a:rPr>
              <a:t>, </a:t>
            </a:r>
            <a:r>
              <a:rPr lang="en-US" sz="2000" b="0" i="1" u="none">
                <a:solidFill>
                  <a:schemeClr val="dk1"/>
                </a:solidFill>
                <a:latin typeface="Twentieth Century"/>
                <a:ea typeface="Twentieth Century"/>
                <a:cs typeface="Twentieth Century"/>
                <a:sym typeface="Twentieth Century"/>
              </a:rPr>
              <a:t>D</a:t>
            </a:r>
            <a:r>
              <a:rPr lang="en-US" sz="2000" b="0" i="1" u="none" baseline="-25000">
                <a:solidFill>
                  <a:schemeClr val="dk1"/>
                </a:solidFill>
                <a:latin typeface="Arial"/>
                <a:ea typeface="Arial"/>
                <a:cs typeface="Arial"/>
                <a:sym typeface="Arial"/>
              </a:rPr>
              <a:t>c</a:t>
            </a:r>
            <a:r>
              <a:rPr lang="en-US" sz="2000" b="0" i="0" u="none">
                <a:solidFill>
                  <a:schemeClr val="dk1"/>
                </a:solidFill>
                <a:latin typeface="Twentieth Century"/>
                <a:ea typeface="Twentieth Century"/>
                <a:cs typeface="Twentieth Century"/>
                <a:sym typeface="Twentieth Century"/>
              </a:rPr>
              <a:t>) outputs a classification "by complete agreement", hence any hypothesis, including </a:t>
            </a:r>
            <a:r>
              <a:rPr lang="en-US" sz="2000" b="0" i="1" u="none">
                <a:solidFill>
                  <a:schemeClr val="dk1"/>
                </a:solidFill>
                <a:latin typeface="Twentieth Century"/>
                <a:ea typeface="Twentieth Century"/>
                <a:cs typeface="Twentieth Century"/>
                <a:sym typeface="Twentieth Century"/>
              </a:rPr>
              <a:t>c, </a:t>
            </a:r>
            <a:r>
              <a:rPr lang="en-US" sz="2000" b="0" i="0" u="none">
                <a:solidFill>
                  <a:schemeClr val="dk1"/>
                </a:solidFill>
                <a:latin typeface="Twentieth Century"/>
                <a:ea typeface="Twentieth Century"/>
                <a:cs typeface="Twentieth Century"/>
                <a:sym typeface="Twentieth Century"/>
              </a:rPr>
              <a:t>outputs </a:t>
            </a:r>
            <a:r>
              <a:rPr lang="en-US" sz="2000" b="0" i="1" u="none">
                <a:solidFill>
                  <a:schemeClr val="dk1"/>
                </a:solidFill>
                <a:latin typeface="Twentieth Century"/>
                <a:ea typeface="Twentieth Century"/>
                <a:cs typeface="Twentieth Century"/>
                <a:sym typeface="Twentieth Century"/>
              </a:rPr>
              <a:t>L</a:t>
            </a:r>
            <a:r>
              <a:rPr lang="en-US" sz="2000" b="0" i="0" u="none">
                <a:solidFill>
                  <a:schemeClr val="dk1"/>
                </a:solidFill>
                <a:latin typeface="Twentieth Century"/>
                <a:ea typeface="Twentieth Century"/>
                <a:cs typeface="Twentieth Century"/>
                <a:sym typeface="Twentieth Century"/>
              </a:rPr>
              <a:t>(</a:t>
            </a:r>
            <a:r>
              <a:rPr lang="en-US" sz="2000" b="0" i="1" u="none">
                <a:solidFill>
                  <a:schemeClr val="dk1"/>
                </a:solidFill>
                <a:latin typeface="Twentieth Century"/>
                <a:ea typeface="Twentieth Century"/>
                <a:cs typeface="Twentieth Century"/>
                <a:sym typeface="Twentieth Century"/>
              </a:rPr>
              <a:t>x</a:t>
            </a:r>
            <a:r>
              <a:rPr lang="en-US" sz="2000" b="0" i="1" u="none" baseline="-25000">
                <a:solidFill>
                  <a:schemeClr val="dk1"/>
                </a:solidFill>
                <a:latin typeface="Arial"/>
                <a:ea typeface="Arial"/>
                <a:cs typeface="Arial"/>
                <a:sym typeface="Arial"/>
              </a:rPr>
              <a:t>i</a:t>
            </a:r>
            <a:r>
              <a:rPr lang="en-US" sz="2000" b="0" i="0" u="none">
                <a:solidFill>
                  <a:schemeClr val="dk1"/>
                </a:solidFill>
                <a:latin typeface="Twentieth Century"/>
                <a:ea typeface="Twentieth Century"/>
                <a:cs typeface="Twentieth Century"/>
                <a:sym typeface="Twentieth Century"/>
              </a:rPr>
              <a:t>, </a:t>
            </a:r>
            <a:r>
              <a:rPr lang="en-US" sz="2000" b="0" i="1" u="none">
                <a:solidFill>
                  <a:schemeClr val="dk1"/>
                </a:solidFill>
                <a:latin typeface="Twentieth Century"/>
                <a:ea typeface="Twentieth Century"/>
                <a:cs typeface="Twentieth Century"/>
                <a:sym typeface="Twentieth Century"/>
              </a:rPr>
              <a:t>D</a:t>
            </a:r>
            <a:r>
              <a:rPr lang="en-US" sz="2000" b="0" i="1" u="none" baseline="-25000">
                <a:solidFill>
                  <a:schemeClr val="dk1"/>
                </a:solidFill>
                <a:latin typeface="Arial"/>
                <a:ea typeface="Arial"/>
                <a:cs typeface="Arial"/>
                <a:sym typeface="Arial"/>
              </a:rPr>
              <a:t>c</a:t>
            </a:r>
            <a:r>
              <a:rPr lang="en-US" sz="2000" b="0" i="0" u="none">
                <a:solidFill>
                  <a:schemeClr val="dk1"/>
                </a:solidFill>
                <a:latin typeface="Twentieth Century"/>
                <a:ea typeface="Twentieth Century"/>
                <a:cs typeface="Twentieth Century"/>
                <a:sym typeface="Twentieth Century"/>
              </a:rPr>
              <a:t>)</a:t>
            </a:r>
            <a:endParaRPr sz="2000" b="0" i="0" u="none">
              <a:solidFill>
                <a:schemeClr val="dk1"/>
              </a:solidFill>
              <a:latin typeface="Twentieth Century"/>
              <a:ea typeface="Twentieth Century"/>
              <a:cs typeface="Twentieth Century"/>
              <a:sym typeface="Twentieth Century"/>
            </a:endParaRPr>
          </a:p>
          <a:p>
            <a:pPr marL="838200" lvl="1" indent="-285750" algn="l" rtl="0">
              <a:lnSpc>
                <a:spcPct val="90000"/>
              </a:lnSpc>
              <a:spcBef>
                <a:spcPts val="1400"/>
              </a:spcBef>
              <a:spcAft>
                <a:spcPts val="0"/>
              </a:spcAft>
              <a:buClr>
                <a:schemeClr val="accent2"/>
              </a:buClr>
              <a:buSzPts val="1500"/>
              <a:buFont typeface="Arial"/>
              <a:buNone/>
            </a:pPr>
            <a:endParaRPr sz="2000" b="0" i="0" u="none" baseline="-25000">
              <a:solidFill>
                <a:schemeClr val="dk1"/>
              </a:solidFill>
              <a:latin typeface="Arial"/>
              <a:ea typeface="Arial"/>
              <a:cs typeface="Arial"/>
              <a:sym typeface="Arial"/>
            </a:endParaRPr>
          </a:p>
          <a:p>
            <a:pPr marL="342900" lvl="0" indent="-247650" algn="l" rtl="0">
              <a:spcBef>
                <a:spcPts val="400"/>
              </a:spcBef>
              <a:spcAft>
                <a:spcPts val="0"/>
              </a:spcAft>
              <a:buSzPts val="1500"/>
              <a:buNone/>
            </a:pPr>
            <a:endParaRPr sz="2000" b="0" i="0" u="none" baseline="-25000">
              <a:solidFill>
                <a:schemeClr val="dk1"/>
              </a:solidFill>
              <a:latin typeface="Arial"/>
              <a:ea typeface="Arial"/>
              <a:cs typeface="Arial"/>
              <a:sym typeface="Arial"/>
            </a:endParaRPr>
          </a:p>
        </p:txBody>
      </p:sp>
    </p:spTree>
  </p:cSld>
  <p:clrMapOvr>
    <a:masterClrMapping/>
  </p:clrMapOvr>
  <p:transition spd="med">
    <p:randomBar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3"/>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Inductive system</a:t>
            </a:r>
            <a:endParaRPr/>
          </a:p>
        </p:txBody>
      </p:sp>
      <p:pic>
        <p:nvPicPr>
          <p:cNvPr id="530" name="Google Shape;530;p43"/>
          <p:cNvPicPr preferRelativeResize="0">
            <a:picLocks noGrp="1"/>
          </p:cNvPicPr>
          <p:nvPr>
            <p:ph type="dgm" idx="2"/>
          </p:nvPr>
        </p:nvPicPr>
        <p:blipFill rotWithShape="1">
          <a:blip r:embed="rId3">
            <a:alphaModFix/>
          </a:blip>
          <a:srcRect/>
          <a:stretch/>
        </p:blipFill>
        <p:spPr>
          <a:xfrm>
            <a:off x="533400" y="2133600"/>
            <a:ext cx="8208962" cy="3309937"/>
          </a:xfrm>
          <a:prstGeom prst="rect">
            <a:avLst/>
          </a:prstGeom>
          <a:noFill/>
          <a:ln>
            <a:noFill/>
          </a:ln>
        </p:spPr>
      </p:pic>
    </p:spTree>
  </p:cSld>
  <p:clrMapOvr>
    <a:masterClrMapping/>
  </p:clrMapOvr>
  <p:transition spd="med">
    <p:randomBar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4"/>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Equivalent deductive system</a:t>
            </a:r>
            <a:endParaRPr/>
          </a:p>
        </p:txBody>
      </p:sp>
      <p:pic>
        <p:nvPicPr>
          <p:cNvPr id="537" name="Google Shape;537;p44"/>
          <p:cNvPicPr preferRelativeResize="0">
            <a:picLocks noGrp="1"/>
          </p:cNvPicPr>
          <p:nvPr>
            <p:ph type="dgm" idx="2"/>
          </p:nvPr>
        </p:nvPicPr>
        <p:blipFill rotWithShape="1">
          <a:blip r:embed="rId3">
            <a:alphaModFix/>
          </a:blip>
          <a:srcRect/>
          <a:stretch/>
        </p:blipFill>
        <p:spPr>
          <a:xfrm>
            <a:off x="819150" y="1941512"/>
            <a:ext cx="7226300" cy="4114800"/>
          </a:xfrm>
          <a:prstGeom prst="rect">
            <a:avLst/>
          </a:prstGeom>
          <a:noFill/>
          <a:ln>
            <a:noFill/>
          </a:ln>
        </p:spPr>
      </p:pic>
    </p:spTree>
  </p:cSld>
  <p:clrMapOvr>
    <a:masterClrMapping/>
  </p:clrMapOvr>
  <p:transition spd="med">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af950e191e_0_15"/>
          <p:cNvSpPr txBox="1">
            <a:spLocks noGrp="1"/>
          </p:cNvSpPr>
          <p:nvPr>
            <p:ph type="title"/>
          </p:nvPr>
        </p:nvSpPr>
        <p:spPr>
          <a:xfrm>
            <a:off x="317500" y="654050"/>
            <a:ext cx="8637600" cy="830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44" name="Google Shape;544;gaf950e191e_0_15"/>
          <p:cNvSpPr txBox="1">
            <a:spLocks noGrp="1"/>
          </p:cNvSpPr>
          <p:nvPr>
            <p:ph type="body" idx="1"/>
          </p:nvPr>
        </p:nvSpPr>
        <p:spPr>
          <a:xfrm>
            <a:off x="328612" y="1941512"/>
            <a:ext cx="8208900" cy="4114800"/>
          </a:xfrm>
          <a:prstGeom prst="rect">
            <a:avLst/>
          </a:prstGeom>
        </p:spPr>
        <p:txBody>
          <a:bodyPr spcFirstLastPara="1" wrap="square" lIns="91425" tIns="45700" rIns="91425" bIns="45700" anchor="t" anchorCtr="0">
            <a:noAutofit/>
          </a:bodyPr>
          <a:lstStyle/>
          <a:p>
            <a:pPr marL="457200" lvl="0" indent="-314325" algn="l" rtl="0">
              <a:spcBef>
                <a:spcPts val="360"/>
              </a:spcBef>
              <a:spcAft>
                <a:spcPts val="0"/>
              </a:spcAft>
              <a:buSzPts val="1350"/>
              <a:buChar char="▪"/>
            </a:pPr>
            <a:r>
              <a:rPr lang="en-US"/>
              <a:t>One advantage of viewing inductive inference systems in terms of their inductive bias is that it provides a nonprocedural means of characterizing their policy for generalizing beyond the observed data.</a:t>
            </a:r>
            <a:endParaRPr/>
          </a:p>
          <a:p>
            <a:pPr marL="457200" lvl="0" indent="-314325" algn="l" rtl="0">
              <a:spcBef>
                <a:spcPts val="0"/>
              </a:spcBef>
              <a:spcAft>
                <a:spcPts val="0"/>
              </a:spcAft>
              <a:buSzPts val="1350"/>
              <a:buChar char="▪"/>
            </a:pPr>
            <a:r>
              <a:rPr lang="en-US"/>
              <a:t> A second advantage is that it allows comparison of different learners according to the strength of the inductive bias they employ</a:t>
            </a:r>
            <a:endParaRPr/>
          </a:p>
          <a:p>
            <a:pPr marL="457200" lvl="0" indent="-314325" algn="l" rtl="0">
              <a:spcBef>
                <a:spcPts val="0"/>
              </a:spcBef>
              <a:spcAft>
                <a:spcPts val="0"/>
              </a:spcAft>
              <a:buSzPts val="1350"/>
              <a:buChar char="▪"/>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5"/>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Each learner has an inductive bias</a:t>
            </a:r>
            <a:endParaRPr/>
          </a:p>
        </p:txBody>
      </p:sp>
      <p:sp>
        <p:nvSpPr>
          <p:cNvPr id="551" name="Google Shape;551;p45"/>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p>
            <a:pPr marL="533400" lvl="0" indent="-533400" algn="l" rtl="0">
              <a:lnSpc>
                <a:spcPct val="90000"/>
              </a:lnSpc>
              <a:spcBef>
                <a:spcPts val="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Three learner with three different inductive bias:</a:t>
            </a:r>
            <a:endParaRPr/>
          </a:p>
          <a:p>
            <a:pPr marL="914400" lvl="1" indent="-457200" algn="l" rtl="0">
              <a:lnSpc>
                <a:spcPct val="90000"/>
              </a:lnSpc>
              <a:spcBef>
                <a:spcPts val="480"/>
              </a:spcBef>
              <a:spcAft>
                <a:spcPts val="0"/>
              </a:spcAft>
              <a:buClr>
                <a:schemeClr val="accent2"/>
              </a:buClr>
              <a:buSzPts val="1800"/>
              <a:buFont typeface="Arial"/>
              <a:buAutoNum type="arabicPeriod"/>
            </a:pPr>
            <a:r>
              <a:rPr lang="en-US" sz="2400" b="0" i="1" u="none">
                <a:solidFill>
                  <a:schemeClr val="dk1"/>
                </a:solidFill>
                <a:latin typeface="Twentieth Century"/>
                <a:ea typeface="Twentieth Century"/>
                <a:cs typeface="Twentieth Century"/>
                <a:sym typeface="Twentieth Century"/>
              </a:rPr>
              <a:t>Rote learner</a:t>
            </a:r>
            <a:r>
              <a:rPr lang="en-US" sz="2400" b="0" i="0" u="none">
                <a:solidFill>
                  <a:schemeClr val="dk1"/>
                </a:solidFill>
                <a:latin typeface="Twentieth Century"/>
                <a:ea typeface="Twentieth Century"/>
                <a:cs typeface="Twentieth Century"/>
                <a:sym typeface="Twentieth Century"/>
              </a:rPr>
              <a:t>: no inductive bias, just stores examples and is able to classify only previously observed examples</a:t>
            </a:r>
            <a:endParaRPr/>
          </a:p>
          <a:p>
            <a:pPr marL="914400" lvl="1" indent="-457200" algn="l" rtl="0">
              <a:lnSpc>
                <a:spcPct val="90000"/>
              </a:lnSpc>
              <a:spcBef>
                <a:spcPts val="480"/>
              </a:spcBef>
              <a:spcAft>
                <a:spcPts val="0"/>
              </a:spcAft>
              <a:buClr>
                <a:schemeClr val="accent2"/>
              </a:buClr>
              <a:buSzPts val="1800"/>
              <a:buFont typeface="Arial"/>
              <a:buAutoNum type="arabicPeriod"/>
            </a:pPr>
            <a:r>
              <a:rPr lang="en-US" sz="2400" b="0" i="1" u="none">
                <a:solidFill>
                  <a:schemeClr val="dk1"/>
                </a:solidFill>
                <a:latin typeface="Twentieth Century"/>
                <a:ea typeface="Twentieth Century"/>
                <a:cs typeface="Twentieth Century"/>
                <a:sym typeface="Twentieth Century"/>
              </a:rPr>
              <a:t>Candidate Elimination</a:t>
            </a:r>
            <a:r>
              <a:rPr lang="en-US" sz="2400" b="0" i="0" u="none">
                <a:solidFill>
                  <a:schemeClr val="dk1"/>
                </a:solidFill>
                <a:latin typeface="Twentieth Century"/>
                <a:ea typeface="Twentieth Century"/>
                <a:cs typeface="Twentieth Century"/>
                <a:sym typeface="Twentieth Century"/>
              </a:rPr>
              <a:t>: the concept is a conjunction of constraints.</a:t>
            </a:r>
            <a:endParaRPr/>
          </a:p>
          <a:p>
            <a:pPr marL="914400" lvl="1" indent="-457200" algn="l" rtl="0">
              <a:lnSpc>
                <a:spcPct val="90000"/>
              </a:lnSpc>
              <a:spcBef>
                <a:spcPts val="480"/>
              </a:spcBef>
              <a:spcAft>
                <a:spcPts val="0"/>
              </a:spcAft>
              <a:buClr>
                <a:schemeClr val="accent2"/>
              </a:buClr>
              <a:buSzPts val="1800"/>
              <a:buFont typeface="Arial"/>
              <a:buAutoNum type="arabicPeriod"/>
            </a:pPr>
            <a:r>
              <a:rPr lang="en-US" sz="2400" b="0" i="1" u="none">
                <a:solidFill>
                  <a:schemeClr val="dk1"/>
                </a:solidFill>
                <a:latin typeface="Twentieth Century"/>
                <a:ea typeface="Twentieth Century"/>
                <a:cs typeface="Twentieth Century"/>
                <a:sym typeface="Twentieth Century"/>
              </a:rPr>
              <a:t>Find-S</a:t>
            </a:r>
            <a:r>
              <a:rPr lang="en-US" sz="2400" b="0" i="0" u="none">
                <a:solidFill>
                  <a:schemeClr val="dk1"/>
                </a:solidFill>
                <a:latin typeface="Twentieth Century"/>
                <a:ea typeface="Twentieth Century"/>
                <a:cs typeface="Twentieth Century"/>
                <a:sym typeface="Twentieth Century"/>
              </a:rPr>
              <a:t>: the concept is in </a:t>
            </a:r>
            <a:r>
              <a:rPr lang="en-US" sz="2400" b="0" i="1" u="none">
                <a:solidFill>
                  <a:schemeClr val="dk1"/>
                </a:solidFill>
                <a:latin typeface="Twentieth Century"/>
                <a:ea typeface="Twentieth Century"/>
                <a:cs typeface="Twentieth Century"/>
                <a:sym typeface="Twentieth Century"/>
              </a:rPr>
              <a:t>H</a:t>
            </a:r>
            <a:r>
              <a:rPr lang="en-US" sz="2400" b="0" i="0" u="none">
                <a:solidFill>
                  <a:schemeClr val="dk1"/>
                </a:solidFill>
                <a:latin typeface="Twentieth Century"/>
                <a:ea typeface="Twentieth Century"/>
                <a:cs typeface="Twentieth Century"/>
                <a:sym typeface="Twentieth Century"/>
              </a:rPr>
              <a:t> (a conjunction of constraints) plus "all instances are negative unless seen as positive examples” (stronger bias)</a:t>
            </a:r>
            <a:endParaRPr/>
          </a:p>
          <a:p>
            <a:pPr marL="914400" lvl="1" indent="-457200" algn="l" rtl="0">
              <a:lnSpc>
                <a:spcPct val="90000"/>
              </a:lnSpc>
              <a:spcBef>
                <a:spcPts val="480"/>
              </a:spcBef>
              <a:spcAft>
                <a:spcPts val="0"/>
              </a:spcAft>
              <a:buClr>
                <a:schemeClr val="accent2"/>
              </a:buClr>
              <a:buSzPts val="1800"/>
              <a:buFont typeface="Noto Sans Symbols"/>
              <a:buChar char="▪"/>
            </a:pPr>
            <a:r>
              <a:rPr lang="en-US" sz="2400" b="0" i="0" u="none">
                <a:solidFill>
                  <a:schemeClr val="dk1"/>
                </a:solidFill>
                <a:latin typeface="Twentieth Century"/>
                <a:ea typeface="Twentieth Century"/>
                <a:cs typeface="Twentieth Century"/>
                <a:sym typeface="Twentieth Century"/>
              </a:rPr>
              <a:t>The stronger the bias, greater the ability to generalize and classify new instances (greater inductive leaps).</a:t>
            </a:r>
            <a:endParaRPr/>
          </a:p>
          <a:p>
            <a:pPr marL="342900" lvl="0" indent="-228600" algn="l" rtl="0">
              <a:spcBef>
                <a:spcPts val="480"/>
              </a:spcBef>
              <a:spcAft>
                <a:spcPts val="0"/>
              </a:spcAft>
              <a:buSzPts val="1800"/>
              <a:buNone/>
            </a:pPr>
            <a:endParaRPr sz="2400" b="0" i="0" u="none">
              <a:solidFill>
                <a:schemeClr val="dk1"/>
              </a:solidFill>
              <a:latin typeface="Twentieth Century"/>
              <a:ea typeface="Twentieth Century"/>
              <a:cs typeface="Twentieth Century"/>
              <a:sym typeface="Twentieth Century"/>
            </a:endParaRPr>
          </a:p>
        </p:txBody>
      </p:sp>
      <p:sp>
        <p:nvSpPr>
          <p:cNvPr id="552" name="Google Shape;552;p45"/>
          <p:cNvSpPr txBox="1"/>
          <p:nvPr/>
        </p:nvSpPr>
        <p:spPr>
          <a:xfrm>
            <a:off x="8985250" y="4857750"/>
            <a:ext cx="1841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Tree>
  </p:cSld>
  <p:clrMapOvr>
    <a:masterClrMapping/>
  </p:clrMapOvr>
  <p:transition spd="med">
    <p:randomBa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6"/>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800"/>
              <a:buFont typeface="Arial Narrow"/>
              <a:buNone/>
            </a:pPr>
            <a:r>
              <a:rPr lang="en-US" sz="4800" b="0" i="0" u="none">
                <a:solidFill>
                  <a:schemeClr val="dk2"/>
                </a:solidFill>
                <a:latin typeface="Arial Narrow"/>
                <a:ea typeface="Arial Narrow"/>
                <a:cs typeface="Arial Narrow"/>
                <a:sym typeface="Arial Narrow"/>
              </a:rPr>
              <a:t>Bibliography</a:t>
            </a:r>
            <a:endParaRPr/>
          </a:p>
        </p:txBody>
      </p:sp>
      <p:sp>
        <p:nvSpPr>
          <p:cNvPr id="559" name="Google Shape;559;p46"/>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1"/>
              </a:buClr>
              <a:buSzPts val="2100"/>
              <a:buFont typeface="Noto Sans Symbols"/>
              <a:buChar char="▪"/>
            </a:pPr>
            <a:r>
              <a:rPr lang="en-US" sz="2800" b="0" i="0" u="none">
                <a:solidFill>
                  <a:schemeClr val="dk1"/>
                </a:solidFill>
                <a:latin typeface="Twentieth Century"/>
                <a:ea typeface="Twentieth Century"/>
                <a:cs typeface="Twentieth Century"/>
                <a:sym typeface="Twentieth Century"/>
              </a:rPr>
              <a:t>Machine Learning, Tom Mitchell, Mc Graw-Hill International Editions, 1997 (Cap 2).</a:t>
            </a:r>
            <a:endParaRPr/>
          </a:p>
        </p:txBody>
      </p:sp>
    </p:spTree>
  </p:cSld>
  <p:clrMapOvr>
    <a:masterClrMapping/>
  </p:clrMapOvr>
  <p:transition spd="med">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7"/>
          <p:cNvSpPr txBox="1">
            <a:spLocks noGrp="1"/>
          </p:cNvSpPr>
          <p:nvPr>
            <p:ph type="body" idx="1"/>
          </p:nvPr>
        </p:nvSpPr>
        <p:spPr>
          <a:xfrm>
            <a:off x="187935" y="759825"/>
            <a:ext cx="8208962" cy="559877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100"/>
              <a:buFont typeface="Noto Sans Symbols"/>
              <a:buChar char="▪"/>
            </a:pPr>
            <a:r>
              <a:rPr lang="en-US" sz="2800" b="0" i="0" u="none" dirty="0">
                <a:solidFill>
                  <a:schemeClr val="dk1"/>
                </a:solidFill>
                <a:latin typeface="Twentieth Century"/>
                <a:ea typeface="Twentieth Century"/>
                <a:cs typeface="Twentieth Century"/>
                <a:sym typeface="Twentieth Century"/>
              </a:rPr>
              <a:t>Example hypothesis is Aldo enjoys his favorite sport only on cold days with high humidity (?, </a:t>
            </a:r>
            <a:r>
              <a:rPr lang="en-US" sz="2800" b="1" i="1" u="none" dirty="0">
                <a:solidFill>
                  <a:schemeClr val="dk1"/>
                </a:solidFill>
                <a:latin typeface="Twentieth Century"/>
                <a:ea typeface="Twentieth Century"/>
                <a:cs typeface="Twentieth Century"/>
                <a:sym typeface="Twentieth Century"/>
              </a:rPr>
              <a:t>Cold, </a:t>
            </a:r>
            <a:r>
              <a:rPr lang="en-US" sz="2800" b="0" i="0" u="none" dirty="0">
                <a:solidFill>
                  <a:schemeClr val="dk1"/>
                </a:solidFill>
                <a:latin typeface="Twentieth Century"/>
                <a:ea typeface="Twentieth Century"/>
                <a:cs typeface="Twentieth Century"/>
                <a:sym typeface="Twentieth Century"/>
              </a:rPr>
              <a:t>High, ?, ?, ?).</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dirty="0" smtClean="0"/>
              <a:t>some</a:t>
            </a:r>
            <a:r>
              <a:rPr lang="en-US" sz="2800" b="0" i="0" u="none" dirty="0" smtClean="0">
                <a:solidFill>
                  <a:schemeClr val="dk1"/>
                </a:solidFill>
                <a:latin typeface="Twentieth Century"/>
                <a:ea typeface="Twentieth Century"/>
                <a:cs typeface="Twentieth Century"/>
                <a:sym typeface="Twentieth Century"/>
              </a:rPr>
              <a:t> </a:t>
            </a:r>
            <a:r>
              <a:rPr lang="en-US" sz="2800" b="0" i="0" u="none" dirty="0">
                <a:solidFill>
                  <a:schemeClr val="dk1"/>
                </a:solidFill>
                <a:latin typeface="Twentieth Century"/>
                <a:ea typeface="Twentieth Century"/>
                <a:cs typeface="Twentieth Century"/>
                <a:sym typeface="Twentieth Century"/>
              </a:rPr>
              <a:t>instance </a:t>
            </a:r>
            <a:r>
              <a:rPr lang="en-US" sz="2800" b="0" i="1" u="none" dirty="0">
                <a:solidFill>
                  <a:schemeClr val="dk1"/>
                </a:solidFill>
                <a:latin typeface="Times New Roman"/>
                <a:ea typeface="Times New Roman"/>
                <a:cs typeface="Times New Roman"/>
                <a:sym typeface="Times New Roman"/>
              </a:rPr>
              <a:t>x</a:t>
            </a:r>
            <a:r>
              <a:rPr lang="en-US" sz="2800" b="0" i="0" u="none" dirty="0">
                <a:solidFill>
                  <a:schemeClr val="dk1"/>
                </a:solidFill>
                <a:latin typeface="Twentieth Century"/>
                <a:ea typeface="Twentieth Century"/>
                <a:cs typeface="Twentieth Century"/>
                <a:sym typeface="Twentieth Century"/>
              </a:rPr>
              <a:t> </a:t>
            </a:r>
            <a:r>
              <a:rPr lang="en-US" sz="2800" b="0" i="1" u="none" dirty="0">
                <a:solidFill>
                  <a:schemeClr val="dk1"/>
                </a:solidFill>
                <a:latin typeface="Twentieth Century"/>
                <a:ea typeface="Twentieth Century"/>
                <a:cs typeface="Twentieth Century"/>
                <a:sym typeface="Twentieth Century"/>
              </a:rPr>
              <a:t>satisfies</a:t>
            </a:r>
            <a:r>
              <a:rPr lang="en-US" sz="2800" b="0" i="0" u="none" dirty="0">
                <a:solidFill>
                  <a:schemeClr val="dk1"/>
                </a:solidFill>
                <a:latin typeface="Twentieth Century"/>
                <a:ea typeface="Twentieth Century"/>
                <a:cs typeface="Twentieth Century"/>
                <a:sym typeface="Twentieth Century"/>
              </a:rPr>
              <a:t> an hypothesis </a:t>
            </a:r>
            <a:r>
              <a:rPr lang="en-US" sz="2800" b="0" i="1" u="none" dirty="0">
                <a:solidFill>
                  <a:schemeClr val="dk1"/>
                </a:solidFill>
                <a:latin typeface="Times New Roman"/>
                <a:ea typeface="Times New Roman"/>
                <a:cs typeface="Times New Roman"/>
                <a:sym typeface="Times New Roman"/>
              </a:rPr>
              <a:t>h </a:t>
            </a:r>
            <a:r>
              <a:rPr lang="en-US" sz="2800" b="0" i="0" u="none" dirty="0" err="1">
                <a:solidFill>
                  <a:schemeClr val="dk1"/>
                </a:solidFill>
                <a:latin typeface="Twentieth Century"/>
                <a:ea typeface="Twentieth Century"/>
                <a:cs typeface="Twentieth Century"/>
                <a:sym typeface="Twentieth Century"/>
              </a:rPr>
              <a:t>iff</a:t>
            </a:r>
            <a:r>
              <a:rPr lang="en-US" sz="2800" b="0" i="0" u="none" dirty="0">
                <a:solidFill>
                  <a:schemeClr val="dk1"/>
                </a:solidFill>
                <a:latin typeface="Arial"/>
                <a:ea typeface="Arial"/>
                <a:cs typeface="Arial"/>
                <a:sym typeface="Arial"/>
              </a:rPr>
              <a:t> </a:t>
            </a:r>
            <a:r>
              <a:rPr lang="en-US" sz="2800" b="0" i="0" u="none" dirty="0">
                <a:solidFill>
                  <a:schemeClr val="dk1"/>
                </a:solidFill>
                <a:latin typeface="Twentieth Century"/>
                <a:ea typeface="Twentieth Century"/>
                <a:cs typeface="Twentieth Century"/>
                <a:sym typeface="Twentieth Century"/>
              </a:rPr>
              <a:t>all the constraints expressed by </a:t>
            </a:r>
            <a:r>
              <a:rPr lang="en-US" sz="2800" b="0" i="1" u="none" dirty="0">
                <a:solidFill>
                  <a:schemeClr val="dk1"/>
                </a:solidFill>
                <a:latin typeface="Twentieth Century"/>
                <a:ea typeface="Twentieth Century"/>
                <a:cs typeface="Twentieth Century"/>
                <a:sym typeface="Twentieth Century"/>
              </a:rPr>
              <a:t>h</a:t>
            </a:r>
            <a:r>
              <a:rPr lang="en-US" sz="2800" b="0" i="0" u="none" dirty="0">
                <a:solidFill>
                  <a:schemeClr val="dk1"/>
                </a:solidFill>
                <a:latin typeface="Twentieth Century"/>
                <a:ea typeface="Twentieth Century"/>
                <a:cs typeface="Twentieth Century"/>
                <a:sym typeface="Twentieth Century"/>
              </a:rPr>
              <a:t> are satisfied by the attribute values in </a:t>
            </a:r>
            <a:r>
              <a:rPr lang="en-US" sz="2800" b="0" i="1" u="none" dirty="0">
                <a:solidFill>
                  <a:schemeClr val="dk1"/>
                </a:solidFill>
                <a:latin typeface="Times New Roman"/>
                <a:ea typeface="Times New Roman"/>
                <a:cs typeface="Times New Roman"/>
                <a:sym typeface="Times New Roman"/>
              </a:rPr>
              <a:t>x.</a:t>
            </a:r>
            <a:endParaRP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dirty="0" smtClean="0">
                <a:solidFill>
                  <a:schemeClr val="dk1"/>
                </a:solidFill>
                <a:latin typeface="Twentieth Century"/>
                <a:ea typeface="Twentieth Century"/>
                <a:cs typeface="Twentieth Century"/>
                <a:sym typeface="Twentieth Century"/>
              </a:rPr>
              <a:t>The most general Hypothesis—That every day is a positive example is represented as</a:t>
            </a:r>
          </a:p>
          <a:p>
            <a:pPr marL="342900" lvl="0" indent="-342900">
              <a:lnSpc>
                <a:spcPct val="90000"/>
              </a:lnSpc>
              <a:spcBef>
                <a:spcPts val="1440"/>
              </a:spcBef>
              <a:buSzPts val="1800"/>
            </a:pPr>
            <a:r>
              <a:rPr lang="en-US" dirty="0" smtClean="0"/>
              <a:t>Most general hypothesis: 〈</a:t>
            </a:r>
            <a:r>
              <a:rPr lang="en-US" dirty="0" smtClean="0">
                <a:latin typeface="Times New Roman"/>
                <a:ea typeface="Times New Roman"/>
                <a:cs typeface="Times New Roman"/>
                <a:sym typeface="Times New Roman"/>
              </a:rPr>
              <a:t>?, ?, ?, ?, ?, ?</a:t>
            </a:r>
            <a:r>
              <a:rPr lang="en-US" dirty="0" smtClean="0"/>
              <a:t>〉</a:t>
            </a:r>
          </a:p>
          <a:p>
            <a:pPr marL="342900" lvl="0" indent="-342900">
              <a:lnSpc>
                <a:spcPct val="90000"/>
              </a:lnSpc>
              <a:spcBef>
                <a:spcPts val="960"/>
              </a:spcBef>
              <a:buSzPts val="1800"/>
            </a:pPr>
            <a:r>
              <a:rPr lang="en-US" dirty="0" smtClean="0"/>
              <a:t>Most specific hypothesis: That no day is a positive example is represented as</a:t>
            </a:r>
          </a:p>
          <a:p>
            <a:pPr marL="342900" lvl="0" indent="-342900">
              <a:lnSpc>
                <a:spcPct val="90000"/>
              </a:lnSpc>
              <a:spcBef>
                <a:spcPts val="960"/>
              </a:spcBef>
              <a:buSzPts val="1800"/>
              <a:buNone/>
            </a:pPr>
            <a:r>
              <a:rPr lang="en-US" dirty="0" smtClean="0"/>
              <a:t>〈</a:t>
            </a:r>
            <a:r>
              <a:rPr lang="en-US" sz="2400" dirty="0" smtClean="0"/>
              <a:t>Ø, Ø, Ø, Ø, Ø, Ø</a:t>
            </a:r>
            <a:r>
              <a:rPr lang="en-US" dirty="0" smtClean="0"/>
              <a:t>〉</a:t>
            </a:r>
          </a:p>
          <a:p>
            <a:pPr marL="342900" marR="0" lvl="0" indent="-342900" algn="l" rtl="0">
              <a:lnSpc>
                <a:spcPct val="100000"/>
              </a:lnSpc>
              <a:spcBef>
                <a:spcPts val="560"/>
              </a:spcBef>
              <a:spcAft>
                <a:spcPts val="0"/>
              </a:spcAft>
              <a:buClr>
                <a:schemeClr val="accent1"/>
              </a:buClr>
              <a:buSzPts val="2100"/>
              <a:buFont typeface="Noto Sans Symbols"/>
              <a:buChar char="▪"/>
            </a:pPr>
            <a:r>
              <a:rPr lang="en-US" sz="2800" b="0" i="0" u="none" dirty="0" smtClean="0">
                <a:solidFill>
                  <a:schemeClr val="dk1"/>
                </a:solidFill>
                <a:latin typeface="Twentieth Century"/>
                <a:ea typeface="Twentieth Century"/>
                <a:cs typeface="Twentieth Century"/>
                <a:sym typeface="Twentieth Century"/>
              </a:rPr>
              <a:t> </a:t>
            </a:r>
            <a:endParaRPr/>
          </a:p>
          <a:p>
            <a:pPr marL="342900" marR="0" lvl="0" indent="-209550" algn="l" rtl="0">
              <a:spcBef>
                <a:spcPts val="560"/>
              </a:spcBef>
              <a:spcAft>
                <a:spcPts val="0"/>
              </a:spcAft>
              <a:buClr>
                <a:schemeClr val="accent1"/>
              </a:buClr>
              <a:buSzPts val="2100"/>
              <a:buFont typeface="Noto Sans Symbols"/>
              <a:buNone/>
            </a:pPr>
            <a:endParaRPr sz="2800" b="0" i="0" u="none">
              <a:solidFill>
                <a:schemeClr val="dk1"/>
              </a:solidFill>
              <a:latin typeface="Twentieth Century"/>
              <a:ea typeface="Twentieth Century"/>
              <a:cs typeface="Twentieth Century"/>
              <a:sym typeface="Twentieth Century"/>
            </a:endParaRPr>
          </a:p>
        </p:txBody>
      </p:sp>
    </p:spTree>
  </p:cSld>
  <p:clrMapOvr>
    <a:masterClrMapping/>
  </p:clrMapOvr>
  <p:transition spd="med">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b4f228e086_0_0"/>
          <p:cNvSpPr txBox="1">
            <a:spLocks noGrp="1"/>
          </p:cNvSpPr>
          <p:nvPr>
            <p:ph type="title"/>
          </p:nvPr>
        </p:nvSpPr>
        <p:spPr>
          <a:xfrm>
            <a:off x="317500" y="654050"/>
            <a:ext cx="8637600" cy="830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Notation</a:t>
            </a:r>
            <a:endParaRPr/>
          </a:p>
        </p:txBody>
      </p:sp>
      <p:sp>
        <p:nvSpPr>
          <p:cNvPr id="109" name="Google Shape;109;gb4f228e086_0_0"/>
          <p:cNvSpPr txBox="1">
            <a:spLocks noGrp="1"/>
          </p:cNvSpPr>
          <p:nvPr>
            <p:ph type="body" idx="1"/>
          </p:nvPr>
        </p:nvSpPr>
        <p:spPr>
          <a:xfrm>
            <a:off x="328600" y="1602950"/>
            <a:ext cx="8545500" cy="5122800"/>
          </a:xfrm>
          <a:prstGeom prst="rect">
            <a:avLst/>
          </a:prstGeom>
        </p:spPr>
        <p:txBody>
          <a:bodyPr spcFirstLastPara="1" wrap="square" lIns="91425" tIns="45700" rIns="91425" bIns="45700" anchor="t" anchorCtr="0">
            <a:noAutofit/>
          </a:bodyPr>
          <a:lstStyle/>
          <a:p>
            <a:pPr marL="457200" lvl="0" indent="-393700" algn="l" rtl="0">
              <a:spcBef>
                <a:spcPts val="360"/>
              </a:spcBef>
              <a:spcAft>
                <a:spcPts val="0"/>
              </a:spcAft>
              <a:buSzPts val="2600"/>
              <a:buChar char="▪"/>
            </a:pPr>
            <a:r>
              <a:rPr lang="en-US" sz="2600"/>
              <a:t>The set of items over which the concept is defined</a:t>
            </a:r>
            <a:endParaRPr sz="2600"/>
          </a:p>
          <a:p>
            <a:pPr marL="457200" lvl="0" indent="0" algn="l" rtl="0">
              <a:spcBef>
                <a:spcPts val="360"/>
              </a:spcBef>
              <a:spcAft>
                <a:spcPts val="0"/>
              </a:spcAft>
              <a:buNone/>
            </a:pPr>
            <a:r>
              <a:rPr lang="en-US" sz="2600"/>
              <a:t>is called the set of instances, which we denote by X. </a:t>
            </a:r>
            <a:endParaRPr sz="2600"/>
          </a:p>
          <a:p>
            <a:pPr marL="457200" lvl="0" indent="-393700" algn="l" rtl="0">
              <a:spcBef>
                <a:spcPts val="360"/>
              </a:spcBef>
              <a:spcAft>
                <a:spcPts val="0"/>
              </a:spcAft>
              <a:buSzPts val="2600"/>
              <a:buChar char="▪"/>
            </a:pPr>
            <a:r>
              <a:rPr lang="en-US" sz="2600"/>
              <a:t>In the current example, X is the set of all possible days, each represented by the attributes Sky, AirTemp,Humidity, Wind, Water, and Forecast. </a:t>
            </a:r>
            <a:endParaRPr sz="2600"/>
          </a:p>
          <a:p>
            <a:pPr marL="457200" lvl="0" indent="-393700" algn="l" rtl="0">
              <a:spcBef>
                <a:spcPts val="0"/>
              </a:spcBef>
              <a:spcAft>
                <a:spcPts val="0"/>
              </a:spcAft>
              <a:buSzPts val="2600"/>
              <a:buChar char="▪"/>
            </a:pPr>
            <a:r>
              <a:rPr lang="en-US" sz="2600"/>
              <a:t>The concept or function to be learned is called the target concept, which we denote by c. </a:t>
            </a:r>
            <a:endParaRPr sz="2600"/>
          </a:p>
          <a:p>
            <a:pPr marL="457200" lvl="0" indent="-393700" algn="l" rtl="0">
              <a:spcBef>
                <a:spcPts val="0"/>
              </a:spcBef>
              <a:spcAft>
                <a:spcPts val="0"/>
              </a:spcAft>
              <a:buSzPts val="2600"/>
              <a:buChar char="▪"/>
            </a:pPr>
            <a:r>
              <a:rPr lang="en-US" sz="2600"/>
              <a:t>In general, c can be any boolean valued function defined over the instances X; that is, </a:t>
            </a:r>
            <a:endParaRPr sz="2600"/>
          </a:p>
          <a:p>
            <a:pPr marL="457200" lvl="0" indent="0" algn="l" rtl="0">
              <a:spcBef>
                <a:spcPts val="360"/>
              </a:spcBef>
              <a:spcAft>
                <a:spcPts val="0"/>
              </a:spcAft>
              <a:buNone/>
            </a:pPr>
            <a:r>
              <a:rPr lang="en-US" sz="2600"/>
              <a:t>c : X -&gt; {O, 1).</a:t>
            </a:r>
            <a:endParaRPr sz="2600"/>
          </a:p>
          <a:p>
            <a:pPr marL="457200" lvl="0" indent="-393700" algn="l" rtl="0">
              <a:spcBef>
                <a:spcPts val="360"/>
              </a:spcBef>
              <a:spcAft>
                <a:spcPts val="0"/>
              </a:spcAft>
              <a:buSzPts val="2600"/>
              <a:buChar char="▪"/>
            </a:pPr>
            <a:r>
              <a:rPr lang="en-US" sz="2600"/>
              <a:t>Ex: c(x) = 1 if EnjoySport = Yes, </a:t>
            </a:r>
            <a:endParaRPr sz="2600"/>
          </a:p>
          <a:p>
            <a:pPr marL="457200" lvl="0" indent="0" algn="l" rtl="0">
              <a:spcBef>
                <a:spcPts val="360"/>
              </a:spcBef>
              <a:spcAft>
                <a:spcPts val="0"/>
              </a:spcAft>
              <a:buNone/>
            </a:pPr>
            <a:r>
              <a:rPr lang="en-US" sz="2600"/>
              <a:t>     and c(x) = 0 if EnjoySport = No</a:t>
            </a:r>
            <a:endParaRPr sz="2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b4f228e086_0_8"/>
          <p:cNvSpPr txBox="1">
            <a:spLocks noGrp="1"/>
          </p:cNvSpPr>
          <p:nvPr>
            <p:ph type="title"/>
          </p:nvPr>
        </p:nvSpPr>
        <p:spPr>
          <a:xfrm>
            <a:off x="267249" y="5430129"/>
            <a:ext cx="8637600" cy="907366"/>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2400" dirty="0" smtClean="0"/>
              <a:t>H denote the set of all possible Hypotheses: The goal of the learner is to find a hypothesis h in H such that h(x)=c(x) for all x in X</a:t>
            </a:r>
            <a:br>
              <a:rPr lang="en-US" sz="2400" dirty="0" smtClean="0"/>
            </a:br>
            <a:endParaRPr sz="2400"/>
          </a:p>
        </p:txBody>
      </p:sp>
      <p:sp>
        <p:nvSpPr>
          <p:cNvPr id="116" name="Google Shape;116;gb4f228e086_0_8"/>
          <p:cNvSpPr txBox="1">
            <a:spLocks noGrp="1"/>
          </p:cNvSpPr>
          <p:nvPr>
            <p:ph type="body" idx="1"/>
          </p:nvPr>
        </p:nvSpPr>
        <p:spPr>
          <a:xfrm>
            <a:off x="239151" y="253218"/>
            <a:ext cx="8173329" cy="481115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117" name="Google Shape;117;gb4f228e086_0_8"/>
          <p:cNvPicPr preferRelativeResize="0"/>
          <p:nvPr/>
        </p:nvPicPr>
        <p:blipFill>
          <a:blip r:embed="rId3">
            <a:alphaModFix/>
          </a:blip>
          <a:stretch>
            <a:fillRect/>
          </a:stretch>
        </p:blipFill>
        <p:spPr>
          <a:xfrm>
            <a:off x="275285" y="416608"/>
            <a:ext cx="7686675" cy="435233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CSP">
  <a:themeElements>
    <a:clrScheme name="CSP 11">
      <a:dk1>
        <a:srgbClr val="000000"/>
      </a:dk1>
      <a:lt1>
        <a:srgbClr val="FFFFFF"/>
      </a:lt1>
      <a:dk2>
        <a:srgbClr val="CC3300"/>
      </a:dk2>
      <a:lt2>
        <a:srgbClr val="292929"/>
      </a:lt2>
      <a:accent1>
        <a:srgbClr val="009999"/>
      </a:accent1>
      <a:accent2>
        <a:srgbClr val="FFCC00"/>
      </a:accent2>
      <a:accent3>
        <a:srgbClr val="FFFFFF"/>
      </a:accent3>
      <a:accent4>
        <a:srgbClr val="000000"/>
      </a:accent4>
      <a:accent5>
        <a:srgbClr val="AACACA"/>
      </a:accent5>
      <a:accent6>
        <a:srgbClr val="E7B900"/>
      </a:accent6>
      <a:hlink>
        <a:srgbClr val="3366CC"/>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SP">
  <a:themeElements>
    <a:clrScheme name="CSP 11">
      <a:dk1>
        <a:srgbClr val="000000"/>
      </a:dk1>
      <a:lt1>
        <a:srgbClr val="FFFFFF"/>
      </a:lt1>
      <a:dk2>
        <a:srgbClr val="CC3300"/>
      </a:dk2>
      <a:lt2>
        <a:srgbClr val="292929"/>
      </a:lt2>
      <a:accent1>
        <a:srgbClr val="009999"/>
      </a:accent1>
      <a:accent2>
        <a:srgbClr val="FFCC00"/>
      </a:accent2>
      <a:accent3>
        <a:srgbClr val="FFFFFF"/>
      </a:accent3>
      <a:accent4>
        <a:srgbClr val="000000"/>
      </a:accent4>
      <a:accent5>
        <a:srgbClr val="AACACA"/>
      </a:accent5>
      <a:accent6>
        <a:srgbClr val="E7B900"/>
      </a:accent6>
      <a:hlink>
        <a:srgbClr val="3366CC"/>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7_CSP">
  <a:themeElements>
    <a:clrScheme name="CSP 11">
      <a:dk1>
        <a:srgbClr val="000000"/>
      </a:dk1>
      <a:lt1>
        <a:srgbClr val="FFFFFF"/>
      </a:lt1>
      <a:dk2>
        <a:srgbClr val="CC3300"/>
      </a:dk2>
      <a:lt2>
        <a:srgbClr val="292929"/>
      </a:lt2>
      <a:accent1>
        <a:srgbClr val="009999"/>
      </a:accent1>
      <a:accent2>
        <a:srgbClr val="FFCC00"/>
      </a:accent2>
      <a:accent3>
        <a:srgbClr val="FFFFFF"/>
      </a:accent3>
      <a:accent4>
        <a:srgbClr val="000000"/>
      </a:accent4>
      <a:accent5>
        <a:srgbClr val="AACACA"/>
      </a:accent5>
      <a:accent6>
        <a:srgbClr val="E7B900"/>
      </a:accent6>
      <a:hlink>
        <a:srgbClr val="3366CC"/>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3_CSP">
  <a:themeElements>
    <a:clrScheme name="CSP 11">
      <a:dk1>
        <a:srgbClr val="000000"/>
      </a:dk1>
      <a:lt1>
        <a:srgbClr val="FFFFFF"/>
      </a:lt1>
      <a:dk2>
        <a:srgbClr val="CC3300"/>
      </a:dk2>
      <a:lt2>
        <a:srgbClr val="292929"/>
      </a:lt2>
      <a:accent1>
        <a:srgbClr val="009999"/>
      </a:accent1>
      <a:accent2>
        <a:srgbClr val="FFCC00"/>
      </a:accent2>
      <a:accent3>
        <a:srgbClr val="FFFFFF"/>
      </a:accent3>
      <a:accent4>
        <a:srgbClr val="000000"/>
      </a:accent4>
      <a:accent5>
        <a:srgbClr val="AACACA"/>
      </a:accent5>
      <a:accent6>
        <a:srgbClr val="E7B900"/>
      </a:accent6>
      <a:hlink>
        <a:srgbClr val="3366CC"/>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2_CSP">
  <a:themeElements>
    <a:clrScheme name="CSP 11">
      <a:dk1>
        <a:srgbClr val="000000"/>
      </a:dk1>
      <a:lt1>
        <a:srgbClr val="FFFFFF"/>
      </a:lt1>
      <a:dk2>
        <a:srgbClr val="CC3300"/>
      </a:dk2>
      <a:lt2>
        <a:srgbClr val="292929"/>
      </a:lt2>
      <a:accent1>
        <a:srgbClr val="009999"/>
      </a:accent1>
      <a:accent2>
        <a:srgbClr val="FFCC00"/>
      </a:accent2>
      <a:accent3>
        <a:srgbClr val="FFFFFF"/>
      </a:accent3>
      <a:accent4>
        <a:srgbClr val="000000"/>
      </a:accent4>
      <a:accent5>
        <a:srgbClr val="AACACA"/>
      </a:accent5>
      <a:accent6>
        <a:srgbClr val="E7B900"/>
      </a:accent6>
      <a:hlink>
        <a:srgbClr val="3366CC"/>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3573</Words>
  <PresentationFormat>On-screen Show (4:3)</PresentationFormat>
  <Paragraphs>472</Paragraphs>
  <Slides>67</Slides>
  <Notes>65</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67</vt:i4>
      </vt:variant>
    </vt:vector>
  </HeadingPairs>
  <TitlesOfParts>
    <vt:vector size="80" baseType="lpstr">
      <vt:lpstr>Arial</vt:lpstr>
      <vt:lpstr>Arial Narrow</vt:lpstr>
      <vt:lpstr>Twentieth Century</vt:lpstr>
      <vt:lpstr>Gill Sans</vt:lpstr>
      <vt:lpstr>Noto Sans Symbols</vt:lpstr>
      <vt:lpstr>Times New Roman</vt:lpstr>
      <vt:lpstr>Arial Black</vt:lpstr>
      <vt:lpstr>Times</vt:lpstr>
      <vt:lpstr>1_CSP</vt:lpstr>
      <vt:lpstr>2_CSP</vt:lpstr>
      <vt:lpstr>7_CSP</vt:lpstr>
      <vt:lpstr>13_CSP</vt:lpstr>
      <vt:lpstr>12_CSP</vt:lpstr>
      <vt:lpstr>Concept learning</vt:lpstr>
      <vt:lpstr>Concept Learning</vt:lpstr>
      <vt:lpstr>Concept Learning</vt:lpstr>
      <vt:lpstr>A CONCEPT LEARNING TASK</vt:lpstr>
      <vt:lpstr>Slide 5</vt:lpstr>
      <vt:lpstr>A CONCEPT LEARNING TASK</vt:lpstr>
      <vt:lpstr>Slide 7</vt:lpstr>
      <vt:lpstr>Notation</vt:lpstr>
      <vt:lpstr>H denote the set of all possible Hypotheses: The goal of the learner is to find a hypothesis h in H such that h(x)=c(x) for all x in X </vt:lpstr>
      <vt:lpstr>The Inductive Learning Hypothesis</vt:lpstr>
      <vt:lpstr>Concept learning as search</vt:lpstr>
      <vt:lpstr>Slide 12</vt:lpstr>
      <vt:lpstr>General to specific ordering</vt:lpstr>
      <vt:lpstr>General to specific ordering</vt:lpstr>
      <vt:lpstr>Slide 15</vt:lpstr>
      <vt:lpstr>General to specific ordering: induced structure</vt:lpstr>
      <vt:lpstr>Slide 17</vt:lpstr>
      <vt:lpstr>Find-S: finding the maximally specific hypothesis</vt:lpstr>
      <vt:lpstr>Slide 19</vt:lpstr>
      <vt:lpstr>Slide 20</vt:lpstr>
      <vt:lpstr>Slide 21</vt:lpstr>
      <vt:lpstr>Find-S in action</vt:lpstr>
      <vt:lpstr>Properties of Find-S</vt:lpstr>
      <vt:lpstr>Candidate elimination algorithm: the idea</vt:lpstr>
      <vt:lpstr>Version space</vt:lpstr>
      <vt:lpstr>The List-Then-Eliminate algorithm</vt:lpstr>
      <vt:lpstr>A compact representation for Version Space</vt:lpstr>
      <vt:lpstr>A compact representation for Version Space </vt:lpstr>
      <vt:lpstr>A compact representation for Version Space </vt:lpstr>
      <vt:lpstr>General and specific boundaries</vt:lpstr>
      <vt:lpstr>Version Space representation theorem</vt:lpstr>
      <vt:lpstr>Candidate elimination Learning algorithm</vt:lpstr>
      <vt:lpstr>Candidate elimination algorithm-1</vt:lpstr>
      <vt:lpstr>Candidate elimination algorithm-2</vt:lpstr>
      <vt:lpstr>Example: initially</vt:lpstr>
      <vt:lpstr>Example:  after seeing 〈Sunny,Warm, Normal, Strong, Warm, Same 〉 +</vt:lpstr>
      <vt:lpstr>Example:  after seeing &lt;Sunny,Warm, High, Strong, Warm, Same〉+ </vt:lpstr>
      <vt:lpstr>Example:  after seeing 〈Rainy, Cold, High, Strong, Warm, Change 〉−</vt:lpstr>
      <vt:lpstr>Example</vt:lpstr>
      <vt:lpstr>Example</vt:lpstr>
      <vt:lpstr>Example:  after seeing  〈Sunny, Warm, High, Strong, Cool, Change 〉 +</vt:lpstr>
      <vt:lpstr>Example</vt:lpstr>
      <vt:lpstr>Learned Version Space</vt:lpstr>
      <vt:lpstr>Observations</vt:lpstr>
      <vt:lpstr>Slide 45</vt:lpstr>
      <vt:lpstr>Ordering on training examples</vt:lpstr>
      <vt:lpstr>Slide 47</vt:lpstr>
      <vt:lpstr>Use of partially learned concepts </vt:lpstr>
      <vt:lpstr>Use of partially learned concepts</vt:lpstr>
      <vt:lpstr>Classifying new examples</vt:lpstr>
      <vt:lpstr>Classifying new examples</vt:lpstr>
      <vt:lpstr>Classifying new examples</vt:lpstr>
      <vt:lpstr>Hypothesis space and bias</vt:lpstr>
      <vt:lpstr>Extending the hypothesis space</vt:lpstr>
      <vt:lpstr>An unbiased learner </vt:lpstr>
      <vt:lpstr>An unbiased learner</vt:lpstr>
      <vt:lpstr>No generalization without bias!</vt:lpstr>
      <vt:lpstr>An unbiased learner </vt:lpstr>
      <vt:lpstr>No inductive inference without a bias</vt:lpstr>
      <vt:lpstr>Slide 60</vt:lpstr>
      <vt:lpstr>Inductive bias: definition</vt:lpstr>
      <vt:lpstr>Inductive bias of Candidate-Elimination</vt:lpstr>
      <vt:lpstr>Inductive system</vt:lpstr>
      <vt:lpstr>Equivalent deductive system</vt:lpstr>
      <vt:lpstr>Slide 65</vt:lpstr>
      <vt:lpstr>Each learner has an inductive bias</vt:lpstr>
      <vt:lpstr>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learning</dc:title>
  <dc:creator>Maria Simi</dc:creator>
  <cp:lastModifiedBy>rvr</cp:lastModifiedBy>
  <cp:revision>44</cp:revision>
  <dcterms:created xsi:type="dcterms:W3CDTF">2009-04-29T22:33:29Z</dcterms:created>
  <dcterms:modified xsi:type="dcterms:W3CDTF">2024-02-02T08:53:17Z</dcterms:modified>
</cp:coreProperties>
</file>