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9"/>
  </p:notesMasterIdLst>
  <p:sldIdLst>
    <p:sldId id="256" r:id="rId3"/>
    <p:sldId id="257" r:id="rId4"/>
    <p:sldId id="258" r:id="rId5"/>
    <p:sldId id="259" r:id="rId6"/>
    <p:sldId id="291" r:id="rId7"/>
    <p:sldId id="260" r:id="rId8"/>
    <p:sldId id="261" r:id="rId9"/>
    <p:sldId id="262" r:id="rId10"/>
    <p:sldId id="263" r:id="rId11"/>
    <p:sldId id="264" r:id="rId12"/>
    <p:sldId id="265" r:id="rId13"/>
    <p:sldId id="266" r:id="rId14"/>
    <p:sldId id="288" r:id="rId15"/>
    <p:sldId id="289" r:id="rId16"/>
    <p:sldId id="267" r:id="rId17"/>
    <p:sldId id="268" r:id="rId18"/>
    <p:sldId id="269" r:id="rId19"/>
    <p:sldId id="270" r:id="rId20"/>
    <p:sldId id="29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9144000" cy="6858000" type="screen4x3"/>
  <p:notesSz cx="6858000" cy="9144000"/>
  <p:embeddedFontLst>
    <p:embeddedFont>
      <p:font typeface="Roboto"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hvZ2ugZGLhl9V8Fi0Hsc6DYBkoS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8C11D75-C8C7-439F-8EE1-634A69B99DD3}">
  <a:tblStyle styleId="{68C11D75-C8C7-439F-8EE1-634A69B99D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36942cd66_1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36942cd66_1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b36942cd66_1_38: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17</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a716f9c24_0_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aa716f9c24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36942cd66_1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36942cd66_1_4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b36942cd66_1_48: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21</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36942cd66_1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b36942cd66_1_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b36942cd66_1_6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22</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36942cd66_1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36942cd66_1_7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b36942cd66_1_71: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23</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a716f9c24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a716f9c24_0_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aa716f9c24_0_14: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25</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a716f9c24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a716f9c24_0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aa716f9c24_0_26: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26</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aa716f9c24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aa716f9c24_0_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aa716f9c24_0_39: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27</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a716f9c24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a716f9c24_0_5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aa716f9c24_0_59: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28</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aa716f9c24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aa716f9c24_0_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aa716f9c24_0_67: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29</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a716f9c24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a716f9c24_0_7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aa716f9c24_0_79: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30</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aa716f9c24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aa716f9c24_0_9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aa716f9c24_0_9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31</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a716f9c24_0_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a716f9c24_0_10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aa716f9c24_0_101: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32</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aa716f9c24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aa716f9c24_0_1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gaa716f9c24_0_11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34</a:t>
            </a:fld>
            <a:endParaRPr sz="1400">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a716f9c24_0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aa716f9c24_0_1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gaa716f9c24_0_118: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35</a:t>
            </a:fld>
            <a:endParaRPr sz="1400">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36942cd66_1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36942cd66_1_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b36942cd66_1_2: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7</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36942cd66_1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36942cd66_1_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b36942cd66_1_21: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8</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1"/>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3200"/>
              <a:buFont typeface="Arial"/>
              <a:buNone/>
              <a:defRPr/>
            </a:lvl1pPr>
            <a:lvl2pPr lvl="1" algn="l">
              <a:spcBef>
                <a:spcPts val="360"/>
              </a:spcBef>
              <a:spcAft>
                <a:spcPts val="0"/>
              </a:spcAft>
              <a:buSzPts val="9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19" name="Google Shape;19;p2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700"/>
              </a:spcBef>
              <a:spcAft>
                <a:spcPts val="0"/>
              </a:spcAft>
              <a:buSzPts val="1400"/>
              <a:buNone/>
              <a:defRPr sz="1400">
                <a:solidFill>
                  <a:srgbClr val="57896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a:off x="685800" y="4572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1"/>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04800" algn="l">
              <a:spcBef>
                <a:spcPts val="480"/>
              </a:spcBef>
              <a:spcAft>
                <a:spcPts val="0"/>
              </a:spcAft>
              <a:buSzPts val="1200"/>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81" name="Google Shape;81;p31"/>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04800" algn="l">
              <a:spcBef>
                <a:spcPts val="480"/>
              </a:spcBef>
              <a:spcAft>
                <a:spcPts val="0"/>
              </a:spcAft>
              <a:buSzPts val="1200"/>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82" name="Google Shape;82;p3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700"/>
              </a:spcBef>
              <a:spcAft>
                <a:spcPts val="0"/>
              </a:spcAft>
              <a:buSzPts val="1400"/>
              <a:buNone/>
              <a:defRPr sz="1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900"/>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88" name="Google Shape;88;p3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700"/>
              </a:spcBef>
              <a:spcAft>
                <a:spcPts val="0"/>
              </a:spcAft>
              <a:buSzPts val="1400"/>
              <a:buNone/>
              <a:defRPr sz="1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685800" y="4572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2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700"/>
              </a:spcBef>
              <a:spcAft>
                <a:spcPts val="0"/>
              </a:spcAft>
              <a:buSzPts val="1400"/>
              <a:buNone/>
              <a:defRPr sz="1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700"/>
              </a:spcBef>
              <a:spcAft>
                <a:spcPts val="0"/>
              </a:spcAft>
              <a:buSzPts val="1400"/>
              <a:buNone/>
              <a:defRPr sz="1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8"/>
        <p:cNvGrpSpPr/>
        <p:nvPr/>
      </p:nvGrpSpPr>
      <p:grpSpPr>
        <a:xfrm>
          <a:off x="0" y="0"/>
          <a:ext cx="0" cy="0"/>
          <a:chOff x="0" y="0"/>
          <a:chExt cx="0" cy="0"/>
        </a:xfrm>
      </p:grpSpPr>
      <p:sp>
        <p:nvSpPr>
          <p:cNvPr id="39" name="Google Shape;39;p25"/>
          <p:cNvSpPr txBox="1">
            <a:spLocks noGrp="1"/>
          </p:cNvSpPr>
          <p:nvPr>
            <p:ph type="title"/>
          </p:nvPr>
        </p:nvSpPr>
        <p:spPr>
          <a:xfrm rot="5400000">
            <a:off x="4667250" y="2305050"/>
            <a:ext cx="5638800" cy="19431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5"/>
          <p:cNvSpPr txBox="1">
            <a:spLocks noGrp="1"/>
          </p:cNvSpPr>
          <p:nvPr>
            <p:ph type="body" idx="1"/>
          </p:nvPr>
        </p:nvSpPr>
        <p:spPr>
          <a:xfrm rot="5400000">
            <a:off x="704850" y="438150"/>
            <a:ext cx="56388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2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700"/>
              </a:spcBef>
              <a:spcAft>
                <a:spcPts val="0"/>
              </a:spcAft>
              <a:buSzPts val="1400"/>
              <a:buNone/>
              <a:defRPr sz="1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4"/>
        <p:cNvGrpSpPr/>
        <p:nvPr/>
      </p:nvGrpSpPr>
      <p:grpSpPr>
        <a:xfrm>
          <a:off x="0" y="0"/>
          <a:ext cx="0" cy="0"/>
          <a:chOff x="0" y="0"/>
          <a:chExt cx="0" cy="0"/>
        </a:xfrm>
      </p:grpSpPr>
      <p:sp>
        <p:nvSpPr>
          <p:cNvPr id="45" name="Google Shape;45;p26"/>
          <p:cNvSpPr txBox="1">
            <a:spLocks noGrp="1"/>
          </p:cNvSpPr>
          <p:nvPr>
            <p:ph type="title"/>
          </p:nvPr>
        </p:nvSpPr>
        <p:spPr>
          <a:xfrm>
            <a:off x="685800" y="4572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2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700"/>
              </a:spcBef>
              <a:spcAft>
                <a:spcPts val="0"/>
              </a:spcAft>
              <a:buSzPts val="1400"/>
              <a:buNone/>
              <a:defRPr sz="1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lt2"/>
              </a:buClr>
              <a:buSzPts val="3200"/>
              <a:buFont typeface="Arial"/>
              <a:buNone/>
              <a:defRPr sz="3200">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lt2"/>
              </a:buClr>
              <a:buSzPts val="1400"/>
              <a:buFont typeface="Arial"/>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3" name="Google Shape;53;p2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54" name="Google Shape;54;p2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700"/>
              </a:spcBef>
              <a:spcAft>
                <a:spcPts val="0"/>
              </a:spcAft>
              <a:buSzPts val="1400"/>
              <a:buNone/>
              <a:defRPr sz="1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317500" algn="l">
              <a:spcBef>
                <a:spcPts val="560"/>
              </a:spcBef>
              <a:spcAft>
                <a:spcPts val="0"/>
              </a:spcAft>
              <a:buSzPts val="1400"/>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60" name="Google Shape;60;p2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61" name="Google Shape;61;p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700"/>
              </a:spcBef>
              <a:spcAft>
                <a:spcPts val="0"/>
              </a:spcAft>
              <a:buSzPts val="1400"/>
              <a:buNone/>
              <a:defRPr sz="1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29"/>
          <p:cNvSpPr txBox="1">
            <a:spLocks noGrp="1"/>
          </p:cNvSpPr>
          <p:nvPr>
            <p:ph type="title"/>
          </p:nvPr>
        </p:nvSpPr>
        <p:spPr>
          <a:xfrm>
            <a:off x="685800" y="4572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700"/>
              </a:spcBef>
              <a:spcAft>
                <a:spcPts val="0"/>
              </a:spcAft>
              <a:buSzPts val="1400"/>
              <a:buNone/>
              <a:defRPr sz="1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9"/>
        <p:cNvGrpSpPr/>
        <p:nvPr/>
      </p:nvGrpSpPr>
      <p:grpSpPr>
        <a:xfrm>
          <a:off x="0" y="0"/>
          <a:ext cx="0" cy="0"/>
          <a:chOff x="0" y="0"/>
          <a:chExt cx="0" cy="0"/>
        </a:xfrm>
      </p:grpSpPr>
      <p:sp>
        <p:nvSpPr>
          <p:cNvPr id="70" name="Google Shape;70;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72" name="Google Shape;72;p3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292100" algn="l">
              <a:spcBef>
                <a:spcPts val="400"/>
              </a:spcBef>
              <a:spcAft>
                <a:spcPts val="0"/>
              </a:spcAft>
              <a:buSzPts val="1000"/>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73" name="Google Shape;73;p3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74" name="Google Shape;74;p3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292100" algn="l">
              <a:spcBef>
                <a:spcPts val="400"/>
              </a:spcBef>
              <a:spcAft>
                <a:spcPts val="0"/>
              </a:spcAft>
              <a:buSzPts val="1000"/>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75" name="Google Shape;75;p3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700"/>
              </a:spcBef>
              <a:spcAft>
                <a:spcPts val="0"/>
              </a:spcAft>
              <a:buSzPts val="1400"/>
              <a:buNone/>
              <a:defRPr sz="1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F5EC"/>
        </a:solidFill>
        <a:effectLst/>
      </p:bgPr>
    </p:bg>
    <p:spTree>
      <p:nvGrpSpPr>
        <p:cNvPr id="1" name="Shape 9"/>
        <p:cNvGrpSpPr/>
        <p:nvPr/>
      </p:nvGrpSpPr>
      <p:grpSpPr>
        <a:xfrm>
          <a:off x="0" y="0"/>
          <a:ext cx="0" cy="0"/>
          <a:chOff x="0" y="0"/>
          <a:chExt cx="0" cy="0"/>
        </a:xfrm>
      </p:grpSpPr>
      <p:sp>
        <p:nvSpPr>
          <p:cNvPr id="10" name="Google Shape;10;p20"/>
          <p:cNvSpPr/>
          <p:nvPr/>
        </p:nvSpPr>
        <p:spPr>
          <a:xfrm>
            <a:off x="690562" y="3340100"/>
            <a:ext cx="7653337" cy="485775"/>
          </a:xfrm>
          <a:custGeom>
            <a:avLst/>
            <a:gdLst/>
            <a:ahLst/>
            <a:cxnLst/>
            <a:rect l="l" t="t" r="r" b="b"/>
            <a:pathLst>
              <a:path w="4128" h="479" extrusionOk="0">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49803"/>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 name="Google Shape;11;p20"/>
          <p:cNvSpPr txBox="1">
            <a:spLocks noGrp="1"/>
          </p:cNvSpPr>
          <p:nvPr>
            <p:ph type="title"/>
          </p:nvPr>
        </p:nvSpPr>
        <p:spPr>
          <a:xfrm>
            <a:off x="685800" y="4572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2" name="Google Shape;12;p2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317500" algn="l" rtl="0">
              <a:spcBef>
                <a:spcPts val="560"/>
              </a:spcBef>
              <a:spcAft>
                <a:spcPts val="0"/>
              </a:spcAft>
              <a:buClr>
                <a:schemeClr val="lt2"/>
              </a:buClr>
              <a:buSzPts val="1400"/>
              <a:buFont typeface="Arial"/>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2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700"/>
              </a:spcBef>
              <a:spcAft>
                <a:spcPts val="0"/>
              </a:spcAft>
              <a:buSzPts val="1400"/>
              <a:buNone/>
              <a:defRPr sz="1400" b="0" i="0" u="none">
                <a:solidFill>
                  <a:srgbClr val="578963"/>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2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578963"/>
              </a:buClr>
              <a:buSzPts val="1400"/>
              <a:buFont typeface="Times New Roman"/>
              <a:buNone/>
              <a:defRPr sz="1400" b="0" i="0" u="none">
                <a:solidFill>
                  <a:srgbClr val="578963"/>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CF5EC"/>
        </a:solidFill>
        <a:effectLst/>
      </p:bgPr>
    </p:bg>
    <p:spTree>
      <p:nvGrpSpPr>
        <p:cNvPr id="1" name="Shape 22"/>
        <p:cNvGrpSpPr/>
        <p:nvPr/>
      </p:nvGrpSpPr>
      <p:grpSpPr>
        <a:xfrm>
          <a:off x="0" y="0"/>
          <a:ext cx="0" cy="0"/>
          <a:chOff x="0" y="0"/>
          <a:chExt cx="0" cy="0"/>
        </a:xfrm>
      </p:grpSpPr>
      <p:sp>
        <p:nvSpPr>
          <p:cNvPr id="23" name="Google Shape;23;p22"/>
          <p:cNvSpPr txBox="1">
            <a:spLocks noGrp="1"/>
          </p:cNvSpPr>
          <p:nvPr>
            <p:ph type="title"/>
          </p:nvPr>
        </p:nvSpPr>
        <p:spPr>
          <a:xfrm>
            <a:off x="685800" y="4572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24" name="Google Shape;24;p2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317500" algn="l" rtl="0">
              <a:spcBef>
                <a:spcPts val="560"/>
              </a:spcBef>
              <a:spcAft>
                <a:spcPts val="0"/>
              </a:spcAft>
              <a:buClr>
                <a:schemeClr val="lt2"/>
              </a:buClr>
              <a:buSzPts val="1400"/>
              <a:buFont typeface="Arial"/>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5" name="Google Shape;25;p2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700"/>
              </a:spcBef>
              <a:spcAft>
                <a:spcPts val="0"/>
              </a:spcAft>
              <a:buSzPts val="1400"/>
              <a:buNone/>
              <a:defRPr sz="1400" b="0" i="0" u="none">
                <a:solidFill>
                  <a:schemeClr val="lt2"/>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6" name="Google Shape;26;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7" name="Google Shape;27;p2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578963"/>
              </a:buClr>
              <a:buSzPts val="1400"/>
              <a:buFont typeface="Times New Roman"/>
              <a:buNone/>
            </a:pPr>
            <a:fld id="{00000000-1234-1234-1234-123412341234}" type="slidenum">
              <a:rPr lang="en-US" sz="1400" b="0" i="0" u="none">
                <a:solidFill>
                  <a:srgbClr val="578963"/>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578963"/>
                </a:buClr>
                <a:buSzPts val="1400"/>
                <a:buFont typeface="Times New Roman"/>
                <a:buNone/>
              </a:pPr>
              <a:t>1</a:t>
            </a:fld>
            <a:endParaRPr/>
          </a:p>
        </p:txBody>
      </p:sp>
      <p:sp>
        <p:nvSpPr>
          <p:cNvPr id="97" name="Google Shape;97;p1"/>
          <p:cNvSpPr txBox="1">
            <a:spLocks noGrp="1"/>
          </p:cNvSpPr>
          <p:nvPr>
            <p:ph type="ctrTitle"/>
          </p:nvPr>
        </p:nvSpPr>
        <p:spPr>
          <a:xfrm>
            <a:off x="685800" y="3810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Machine Learning: Lecture 1</a:t>
            </a:r>
            <a:endParaRPr/>
          </a:p>
        </p:txBody>
      </p:sp>
      <p:sp>
        <p:nvSpPr>
          <p:cNvPr id="98" name="Google Shape;98;p1"/>
          <p:cNvSpPr txBox="1">
            <a:spLocks noGrp="1"/>
          </p:cNvSpPr>
          <p:nvPr>
            <p:ph type="subTitle" idx="1"/>
          </p:nvPr>
        </p:nvSpPr>
        <p:spPr>
          <a:xfrm>
            <a:off x="1066800" y="3657600"/>
            <a:ext cx="6477000" cy="990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3200"/>
              <a:buNone/>
            </a:pPr>
            <a:r>
              <a:rPr lang="en-US" sz="3200" b="0" i="0" u="none">
                <a:solidFill>
                  <a:schemeClr val="dk1"/>
                </a:solidFill>
                <a:latin typeface="Times New Roman"/>
                <a:ea typeface="Times New Roman"/>
                <a:cs typeface="Times New Roman"/>
                <a:sym typeface="Times New Roman"/>
              </a:rPr>
              <a:t>Overview of Machine Learning</a:t>
            </a:r>
            <a:endParaRPr/>
          </a:p>
          <a:p>
            <a:pPr marL="0" lvl="0" indent="0" algn="ctr" rtl="0">
              <a:lnSpc>
                <a:spcPct val="100000"/>
              </a:lnSpc>
              <a:spcBef>
                <a:spcPts val="640"/>
              </a:spcBef>
              <a:spcAft>
                <a:spcPts val="0"/>
              </a:spcAft>
              <a:buSzPts val="3200"/>
              <a:buNone/>
            </a:pPr>
            <a:r>
              <a:rPr lang="en-US" sz="3200" b="0" i="0" u="none">
                <a:solidFill>
                  <a:schemeClr val="dk1"/>
                </a:solidFill>
                <a:latin typeface="Times New Roman"/>
                <a:ea typeface="Times New Roman"/>
                <a:cs typeface="Times New Roman"/>
                <a:sym typeface="Times New Roman"/>
              </a:rPr>
              <a:t>(Based on Chapter 1 of Mitchell T.., </a:t>
            </a:r>
            <a:r>
              <a:rPr lang="en-US" sz="3200" b="0" i="1" u="none">
                <a:solidFill>
                  <a:schemeClr val="dk1"/>
                </a:solidFill>
                <a:latin typeface="Times New Roman"/>
                <a:ea typeface="Times New Roman"/>
                <a:cs typeface="Times New Roman"/>
                <a:sym typeface="Times New Roman"/>
              </a:rPr>
              <a:t>Machine Learning</a:t>
            </a:r>
            <a:r>
              <a:rPr lang="en-US" sz="3200" b="0" i="0" u="none">
                <a:solidFill>
                  <a:schemeClr val="dk1"/>
                </a:solidFill>
                <a:latin typeface="Times New Roman"/>
                <a:ea typeface="Times New Roman"/>
                <a:cs typeface="Times New Roman"/>
                <a:sym typeface="Times New Roman"/>
              </a:rPr>
              <a:t>, 1997)</a:t>
            </a:r>
            <a:endParaRPr/>
          </a:p>
          <a:p>
            <a:pPr marL="0" lvl="0" indent="0" algn="ctr" rtl="0">
              <a:spcBef>
                <a:spcPts val="640"/>
              </a:spcBef>
              <a:spcAft>
                <a:spcPts val="0"/>
              </a:spcAft>
              <a:buSzPts val="3200"/>
              <a:buFont typeface="Arial"/>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10</a:t>
            </a:fld>
            <a:endParaRPr/>
          </a:p>
        </p:txBody>
      </p:sp>
      <p:sp>
        <p:nvSpPr>
          <p:cNvPr id="157" name="Google Shape;157;p7"/>
          <p:cNvSpPr txBox="1">
            <a:spLocks noGrp="1"/>
          </p:cNvSpPr>
          <p:nvPr>
            <p:ph type="title"/>
          </p:nvPr>
        </p:nvSpPr>
        <p:spPr>
          <a:xfrm>
            <a:off x="304800" y="228600"/>
            <a:ext cx="84582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Examples of Successful Applications of Machine Learning</a:t>
            </a:r>
            <a:endParaRPr/>
          </a:p>
        </p:txBody>
      </p:sp>
      <p:sp>
        <p:nvSpPr>
          <p:cNvPr id="158" name="Google Shape;158;p7"/>
          <p:cNvSpPr txBox="1">
            <a:spLocks noGrp="1"/>
          </p:cNvSpPr>
          <p:nvPr>
            <p:ph type="body" idx="1"/>
          </p:nvPr>
        </p:nvSpPr>
        <p:spPr>
          <a:xfrm>
            <a:off x="609600" y="16764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3200"/>
              <a:buFont typeface="Arial"/>
              <a:buChar char="●"/>
            </a:pPr>
            <a:r>
              <a:rPr lang="en-US" sz="3200" b="0" i="0" u="none">
                <a:solidFill>
                  <a:schemeClr val="dk1"/>
                </a:solidFill>
                <a:latin typeface="Times New Roman"/>
                <a:ea typeface="Times New Roman"/>
                <a:cs typeface="Times New Roman"/>
                <a:sym typeface="Times New Roman"/>
              </a:rPr>
              <a:t>Learning to recognize spoken words (Lee, 1989; Waibel, 1989).</a:t>
            </a:r>
            <a:endParaRPr/>
          </a:p>
          <a:p>
            <a:pPr marL="342900" lvl="0" indent="-342900" algn="l" rtl="0">
              <a:lnSpc>
                <a:spcPct val="100000"/>
              </a:lnSpc>
              <a:spcBef>
                <a:spcPts val="640"/>
              </a:spcBef>
              <a:spcAft>
                <a:spcPts val="0"/>
              </a:spcAft>
              <a:buClr>
                <a:schemeClr val="lt2"/>
              </a:buClr>
              <a:buSzPts val="3200"/>
              <a:buFont typeface="Arial"/>
              <a:buChar char="●"/>
            </a:pPr>
            <a:r>
              <a:rPr lang="en-US" sz="3200" b="0" i="0" u="none">
                <a:solidFill>
                  <a:schemeClr val="dk1"/>
                </a:solidFill>
                <a:latin typeface="Times New Roman"/>
                <a:ea typeface="Times New Roman"/>
                <a:cs typeface="Times New Roman"/>
                <a:sym typeface="Times New Roman"/>
              </a:rPr>
              <a:t>Learning to drive an autonomous vehicle (Pomerleau, 1989).</a:t>
            </a:r>
            <a:endParaRPr/>
          </a:p>
          <a:p>
            <a:pPr marL="342900" lvl="0" indent="-342900" algn="l" rtl="0">
              <a:lnSpc>
                <a:spcPct val="100000"/>
              </a:lnSpc>
              <a:spcBef>
                <a:spcPts val="640"/>
              </a:spcBef>
              <a:spcAft>
                <a:spcPts val="0"/>
              </a:spcAft>
              <a:buClr>
                <a:schemeClr val="lt2"/>
              </a:buClr>
              <a:buSzPts val="3200"/>
              <a:buFont typeface="Arial"/>
              <a:buChar char="●"/>
            </a:pPr>
            <a:r>
              <a:rPr lang="en-US" sz="3200" b="0" i="0" u="none">
                <a:solidFill>
                  <a:schemeClr val="dk1"/>
                </a:solidFill>
                <a:latin typeface="Times New Roman"/>
                <a:ea typeface="Times New Roman"/>
                <a:cs typeface="Times New Roman"/>
                <a:sym typeface="Times New Roman"/>
              </a:rPr>
              <a:t>Learning to classify new astronomical structures (Fayyad et al., 1995).</a:t>
            </a:r>
            <a:endParaRPr/>
          </a:p>
          <a:p>
            <a:pPr marL="342900" lvl="0" indent="-342900" algn="l" rtl="0">
              <a:lnSpc>
                <a:spcPct val="100000"/>
              </a:lnSpc>
              <a:spcBef>
                <a:spcPts val="640"/>
              </a:spcBef>
              <a:spcAft>
                <a:spcPts val="0"/>
              </a:spcAft>
              <a:buClr>
                <a:schemeClr val="lt2"/>
              </a:buClr>
              <a:buSzPts val="3200"/>
              <a:buFont typeface="Arial"/>
              <a:buChar char="●"/>
            </a:pPr>
            <a:r>
              <a:rPr lang="en-US" sz="3200" b="0" i="0" u="none">
                <a:solidFill>
                  <a:schemeClr val="dk1"/>
                </a:solidFill>
                <a:latin typeface="Times New Roman"/>
                <a:ea typeface="Times New Roman"/>
                <a:cs typeface="Times New Roman"/>
                <a:sym typeface="Times New Roman"/>
              </a:rPr>
              <a:t>Learning to play world-class backgammon (Tesauro 1992, 1995).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11</a:t>
            </a:fld>
            <a:endParaRPr/>
          </a:p>
        </p:txBody>
      </p:sp>
      <p:sp>
        <p:nvSpPr>
          <p:cNvPr id="164" name="Google Shape;164;p8"/>
          <p:cNvSpPr txBox="1">
            <a:spLocks noGrp="1"/>
          </p:cNvSpPr>
          <p:nvPr>
            <p:ph type="title"/>
          </p:nvPr>
        </p:nvSpPr>
        <p:spPr>
          <a:xfrm>
            <a:off x="685800" y="4572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Why is Machine Learning Important?</a:t>
            </a:r>
            <a:endParaRPr/>
          </a:p>
        </p:txBody>
      </p:sp>
      <p:sp>
        <p:nvSpPr>
          <p:cNvPr id="165" name="Google Shape;165;p8"/>
          <p:cNvSpPr txBox="1">
            <a:spLocks noGrp="1"/>
          </p:cNvSpPr>
          <p:nvPr>
            <p:ph type="body" idx="1"/>
          </p:nvPr>
        </p:nvSpPr>
        <p:spPr>
          <a:xfrm>
            <a:off x="304800" y="1524000"/>
            <a:ext cx="8458200" cy="4937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3200"/>
              <a:buFont typeface="Arial"/>
              <a:buChar char="●"/>
            </a:pPr>
            <a:r>
              <a:rPr lang="en-US" sz="3200" b="0" i="0" u="none">
                <a:solidFill>
                  <a:schemeClr val="dk1"/>
                </a:solidFill>
                <a:latin typeface="Times New Roman"/>
                <a:ea typeface="Times New Roman"/>
                <a:cs typeface="Times New Roman"/>
                <a:sym typeface="Times New Roman"/>
              </a:rPr>
              <a:t>Some tasks cannot be defined well, except by examples (e.g., recognizing people).</a:t>
            </a:r>
            <a:endParaRPr/>
          </a:p>
          <a:p>
            <a:pPr marL="342900" lvl="0" indent="-342900" algn="l" rtl="0">
              <a:lnSpc>
                <a:spcPct val="100000"/>
              </a:lnSpc>
              <a:spcBef>
                <a:spcPts val="640"/>
              </a:spcBef>
              <a:spcAft>
                <a:spcPts val="0"/>
              </a:spcAft>
              <a:buClr>
                <a:schemeClr val="lt2"/>
              </a:buClr>
              <a:buSzPts val="3200"/>
              <a:buFont typeface="Arial"/>
              <a:buChar char="●"/>
            </a:pPr>
            <a:r>
              <a:rPr lang="en-US" sz="3200" b="0" i="0" u="none">
                <a:solidFill>
                  <a:schemeClr val="dk1"/>
                </a:solidFill>
                <a:latin typeface="Times New Roman"/>
                <a:ea typeface="Times New Roman"/>
                <a:cs typeface="Times New Roman"/>
                <a:sym typeface="Times New Roman"/>
              </a:rPr>
              <a:t>Relationships and correlations can be hidden within large amounts of data. Machine Learning/Data Mining may be able to find these relationships.</a:t>
            </a:r>
            <a:endParaRPr/>
          </a:p>
          <a:p>
            <a:pPr marL="342900" lvl="0" indent="-342900" algn="l" rtl="0">
              <a:lnSpc>
                <a:spcPct val="100000"/>
              </a:lnSpc>
              <a:spcBef>
                <a:spcPts val="640"/>
              </a:spcBef>
              <a:spcAft>
                <a:spcPts val="0"/>
              </a:spcAft>
              <a:buClr>
                <a:schemeClr val="lt2"/>
              </a:buClr>
              <a:buSzPts val="3200"/>
              <a:buFont typeface="Arial"/>
              <a:buChar char="●"/>
            </a:pPr>
            <a:r>
              <a:rPr lang="en-US" sz="3200" b="0" i="0" u="none">
                <a:solidFill>
                  <a:schemeClr val="dk1"/>
                </a:solidFill>
                <a:latin typeface="Times New Roman"/>
                <a:ea typeface="Times New Roman"/>
                <a:cs typeface="Times New Roman"/>
                <a:sym typeface="Times New Roman"/>
              </a:rPr>
              <a:t>Human designers often produce machines that do not work as well as desired in the environments in which they are used.</a:t>
            </a:r>
            <a:endParaRPr/>
          </a:p>
          <a:p>
            <a:pPr marL="342900" lvl="0" indent="-139700" algn="l" rtl="0">
              <a:spcBef>
                <a:spcPts val="640"/>
              </a:spcBef>
              <a:spcAft>
                <a:spcPts val="0"/>
              </a:spcAft>
              <a:buSzPts val="3200"/>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12</a:t>
            </a:fld>
            <a:endParaRPr/>
          </a:p>
        </p:txBody>
      </p:sp>
      <p:sp>
        <p:nvSpPr>
          <p:cNvPr id="171" name="Google Shape;171;p9"/>
          <p:cNvSpPr txBox="1">
            <a:spLocks noGrp="1"/>
          </p:cNvSpPr>
          <p:nvPr>
            <p:ph type="body" idx="1"/>
          </p:nvPr>
        </p:nvSpPr>
        <p:spPr>
          <a:xfrm>
            <a:off x="304800" y="1981200"/>
            <a:ext cx="84582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3200"/>
              <a:buFont typeface="Arial"/>
              <a:buChar char="●"/>
            </a:pPr>
            <a:r>
              <a:rPr lang="en-US" sz="3200" b="0" i="0" u="none">
                <a:solidFill>
                  <a:schemeClr val="dk1"/>
                </a:solidFill>
                <a:latin typeface="Times New Roman"/>
                <a:ea typeface="Times New Roman"/>
                <a:cs typeface="Times New Roman"/>
                <a:sym typeface="Times New Roman"/>
              </a:rPr>
              <a:t>The amount of knowledge available about certain tasks might be too large for explicit encoding by humans (e.g., medical diagnostic).</a:t>
            </a:r>
            <a:endParaRPr/>
          </a:p>
          <a:p>
            <a:pPr marL="342900" lvl="0" indent="-342900" algn="l" rtl="0">
              <a:lnSpc>
                <a:spcPct val="100000"/>
              </a:lnSpc>
              <a:spcBef>
                <a:spcPts val="640"/>
              </a:spcBef>
              <a:spcAft>
                <a:spcPts val="0"/>
              </a:spcAft>
              <a:buClr>
                <a:schemeClr val="lt2"/>
              </a:buClr>
              <a:buSzPts val="3200"/>
              <a:buFont typeface="Arial"/>
              <a:buChar char="●"/>
            </a:pPr>
            <a:r>
              <a:rPr lang="en-US" sz="3200" b="0" i="0" u="none">
                <a:solidFill>
                  <a:schemeClr val="dk1"/>
                </a:solidFill>
                <a:latin typeface="Times New Roman"/>
                <a:ea typeface="Times New Roman"/>
                <a:cs typeface="Times New Roman"/>
                <a:sym typeface="Times New Roman"/>
              </a:rPr>
              <a:t>Environments change over time.</a:t>
            </a:r>
            <a:endParaRPr/>
          </a:p>
          <a:p>
            <a:pPr marL="342900" lvl="0" indent="-342900" algn="l" rtl="0">
              <a:lnSpc>
                <a:spcPct val="100000"/>
              </a:lnSpc>
              <a:spcBef>
                <a:spcPts val="640"/>
              </a:spcBef>
              <a:spcAft>
                <a:spcPts val="0"/>
              </a:spcAft>
              <a:buClr>
                <a:schemeClr val="lt2"/>
              </a:buClr>
              <a:buSzPts val="3200"/>
              <a:buFont typeface="Arial"/>
              <a:buChar char="●"/>
            </a:pPr>
            <a:r>
              <a:rPr lang="en-US" sz="3200" b="0" i="0" u="none">
                <a:solidFill>
                  <a:schemeClr val="dk1"/>
                </a:solidFill>
                <a:latin typeface="Times New Roman"/>
                <a:ea typeface="Times New Roman"/>
                <a:cs typeface="Times New Roman"/>
                <a:sym typeface="Times New Roman"/>
              </a:rPr>
              <a:t>New knowledge about tasks is constantly being discovered by humans. It may be difficult to continuously re-design systems “by hand”.</a:t>
            </a:r>
            <a:endParaRPr/>
          </a:p>
        </p:txBody>
      </p:sp>
      <p:sp>
        <p:nvSpPr>
          <p:cNvPr id="172" name="Google Shape;172;p9"/>
          <p:cNvSpPr txBox="1"/>
          <p:nvPr/>
        </p:nvSpPr>
        <p:spPr>
          <a:xfrm>
            <a:off x="685800" y="457200"/>
            <a:ext cx="77724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Why is Machine Learning Important (Cont’d)?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3" name="Rectangle 2"/>
          <p:cNvSpPr/>
          <p:nvPr/>
        </p:nvSpPr>
        <p:spPr>
          <a:xfrm>
            <a:off x="801858" y="1336120"/>
            <a:ext cx="7793502" cy="4185761"/>
          </a:xfrm>
          <a:prstGeom prst="rect">
            <a:avLst/>
          </a:prstGeom>
        </p:spPr>
        <p:txBody>
          <a:bodyPr wrap="square">
            <a:spAutoFit/>
          </a:bodyPr>
          <a:lstStyle/>
          <a:p>
            <a:pPr fontAlgn="base"/>
            <a:r>
              <a:rPr lang="en-US" b="1" dirty="0" smtClean="0"/>
              <a:t>Machine Learning lifecycle:</a:t>
            </a:r>
          </a:p>
          <a:p>
            <a:pPr fontAlgn="base"/>
            <a:r>
              <a:rPr lang="en-US" dirty="0" smtClean="0"/>
              <a:t>The lifecycle of a machine learning project involves a series of steps that include: </a:t>
            </a:r>
          </a:p>
          <a:p>
            <a:pPr fontAlgn="base"/>
            <a:r>
              <a:rPr lang="en-US" b="1" dirty="0" smtClean="0"/>
              <a:t>Study the Problems: </a:t>
            </a:r>
            <a:r>
              <a:rPr lang="en-US" dirty="0" smtClean="0"/>
              <a:t>The first step is to study the problem. This step involves understanding the business problem and defining the objectives of the model. </a:t>
            </a:r>
          </a:p>
          <a:p>
            <a:pPr fontAlgn="base"/>
            <a:r>
              <a:rPr lang="en-US" b="1" dirty="0" smtClean="0"/>
              <a:t>Data Collection:</a:t>
            </a:r>
            <a:r>
              <a:rPr lang="en-US" dirty="0" smtClean="0"/>
              <a:t> When the problem is well-defined, we can collect the relevant data required for the model. The data could come from various sources such as databases, APIs, or web scraping. </a:t>
            </a:r>
          </a:p>
          <a:p>
            <a:pPr fontAlgn="base"/>
            <a:r>
              <a:rPr lang="en-US" b="1" dirty="0" smtClean="0"/>
              <a:t>Data Preparation: </a:t>
            </a:r>
            <a:r>
              <a:rPr lang="en-US" dirty="0" smtClean="0"/>
              <a:t>When our problem-related data is collected. then it is a good idea to check the data properly and make it in the desired format so that it can be used by the model to find the hidden patterns. This can be done in the following steps: </a:t>
            </a:r>
          </a:p>
          <a:p>
            <a:pPr lvl="1" fontAlgn="base"/>
            <a:r>
              <a:rPr lang="en-US" dirty="0" smtClean="0"/>
              <a:t>Data cleaning</a:t>
            </a:r>
          </a:p>
          <a:p>
            <a:pPr lvl="1" fontAlgn="base"/>
            <a:r>
              <a:rPr lang="en-US" dirty="0" smtClean="0"/>
              <a:t>Data Transformation</a:t>
            </a:r>
          </a:p>
          <a:p>
            <a:pPr lvl="1" fontAlgn="base"/>
            <a:r>
              <a:rPr lang="en-US" dirty="0" smtClean="0"/>
              <a:t>Explanatory Data Analysis and Feature Engineering</a:t>
            </a:r>
          </a:p>
          <a:p>
            <a:pPr lvl="1" fontAlgn="base"/>
            <a:r>
              <a:rPr lang="en-US" dirty="0" smtClean="0"/>
              <a:t>Split the dataset for training and testing. </a:t>
            </a:r>
          </a:p>
          <a:p>
            <a:pPr lvl="1" fontAlgn="base"/>
            <a:r>
              <a:rPr lang="en-US" b="1" dirty="0" smtClean="0"/>
              <a:t>Model Selection:</a:t>
            </a:r>
            <a:r>
              <a:rPr lang="en-US" dirty="0" smtClean="0"/>
              <a:t> The next step is to select the appropriate machine learning algorithm that is suitable for our problem. This step requires knowledge of the strengths and weaknesses of different algorithms. Sometimes we use multiple models and compare their results and select the best model as per our requirements.</a:t>
            </a:r>
          </a:p>
          <a:p>
            <a:pPr lvl="1" fontAlgn="base"/>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3" name="Rectangle 2"/>
          <p:cNvSpPr/>
          <p:nvPr/>
        </p:nvSpPr>
        <p:spPr>
          <a:xfrm>
            <a:off x="745587" y="962678"/>
            <a:ext cx="7779434" cy="4401205"/>
          </a:xfrm>
          <a:prstGeom prst="rect">
            <a:avLst/>
          </a:prstGeom>
        </p:spPr>
        <p:txBody>
          <a:bodyPr wrap="square">
            <a:spAutoFit/>
          </a:bodyPr>
          <a:lstStyle/>
          <a:p>
            <a:pPr fontAlgn="base"/>
            <a:r>
              <a:rPr lang="en-US" b="1" dirty="0" smtClean="0"/>
              <a:t>Model building and Training: </a:t>
            </a:r>
            <a:r>
              <a:rPr lang="en-US" dirty="0" smtClean="0"/>
              <a:t>After selecting the algorithm, we have to build the model. </a:t>
            </a:r>
          </a:p>
          <a:p>
            <a:pPr lvl="1" fontAlgn="base"/>
            <a:r>
              <a:rPr lang="en-US" dirty="0" smtClean="0"/>
              <a:t>In the case of traditional machine learning building mode is easy it is just a few </a:t>
            </a:r>
            <a:r>
              <a:rPr lang="en-US" dirty="0" err="1" smtClean="0"/>
              <a:t>hyperparameter</a:t>
            </a:r>
            <a:r>
              <a:rPr lang="en-US" dirty="0" smtClean="0"/>
              <a:t> tunings. </a:t>
            </a:r>
          </a:p>
          <a:p>
            <a:pPr lvl="1" fontAlgn="base"/>
            <a:r>
              <a:rPr lang="en-US" dirty="0" smtClean="0"/>
              <a:t>In the case of deep learning, we have to define layer-wise architecture along with input and output size, number of nodes in each layer, loss function, gradient descent optimizer, etc.</a:t>
            </a:r>
          </a:p>
          <a:p>
            <a:pPr lvl="1" fontAlgn="base"/>
            <a:r>
              <a:rPr lang="en-US" dirty="0" smtClean="0"/>
              <a:t>After that model is trained using the preprocessed dataset.</a:t>
            </a:r>
          </a:p>
          <a:p>
            <a:pPr fontAlgn="base"/>
            <a:r>
              <a:rPr lang="en-US" b="1" dirty="0" smtClean="0"/>
              <a:t>Model Evaluation: </a:t>
            </a:r>
            <a:r>
              <a:rPr lang="en-US" dirty="0" smtClean="0"/>
              <a:t>Once the model is trained, it can be evaluated on the test dataset to determine its accuracy and performance using different techniques like classification report, F1 score, precision, recall, ROC Curve, Mean Square error, absolute error, etc. </a:t>
            </a:r>
          </a:p>
          <a:p>
            <a:pPr fontAlgn="base"/>
            <a:r>
              <a:rPr lang="en-US" b="1" dirty="0" smtClean="0"/>
              <a:t>Model Tuning: </a:t>
            </a:r>
            <a:r>
              <a:rPr lang="en-US" dirty="0" smtClean="0"/>
              <a:t>Based on the evaluation results, the model may need to be tuned or optimized to improve its performance. This involves tweaking the </a:t>
            </a:r>
            <a:r>
              <a:rPr lang="en-US" dirty="0" err="1" smtClean="0"/>
              <a:t>hyperparameters</a:t>
            </a:r>
            <a:r>
              <a:rPr lang="en-US" dirty="0" smtClean="0"/>
              <a:t> of the model. </a:t>
            </a:r>
          </a:p>
          <a:p>
            <a:pPr fontAlgn="base"/>
            <a:r>
              <a:rPr lang="en-US" b="1" dirty="0" smtClean="0"/>
              <a:t>Deployment: </a:t>
            </a:r>
            <a:r>
              <a:rPr lang="en-US" dirty="0" smtClean="0"/>
              <a:t>Once the model is trained and tuned, it can be deployed in a production environment to make predictions on new data. This step requires integrating the model into an existing software system or creating a new system for the model. </a:t>
            </a:r>
          </a:p>
          <a:p>
            <a:pPr fontAlgn="base"/>
            <a:r>
              <a:rPr lang="en-US" b="1" dirty="0" smtClean="0"/>
              <a:t>Monitoring and Maintenance:</a:t>
            </a:r>
            <a:r>
              <a:rPr lang="en-US" dirty="0" smtClean="0"/>
              <a:t> Finally, it is essential to monitor the model’s performance in the production environment and perform maintenance tasks as required. This involves monitoring for data drift, retraining the model as needed, and updating the model as new data becomes available.</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15</a:t>
            </a:fld>
            <a:endParaRPr/>
          </a:p>
        </p:txBody>
      </p:sp>
      <p:sp>
        <p:nvSpPr>
          <p:cNvPr id="178" name="Google Shape;178;p10"/>
          <p:cNvSpPr txBox="1">
            <a:spLocks noGrp="1"/>
          </p:cNvSpPr>
          <p:nvPr>
            <p:ph type="title"/>
          </p:nvPr>
        </p:nvSpPr>
        <p:spPr>
          <a:xfrm>
            <a:off x="609600" y="457200"/>
            <a:ext cx="8153400" cy="914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Areas of Influence for Machine Learning</a:t>
            </a:r>
            <a:endParaRPr/>
          </a:p>
        </p:txBody>
      </p:sp>
      <p:sp>
        <p:nvSpPr>
          <p:cNvPr id="179" name="Google Shape;179;p10"/>
          <p:cNvSpPr txBox="1">
            <a:spLocks noGrp="1"/>
          </p:cNvSpPr>
          <p:nvPr>
            <p:ph type="body" idx="1"/>
          </p:nvPr>
        </p:nvSpPr>
        <p:spPr>
          <a:xfrm>
            <a:off x="0" y="1524000"/>
            <a:ext cx="91440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3200"/>
              <a:buFont typeface="Arial"/>
              <a:buChar char="●"/>
            </a:pPr>
            <a:r>
              <a:rPr lang="en-US" sz="3200" b="1" i="0" u="none">
                <a:solidFill>
                  <a:schemeClr val="dk1"/>
                </a:solidFill>
                <a:latin typeface="Times New Roman"/>
                <a:ea typeface="Times New Roman"/>
                <a:cs typeface="Times New Roman"/>
                <a:sym typeface="Times New Roman"/>
              </a:rPr>
              <a:t>Statistics:</a:t>
            </a:r>
            <a:r>
              <a:rPr lang="en-US" sz="3200" b="0" i="0" u="none">
                <a:solidFill>
                  <a:schemeClr val="dk1"/>
                </a:solidFill>
                <a:latin typeface="Times New Roman"/>
                <a:ea typeface="Times New Roman"/>
                <a:cs typeface="Times New Roman"/>
                <a:sym typeface="Times New Roman"/>
              </a:rPr>
              <a:t> How best to use samples drawn from unknown probability distributions to help decide from which distribution some new sample is drawn?</a:t>
            </a:r>
            <a:endParaRPr/>
          </a:p>
          <a:p>
            <a:pPr marL="342900" lvl="0" indent="-342900" algn="l" rtl="0">
              <a:lnSpc>
                <a:spcPct val="100000"/>
              </a:lnSpc>
              <a:spcBef>
                <a:spcPts val="640"/>
              </a:spcBef>
              <a:spcAft>
                <a:spcPts val="0"/>
              </a:spcAft>
              <a:buClr>
                <a:schemeClr val="lt2"/>
              </a:buClr>
              <a:buSzPts val="3200"/>
              <a:buFont typeface="Arial"/>
              <a:buChar char="●"/>
            </a:pPr>
            <a:r>
              <a:rPr lang="en-US" sz="3200" b="1" i="0" u="none">
                <a:solidFill>
                  <a:schemeClr val="dk1"/>
                </a:solidFill>
                <a:latin typeface="Times New Roman"/>
                <a:ea typeface="Times New Roman"/>
                <a:cs typeface="Times New Roman"/>
                <a:sym typeface="Times New Roman"/>
              </a:rPr>
              <a:t>Brain Models:</a:t>
            </a:r>
            <a:r>
              <a:rPr lang="en-US" sz="3200" b="0" i="0" u="none">
                <a:solidFill>
                  <a:schemeClr val="dk1"/>
                </a:solidFill>
                <a:latin typeface="Times New Roman"/>
                <a:ea typeface="Times New Roman"/>
                <a:cs typeface="Times New Roman"/>
                <a:sym typeface="Times New Roman"/>
              </a:rPr>
              <a:t> Non-linear elements with weighted inputs (Artificial Neural Networks) have been suggested as simple models of biological neurons.</a:t>
            </a:r>
            <a:endParaRPr/>
          </a:p>
          <a:p>
            <a:pPr marL="342900" lvl="0" indent="-342900" algn="l" rtl="0">
              <a:lnSpc>
                <a:spcPct val="100000"/>
              </a:lnSpc>
              <a:spcBef>
                <a:spcPts val="640"/>
              </a:spcBef>
              <a:spcAft>
                <a:spcPts val="0"/>
              </a:spcAft>
              <a:buClr>
                <a:schemeClr val="lt2"/>
              </a:buClr>
              <a:buSzPts val="3200"/>
              <a:buFont typeface="Arial"/>
              <a:buChar char="●"/>
            </a:pPr>
            <a:r>
              <a:rPr lang="en-US" sz="3200" b="1" i="0" u="none">
                <a:solidFill>
                  <a:schemeClr val="dk1"/>
                </a:solidFill>
                <a:latin typeface="Times New Roman"/>
                <a:ea typeface="Times New Roman"/>
                <a:cs typeface="Times New Roman"/>
                <a:sym typeface="Times New Roman"/>
              </a:rPr>
              <a:t>Adaptive Control Theory:</a:t>
            </a:r>
            <a:r>
              <a:rPr lang="en-US" sz="3200" b="0" i="0" u="none">
                <a:solidFill>
                  <a:schemeClr val="dk1"/>
                </a:solidFill>
                <a:latin typeface="Times New Roman"/>
                <a:ea typeface="Times New Roman"/>
                <a:cs typeface="Times New Roman"/>
                <a:sym typeface="Times New Roman"/>
              </a:rPr>
              <a:t> How to deal with controlling a process having unknown parameters that must be estimated during operation? </a:t>
            </a:r>
            <a:endParaRPr/>
          </a:p>
          <a:p>
            <a:pPr marL="342900" lvl="0" indent="-139700" algn="l" rtl="0">
              <a:spcBef>
                <a:spcPts val="640"/>
              </a:spcBef>
              <a:spcAft>
                <a:spcPts val="0"/>
              </a:spcAft>
              <a:buSzPts val="3200"/>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16</a:t>
            </a:fld>
            <a:endParaRPr/>
          </a:p>
        </p:txBody>
      </p:sp>
      <p:sp>
        <p:nvSpPr>
          <p:cNvPr id="185" name="Google Shape;185;p11"/>
          <p:cNvSpPr txBox="1"/>
          <p:nvPr/>
        </p:nvSpPr>
        <p:spPr>
          <a:xfrm>
            <a:off x="609600" y="457200"/>
            <a:ext cx="8153400" cy="9144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Areas of Influence for Machine Learning (Cont’d)</a:t>
            </a:r>
            <a:endParaRPr/>
          </a:p>
        </p:txBody>
      </p:sp>
      <p:sp>
        <p:nvSpPr>
          <p:cNvPr id="186" name="Google Shape;186;p11"/>
          <p:cNvSpPr txBox="1"/>
          <p:nvPr/>
        </p:nvSpPr>
        <p:spPr>
          <a:xfrm>
            <a:off x="0" y="1524000"/>
            <a:ext cx="9144000" cy="4191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3200"/>
              <a:buFont typeface="Arial"/>
              <a:buChar char="●"/>
            </a:pPr>
            <a:r>
              <a:rPr lang="en-US" sz="3200" b="1" i="0" u="none">
                <a:solidFill>
                  <a:schemeClr val="dk1"/>
                </a:solidFill>
                <a:latin typeface="Times New Roman"/>
                <a:ea typeface="Times New Roman"/>
                <a:cs typeface="Times New Roman"/>
                <a:sym typeface="Times New Roman"/>
              </a:rPr>
              <a:t>Psychology:</a:t>
            </a:r>
            <a:r>
              <a:rPr lang="en-US" sz="3200" b="0" i="0" u="none">
                <a:solidFill>
                  <a:schemeClr val="dk1"/>
                </a:solidFill>
                <a:latin typeface="Times New Roman"/>
                <a:ea typeface="Times New Roman"/>
                <a:cs typeface="Times New Roman"/>
                <a:sym typeface="Times New Roman"/>
              </a:rPr>
              <a:t> How to model human performance on various learning tasks?</a:t>
            </a:r>
            <a:endParaRPr/>
          </a:p>
          <a:p>
            <a:pPr marL="342900" marR="0" lvl="0" indent="-342900" algn="l" rtl="0">
              <a:lnSpc>
                <a:spcPct val="100000"/>
              </a:lnSpc>
              <a:spcBef>
                <a:spcPts val="640"/>
              </a:spcBef>
              <a:spcAft>
                <a:spcPts val="0"/>
              </a:spcAft>
              <a:buClr>
                <a:schemeClr val="lt2"/>
              </a:buClr>
              <a:buSzPts val="3200"/>
              <a:buFont typeface="Arial"/>
              <a:buChar char="●"/>
            </a:pPr>
            <a:r>
              <a:rPr lang="en-US" sz="3200" b="1" i="0" u="none">
                <a:solidFill>
                  <a:schemeClr val="dk1"/>
                </a:solidFill>
                <a:latin typeface="Times New Roman"/>
                <a:ea typeface="Times New Roman"/>
                <a:cs typeface="Times New Roman"/>
                <a:sym typeface="Times New Roman"/>
              </a:rPr>
              <a:t>Artificial Intelligence: </a:t>
            </a:r>
            <a:r>
              <a:rPr lang="en-US" sz="3200" b="0" i="0" u="none">
                <a:solidFill>
                  <a:schemeClr val="dk1"/>
                </a:solidFill>
                <a:latin typeface="Times New Roman"/>
                <a:ea typeface="Times New Roman"/>
                <a:cs typeface="Times New Roman"/>
                <a:sym typeface="Times New Roman"/>
              </a:rPr>
              <a:t>How to write algorithms to acquire the knowledge humans are able to acquire, at least, as well as humans? </a:t>
            </a:r>
            <a:endParaRPr/>
          </a:p>
          <a:p>
            <a:pPr marL="342900" marR="0" lvl="0" indent="-342900" algn="l" rtl="0">
              <a:lnSpc>
                <a:spcPct val="100000"/>
              </a:lnSpc>
              <a:spcBef>
                <a:spcPts val="640"/>
              </a:spcBef>
              <a:spcAft>
                <a:spcPts val="0"/>
              </a:spcAft>
              <a:buClr>
                <a:schemeClr val="lt2"/>
              </a:buClr>
              <a:buSzPts val="3200"/>
              <a:buFont typeface="Arial"/>
              <a:buChar char="●"/>
            </a:pPr>
            <a:r>
              <a:rPr lang="en-US" sz="3200" b="1" i="0" u="none">
                <a:solidFill>
                  <a:schemeClr val="dk1"/>
                </a:solidFill>
                <a:latin typeface="Times New Roman"/>
                <a:ea typeface="Times New Roman"/>
                <a:cs typeface="Times New Roman"/>
                <a:sym typeface="Times New Roman"/>
              </a:rPr>
              <a:t>Evolutionary Models: </a:t>
            </a:r>
            <a:r>
              <a:rPr lang="en-US" sz="3200" b="0" i="0" u="none">
                <a:solidFill>
                  <a:schemeClr val="dk1"/>
                </a:solidFill>
                <a:latin typeface="Times New Roman"/>
                <a:ea typeface="Times New Roman"/>
                <a:cs typeface="Times New Roman"/>
                <a:sym typeface="Times New Roman"/>
              </a:rPr>
              <a:t>How to model certain aspects of biological evolution to improve the performance of computer programs?</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b36942cd66_1_38"/>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17</a:t>
            </a:fld>
            <a:endParaRPr/>
          </a:p>
        </p:txBody>
      </p:sp>
      <p:sp>
        <p:nvSpPr>
          <p:cNvPr id="193" name="Google Shape;193;gb36942cd66_1_38"/>
          <p:cNvSpPr txBox="1">
            <a:spLocks noGrp="1"/>
          </p:cNvSpPr>
          <p:nvPr>
            <p:ph type="title"/>
          </p:nvPr>
        </p:nvSpPr>
        <p:spPr>
          <a:xfrm>
            <a:off x="685800" y="457200"/>
            <a:ext cx="7772400" cy="457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94" name="Google Shape;194;gb36942cd66_1_38"/>
          <p:cNvSpPr txBox="1">
            <a:spLocks noGrp="1"/>
          </p:cNvSpPr>
          <p:nvPr>
            <p:ph type="body" idx="1"/>
          </p:nvPr>
        </p:nvSpPr>
        <p:spPr>
          <a:xfrm>
            <a:off x="231350" y="1120050"/>
            <a:ext cx="8411400" cy="4975800"/>
          </a:xfrm>
          <a:prstGeom prst="rect">
            <a:avLst/>
          </a:prstGeom>
        </p:spPr>
        <p:txBody>
          <a:bodyPr spcFirstLastPara="1" wrap="square" lIns="91425" tIns="45700" rIns="91425" bIns="45700" anchor="t" anchorCtr="0">
            <a:noAutofit/>
          </a:bodyPr>
          <a:lstStyle/>
          <a:p>
            <a:pPr marL="457200" lvl="0" indent="-292100" algn="l" rtl="0">
              <a:spcBef>
                <a:spcPts val="360"/>
              </a:spcBef>
              <a:spcAft>
                <a:spcPts val="0"/>
              </a:spcAft>
              <a:buSzPts val="1000"/>
              <a:buChar char="●"/>
            </a:pPr>
            <a:r>
              <a:rPr lang="en-US" sz="2400"/>
              <a:t>In general, to have a well-defined learning problem, we must identity these three features:</a:t>
            </a:r>
            <a:endParaRPr sz="2400"/>
          </a:p>
          <a:p>
            <a:pPr marL="914400" lvl="1" indent="-381000" algn="l" rtl="0">
              <a:spcBef>
                <a:spcPts val="0"/>
              </a:spcBef>
              <a:spcAft>
                <a:spcPts val="0"/>
              </a:spcAft>
              <a:buSzPts val="2400"/>
              <a:buChar char="●"/>
            </a:pPr>
            <a:r>
              <a:rPr lang="en-US" sz="2400"/>
              <a:t>the class of tasks,</a:t>
            </a:r>
            <a:endParaRPr sz="2400"/>
          </a:p>
          <a:p>
            <a:pPr marL="914400" lvl="1" indent="-381000" algn="l" rtl="0">
              <a:spcBef>
                <a:spcPts val="0"/>
              </a:spcBef>
              <a:spcAft>
                <a:spcPts val="0"/>
              </a:spcAft>
              <a:buSzPts val="2400"/>
              <a:buChar char="●"/>
            </a:pPr>
            <a:r>
              <a:rPr lang="en-US" sz="2400"/>
              <a:t>the measure of performance to be improved, and</a:t>
            </a:r>
            <a:endParaRPr sz="2400"/>
          </a:p>
          <a:p>
            <a:pPr marL="914400" lvl="1" indent="-381000" algn="l" rtl="0">
              <a:spcBef>
                <a:spcPts val="0"/>
              </a:spcBef>
              <a:spcAft>
                <a:spcPts val="0"/>
              </a:spcAft>
              <a:buSzPts val="2400"/>
              <a:buChar char="●"/>
            </a:pPr>
            <a:r>
              <a:rPr lang="en-US" sz="2400"/>
              <a:t>the source of experience.</a:t>
            </a:r>
            <a:endParaRPr sz="2400"/>
          </a:p>
          <a:p>
            <a:pPr marL="457200" lvl="0" indent="-381000" algn="l" rtl="0">
              <a:spcBef>
                <a:spcPts val="0"/>
              </a:spcBef>
              <a:spcAft>
                <a:spcPts val="0"/>
              </a:spcAft>
              <a:buSzPts val="2400"/>
              <a:buChar char="●"/>
            </a:pPr>
            <a:r>
              <a:rPr lang="en-US" sz="2400"/>
              <a:t>Example:</a:t>
            </a:r>
            <a:endParaRPr sz="2400"/>
          </a:p>
          <a:p>
            <a:pPr marL="457200" lvl="0" indent="-381000" algn="l" rtl="0">
              <a:spcBef>
                <a:spcPts val="0"/>
              </a:spcBef>
              <a:spcAft>
                <a:spcPts val="0"/>
              </a:spcAft>
              <a:buSzPts val="2400"/>
              <a:buChar char="●"/>
            </a:pPr>
            <a:r>
              <a:rPr lang="en-US" sz="2400"/>
              <a:t>A checkers learning problem:</a:t>
            </a:r>
            <a:endParaRPr sz="2400"/>
          </a:p>
          <a:p>
            <a:pPr marL="914400" lvl="1" indent="-381000" algn="l" rtl="0">
              <a:spcBef>
                <a:spcPts val="0"/>
              </a:spcBef>
              <a:spcAft>
                <a:spcPts val="0"/>
              </a:spcAft>
              <a:buSzPts val="2400"/>
              <a:buChar char="●"/>
            </a:pPr>
            <a:r>
              <a:rPr lang="en-US" sz="2400"/>
              <a:t>Task T: playing checkers</a:t>
            </a:r>
            <a:endParaRPr sz="2400"/>
          </a:p>
          <a:p>
            <a:pPr marL="914400" lvl="1" indent="-381000" algn="l" rtl="0">
              <a:spcBef>
                <a:spcPts val="0"/>
              </a:spcBef>
              <a:spcAft>
                <a:spcPts val="0"/>
              </a:spcAft>
              <a:buSzPts val="2400"/>
              <a:buChar char="●"/>
            </a:pPr>
            <a:r>
              <a:rPr lang="en-US" sz="2400"/>
              <a:t>Performance measure P: percent of games won against opponents</a:t>
            </a:r>
            <a:endParaRPr sz="2400"/>
          </a:p>
          <a:p>
            <a:pPr marL="914400" lvl="1" indent="-381000" algn="l" rtl="0">
              <a:spcBef>
                <a:spcPts val="0"/>
              </a:spcBef>
              <a:spcAft>
                <a:spcPts val="0"/>
              </a:spcAft>
              <a:buSzPts val="2400"/>
              <a:buChar char="●"/>
            </a:pPr>
            <a:r>
              <a:rPr lang="en-US" sz="2400"/>
              <a:t>Training experience E: playing practice games against itself</a:t>
            </a:r>
            <a:endParaRPr sz="2400"/>
          </a:p>
          <a:p>
            <a:pPr marL="457200" lvl="0" indent="0" algn="l" rtl="0">
              <a:spcBef>
                <a:spcPts val="360"/>
              </a:spcBef>
              <a:spcAft>
                <a:spcPts val="0"/>
              </a:spcAft>
              <a:buNone/>
            </a:pPr>
            <a:endParaRPr sz="2400"/>
          </a:p>
          <a:p>
            <a:pPr marL="457200" lvl="0" indent="0" algn="l" rtl="0">
              <a:spcBef>
                <a:spcPts val="360"/>
              </a:spcBef>
              <a:spcAft>
                <a:spcPts val="0"/>
              </a:spcAft>
              <a:buNone/>
            </a:pPr>
            <a:endParaRPr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18</a:t>
            </a:fld>
            <a:endParaRPr/>
          </a:p>
        </p:txBody>
      </p:sp>
      <p:sp>
        <p:nvSpPr>
          <p:cNvPr id="200" name="Google Shape;200;p12"/>
          <p:cNvSpPr txBox="1">
            <a:spLocks noGrp="1"/>
          </p:cNvSpPr>
          <p:nvPr>
            <p:ph type="title"/>
          </p:nvPr>
        </p:nvSpPr>
        <p:spPr>
          <a:xfrm>
            <a:off x="685800" y="4572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Designing a Learning System:</a:t>
            </a:r>
            <a:br>
              <a:rPr lang="en-US" sz="4400" b="0" i="0" u="none">
                <a:solidFill>
                  <a:schemeClr val="dk2"/>
                </a:solidFill>
                <a:latin typeface="Times New Roman"/>
                <a:ea typeface="Times New Roman"/>
                <a:cs typeface="Times New Roman"/>
                <a:sym typeface="Times New Roman"/>
              </a:rPr>
            </a:br>
            <a:r>
              <a:rPr lang="en-US" sz="4400" b="0" i="0" u="none">
                <a:solidFill>
                  <a:schemeClr val="dk2"/>
                </a:solidFill>
                <a:latin typeface="Times New Roman"/>
                <a:ea typeface="Times New Roman"/>
                <a:cs typeface="Times New Roman"/>
                <a:sym typeface="Times New Roman"/>
              </a:rPr>
              <a:t>An Example</a:t>
            </a:r>
            <a:endParaRPr/>
          </a:p>
        </p:txBody>
      </p:sp>
      <p:sp>
        <p:nvSpPr>
          <p:cNvPr id="201" name="Google Shape;201;p12"/>
          <p:cNvSpPr txBox="1">
            <a:spLocks noGrp="1"/>
          </p:cNvSpPr>
          <p:nvPr>
            <p:ph type="body" idx="1"/>
          </p:nvPr>
        </p:nvSpPr>
        <p:spPr>
          <a:xfrm>
            <a:off x="762000" y="16764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3200"/>
              <a:buNone/>
            </a:pPr>
            <a:r>
              <a:rPr lang="en-US" sz="3200" b="0" i="0" u="none">
                <a:solidFill>
                  <a:schemeClr val="dk1"/>
                </a:solidFill>
                <a:latin typeface="Times New Roman"/>
                <a:ea typeface="Times New Roman"/>
                <a:cs typeface="Times New Roman"/>
                <a:sym typeface="Times New Roman"/>
              </a:rPr>
              <a:t>1. Problem Description</a:t>
            </a:r>
            <a:endParaRPr/>
          </a:p>
          <a:p>
            <a:pPr marL="342900" lvl="0" indent="-342900" algn="l" rtl="0">
              <a:lnSpc>
                <a:spcPct val="100000"/>
              </a:lnSpc>
              <a:spcBef>
                <a:spcPts val="640"/>
              </a:spcBef>
              <a:spcAft>
                <a:spcPts val="0"/>
              </a:spcAft>
              <a:buSzPts val="3200"/>
              <a:buNone/>
            </a:pPr>
            <a:r>
              <a:rPr lang="en-US" sz="3200" b="0" i="0" u="none">
                <a:solidFill>
                  <a:schemeClr val="dk1"/>
                </a:solidFill>
                <a:latin typeface="Times New Roman"/>
                <a:ea typeface="Times New Roman"/>
                <a:cs typeface="Times New Roman"/>
                <a:sym typeface="Times New Roman"/>
              </a:rPr>
              <a:t>2. Choosing the Training Experience</a:t>
            </a:r>
            <a:endParaRPr/>
          </a:p>
          <a:p>
            <a:pPr marL="342900" lvl="0" indent="-342900" algn="l" rtl="0">
              <a:lnSpc>
                <a:spcPct val="100000"/>
              </a:lnSpc>
              <a:spcBef>
                <a:spcPts val="640"/>
              </a:spcBef>
              <a:spcAft>
                <a:spcPts val="0"/>
              </a:spcAft>
              <a:buSzPts val="3200"/>
              <a:buNone/>
            </a:pPr>
            <a:r>
              <a:rPr lang="en-US" sz="3200" b="0" i="0" u="none">
                <a:solidFill>
                  <a:schemeClr val="dk1"/>
                </a:solidFill>
                <a:latin typeface="Times New Roman"/>
                <a:ea typeface="Times New Roman"/>
                <a:cs typeface="Times New Roman"/>
                <a:sym typeface="Times New Roman"/>
              </a:rPr>
              <a:t>3. Choosing the Target Function</a:t>
            </a:r>
            <a:endParaRPr/>
          </a:p>
          <a:p>
            <a:pPr marL="342900" lvl="0" indent="-342900" algn="l" rtl="0">
              <a:lnSpc>
                <a:spcPct val="100000"/>
              </a:lnSpc>
              <a:spcBef>
                <a:spcPts val="640"/>
              </a:spcBef>
              <a:spcAft>
                <a:spcPts val="0"/>
              </a:spcAft>
              <a:buSzPts val="3200"/>
              <a:buNone/>
            </a:pPr>
            <a:r>
              <a:rPr lang="en-US" sz="3200" b="0" i="0" u="none">
                <a:solidFill>
                  <a:schemeClr val="dk1"/>
                </a:solidFill>
                <a:latin typeface="Times New Roman"/>
                <a:ea typeface="Times New Roman"/>
                <a:cs typeface="Times New Roman"/>
                <a:sym typeface="Times New Roman"/>
              </a:rPr>
              <a:t>4. Choosing a Representation for the Target          Function</a:t>
            </a:r>
            <a:endParaRPr/>
          </a:p>
          <a:p>
            <a:pPr marL="342900" lvl="0" indent="-342900" algn="l" rtl="0">
              <a:lnSpc>
                <a:spcPct val="100000"/>
              </a:lnSpc>
              <a:spcBef>
                <a:spcPts val="640"/>
              </a:spcBef>
              <a:spcAft>
                <a:spcPts val="0"/>
              </a:spcAft>
              <a:buSzPts val="3200"/>
              <a:buNone/>
            </a:pPr>
            <a:r>
              <a:rPr lang="en-US" sz="3200" b="0" i="0" u="none">
                <a:solidFill>
                  <a:schemeClr val="dk1"/>
                </a:solidFill>
                <a:latin typeface="Times New Roman"/>
                <a:ea typeface="Times New Roman"/>
                <a:cs typeface="Times New Roman"/>
                <a:sym typeface="Times New Roman"/>
              </a:rPr>
              <a:t>5. Choosing a Function Approximation Algorithm</a:t>
            </a:r>
            <a:endParaRPr/>
          </a:p>
          <a:p>
            <a:pPr marL="342900" lvl="0" indent="-342900" algn="l" rtl="0">
              <a:lnSpc>
                <a:spcPct val="100000"/>
              </a:lnSpc>
              <a:spcBef>
                <a:spcPts val="640"/>
              </a:spcBef>
              <a:spcAft>
                <a:spcPts val="0"/>
              </a:spcAft>
              <a:buSzPts val="3200"/>
              <a:buNone/>
            </a:pPr>
            <a:r>
              <a:rPr lang="en-US" sz="3200" b="0" i="0" u="none">
                <a:solidFill>
                  <a:schemeClr val="dk1"/>
                </a:solidFill>
                <a:latin typeface="Times New Roman"/>
                <a:ea typeface="Times New Roman"/>
                <a:cs typeface="Times New Roman"/>
                <a:sym typeface="Times New Roman"/>
              </a:rPr>
              <a:t>6. Final Design</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pic>
        <p:nvPicPr>
          <p:cNvPr id="82946" name="Picture 2" descr="undefined"/>
          <p:cNvPicPr>
            <a:picLocks noChangeAspect="1" noChangeArrowheads="1"/>
          </p:cNvPicPr>
          <p:nvPr/>
        </p:nvPicPr>
        <p:blipFill>
          <a:blip r:embed="rId2"/>
          <a:srcRect/>
          <a:stretch>
            <a:fillRect/>
          </a:stretch>
        </p:blipFill>
        <p:spPr bwMode="auto">
          <a:xfrm>
            <a:off x="-210185" y="0"/>
            <a:ext cx="9753600" cy="6858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685800" y="381000"/>
            <a:ext cx="7772400" cy="60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What is Machine Learning</a:t>
            </a:r>
            <a:endParaRPr/>
          </a:p>
        </p:txBody>
      </p:sp>
      <p:sp>
        <p:nvSpPr>
          <p:cNvPr id="104" name="Google Shape;104;p2"/>
          <p:cNvSpPr txBox="1">
            <a:spLocks noGrp="1"/>
          </p:cNvSpPr>
          <p:nvPr>
            <p:ph type="body" idx="1"/>
          </p:nvPr>
        </p:nvSpPr>
        <p:spPr>
          <a:xfrm>
            <a:off x="304800" y="990600"/>
            <a:ext cx="88392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Machine learning is a subfield of computer science that is concerned with building algorithms that rely on  a collection of examples of some phenomenon.</a:t>
            </a:r>
            <a:endParaRPr/>
          </a:p>
          <a:p>
            <a:pPr marL="342900" marR="0" lvl="0" indent="-342900" algn="l" rtl="0">
              <a:lnSpc>
                <a:spcPct val="100000"/>
              </a:lnSpc>
              <a:spcBef>
                <a:spcPts val="480"/>
              </a:spcBef>
              <a:spcAft>
                <a:spcPts val="0"/>
              </a:spcAft>
              <a:buClr>
                <a:schemeClr val="l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These examples can come from nature, be handcrafted by humans or generated by another algorithm.</a:t>
            </a:r>
            <a:endParaRPr/>
          </a:p>
          <a:p>
            <a:pPr marL="342900" marR="0" lvl="0" indent="-342900" algn="l" rtl="0">
              <a:lnSpc>
                <a:spcPct val="100000"/>
              </a:lnSpc>
              <a:spcBef>
                <a:spcPts val="480"/>
              </a:spcBef>
              <a:spcAft>
                <a:spcPts val="0"/>
              </a:spcAft>
              <a:buClr>
                <a:schemeClr val="l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It is defined as the process of solving a practical problem by</a:t>
            </a:r>
            <a:endParaRPr/>
          </a:p>
          <a:p>
            <a:pPr marL="400050" marR="0" lvl="1" indent="0" algn="l" rtl="0">
              <a:lnSpc>
                <a:spcPct val="100000"/>
              </a:lnSpc>
              <a:spcBef>
                <a:spcPts val="480"/>
              </a:spcBef>
              <a:spcAft>
                <a:spcPts val="0"/>
              </a:spcAft>
              <a:buClr>
                <a:schemeClr val="lt2"/>
              </a:buClr>
              <a:buSzPts val="1200"/>
              <a:buFont typeface="Arial"/>
              <a:buNone/>
            </a:pPr>
            <a:r>
              <a:rPr lang="en-US" sz="2400" b="0" i="0" u="none" strike="noStrike" cap="none">
                <a:solidFill>
                  <a:schemeClr val="dk1"/>
                </a:solidFill>
                <a:latin typeface="Times New Roman"/>
                <a:ea typeface="Times New Roman"/>
                <a:cs typeface="Times New Roman"/>
                <a:sym typeface="Times New Roman"/>
              </a:rPr>
              <a:t> 1) gathering a dataset, </a:t>
            </a:r>
            <a:endParaRPr/>
          </a:p>
          <a:p>
            <a:pPr marL="400050" marR="0" lvl="1" indent="0" algn="l" rtl="0">
              <a:lnSpc>
                <a:spcPct val="100000"/>
              </a:lnSpc>
              <a:spcBef>
                <a:spcPts val="480"/>
              </a:spcBef>
              <a:spcAft>
                <a:spcPts val="0"/>
              </a:spcAft>
              <a:buClr>
                <a:schemeClr val="lt2"/>
              </a:buClr>
              <a:buSzPts val="1200"/>
              <a:buFont typeface="Arial"/>
              <a:buNone/>
            </a:pPr>
            <a:r>
              <a:rPr lang="en-US" sz="2400" b="0" i="0" u="none" strike="noStrike" cap="none">
                <a:solidFill>
                  <a:schemeClr val="dk1"/>
                </a:solidFill>
                <a:latin typeface="Times New Roman"/>
                <a:ea typeface="Times New Roman"/>
                <a:cs typeface="Times New Roman"/>
                <a:sym typeface="Times New Roman"/>
              </a:rPr>
              <a:t> 2) algorithmically building a statistical model based on that dataset.</a:t>
            </a:r>
            <a:endParaRPr/>
          </a:p>
          <a:p>
            <a:pPr marL="342900" marR="0" lvl="0" indent="-342900" algn="l" rtl="0">
              <a:lnSpc>
                <a:spcPct val="100000"/>
              </a:lnSpc>
              <a:spcBef>
                <a:spcPts val="480"/>
              </a:spcBef>
              <a:spcAft>
                <a:spcPts val="0"/>
              </a:spcAft>
              <a:buClr>
                <a:schemeClr val="l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Machine Learning can be supervised, semi-supervised ,unsupervised and reinforcement.</a:t>
            </a:r>
            <a:endParaRPr/>
          </a:p>
        </p:txBody>
      </p:sp>
      <p:sp>
        <p:nvSpPr>
          <p:cNvPr id="105" name="Google Shape;105;p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aa716f9c24_0_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20</a:t>
            </a:fld>
            <a:endParaRPr/>
          </a:p>
        </p:txBody>
      </p:sp>
      <p:sp>
        <p:nvSpPr>
          <p:cNvPr id="207" name="Google Shape;207;gaa716f9c24_0_8"/>
          <p:cNvSpPr txBox="1">
            <a:spLocks noGrp="1"/>
          </p:cNvSpPr>
          <p:nvPr>
            <p:ph type="title"/>
          </p:nvPr>
        </p:nvSpPr>
        <p:spPr>
          <a:xfrm>
            <a:off x="685800" y="4572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1. Problem Description:                  A Checker Learning Problem</a:t>
            </a:r>
            <a:endParaRPr/>
          </a:p>
        </p:txBody>
      </p:sp>
      <p:sp>
        <p:nvSpPr>
          <p:cNvPr id="208" name="Google Shape;208;gaa716f9c24_0_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4000"/>
              <a:buFont typeface="Arial"/>
              <a:buChar char="●"/>
            </a:pPr>
            <a:r>
              <a:rPr lang="en-US" sz="4000" b="1" i="0" u="none">
                <a:solidFill>
                  <a:schemeClr val="dk1"/>
                </a:solidFill>
                <a:latin typeface="Times New Roman"/>
                <a:ea typeface="Times New Roman"/>
                <a:cs typeface="Times New Roman"/>
                <a:sym typeface="Times New Roman"/>
              </a:rPr>
              <a:t>Task T:</a:t>
            </a:r>
            <a:r>
              <a:rPr lang="en-US" sz="4000" b="0" i="0" u="none">
                <a:solidFill>
                  <a:schemeClr val="dk1"/>
                </a:solidFill>
                <a:latin typeface="Times New Roman"/>
                <a:ea typeface="Times New Roman"/>
                <a:cs typeface="Times New Roman"/>
                <a:sym typeface="Times New Roman"/>
              </a:rPr>
              <a:t> Playing Checkers</a:t>
            </a:r>
            <a:endParaRPr/>
          </a:p>
          <a:p>
            <a:pPr marL="342900" lvl="0" indent="-342900" algn="l" rtl="0">
              <a:lnSpc>
                <a:spcPct val="100000"/>
              </a:lnSpc>
              <a:spcBef>
                <a:spcPts val="800"/>
              </a:spcBef>
              <a:spcAft>
                <a:spcPts val="0"/>
              </a:spcAft>
              <a:buClr>
                <a:schemeClr val="lt2"/>
              </a:buClr>
              <a:buSzPts val="4000"/>
              <a:buFont typeface="Arial"/>
              <a:buChar char="●"/>
            </a:pPr>
            <a:r>
              <a:rPr lang="en-US" sz="4000" b="1" i="0" u="none">
                <a:solidFill>
                  <a:schemeClr val="dk1"/>
                </a:solidFill>
                <a:latin typeface="Times New Roman"/>
                <a:ea typeface="Times New Roman"/>
                <a:cs typeface="Times New Roman"/>
                <a:sym typeface="Times New Roman"/>
              </a:rPr>
              <a:t>Performance Measure P:</a:t>
            </a:r>
            <a:r>
              <a:rPr lang="en-US" sz="4000" b="0" i="0" u="none">
                <a:solidFill>
                  <a:schemeClr val="dk1"/>
                </a:solidFill>
                <a:latin typeface="Times New Roman"/>
                <a:ea typeface="Times New Roman"/>
                <a:cs typeface="Times New Roman"/>
                <a:sym typeface="Times New Roman"/>
              </a:rPr>
              <a:t> Percent of games won against opponents</a:t>
            </a:r>
            <a:endParaRPr/>
          </a:p>
          <a:p>
            <a:pPr marL="342900" lvl="0" indent="-342900" algn="l" rtl="0">
              <a:lnSpc>
                <a:spcPct val="100000"/>
              </a:lnSpc>
              <a:spcBef>
                <a:spcPts val="800"/>
              </a:spcBef>
              <a:spcAft>
                <a:spcPts val="0"/>
              </a:spcAft>
              <a:buClr>
                <a:schemeClr val="lt2"/>
              </a:buClr>
              <a:buSzPts val="4000"/>
              <a:buFont typeface="Arial"/>
              <a:buChar char="●"/>
            </a:pPr>
            <a:r>
              <a:rPr lang="en-US" sz="4000" b="1" i="0" u="none">
                <a:solidFill>
                  <a:schemeClr val="dk1"/>
                </a:solidFill>
                <a:latin typeface="Times New Roman"/>
                <a:ea typeface="Times New Roman"/>
                <a:cs typeface="Times New Roman"/>
                <a:sym typeface="Times New Roman"/>
              </a:rPr>
              <a:t>Training Experience E: </a:t>
            </a:r>
            <a:r>
              <a:rPr lang="en-US" sz="4000" b="0" i="0" u="none">
                <a:solidFill>
                  <a:schemeClr val="dk1"/>
                </a:solidFill>
                <a:latin typeface="Times New Roman"/>
                <a:ea typeface="Times New Roman"/>
                <a:cs typeface="Times New Roman"/>
                <a:sym typeface="Times New Roman"/>
              </a:rPr>
              <a:t>To be selected ==&gt; Games Played against itself</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b36942cd66_1_48"/>
          <p:cNvSpPr txBox="1">
            <a:spLocks noGrp="1"/>
          </p:cNvSpPr>
          <p:nvPr>
            <p:ph type="title"/>
          </p:nvPr>
        </p:nvSpPr>
        <p:spPr>
          <a:xfrm>
            <a:off x="685800" y="457200"/>
            <a:ext cx="7772400" cy="457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400"/>
              <a:buFont typeface="Times New Roman"/>
              <a:buNone/>
            </a:pPr>
            <a:r>
              <a:rPr lang="en-US"/>
              <a:t>2.</a:t>
            </a:r>
            <a:r>
              <a:rPr lang="en-US" sz="3600"/>
              <a:t>Choose the Training Experience</a:t>
            </a:r>
            <a:endParaRPr sz="3600"/>
          </a:p>
        </p:txBody>
      </p:sp>
      <p:sp>
        <p:nvSpPr>
          <p:cNvPr id="215" name="Google Shape;215;gb36942cd66_1_48"/>
          <p:cNvSpPr txBox="1">
            <a:spLocks noGrp="1"/>
          </p:cNvSpPr>
          <p:nvPr>
            <p:ph type="body" idx="1"/>
          </p:nvPr>
        </p:nvSpPr>
        <p:spPr>
          <a:xfrm>
            <a:off x="264400" y="1095275"/>
            <a:ext cx="8626200" cy="55149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dirty="0"/>
              <a:t>The type of training experience available can have a significant impact on success or failure of the learner. </a:t>
            </a:r>
            <a:endParaRPr sz="2400"/>
          </a:p>
          <a:p>
            <a:pPr marL="457200" lvl="0" indent="-381000" algn="l" rtl="0">
              <a:spcBef>
                <a:spcPts val="0"/>
              </a:spcBef>
              <a:spcAft>
                <a:spcPts val="0"/>
              </a:spcAft>
              <a:buSzPts val="2400"/>
              <a:buChar char="●"/>
            </a:pPr>
            <a:r>
              <a:rPr lang="en-US" sz="2400" dirty="0"/>
              <a:t>One key attribute is whether the training experience provides direct or indirect feedback regarding the choices made by the performance system.</a:t>
            </a:r>
            <a:endParaRPr sz="2400"/>
          </a:p>
          <a:p>
            <a:pPr marL="457200" lvl="0" indent="-381000" algn="l" rtl="0">
              <a:spcBef>
                <a:spcPts val="0"/>
              </a:spcBef>
              <a:spcAft>
                <a:spcPts val="0"/>
              </a:spcAft>
              <a:buSzPts val="2400"/>
              <a:buChar char="●"/>
            </a:pPr>
            <a:r>
              <a:rPr lang="en-US" sz="2400" dirty="0"/>
              <a:t>In this later case, information about the correctness of specific moves early in the game </a:t>
            </a:r>
            <a:r>
              <a:rPr lang="en-US" sz="2400" dirty="0" smtClean="0"/>
              <a:t>may </a:t>
            </a:r>
            <a:r>
              <a:rPr lang="en-US" sz="2400" dirty="0"/>
              <a:t>be inferred indirectly from the fact</a:t>
            </a:r>
            <a:endParaRPr sz="2400"/>
          </a:p>
          <a:p>
            <a:pPr marL="457200" lvl="0" indent="0" algn="l" rtl="0">
              <a:spcBef>
                <a:spcPts val="360"/>
              </a:spcBef>
              <a:spcAft>
                <a:spcPts val="0"/>
              </a:spcAft>
              <a:buNone/>
            </a:pPr>
            <a:r>
              <a:rPr lang="en-US" sz="2400" dirty="0"/>
              <a:t>that the game was eventually won or lost.</a:t>
            </a:r>
            <a:endParaRPr sz="2400"/>
          </a:p>
          <a:p>
            <a:pPr marL="457200" lvl="0" indent="-381000" algn="l" rtl="0">
              <a:spcBef>
                <a:spcPts val="360"/>
              </a:spcBef>
              <a:spcAft>
                <a:spcPts val="0"/>
              </a:spcAft>
              <a:buSzPts val="2400"/>
              <a:buChar char="●"/>
            </a:pPr>
            <a:r>
              <a:rPr lang="en-US" sz="2400" dirty="0"/>
              <a:t>Here the learner faces an additional problem of credit assignment</a:t>
            </a:r>
            <a:endParaRPr sz="2400"/>
          </a:p>
          <a:p>
            <a:pPr marL="457200" lvl="0" indent="-381000" algn="l" rtl="0">
              <a:spcBef>
                <a:spcPts val="0"/>
              </a:spcBef>
              <a:spcAft>
                <a:spcPts val="0"/>
              </a:spcAft>
              <a:buSzPts val="2400"/>
              <a:buChar char="●"/>
            </a:pPr>
            <a:r>
              <a:rPr lang="en-US" sz="2400" dirty="0"/>
              <a:t>Credit assignment can be a particularly difficult problem because the game can be lost even when early moves are optimal</a:t>
            </a:r>
            <a:endParaRPr sz="2400"/>
          </a:p>
          <a:p>
            <a:pPr marL="457200" lvl="0" indent="-381000" algn="l" rtl="0">
              <a:spcBef>
                <a:spcPts val="0"/>
              </a:spcBef>
              <a:spcAft>
                <a:spcPts val="0"/>
              </a:spcAft>
              <a:buSzPts val="2400"/>
              <a:buChar char="●"/>
            </a:pPr>
            <a:r>
              <a:rPr lang="en-US" sz="2400" dirty="0"/>
              <a:t>Hence, learning from direct training feedback is typically easier than learning from indirect feedback.</a:t>
            </a:r>
            <a:endParaRPr sz="2400"/>
          </a:p>
          <a:p>
            <a:pPr marL="457200" lvl="0" indent="0" algn="l" rtl="0">
              <a:spcBef>
                <a:spcPts val="360"/>
              </a:spcBef>
              <a:spcAft>
                <a:spcPts val="0"/>
              </a:spcAft>
              <a:buNone/>
            </a:pPr>
            <a:endParaRPr sz="2400"/>
          </a:p>
        </p:txBody>
      </p:sp>
      <p:sp>
        <p:nvSpPr>
          <p:cNvPr id="216" name="Google Shape;216;gb36942cd66_1_48"/>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b36942cd66_1_60"/>
          <p:cNvSpPr txBox="1">
            <a:spLocks noGrp="1"/>
          </p:cNvSpPr>
          <p:nvPr>
            <p:ph type="title"/>
          </p:nvPr>
        </p:nvSpPr>
        <p:spPr>
          <a:xfrm>
            <a:off x="685800" y="457200"/>
            <a:ext cx="7772400" cy="457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400"/>
              <a:buFont typeface="Times New Roman"/>
              <a:buNone/>
            </a:pPr>
            <a:r>
              <a:rPr lang="en-US"/>
              <a:t>Choose the Training Experience</a:t>
            </a:r>
            <a:endParaRPr/>
          </a:p>
        </p:txBody>
      </p:sp>
      <p:sp>
        <p:nvSpPr>
          <p:cNvPr id="223" name="Google Shape;223;gb36942cd66_1_60"/>
          <p:cNvSpPr txBox="1">
            <a:spLocks noGrp="1"/>
          </p:cNvSpPr>
          <p:nvPr>
            <p:ph type="body" idx="1"/>
          </p:nvPr>
        </p:nvSpPr>
        <p:spPr>
          <a:xfrm>
            <a:off x="264400" y="1103525"/>
            <a:ext cx="8642700" cy="49926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dirty="0"/>
              <a:t>A second important attribute of the training experience is the degree to which the learner controls the sequence of training examples.</a:t>
            </a:r>
            <a:endParaRPr sz="2400"/>
          </a:p>
          <a:p>
            <a:pPr marL="457200" lvl="0" indent="-381000" algn="l" rtl="0">
              <a:spcBef>
                <a:spcPts val="0"/>
              </a:spcBef>
              <a:spcAft>
                <a:spcPts val="0"/>
              </a:spcAft>
              <a:buSzPts val="2400"/>
              <a:buChar char="●"/>
            </a:pPr>
            <a:r>
              <a:rPr lang="en-US" sz="2400" dirty="0"/>
              <a:t>The learner might rely on the teacher to select informative board states and to provide </a:t>
            </a:r>
            <a:r>
              <a:rPr lang="en-US" sz="2400" dirty="0" smtClean="0"/>
              <a:t>the correct </a:t>
            </a:r>
            <a:r>
              <a:rPr lang="en-US" sz="2400" dirty="0"/>
              <a:t>move for each.</a:t>
            </a:r>
            <a:endParaRPr sz="2400"/>
          </a:p>
          <a:p>
            <a:pPr marL="457200" lvl="0" indent="-381000" algn="l" rtl="0">
              <a:spcBef>
                <a:spcPts val="360"/>
              </a:spcBef>
              <a:spcAft>
                <a:spcPts val="0"/>
              </a:spcAft>
              <a:buSzPts val="2400"/>
              <a:buChar char="●"/>
            </a:pPr>
            <a:r>
              <a:rPr lang="en-US" sz="2400" dirty="0"/>
              <a:t>Alternatively, the learner might itself propose board states that it finds particularly confusing and ask the teacher for the correct move</a:t>
            </a:r>
            <a:endParaRPr sz="2400"/>
          </a:p>
          <a:p>
            <a:pPr marL="457200" lvl="0" indent="-381000" algn="l" rtl="0">
              <a:spcBef>
                <a:spcPts val="0"/>
              </a:spcBef>
              <a:spcAft>
                <a:spcPts val="0"/>
              </a:spcAft>
              <a:buSzPts val="2400"/>
              <a:buChar char="●"/>
            </a:pPr>
            <a:r>
              <a:rPr lang="en-US" sz="2400" dirty="0"/>
              <a:t>The learner may have complete control over both the board states and (indirect) training classifications, as it does when it learns by playing against itself</a:t>
            </a:r>
            <a:endParaRPr sz="2400"/>
          </a:p>
          <a:p>
            <a:pPr marL="457200" lvl="0" indent="-381000" algn="l" rtl="0">
              <a:spcBef>
                <a:spcPts val="0"/>
              </a:spcBef>
              <a:spcAft>
                <a:spcPts val="0"/>
              </a:spcAft>
              <a:buSzPts val="2400"/>
              <a:buChar char="●"/>
            </a:pPr>
            <a:endParaRPr sz="2400"/>
          </a:p>
        </p:txBody>
      </p:sp>
      <p:sp>
        <p:nvSpPr>
          <p:cNvPr id="224" name="Google Shape;224;gb36942cd66_1_60"/>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b36942cd66_1_71"/>
          <p:cNvSpPr txBox="1">
            <a:spLocks noGrp="1"/>
          </p:cNvSpPr>
          <p:nvPr>
            <p:ph type="title"/>
          </p:nvPr>
        </p:nvSpPr>
        <p:spPr>
          <a:xfrm>
            <a:off x="685800" y="457200"/>
            <a:ext cx="7772400" cy="457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400"/>
              <a:buFont typeface="Times New Roman"/>
              <a:buNone/>
            </a:pPr>
            <a:r>
              <a:rPr lang="en-US"/>
              <a:t>Choose the Training Experience</a:t>
            </a:r>
            <a:endParaRPr/>
          </a:p>
        </p:txBody>
      </p:sp>
      <p:sp>
        <p:nvSpPr>
          <p:cNvPr id="231" name="Google Shape;231;gb36942cd66_1_71"/>
          <p:cNvSpPr txBox="1">
            <a:spLocks noGrp="1"/>
          </p:cNvSpPr>
          <p:nvPr>
            <p:ph type="body" idx="1"/>
          </p:nvPr>
        </p:nvSpPr>
        <p:spPr>
          <a:xfrm>
            <a:off x="685800" y="1111800"/>
            <a:ext cx="8022900" cy="52506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In this last case the learner may choose between experimenting with novel board states that it has not yet considered.</a:t>
            </a:r>
            <a:endParaRPr sz="2400"/>
          </a:p>
          <a:p>
            <a:pPr marL="457200" lvl="0" indent="-381000" algn="l" rtl="0">
              <a:spcBef>
                <a:spcPts val="0"/>
              </a:spcBef>
              <a:spcAft>
                <a:spcPts val="0"/>
              </a:spcAft>
              <a:buSzPts val="2400"/>
              <a:buChar char="●"/>
            </a:pPr>
            <a:r>
              <a:rPr lang="en-US" sz="2400"/>
              <a:t>A third important attribute of the training experience is how well it represents the distribution of examples over which the final system performance P must be measured.</a:t>
            </a:r>
            <a:endParaRPr sz="2400"/>
          </a:p>
          <a:p>
            <a:pPr marL="457200" lvl="0" indent="-381000" algn="l" rtl="0">
              <a:spcBef>
                <a:spcPts val="0"/>
              </a:spcBef>
              <a:spcAft>
                <a:spcPts val="0"/>
              </a:spcAft>
              <a:buSzPts val="2400"/>
              <a:buChar char="●"/>
            </a:pPr>
            <a:r>
              <a:rPr lang="en-US" sz="2400"/>
              <a:t>Learning is most reliable when the training examples follow</a:t>
            </a:r>
            <a:endParaRPr sz="2400"/>
          </a:p>
          <a:p>
            <a:pPr marL="457200" lvl="0" indent="0" algn="l" rtl="0">
              <a:spcBef>
                <a:spcPts val="360"/>
              </a:spcBef>
              <a:spcAft>
                <a:spcPts val="0"/>
              </a:spcAft>
              <a:buNone/>
            </a:pPr>
            <a:r>
              <a:rPr lang="en-US" sz="2400"/>
              <a:t>a distribution similar to that of future test examples.</a:t>
            </a:r>
            <a:endParaRPr sz="2400"/>
          </a:p>
          <a:p>
            <a:pPr marL="457200" lvl="0" indent="-381000" algn="l" rtl="0">
              <a:spcBef>
                <a:spcPts val="360"/>
              </a:spcBef>
              <a:spcAft>
                <a:spcPts val="0"/>
              </a:spcAft>
              <a:buSzPts val="2400"/>
              <a:buChar char="●"/>
            </a:pPr>
            <a:r>
              <a:rPr lang="en-US" sz="2400"/>
              <a:t>Ex:The learner might never encounter certain crucial board states that are very likely to be played by the human checkers champion.</a:t>
            </a:r>
            <a:endParaRPr sz="2400"/>
          </a:p>
          <a:p>
            <a:pPr marL="457200" lvl="0" indent="0" algn="l" rtl="0">
              <a:spcBef>
                <a:spcPts val="360"/>
              </a:spcBef>
              <a:spcAft>
                <a:spcPts val="0"/>
              </a:spcAft>
              <a:buNone/>
            </a:pPr>
            <a:endParaRPr sz="2400"/>
          </a:p>
          <a:p>
            <a:pPr marL="0" lvl="0" indent="0" algn="l" rtl="0">
              <a:spcBef>
                <a:spcPts val="360"/>
              </a:spcBef>
              <a:spcAft>
                <a:spcPts val="0"/>
              </a:spcAft>
              <a:buNone/>
            </a:pPr>
            <a:endParaRPr/>
          </a:p>
        </p:txBody>
      </p:sp>
      <p:sp>
        <p:nvSpPr>
          <p:cNvPr id="232" name="Google Shape;232;gb36942cd66_1_71"/>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24</a:t>
            </a:fld>
            <a:endParaRPr/>
          </a:p>
        </p:txBody>
      </p:sp>
      <p:sp>
        <p:nvSpPr>
          <p:cNvPr id="238" name="Google Shape;238;p15"/>
          <p:cNvSpPr txBox="1">
            <a:spLocks noGrp="1"/>
          </p:cNvSpPr>
          <p:nvPr>
            <p:ph type="title"/>
          </p:nvPr>
        </p:nvSpPr>
        <p:spPr>
          <a:xfrm>
            <a:off x="0" y="0"/>
            <a:ext cx="76962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 3. Choosing the Target Function</a:t>
            </a:r>
            <a:endParaRPr/>
          </a:p>
        </p:txBody>
      </p:sp>
      <p:sp>
        <p:nvSpPr>
          <p:cNvPr id="239" name="Google Shape;239;p15"/>
          <p:cNvSpPr txBox="1">
            <a:spLocks noGrp="1"/>
          </p:cNvSpPr>
          <p:nvPr>
            <p:ph type="body" idx="1"/>
          </p:nvPr>
        </p:nvSpPr>
        <p:spPr>
          <a:xfrm>
            <a:off x="0" y="1066800"/>
            <a:ext cx="8686800" cy="5638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800"/>
              <a:buFont typeface="Arial"/>
              <a:buChar char="●"/>
            </a:pPr>
            <a:r>
              <a:rPr lang="en-US" sz="2800" b="0" i="0" u="none" dirty="0">
                <a:solidFill>
                  <a:schemeClr val="dk1"/>
                </a:solidFill>
                <a:latin typeface="Times New Roman"/>
                <a:ea typeface="Times New Roman"/>
                <a:cs typeface="Times New Roman"/>
                <a:sym typeface="Times New Roman"/>
              </a:rPr>
              <a:t>Given a set of legal moves, we want to learn how to choose the best move </a:t>
            </a:r>
            <a:r>
              <a:rPr lang="en-US" sz="2400" b="0" i="0" u="none" dirty="0">
                <a:solidFill>
                  <a:schemeClr val="dk1"/>
                </a:solidFill>
                <a:latin typeface="Times New Roman"/>
                <a:ea typeface="Times New Roman"/>
                <a:cs typeface="Times New Roman"/>
                <a:sym typeface="Times New Roman"/>
              </a:rPr>
              <a:t>[since the best move is not necessarily known, this is an </a:t>
            </a:r>
            <a:r>
              <a:rPr lang="en-US" sz="2400" b="0" i="1" u="none" dirty="0">
                <a:solidFill>
                  <a:schemeClr val="dk1"/>
                </a:solidFill>
                <a:latin typeface="Times New Roman"/>
                <a:ea typeface="Times New Roman"/>
                <a:cs typeface="Times New Roman"/>
                <a:sym typeface="Times New Roman"/>
              </a:rPr>
              <a:t>optimization</a:t>
            </a:r>
            <a:r>
              <a:rPr lang="en-US" sz="2400" b="0" i="0" u="none" dirty="0">
                <a:solidFill>
                  <a:schemeClr val="dk1"/>
                </a:solidFill>
                <a:latin typeface="Times New Roman"/>
                <a:ea typeface="Times New Roman"/>
                <a:cs typeface="Times New Roman"/>
                <a:sym typeface="Times New Roman"/>
              </a:rPr>
              <a:t> problem]</a:t>
            </a:r>
            <a:endParaRPr/>
          </a:p>
          <a:p>
            <a:pPr marL="342900" lvl="0" indent="-342900" algn="l" rtl="0">
              <a:lnSpc>
                <a:spcPct val="100000"/>
              </a:lnSpc>
              <a:spcBef>
                <a:spcPts val="560"/>
              </a:spcBef>
              <a:spcAft>
                <a:spcPts val="0"/>
              </a:spcAft>
              <a:buClr>
                <a:schemeClr val="lt2"/>
              </a:buClr>
              <a:buSzPts val="2800"/>
              <a:buFont typeface="Arial"/>
              <a:buChar char="●"/>
            </a:pPr>
            <a:r>
              <a:rPr lang="en-US" sz="2800" b="0" i="1" u="none" dirty="0" err="1">
                <a:solidFill>
                  <a:schemeClr val="dk1"/>
                </a:solidFill>
                <a:latin typeface="Times New Roman"/>
                <a:ea typeface="Times New Roman"/>
                <a:cs typeface="Times New Roman"/>
                <a:sym typeface="Times New Roman"/>
              </a:rPr>
              <a:t>ChooseMove</a:t>
            </a:r>
            <a:r>
              <a:rPr lang="en-US" sz="2800" b="0" i="0" u="none" dirty="0">
                <a:solidFill>
                  <a:schemeClr val="dk1"/>
                </a:solidFill>
                <a:latin typeface="Times New Roman"/>
                <a:ea typeface="Times New Roman"/>
                <a:cs typeface="Times New Roman"/>
                <a:sym typeface="Times New Roman"/>
              </a:rPr>
              <a:t>: B --&gt; M is called a </a:t>
            </a:r>
            <a:r>
              <a:rPr lang="en-US" sz="2800" b="1" i="0" u="sng" dirty="0">
                <a:solidFill>
                  <a:schemeClr val="dk1"/>
                </a:solidFill>
                <a:latin typeface="Times New Roman"/>
                <a:ea typeface="Times New Roman"/>
                <a:cs typeface="Times New Roman"/>
                <a:sym typeface="Times New Roman"/>
              </a:rPr>
              <a:t>Target Function</a:t>
            </a:r>
            <a:r>
              <a:rPr lang="en-US" sz="2800" b="0" i="0" u="none" dirty="0">
                <a:solidFill>
                  <a:schemeClr val="dk1"/>
                </a:solidFill>
                <a:latin typeface="Times New Roman"/>
                <a:ea typeface="Times New Roman"/>
                <a:cs typeface="Times New Roman"/>
                <a:sym typeface="Times New Roman"/>
              </a:rPr>
              <a:t> </a:t>
            </a:r>
            <a:r>
              <a:rPr lang="en-US" sz="2400" b="0" i="0" u="none" dirty="0">
                <a:solidFill>
                  <a:schemeClr val="dk1"/>
                </a:solidFill>
                <a:latin typeface="Times New Roman"/>
                <a:ea typeface="Times New Roman"/>
                <a:cs typeface="Times New Roman"/>
                <a:sym typeface="Times New Roman"/>
              </a:rPr>
              <a:t>[</a:t>
            </a:r>
            <a:r>
              <a:rPr lang="en-US" sz="2400" b="0" i="1" u="none" dirty="0" err="1">
                <a:solidFill>
                  <a:schemeClr val="dk1"/>
                </a:solidFill>
                <a:latin typeface="Times New Roman"/>
                <a:ea typeface="Times New Roman"/>
                <a:cs typeface="Times New Roman"/>
                <a:sym typeface="Times New Roman"/>
              </a:rPr>
              <a:t>ChooseMove</a:t>
            </a:r>
            <a:r>
              <a:rPr lang="en-US" sz="2400" b="0" i="0" u="none" dirty="0">
                <a:solidFill>
                  <a:schemeClr val="dk1"/>
                </a:solidFill>
                <a:latin typeface="Times New Roman"/>
                <a:ea typeface="Times New Roman"/>
                <a:cs typeface="Times New Roman"/>
                <a:sym typeface="Times New Roman"/>
              </a:rPr>
              <a:t>, however, is difficult to learn. An easier and related target function to learn is </a:t>
            </a:r>
            <a:r>
              <a:rPr lang="en-US" sz="2400" b="0" i="1" u="none" dirty="0">
                <a:solidFill>
                  <a:schemeClr val="dk1"/>
                </a:solidFill>
                <a:latin typeface="Times New Roman"/>
                <a:ea typeface="Times New Roman"/>
                <a:cs typeface="Times New Roman"/>
                <a:sym typeface="Times New Roman"/>
              </a:rPr>
              <a:t>V</a:t>
            </a:r>
            <a:r>
              <a:rPr lang="en-US" sz="2400" b="0" i="0" u="none" dirty="0">
                <a:solidFill>
                  <a:schemeClr val="dk1"/>
                </a:solidFill>
                <a:latin typeface="Times New Roman"/>
                <a:ea typeface="Times New Roman"/>
                <a:cs typeface="Times New Roman"/>
                <a:sym typeface="Times New Roman"/>
              </a:rPr>
              <a:t>: B --&gt; R, which assigns a numerical score to each board. The better the board, the higher the score.]</a:t>
            </a:r>
            <a:endParaRPr sz="2400" b="0" i="0" u="none">
              <a:solidFill>
                <a:schemeClr val="dk1"/>
              </a:solidFill>
              <a:latin typeface="Times New Roman"/>
              <a:ea typeface="Times New Roman"/>
              <a:cs typeface="Times New Roman"/>
              <a:sym typeface="Times New Roman"/>
            </a:endParaRPr>
          </a:p>
          <a:p>
            <a:pPr marL="342900" lvl="0" indent="-317500" algn="l" rtl="0">
              <a:lnSpc>
                <a:spcPct val="100000"/>
              </a:lnSpc>
              <a:spcBef>
                <a:spcPts val="560"/>
              </a:spcBef>
              <a:spcAft>
                <a:spcPts val="0"/>
              </a:spcAft>
              <a:buSzPts val="2400"/>
              <a:buChar char="●"/>
            </a:pPr>
            <a:r>
              <a:rPr lang="en-US" sz="2400" dirty="0"/>
              <a:t> We can define the target value V(b) for an arbitrary board state b in B, as follows:</a:t>
            </a:r>
            <a:endParaRPr sz="2400"/>
          </a:p>
          <a:p>
            <a:pPr marL="742950" lvl="0" indent="0" algn="l" rtl="0">
              <a:lnSpc>
                <a:spcPct val="100000"/>
              </a:lnSpc>
              <a:spcBef>
                <a:spcPts val="560"/>
              </a:spcBef>
              <a:spcAft>
                <a:spcPts val="0"/>
              </a:spcAft>
              <a:buNone/>
            </a:pPr>
            <a:r>
              <a:rPr lang="en-US" sz="2400" dirty="0"/>
              <a:t>1. if b is a final board state that is won, then V(b) = 100</a:t>
            </a:r>
            <a:endParaRPr sz="2400"/>
          </a:p>
          <a:p>
            <a:pPr marL="742950" lvl="0" indent="0" algn="l" rtl="0">
              <a:lnSpc>
                <a:spcPct val="100000"/>
              </a:lnSpc>
              <a:spcBef>
                <a:spcPts val="560"/>
              </a:spcBef>
              <a:spcAft>
                <a:spcPts val="0"/>
              </a:spcAft>
              <a:buNone/>
            </a:pPr>
            <a:r>
              <a:rPr lang="en-US" sz="2400" dirty="0"/>
              <a:t>2. if b is a final board state that is lost, then V(b) = -100</a:t>
            </a:r>
            <a:endParaRPr sz="2400"/>
          </a:p>
          <a:p>
            <a:pPr marL="742950" lvl="0" indent="0" algn="l" rtl="0">
              <a:lnSpc>
                <a:spcPct val="100000"/>
              </a:lnSpc>
              <a:spcBef>
                <a:spcPts val="560"/>
              </a:spcBef>
              <a:spcAft>
                <a:spcPts val="0"/>
              </a:spcAft>
              <a:buNone/>
            </a:pPr>
            <a:r>
              <a:rPr lang="en-US" sz="2400" dirty="0"/>
              <a:t>3. if b is a final board state that is drawn, then V(b) = 0</a:t>
            </a:r>
            <a:endParaRPr sz="2400"/>
          </a:p>
          <a:p>
            <a:pPr marL="742950" lvl="0" indent="0" algn="l" rtl="0">
              <a:lnSpc>
                <a:spcPct val="100000"/>
              </a:lnSpc>
              <a:spcBef>
                <a:spcPts val="560"/>
              </a:spcBef>
              <a:spcAft>
                <a:spcPts val="0"/>
              </a:spcAft>
              <a:buNone/>
            </a:pPr>
            <a:r>
              <a:rPr lang="en-US" sz="2400" dirty="0"/>
              <a:t>4.if b is a not a final state in the game, then V(b) = V(</a:t>
            </a:r>
            <a:r>
              <a:rPr lang="en-US" sz="2400" dirty="0" err="1"/>
              <a:t>bl</a:t>
            </a:r>
            <a:r>
              <a:rPr lang="en-US" sz="2400" dirty="0"/>
              <a:t>),</a:t>
            </a:r>
            <a:endParaRPr sz="2400"/>
          </a:p>
          <a:p>
            <a:pPr marL="742950" lvl="0" indent="0" algn="l" rtl="0">
              <a:lnSpc>
                <a:spcPct val="100000"/>
              </a:lnSpc>
              <a:spcBef>
                <a:spcPts val="560"/>
              </a:spcBef>
              <a:spcAft>
                <a:spcPts val="0"/>
              </a:spcAft>
              <a:buNone/>
            </a:pPr>
            <a:endParaRPr sz="2400"/>
          </a:p>
          <a:p>
            <a:pPr marL="342900" lvl="0" indent="0" algn="l" rtl="0">
              <a:lnSpc>
                <a:spcPct val="100000"/>
              </a:lnSpc>
              <a:spcBef>
                <a:spcPts val="56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aa716f9c24_0_14"/>
          <p:cNvSpPr txBox="1">
            <a:spLocks noGrp="1"/>
          </p:cNvSpPr>
          <p:nvPr>
            <p:ph type="title"/>
          </p:nvPr>
        </p:nvSpPr>
        <p:spPr>
          <a:xfrm>
            <a:off x="685800" y="838200"/>
            <a:ext cx="7772400" cy="598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400"/>
              <a:buFont typeface="Times New Roman"/>
              <a:buNone/>
            </a:pPr>
            <a:r>
              <a:rPr lang="en-US" sz="3500"/>
              <a:t>3.Choosing the Target Function</a:t>
            </a:r>
            <a:endParaRPr sz="3500"/>
          </a:p>
          <a:p>
            <a:pPr marL="0" lvl="0" indent="0" algn="l" rtl="0">
              <a:spcBef>
                <a:spcPts val="0"/>
              </a:spcBef>
              <a:spcAft>
                <a:spcPts val="0"/>
              </a:spcAft>
              <a:buNone/>
            </a:pPr>
            <a:endParaRPr/>
          </a:p>
        </p:txBody>
      </p:sp>
      <p:sp>
        <p:nvSpPr>
          <p:cNvPr id="246" name="Google Shape;246;gaa716f9c24_0_14"/>
          <p:cNvSpPr txBox="1">
            <a:spLocks noGrp="1"/>
          </p:cNvSpPr>
          <p:nvPr>
            <p:ph type="body" idx="1"/>
          </p:nvPr>
        </p:nvSpPr>
        <p:spPr>
          <a:xfrm>
            <a:off x="363975" y="838200"/>
            <a:ext cx="8237400" cy="5257800"/>
          </a:xfrm>
          <a:prstGeom prst="rect">
            <a:avLst/>
          </a:prstGeom>
        </p:spPr>
        <p:txBody>
          <a:bodyPr spcFirstLastPara="1" wrap="square" lIns="91425" tIns="45700" rIns="91425" bIns="45700" anchor="t" anchorCtr="0">
            <a:noAutofit/>
          </a:bodyPr>
          <a:lstStyle/>
          <a:p>
            <a:pPr marL="342900" lvl="0" indent="-342900" algn="l" rtl="0">
              <a:spcBef>
                <a:spcPts val="560"/>
              </a:spcBef>
              <a:spcAft>
                <a:spcPts val="0"/>
              </a:spcAft>
              <a:buSzPts val="2800"/>
              <a:buChar char="●"/>
            </a:pPr>
            <a:r>
              <a:rPr lang="en-US" sz="2800"/>
              <a:t>But this definition is not efficiently computable by our  checkers playing program, we say that it is a </a:t>
            </a:r>
            <a:r>
              <a:rPr lang="en-US" sz="2800" b="1"/>
              <a:t>non operational definition.</a:t>
            </a:r>
            <a:endParaRPr sz="2800" b="1"/>
          </a:p>
          <a:p>
            <a:pPr marL="342900" lvl="0" indent="-342900" algn="l" rtl="0">
              <a:spcBef>
                <a:spcPts val="560"/>
              </a:spcBef>
              <a:spcAft>
                <a:spcPts val="0"/>
              </a:spcAft>
              <a:buSzPts val="2800"/>
              <a:buChar char="●"/>
            </a:pPr>
            <a:r>
              <a:rPr lang="en-US" sz="2800"/>
              <a:t>The goal of learning in this case is to discover an </a:t>
            </a:r>
            <a:r>
              <a:rPr lang="en-US" sz="2800" b="1"/>
              <a:t>operational description</a:t>
            </a:r>
            <a:r>
              <a:rPr lang="en-US" sz="2800"/>
              <a:t> of V</a:t>
            </a:r>
            <a:endParaRPr sz="2800"/>
          </a:p>
          <a:p>
            <a:pPr marL="342900" lvl="0" indent="-342900" algn="l" rtl="0">
              <a:spcBef>
                <a:spcPts val="560"/>
              </a:spcBef>
              <a:spcAft>
                <a:spcPts val="0"/>
              </a:spcAft>
              <a:buSzPts val="2800"/>
              <a:buChar char="●"/>
            </a:pPr>
            <a:r>
              <a:rPr lang="en-US" sz="2800"/>
              <a:t>It may be very difficult in general to learn such an operational form of V perfectly. </a:t>
            </a:r>
            <a:endParaRPr sz="2800"/>
          </a:p>
          <a:p>
            <a:pPr marL="342900" lvl="0" indent="-342900" algn="l" rtl="0">
              <a:spcBef>
                <a:spcPts val="560"/>
              </a:spcBef>
              <a:spcAft>
                <a:spcPts val="0"/>
              </a:spcAft>
              <a:buSzPts val="2800"/>
              <a:buChar char="●"/>
            </a:pPr>
            <a:r>
              <a:rPr lang="en-US" sz="2800"/>
              <a:t>In fact, we often expect learning algorithms to acquire only some approximation to the target function, and for this reason the process of learning the target function is often called </a:t>
            </a:r>
            <a:r>
              <a:rPr lang="en-US" sz="2800" b="1"/>
              <a:t>function approximation.</a:t>
            </a:r>
            <a:endParaRPr sz="2800" b="1"/>
          </a:p>
          <a:p>
            <a:pPr marL="342900" lvl="0" indent="0" algn="l" rtl="0">
              <a:spcBef>
                <a:spcPts val="560"/>
              </a:spcBef>
              <a:spcAft>
                <a:spcPts val="0"/>
              </a:spcAft>
              <a:buNone/>
            </a:pPr>
            <a:endParaRPr/>
          </a:p>
          <a:p>
            <a:pPr marL="0" lvl="0" indent="0" algn="l" rtl="0">
              <a:spcBef>
                <a:spcPts val="360"/>
              </a:spcBef>
              <a:spcAft>
                <a:spcPts val="0"/>
              </a:spcAft>
              <a:buNone/>
            </a:pPr>
            <a:endParaRPr/>
          </a:p>
        </p:txBody>
      </p:sp>
      <p:sp>
        <p:nvSpPr>
          <p:cNvPr id="247" name="Google Shape;247;gaa716f9c24_0_14"/>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aa716f9c24_0_26"/>
          <p:cNvSpPr txBox="1">
            <a:spLocks noGrp="1"/>
          </p:cNvSpPr>
          <p:nvPr>
            <p:ph type="title"/>
          </p:nvPr>
        </p:nvSpPr>
        <p:spPr>
          <a:xfrm>
            <a:off x="1371600" y="1130100"/>
            <a:ext cx="7772400" cy="698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sz="3600"/>
              <a:t>4. Choosing a Representation for the Target Function</a:t>
            </a:r>
            <a:endParaRPr sz="3600"/>
          </a:p>
          <a:p>
            <a:pPr marL="0" lvl="0" indent="0" algn="l" rtl="0">
              <a:spcBef>
                <a:spcPts val="0"/>
              </a:spcBef>
              <a:spcAft>
                <a:spcPts val="0"/>
              </a:spcAft>
              <a:buNone/>
            </a:pPr>
            <a:endParaRPr/>
          </a:p>
        </p:txBody>
      </p:sp>
      <p:sp>
        <p:nvSpPr>
          <p:cNvPr id="254" name="Google Shape;254;gaa716f9c24_0_26"/>
          <p:cNvSpPr txBox="1">
            <a:spLocks noGrp="1"/>
          </p:cNvSpPr>
          <p:nvPr>
            <p:ph type="body" idx="1"/>
          </p:nvPr>
        </p:nvSpPr>
        <p:spPr>
          <a:xfrm>
            <a:off x="168550" y="1061100"/>
            <a:ext cx="8854200" cy="55287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dirty="0"/>
              <a:t>We must choose a representation that the learning program will use to describe the function V’ that it will learn.</a:t>
            </a:r>
            <a:endParaRPr sz="2400"/>
          </a:p>
          <a:p>
            <a:pPr marL="457200" lvl="0" indent="-381000" algn="l" rtl="0">
              <a:spcBef>
                <a:spcPts val="0"/>
              </a:spcBef>
              <a:spcAft>
                <a:spcPts val="0"/>
              </a:spcAft>
              <a:buSzPts val="2400"/>
              <a:buChar char="●"/>
            </a:pPr>
            <a:r>
              <a:rPr lang="en-US" sz="2400" dirty="0"/>
              <a:t>Allow the program to represent V’ using a large table with a distinct entry specifying the value for each distinct board state.</a:t>
            </a:r>
            <a:endParaRPr sz="2400"/>
          </a:p>
          <a:p>
            <a:pPr marL="457200" lvl="0" indent="-381000" algn="l" rtl="0">
              <a:spcBef>
                <a:spcPts val="0"/>
              </a:spcBef>
              <a:spcAft>
                <a:spcPts val="0"/>
              </a:spcAft>
              <a:buSzPts val="2400"/>
              <a:buChar char="●"/>
            </a:pPr>
            <a:r>
              <a:rPr lang="en-US" sz="2400" dirty="0"/>
              <a:t>Represent using a collection of rules that match against features of the board state, or a quadratic polynomial function of predefined board features, or an artificial neural network</a:t>
            </a:r>
            <a:endParaRPr sz="2400"/>
          </a:p>
          <a:p>
            <a:pPr marL="457200" lvl="0" indent="-381000" algn="l" rtl="0">
              <a:spcBef>
                <a:spcPts val="0"/>
              </a:spcBef>
              <a:spcAft>
                <a:spcPts val="0"/>
              </a:spcAft>
              <a:buSzPts val="2400"/>
              <a:buChar char="●"/>
            </a:pPr>
            <a:r>
              <a:rPr lang="en-US" sz="2400" dirty="0"/>
              <a:t>We wish to pick a very expressive representation to allow</a:t>
            </a:r>
            <a:endParaRPr sz="2400"/>
          </a:p>
          <a:p>
            <a:pPr marL="457200" lvl="0" indent="0" algn="l" rtl="0">
              <a:spcBef>
                <a:spcPts val="360"/>
              </a:spcBef>
              <a:spcAft>
                <a:spcPts val="0"/>
              </a:spcAft>
              <a:buNone/>
            </a:pPr>
            <a:r>
              <a:rPr lang="en-US" sz="2400" dirty="0"/>
              <a:t>representing as close an approximation as possible to the ideal target function V.</a:t>
            </a:r>
            <a:endParaRPr sz="2400"/>
          </a:p>
          <a:p>
            <a:pPr marL="457200" lvl="0" indent="-381000" algn="l" rtl="0">
              <a:spcBef>
                <a:spcPts val="360"/>
              </a:spcBef>
              <a:spcAft>
                <a:spcPts val="0"/>
              </a:spcAft>
              <a:buSzPts val="2400"/>
              <a:buChar char="●"/>
            </a:pPr>
            <a:r>
              <a:rPr lang="en-US" sz="2400" dirty="0"/>
              <a:t>But  more training </a:t>
            </a:r>
            <a:r>
              <a:rPr lang="en-US" sz="2400" dirty="0" smtClean="0"/>
              <a:t>data will be required by the program </a:t>
            </a:r>
            <a:r>
              <a:rPr lang="en-US" sz="2400" dirty="0"/>
              <a:t>in order to choose among the alternative hypotheses it can represent.</a:t>
            </a:r>
            <a:endParaRPr sz="2400"/>
          </a:p>
          <a:p>
            <a:pPr marL="457200" lvl="0" indent="-381000" algn="l" rtl="0">
              <a:spcBef>
                <a:spcPts val="0"/>
              </a:spcBef>
              <a:spcAft>
                <a:spcPts val="0"/>
              </a:spcAft>
              <a:buSzPts val="2400"/>
              <a:buChar char="●"/>
            </a:pPr>
            <a:r>
              <a:rPr lang="en-US" sz="2400" dirty="0"/>
              <a:t>let us choose a simple representation:</a:t>
            </a:r>
            <a:endParaRPr sz="2400"/>
          </a:p>
          <a:p>
            <a:pPr marL="457200" lvl="0" indent="0" algn="l" rtl="0">
              <a:spcBef>
                <a:spcPts val="360"/>
              </a:spcBef>
              <a:spcAft>
                <a:spcPts val="0"/>
              </a:spcAft>
              <a:buNone/>
            </a:pPr>
            <a:endParaRPr sz="2400"/>
          </a:p>
        </p:txBody>
      </p:sp>
      <p:sp>
        <p:nvSpPr>
          <p:cNvPr id="255" name="Google Shape;255;gaa716f9c24_0_26"/>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aa716f9c24_0_39"/>
          <p:cNvSpPr txBox="1">
            <a:spLocks noGrp="1"/>
          </p:cNvSpPr>
          <p:nvPr>
            <p:ph type="title"/>
          </p:nvPr>
        </p:nvSpPr>
        <p:spPr>
          <a:xfrm>
            <a:off x="0" y="189000"/>
            <a:ext cx="7772400" cy="1841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600" dirty="0"/>
              <a:t>4. Choosing a Representation for the Target Function</a:t>
            </a:r>
            <a:endParaRPr sz="3600"/>
          </a:p>
          <a:p>
            <a:pPr marL="0" lvl="0" indent="0" algn="l" rtl="0">
              <a:spcBef>
                <a:spcPts val="0"/>
              </a:spcBef>
              <a:spcAft>
                <a:spcPts val="0"/>
              </a:spcAft>
              <a:buNone/>
            </a:pPr>
            <a:endParaRPr/>
          </a:p>
        </p:txBody>
      </p:sp>
      <p:sp>
        <p:nvSpPr>
          <p:cNvPr id="262" name="Google Shape;262;gaa716f9c24_0_39"/>
          <p:cNvSpPr txBox="1">
            <a:spLocks noGrp="1"/>
          </p:cNvSpPr>
          <p:nvPr>
            <p:ph type="body" idx="1"/>
          </p:nvPr>
        </p:nvSpPr>
        <p:spPr>
          <a:xfrm>
            <a:off x="287350" y="1518052"/>
            <a:ext cx="8524500" cy="5187600"/>
          </a:xfrm>
          <a:prstGeom prst="rect">
            <a:avLst/>
          </a:prstGeom>
        </p:spPr>
        <p:txBody>
          <a:bodyPr spcFirstLastPara="1" wrap="square" lIns="91425" tIns="45700" rIns="91425" bIns="45700" anchor="t" anchorCtr="0">
            <a:noAutofit/>
          </a:bodyPr>
          <a:lstStyle/>
          <a:p>
            <a:pPr marL="457200" lvl="0" indent="-374650" algn="l" rtl="0">
              <a:spcBef>
                <a:spcPts val="360"/>
              </a:spcBef>
              <a:spcAft>
                <a:spcPts val="0"/>
              </a:spcAft>
              <a:buSzPts val="2300"/>
              <a:buChar char="●"/>
            </a:pPr>
            <a:r>
              <a:rPr lang="en-US" sz="2300" dirty="0"/>
              <a:t>For any given board state, the function </a:t>
            </a:r>
            <a:r>
              <a:rPr lang="en-US" sz="2300" dirty="0" smtClean="0"/>
              <a:t>V^ </a:t>
            </a:r>
            <a:r>
              <a:rPr lang="en-US" sz="2300" dirty="0"/>
              <a:t>will be calculated as a linear combination of the following board features:</a:t>
            </a:r>
            <a:endParaRPr sz="2300"/>
          </a:p>
          <a:p>
            <a:pPr marL="457200" lvl="0" indent="0" algn="l" rtl="0">
              <a:spcBef>
                <a:spcPts val="360"/>
              </a:spcBef>
              <a:spcAft>
                <a:spcPts val="0"/>
              </a:spcAft>
              <a:buNone/>
            </a:pPr>
            <a:r>
              <a:rPr lang="en-US" sz="2300" dirty="0"/>
              <a:t>xl: the number of black pieces on the board</a:t>
            </a:r>
            <a:endParaRPr sz="2300"/>
          </a:p>
          <a:p>
            <a:pPr marL="457200" lvl="0" indent="0" algn="l" rtl="0">
              <a:spcBef>
                <a:spcPts val="360"/>
              </a:spcBef>
              <a:spcAft>
                <a:spcPts val="0"/>
              </a:spcAft>
              <a:buNone/>
            </a:pPr>
            <a:r>
              <a:rPr lang="en-US" sz="2300" dirty="0"/>
              <a:t>x2: the number of red pieces on the board</a:t>
            </a:r>
            <a:endParaRPr sz="2300"/>
          </a:p>
          <a:p>
            <a:pPr marL="457200" lvl="0" indent="0" algn="l" rtl="0">
              <a:spcBef>
                <a:spcPts val="360"/>
              </a:spcBef>
              <a:spcAft>
                <a:spcPts val="0"/>
              </a:spcAft>
              <a:buNone/>
            </a:pPr>
            <a:r>
              <a:rPr lang="en-US" sz="2300" dirty="0"/>
              <a:t>x3: the number of black kings on the board</a:t>
            </a:r>
            <a:endParaRPr sz="2300"/>
          </a:p>
          <a:p>
            <a:pPr marL="457200" lvl="0" indent="0" algn="l" rtl="0">
              <a:spcBef>
                <a:spcPts val="360"/>
              </a:spcBef>
              <a:spcAft>
                <a:spcPts val="0"/>
              </a:spcAft>
              <a:buNone/>
            </a:pPr>
            <a:r>
              <a:rPr lang="en-US" sz="2300" dirty="0"/>
              <a:t>x4: the number of red kings on the board</a:t>
            </a:r>
            <a:endParaRPr sz="2300"/>
          </a:p>
          <a:p>
            <a:pPr marL="457200" lvl="0" indent="0" algn="l" rtl="0">
              <a:spcBef>
                <a:spcPts val="360"/>
              </a:spcBef>
              <a:spcAft>
                <a:spcPts val="0"/>
              </a:spcAft>
              <a:buNone/>
            </a:pPr>
            <a:r>
              <a:rPr lang="en-US" sz="2300" dirty="0"/>
              <a:t>x5: the number of black pieces threatened by red</a:t>
            </a:r>
            <a:endParaRPr sz="2300"/>
          </a:p>
          <a:p>
            <a:pPr marL="457200" lvl="0" indent="0" algn="l" rtl="0">
              <a:spcBef>
                <a:spcPts val="360"/>
              </a:spcBef>
              <a:spcAft>
                <a:spcPts val="0"/>
              </a:spcAft>
              <a:buNone/>
            </a:pPr>
            <a:r>
              <a:rPr lang="en-US" sz="2300" dirty="0"/>
              <a:t>X6: the number of red pieces threatened by black</a:t>
            </a:r>
            <a:endParaRPr sz="2300"/>
          </a:p>
          <a:p>
            <a:pPr marL="457200" lvl="0" indent="-374650" algn="l" rtl="0">
              <a:spcBef>
                <a:spcPts val="360"/>
              </a:spcBef>
              <a:spcAft>
                <a:spcPts val="0"/>
              </a:spcAft>
              <a:buSzPts val="2300"/>
              <a:buChar char="●"/>
            </a:pPr>
            <a:r>
              <a:rPr lang="en-US" sz="2300" dirty="0"/>
              <a:t>our learning program will represent V’(b)</a:t>
            </a:r>
            <a:endParaRPr sz="2300"/>
          </a:p>
          <a:p>
            <a:pPr marL="0" lvl="0" indent="0" algn="l" rtl="0">
              <a:spcBef>
                <a:spcPts val="360"/>
              </a:spcBef>
              <a:spcAft>
                <a:spcPts val="0"/>
              </a:spcAft>
              <a:buNone/>
            </a:pPr>
            <a:endParaRPr sz="2400"/>
          </a:p>
          <a:p>
            <a:pPr marL="0" lvl="0" indent="0" algn="l" rtl="0">
              <a:spcBef>
                <a:spcPts val="360"/>
              </a:spcBef>
              <a:spcAft>
                <a:spcPts val="0"/>
              </a:spcAft>
              <a:buNone/>
            </a:pPr>
            <a:endParaRPr sz="2400"/>
          </a:p>
          <a:p>
            <a:pPr marL="0" lvl="0" indent="0" algn="l" rtl="0">
              <a:spcBef>
                <a:spcPts val="360"/>
              </a:spcBef>
              <a:spcAft>
                <a:spcPts val="0"/>
              </a:spcAft>
              <a:buNone/>
            </a:pPr>
            <a:r>
              <a:rPr lang="en-US" sz="2400" dirty="0"/>
              <a:t>  </a:t>
            </a:r>
            <a:r>
              <a:rPr lang="en-US" sz="2400" dirty="0" err="1"/>
              <a:t>wo</a:t>
            </a:r>
            <a:r>
              <a:rPr lang="en-US" sz="2400" dirty="0"/>
              <a:t> through W6 are numerical coefficients, or weights, to be chosen by the learning algorithm.</a:t>
            </a:r>
            <a:endParaRPr sz="2400"/>
          </a:p>
          <a:p>
            <a:pPr marL="0" lvl="0" indent="0" algn="l" rtl="0">
              <a:spcBef>
                <a:spcPts val="360"/>
              </a:spcBef>
              <a:spcAft>
                <a:spcPts val="0"/>
              </a:spcAft>
              <a:buNone/>
            </a:pPr>
            <a:endParaRPr sz="2400"/>
          </a:p>
        </p:txBody>
      </p:sp>
      <p:sp>
        <p:nvSpPr>
          <p:cNvPr id="263" name="Google Shape;263;gaa716f9c24_0_39"/>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27</a:t>
            </a:fld>
            <a:endParaRPr/>
          </a:p>
        </p:txBody>
      </p:sp>
      <p:pic>
        <p:nvPicPr>
          <p:cNvPr id="264" name="Google Shape;264;gaa716f9c24_0_39"/>
          <p:cNvPicPr preferRelativeResize="0"/>
          <p:nvPr/>
        </p:nvPicPr>
        <p:blipFill>
          <a:blip r:embed="rId3">
            <a:alphaModFix/>
          </a:blip>
          <a:stretch>
            <a:fillRect/>
          </a:stretch>
        </p:blipFill>
        <p:spPr>
          <a:xfrm>
            <a:off x="1493350" y="5095625"/>
            <a:ext cx="5270575" cy="750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aa716f9c24_0_59"/>
          <p:cNvSpPr txBox="1">
            <a:spLocks noGrp="1"/>
          </p:cNvSpPr>
          <p:nvPr>
            <p:ph type="title"/>
          </p:nvPr>
        </p:nvSpPr>
        <p:spPr>
          <a:xfrm>
            <a:off x="685800" y="457200"/>
            <a:ext cx="77724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71" name="Google Shape;271;gaa716f9c24_0_59"/>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28</a:t>
            </a:fld>
            <a:endParaRPr/>
          </a:p>
        </p:txBody>
      </p:sp>
      <p:pic>
        <p:nvPicPr>
          <p:cNvPr id="272" name="Google Shape;272;gaa716f9c24_0_59"/>
          <p:cNvPicPr preferRelativeResize="0"/>
          <p:nvPr/>
        </p:nvPicPr>
        <p:blipFill>
          <a:blip r:embed="rId3">
            <a:alphaModFix/>
          </a:blip>
          <a:stretch>
            <a:fillRect/>
          </a:stretch>
        </p:blipFill>
        <p:spPr>
          <a:xfrm>
            <a:off x="846875" y="2147875"/>
            <a:ext cx="7611324" cy="3518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aa716f9c24_0_67"/>
          <p:cNvSpPr txBox="1">
            <a:spLocks noGrp="1"/>
          </p:cNvSpPr>
          <p:nvPr>
            <p:ph type="title"/>
          </p:nvPr>
        </p:nvSpPr>
        <p:spPr>
          <a:xfrm>
            <a:off x="206900" y="150700"/>
            <a:ext cx="7772400" cy="1688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400"/>
              <a:buFont typeface="Times New Roman"/>
              <a:buNone/>
            </a:pPr>
            <a:r>
              <a:rPr lang="en-US" sz="3600"/>
              <a:t>5. Choosing a Function Approximation Algorithm</a:t>
            </a:r>
            <a:endParaRPr sz="3600"/>
          </a:p>
          <a:p>
            <a:pPr marL="0" lvl="0" indent="0" algn="l" rtl="0">
              <a:spcBef>
                <a:spcPts val="0"/>
              </a:spcBef>
              <a:spcAft>
                <a:spcPts val="0"/>
              </a:spcAft>
              <a:buNone/>
            </a:pPr>
            <a:endParaRPr/>
          </a:p>
        </p:txBody>
      </p:sp>
      <p:sp>
        <p:nvSpPr>
          <p:cNvPr id="279" name="Google Shape;279;gaa716f9c24_0_67"/>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29</a:t>
            </a:fld>
            <a:endParaRPr/>
          </a:p>
        </p:txBody>
      </p:sp>
      <p:sp>
        <p:nvSpPr>
          <p:cNvPr id="280" name="Google Shape;280;gaa716f9c24_0_67"/>
          <p:cNvSpPr txBox="1">
            <a:spLocks noGrp="1"/>
          </p:cNvSpPr>
          <p:nvPr>
            <p:ph type="body" idx="1"/>
          </p:nvPr>
        </p:nvSpPr>
        <p:spPr>
          <a:xfrm>
            <a:off x="91950" y="1195775"/>
            <a:ext cx="8892300" cy="5317500"/>
          </a:xfrm>
          <a:prstGeom prst="rect">
            <a:avLst/>
          </a:prstGeom>
        </p:spPr>
        <p:txBody>
          <a:bodyPr spcFirstLastPara="1" wrap="square" lIns="91425" tIns="45700" rIns="91425" bIns="45700" anchor="t" anchorCtr="0">
            <a:noAutofit/>
          </a:bodyPr>
          <a:lstStyle/>
          <a:p>
            <a:pPr marL="457200" lvl="0" indent="-393700" algn="l" rtl="0">
              <a:spcBef>
                <a:spcPts val="360"/>
              </a:spcBef>
              <a:spcAft>
                <a:spcPts val="0"/>
              </a:spcAft>
              <a:buSzPts val="2600"/>
              <a:buChar char="●"/>
            </a:pPr>
            <a:r>
              <a:rPr lang="en-US" sz="2600" dirty="0"/>
              <a:t>In order to learn the target function </a:t>
            </a:r>
            <a:r>
              <a:rPr lang="en-US" sz="2600" dirty="0" smtClean="0"/>
              <a:t>V^ </a:t>
            </a:r>
            <a:r>
              <a:rPr lang="en-US" sz="2600" dirty="0"/>
              <a:t>we require a set of training examples, each describing a specific board state b and the training value </a:t>
            </a:r>
            <a:r>
              <a:rPr lang="en-US" sz="2600" dirty="0" err="1"/>
              <a:t>Vtrain</a:t>
            </a:r>
            <a:r>
              <a:rPr lang="en-US" sz="2600" dirty="0"/>
              <a:t>(b) for b.</a:t>
            </a:r>
            <a:endParaRPr sz="2600"/>
          </a:p>
          <a:p>
            <a:pPr marL="457200" lvl="0" indent="-393700" algn="l" rtl="0">
              <a:spcBef>
                <a:spcPts val="0"/>
              </a:spcBef>
              <a:spcAft>
                <a:spcPts val="0"/>
              </a:spcAft>
              <a:buSzPts val="2600"/>
              <a:buChar char="●"/>
            </a:pPr>
            <a:r>
              <a:rPr lang="en-US" sz="2600" dirty="0"/>
              <a:t>The following training example describes a board state b in which black has won the game and for which the target function value </a:t>
            </a:r>
            <a:r>
              <a:rPr lang="en-US" sz="2600" dirty="0" err="1"/>
              <a:t>Vtrain</a:t>
            </a:r>
            <a:r>
              <a:rPr lang="en-US" sz="2600" dirty="0"/>
              <a:t>(b)is therefore +100.</a:t>
            </a:r>
            <a:endParaRPr sz="2600"/>
          </a:p>
          <a:p>
            <a:pPr marL="457200" lvl="0" indent="-393700" algn="l" rtl="0">
              <a:spcBef>
                <a:spcPts val="0"/>
              </a:spcBef>
              <a:spcAft>
                <a:spcPts val="0"/>
              </a:spcAft>
              <a:buSzPts val="2600"/>
              <a:buChar char="●"/>
            </a:pPr>
            <a:r>
              <a:rPr lang="en-US" sz="2600" dirty="0"/>
              <a:t>[e.g. &lt;x1=3, x2=0, x3=1, x4=0, x5=0, x6=0, +100 (=blacks won)]</a:t>
            </a:r>
            <a:endParaRPr sz="2600"/>
          </a:p>
          <a:p>
            <a:pPr marL="457200" lvl="0" indent="-393700" algn="l" rtl="0">
              <a:spcBef>
                <a:spcPts val="0"/>
              </a:spcBef>
              <a:spcAft>
                <a:spcPts val="0"/>
              </a:spcAft>
              <a:buSzPts val="2600"/>
              <a:buChar char="●"/>
            </a:pPr>
            <a:r>
              <a:rPr lang="en-US" sz="2600" dirty="0"/>
              <a:t>The procedure </a:t>
            </a:r>
            <a:r>
              <a:rPr lang="en-US" sz="2600" dirty="0" smtClean="0"/>
              <a:t>  </a:t>
            </a:r>
            <a:r>
              <a:rPr lang="en-US" sz="2600" dirty="0"/>
              <a:t>first derives such training examples from the indirect training experience available to the learner, then adjusts the weights  to best fit these training examples.</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537075" y="457200"/>
            <a:ext cx="7772400" cy="533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4400"/>
              <a:buNone/>
            </a:pPr>
            <a:endParaRPr/>
          </a:p>
          <a:p>
            <a:pPr marL="0" lvl="0" indent="0" algn="l" rtl="0">
              <a:spcBef>
                <a:spcPts val="0"/>
              </a:spcBef>
              <a:spcAft>
                <a:spcPts val="0"/>
              </a:spcAft>
              <a:buClr>
                <a:srgbClr val="000000"/>
              </a:buClr>
              <a:buSzPts val="4400"/>
              <a:buFont typeface="Arial"/>
              <a:buNone/>
            </a:pPr>
            <a:endParaRPr sz="3400"/>
          </a:p>
          <a:p>
            <a:pPr marL="0" lvl="0" indent="0" algn="l" rtl="0">
              <a:spcBef>
                <a:spcPts val="0"/>
              </a:spcBef>
              <a:spcAft>
                <a:spcPts val="0"/>
              </a:spcAft>
              <a:buClr>
                <a:srgbClr val="000000"/>
              </a:buClr>
              <a:buSzPts val="4400"/>
              <a:buFont typeface="Arial"/>
              <a:buNone/>
            </a:pPr>
            <a:r>
              <a:rPr lang="en-US" sz="3400"/>
              <a:t>What is Machine Learning</a:t>
            </a:r>
            <a:endParaRPr/>
          </a:p>
        </p:txBody>
      </p:sp>
      <p:sp>
        <p:nvSpPr>
          <p:cNvPr id="111" name="Google Shape;111;p3"/>
          <p:cNvSpPr txBox="1">
            <a:spLocks noGrp="1"/>
          </p:cNvSpPr>
          <p:nvPr>
            <p:ph type="body" idx="1"/>
          </p:nvPr>
        </p:nvSpPr>
        <p:spPr>
          <a:xfrm>
            <a:off x="685800" y="1219200"/>
            <a:ext cx="80772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Supervised Learning: </a:t>
            </a:r>
            <a:r>
              <a:rPr lang="en-US" sz="2400" b="0" i="0" u="none" strike="noStrike" cap="none">
                <a:solidFill>
                  <a:schemeClr val="dk1"/>
                </a:solidFill>
                <a:latin typeface="Times New Roman"/>
                <a:ea typeface="Times New Roman"/>
                <a:cs typeface="Times New Roman"/>
                <a:sym typeface="Times New Roman"/>
              </a:rPr>
              <a:t>The goal of a </a:t>
            </a:r>
            <a:r>
              <a:rPr lang="en-US" sz="2400" b="1" i="0" u="none" strike="noStrike" cap="none">
                <a:solidFill>
                  <a:schemeClr val="dk1"/>
                </a:solidFill>
                <a:latin typeface="Times New Roman"/>
                <a:ea typeface="Times New Roman"/>
                <a:cs typeface="Times New Roman"/>
                <a:sym typeface="Times New Roman"/>
              </a:rPr>
              <a:t>supervised learning algorithm </a:t>
            </a:r>
            <a:r>
              <a:rPr lang="en-US" sz="2400" b="0" i="0" u="none" strike="noStrike" cap="none">
                <a:solidFill>
                  <a:schemeClr val="dk1"/>
                </a:solidFill>
                <a:latin typeface="Times New Roman"/>
                <a:ea typeface="Times New Roman"/>
                <a:cs typeface="Times New Roman"/>
                <a:sym typeface="Times New Roman"/>
              </a:rPr>
              <a:t>is to use the dataset to produce a </a:t>
            </a:r>
            <a:r>
              <a:rPr lang="en-US" sz="2400" b="1" i="0" u="none" strike="noStrike" cap="none">
                <a:solidFill>
                  <a:schemeClr val="dk1"/>
                </a:solidFill>
                <a:latin typeface="Times New Roman"/>
                <a:ea typeface="Times New Roman"/>
                <a:cs typeface="Times New Roman"/>
                <a:sym typeface="Times New Roman"/>
              </a:rPr>
              <a:t>model </a:t>
            </a:r>
            <a:r>
              <a:rPr lang="en-US" sz="2400" b="0" i="0" u="none" strike="noStrike" cap="none">
                <a:solidFill>
                  <a:schemeClr val="dk1"/>
                </a:solidFill>
                <a:latin typeface="Times New Roman"/>
                <a:ea typeface="Times New Roman"/>
                <a:cs typeface="Times New Roman"/>
                <a:sym typeface="Times New Roman"/>
              </a:rPr>
              <a:t>that takes a feature vector </a:t>
            </a:r>
            <a:r>
              <a:rPr lang="en-US" sz="2400" b="1" i="0" u="none" strike="noStrike" cap="none">
                <a:solidFill>
                  <a:schemeClr val="dk1"/>
                </a:solidFill>
                <a:latin typeface="Times New Roman"/>
                <a:ea typeface="Times New Roman"/>
                <a:cs typeface="Times New Roman"/>
                <a:sym typeface="Times New Roman"/>
              </a:rPr>
              <a:t>x </a:t>
            </a:r>
            <a:r>
              <a:rPr lang="en-US" sz="2400" b="0" i="0" u="none" strike="noStrike" cap="none">
                <a:solidFill>
                  <a:schemeClr val="dk1"/>
                </a:solidFill>
                <a:latin typeface="Times New Roman"/>
                <a:ea typeface="Times New Roman"/>
                <a:cs typeface="Times New Roman"/>
                <a:sym typeface="Times New Roman"/>
              </a:rPr>
              <a:t>as input and outputs information that allows deducing the label for this feature vector.</a:t>
            </a:r>
            <a:endParaRPr/>
          </a:p>
          <a:p>
            <a:pPr marL="342900" marR="0" lvl="0" indent="-342900" algn="l" rtl="0">
              <a:lnSpc>
                <a:spcPct val="100000"/>
              </a:lnSpc>
              <a:spcBef>
                <a:spcPts val="480"/>
              </a:spcBef>
              <a:spcAft>
                <a:spcPts val="0"/>
              </a:spcAft>
              <a:buClr>
                <a:schemeClr val="l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Ex: Based on a model we  can find the probability that  a person has a cancer  </a:t>
            </a:r>
            <a:endParaRPr/>
          </a:p>
          <a:p>
            <a:pPr marL="342900" marR="0" lvl="0" indent="-342900" algn="l" rtl="0">
              <a:lnSpc>
                <a:spcPct val="100000"/>
              </a:lnSpc>
              <a:spcBef>
                <a:spcPts val="480"/>
              </a:spcBef>
              <a:spcAft>
                <a:spcPts val="0"/>
              </a:spcAft>
              <a:buClr>
                <a:schemeClr val="lt2"/>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Unsupervised Learning:T</a:t>
            </a:r>
            <a:r>
              <a:rPr lang="en-US" sz="2400" b="0" i="0" u="none" strike="noStrike" cap="none">
                <a:solidFill>
                  <a:schemeClr val="dk1"/>
                </a:solidFill>
                <a:latin typeface="Times New Roman"/>
                <a:ea typeface="Times New Roman"/>
                <a:cs typeface="Times New Roman"/>
                <a:sym typeface="Times New Roman"/>
              </a:rPr>
              <a:t>he goal of an </a:t>
            </a:r>
            <a:r>
              <a:rPr lang="en-US" sz="2400" b="1" i="0" u="none" strike="noStrike" cap="none">
                <a:solidFill>
                  <a:schemeClr val="dk1"/>
                </a:solidFill>
                <a:latin typeface="Times New Roman"/>
                <a:ea typeface="Times New Roman"/>
                <a:cs typeface="Times New Roman"/>
                <a:sym typeface="Times New Roman"/>
              </a:rPr>
              <a:t>unsupervised learning algorithm </a:t>
            </a:r>
            <a:r>
              <a:rPr lang="en-US" sz="2400" b="0" i="0" u="none" strike="noStrike" cap="none">
                <a:solidFill>
                  <a:schemeClr val="dk1"/>
                </a:solidFill>
                <a:latin typeface="Times New Roman"/>
                <a:ea typeface="Times New Roman"/>
                <a:cs typeface="Times New Roman"/>
                <a:sym typeface="Times New Roman"/>
              </a:rPr>
              <a:t>is to create a </a:t>
            </a:r>
            <a:r>
              <a:rPr lang="en-US" sz="2400" b="1" i="0" u="none" strike="noStrike" cap="none">
                <a:solidFill>
                  <a:schemeClr val="dk1"/>
                </a:solidFill>
                <a:latin typeface="Times New Roman"/>
                <a:ea typeface="Times New Roman"/>
                <a:cs typeface="Times New Roman"/>
                <a:sym typeface="Times New Roman"/>
              </a:rPr>
              <a:t>model </a:t>
            </a:r>
            <a:r>
              <a:rPr lang="en-US" sz="2400" b="0" i="0" u="none" strike="noStrike" cap="none">
                <a:solidFill>
                  <a:schemeClr val="dk1"/>
                </a:solidFill>
                <a:latin typeface="Times New Roman"/>
                <a:ea typeface="Times New Roman"/>
                <a:cs typeface="Times New Roman"/>
                <a:sym typeface="Times New Roman"/>
              </a:rPr>
              <a:t>that takes a feature vector </a:t>
            </a:r>
            <a:r>
              <a:rPr lang="en-US" sz="2400" b="1" i="0" u="none" strike="noStrike" cap="none">
                <a:solidFill>
                  <a:schemeClr val="dk1"/>
                </a:solidFill>
                <a:latin typeface="Times New Roman"/>
                <a:ea typeface="Times New Roman"/>
                <a:cs typeface="Times New Roman"/>
                <a:sym typeface="Times New Roman"/>
              </a:rPr>
              <a:t>x </a:t>
            </a:r>
            <a:r>
              <a:rPr lang="en-US" sz="2400" b="0" i="0" u="none" strike="noStrike" cap="none">
                <a:solidFill>
                  <a:schemeClr val="dk1"/>
                </a:solidFill>
                <a:latin typeface="Times New Roman"/>
                <a:ea typeface="Times New Roman"/>
                <a:cs typeface="Times New Roman"/>
                <a:sym typeface="Times New Roman"/>
              </a:rPr>
              <a:t>as input and either transforms it into another vector or into a value that can be used to solve a practical problem.</a:t>
            </a:r>
            <a:endParaRPr/>
          </a:p>
          <a:p>
            <a:pPr marL="342900" marR="0" lvl="0" indent="-342900" algn="l" rtl="0">
              <a:lnSpc>
                <a:spcPct val="100000"/>
              </a:lnSpc>
              <a:spcBef>
                <a:spcPts val="480"/>
              </a:spcBef>
              <a:spcAft>
                <a:spcPts val="0"/>
              </a:spcAft>
              <a:buClr>
                <a:schemeClr val="lt2"/>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Ex: </a:t>
            </a:r>
            <a:r>
              <a:rPr lang="en-US" sz="2400" b="0" i="0" u="none" strike="noStrike" cap="none">
                <a:solidFill>
                  <a:schemeClr val="dk1"/>
                </a:solidFill>
                <a:latin typeface="Times New Roman"/>
                <a:ea typeface="Times New Roman"/>
                <a:cs typeface="Times New Roman"/>
                <a:sym typeface="Times New Roman"/>
              </a:rPr>
              <a:t>The model returns the id of the cluster for each feature vector in the dataset</a:t>
            </a:r>
            <a:endParaRPr/>
          </a:p>
        </p:txBody>
      </p:sp>
      <p:sp>
        <p:nvSpPr>
          <p:cNvPr id="112" name="Google Shape;112;p3"/>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aa716f9c24_0_79"/>
          <p:cNvSpPr txBox="1">
            <a:spLocks noGrp="1"/>
          </p:cNvSpPr>
          <p:nvPr>
            <p:ph type="title"/>
          </p:nvPr>
        </p:nvSpPr>
        <p:spPr>
          <a:xfrm>
            <a:off x="130250" y="265650"/>
            <a:ext cx="77724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600"/>
              <a:t>5. Choosing a Function Approximation Algorithm</a:t>
            </a:r>
            <a:endParaRPr/>
          </a:p>
        </p:txBody>
      </p:sp>
      <p:sp>
        <p:nvSpPr>
          <p:cNvPr id="287" name="Google Shape;287;gaa716f9c24_0_79"/>
          <p:cNvSpPr txBox="1">
            <a:spLocks noGrp="1"/>
          </p:cNvSpPr>
          <p:nvPr>
            <p:ph type="body" idx="1"/>
          </p:nvPr>
        </p:nvSpPr>
        <p:spPr>
          <a:xfrm>
            <a:off x="130250" y="1537200"/>
            <a:ext cx="8739300" cy="5091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ESTIMATING TRAINING VALUES</a:t>
            </a:r>
            <a:endParaRPr/>
          </a:p>
          <a:p>
            <a:pPr marL="914400" lvl="1" indent="-393700" algn="l" rtl="0">
              <a:spcBef>
                <a:spcPts val="0"/>
              </a:spcBef>
              <a:spcAft>
                <a:spcPts val="0"/>
              </a:spcAft>
              <a:buSzPts val="2600"/>
              <a:buChar char="●"/>
            </a:pPr>
            <a:r>
              <a:rPr lang="en-US" sz="2600"/>
              <a:t>Despite the ambiguity inherent in estimating training values for intermediate board states, one simple approach has been found to be surprisingly successful</a:t>
            </a:r>
            <a:endParaRPr sz="2600"/>
          </a:p>
          <a:p>
            <a:pPr marL="914400" lvl="1" indent="-393700" algn="l" rtl="0">
              <a:spcBef>
                <a:spcPts val="0"/>
              </a:spcBef>
              <a:spcAft>
                <a:spcPts val="0"/>
              </a:spcAft>
              <a:buSzPts val="2600"/>
              <a:buChar char="●"/>
            </a:pPr>
            <a:r>
              <a:rPr lang="en-US" sz="2600"/>
              <a:t>Assign the training value of Vtrain(b) for any intermediate board state b to be V’(Successor(b)).</a:t>
            </a:r>
            <a:endParaRPr sz="2600"/>
          </a:p>
          <a:p>
            <a:pPr marL="0" lvl="0" indent="0" algn="l" rtl="0">
              <a:spcBef>
                <a:spcPts val="360"/>
              </a:spcBef>
              <a:spcAft>
                <a:spcPts val="0"/>
              </a:spcAft>
              <a:buNone/>
            </a:pPr>
            <a:endParaRPr sz="2600"/>
          </a:p>
          <a:p>
            <a:pPr marL="0" lvl="0" indent="0" algn="l" rtl="0">
              <a:spcBef>
                <a:spcPts val="360"/>
              </a:spcBef>
              <a:spcAft>
                <a:spcPts val="0"/>
              </a:spcAft>
              <a:buNone/>
            </a:pPr>
            <a:endParaRPr sz="2600"/>
          </a:p>
          <a:p>
            <a:pPr marL="0" lvl="0" indent="0" algn="l" rtl="0">
              <a:spcBef>
                <a:spcPts val="360"/>
              </a:spcBef>
              <a:spcAft>
                <a:spcPts val="0"/>
              </a:spcAft>
              <a:buNone/>
            </a:pPr>
            <a:endParaRPr sz="2600"/>
          </a:p>
          <a:p>
            <a:pPr marL="914400" lvl="0" indent="0" algn="l" rtl="0">
              <a:spcBef>
                <a:spcPts val="360"/>
              </a:spcBef>
              <a:spcAft>
                <a:spcPts val="0"/>
              </a:spcAft>
              <a:buNone/>
            </a:pPr>
            <a:endParaRPr sz="2600"/>
          </a:p>
          <a:p>
            <a:pPr marL="0" lvl="0" indent="0" algn="l" rtl="0">
              <a:spcBef>
                <a:spcPts val="360"/>
              </a:spcBef>
              <a:spcAft>
                <a:spcPts val="0"/>
              </a:spcAft>
              <a:buNone/>
            </a:pPr>
            <a:endParaRPr/>
          </a:p>
          <a:p>
            <a:pPr marL="0" lvl="0" indent="0" algn="l" rtl="0">
              <a:spcBef>
                <a:spcPts val="360"/>
              </a:spcBef>
              <a:spcAft>
                <a:spcPts val="0"/>
              </a:spcAft>
              <a:buNone/>
            </a:pPr>
            <a:endParaRPr/>
          </a:p>
          <a:p>
            <a:pPr marL="457200" lvl="0" indent="0" algn="l" rtl="0">
              <a:spcBef>
                <a:spcPts val="360"/>
              </a:spcBef>
              <a:spcAft>
                <a:spcPts val="0"/>
              </a:spcAft>
              <a:buNone/>
            </a:pPr>
            <a:endParaRPr/>
          </a:p>
        </p:txBody>
      </p:sp>
      <p:sp>
        <p:nvSpPr>
          <p:cNvPr id="288" name="Google Shape;288;gaa716f9c24_0_79"/>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30</a:t>
            </a:fld>
            <a:endParaRPr/>
          </a:p>
        </p:txBody>
      </p:sp>
      <p:pic>
        <p:nvPicPr>
          <p:cNvPr id="289" name="Google Shape;289;gaa716f9c24_0_79"/>
          <p:cNvPicPr preferRelativeResize="0"/>
          <p:nvPr/>
        </p:nvPicPr>
        <p:blipFill>
          <a:blip r:embed="rId3">
            <a:alphaModFix/>
          </a:blip>
          <a:stretch>
            <a:fillRect/>
          </a:stretch>
        </p:blipFill>
        <p:spPr>
          <a:xfrm>
            <a:off x="1812063" y="4288513"/>
            <a:ext cx="4638675" cy="809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aa716f9c24_0_90"/>
          <p:cNvSpPr txBox="1">
            <a:spLocks noGrp="1"/>
          </p:cNvSpPr>
          <p:nvPr>
            <p:ph type="title"/>
          </p:nvPr>
        </p:nvSpPr>
        <p:spPr>
          <a:xfrm>
            <a:off x="149425" y="342275"/>
            <a:ext cx="77724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600"/>
              <a:t>5. Choosing a Function Approximation Algorithm</a:t>
            </a:r>
            <a:endParaRPr/>
          </a:p>
        </p:txBody>
      </p:sp>
      <p:sp>
        <p:nvSpPr>
          <p:cNvPr id="296" name="Google Shape;296;gaa716f9c24_0_90"/>
          <p:cNvSpPr txBox="1">
            <a:spLocks noGrp="1"/>
          </p:cNvSpPr>
          <p:nvPr>
            <p:ph type="body" idx="1"/>
          </p:nvPr>
        </p:nvSpPr>
        <p:spPr>
          <a:xfrm>
            <a:off x="149425" y="1604250"/>
            <a:ext cx="8854200" cy="51015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dirty="0"/>
              <a:t>ADJUSTING THE WEIGHTS</a:t>
            </a:r>
            <a:endParaRPr/>
          </a:p>
          <a:p>
            <a:pPr marL="914400" lvl="1" indent="-285750" algn="l" rtl="0">
              <a:spcBef>
                <a:spcPts val="0"/>
              </a:spcBef>
              <a:spcAft>
                <a:spcPts val="0"/>
              </a:spcAft>
              <a:buSzPts val="900"/>
              <a:buChar char="●"/>
            </a:pPr>
            <a:r>
              <a:rPr lang="en-US" dirty="0"/>
              <a:t>One common approach is to define the best hypothesis, or set of weights, as that which minimizes the square error E between the training values and the values predicted by the hypothesis V.</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914400" lvl="0" indent="-406400" algn="l" rtl="0">
              <a:spcBef>
                <a:spcPts val="360"/>
              </a:spcBef>
              <a:spcAft>
                <a:spcPts val="0"/>
              </a:spcAft>
              <a:buSzPts val="2800"/>
              <a:buChar char="●"/>
            </a:pPr>
            <a:r>
              <a:rPr lang="en-US" sz="2800" dirty="0"/>
              <a:t>Several algorithms are known for finding weights of a linear function that minimize E defined in this way</a:t>
            </a:r>
            <a:endParaRPr sz="2800"/>
          </a:p>
          <a:p>
            <a:pPr marL="914400" lvl="0" indent="0" algn="l" rtl="0">
              <a:spcBef>
                <a:spcPts val="360"/>
              </a:spcBef>
              <a:spcAft>
                <a:spcPts val="0"/>
              </a:spcAft>
              <a:buNone/>
            </a:pPr>
            <a:endParaRPr sz="2800"/>
          </a:p>
        </p:txBody>
      </p:sp>
      <p:sp>
        <p:nvSpPr>
          <p:cNvPr id="297" name="Google Shape;297;gaa716f9c24_0_90"/>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31</a:t>
            </a:fld>
            <a:endParaRPr/>
          </a:p>
        </p:txBody>
      </p:sp>
      <p:pic>
        <p:nvPicPr>
          <p:cNvPr id="298" name="Google Shape;298;gaa716f9c24_0_90"/>
          <p:cNvPicPr preferRelativeResize="0"/>
          <p:nvPr/>
        </p:nvPicPr>
        <p:blipFill>
          <a:blip r:embed="rId3">
            <a:alphaModFix/>
          </a:blip>
          <a:stretch>
            <a:fillRect/>
          </a:stretch>
        </p:blipFill>
        <p:spPr>
          <a:xfrm>
            <a:off x="1800700" y="4275150"/>
            <a:ext cx="6206675" cy="1241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aa716f9c24_0_101"/>
          <p:cNvSpPr txBox="1">
            <a:spLocks noGrp="1"/>
          </p:cNvSpPr>
          <p:nvPr>
            <p:ph type="title"/>
          </p:nvPr>
        </p:nvSpPr>
        <p:spPr>
          <a:xfrm>
            <a:off x="685800" y="457200"/>
            <a:ext cx="77724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305" name="Google Shape;305;gaa716f9c24_0_101"/>
          <p:cNvSpPr txBox="1">
            <a:spLocks noGrp="1"/>
          </p:cNvSpPr>
          <p:nvPr>
            <p:ph type="body" idx="1"/>
          </p:nvPr>
        </p:nvSpPr>
        <p:spPr>
          <a:xfrm>
            <a:off x="210725" y="1981200"/>
            <a:ext cx="8562900" cy="4627800"/>
          </a:xfrm>
          <a:prstGeom prst="rect">
            <a:avLst/>
          </a:prstGeom>
        </p:spPr>
        <p:txBody>
          <a:bodyPr spcFirstLastPara="1" wrap="square" lIns="91425" tIns="45700" rIns="91425" bIns="45700" anchor="t" anchorCtr="0">
            <a:noAutofit/>
          </a:bodyPr>
          <a:lstStyle/>
          <a:p>
            <a:pPr marL="457200" lvl="0" indent="-393700" algn="l" rtl="0">
              <a:spcBef>
                <a:spcPts val="360"/>
              </a:spcBef>
              <a:spcAft>
                <a:spcPts val="0"/>
              </a:spcAft>
              <a:buSzPts val="2600"/>
              <a:buChar char="●"/>
            </a:pPr>
            <a:r>
              <a:rPr lang="en-US" sz="2600" dirty="0"/>
              <a:t>One such algorithm is called the least mean squares, or LMS training rule.</a:t>
            </a:r>
            <a:endParaRPr sz="2600"/>
          </a:p>
          <a:p>
            <a:pPr marL="457200" lvl="0" indent="-393700" algn="l" rtl="0">
              <a:spcBef>
                <a:spcPts val="0"/>
              </a:spcBef>
              <a:spcAft>
                <a:spcPts val="0"/>
              </a:spcAft>
              <a:buSzPts val="2600"/>
              <a:buChar char="●"/>
            </a:pPr>
            <a:r>
              <a:rPr lang="en-US" sz="2600" dirty="0"/>
              <a:t> For each observed training example it adjusts the weights a small amount in the direction that reduces the error on this training example.</a:t>
            </a:r>
            <a:endParaRPr sz="2600"/>
          </a:p>
          <a:p>
            <a:pPr marL="457200" lvl="0" indent="-393700" algn="l" rtl="0">
              <a:spcBef>
                <a:spcPts val="0"/>
              </a:spcBef>
              <a:spcAft>
                <a:spcPts val="0"/>
              </a:spcAft>
              <a:buSzPts val="2600"/>
              <a:buChar char="●"/>
            </a:pPr>
            <a:endParaRPr sz="2600"/>
          </a:p>
          <a:p>
            <a:pPr marL="0" lvl="0" indent="0" algn="l" rtl="0">
              <a:spcBef>
                <a:spcPts val="360"/>
              </a:spcBef>
              <a:spcAft>
                <a:spcPts val="0"/>
              </a:spcAft>
              <a:buNone/>
            </a:pPr>
            <a:endParaRPr/>
          </a:p>
        </p:txBody>
      </p:sp>
      <p:sp>
        <p:nvSpPr>
          <p:cNvPr id="306" name="Google Shape;306;gaa716f9c24_0_101"/>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32</a:t>
            </a:fld>
            <a:endParaRPr/>
          </a:p>
        </p:txBody>
      </p:sp>
      <p:pic>
        <p:nvPicPr>
          <p:cNvPr id="307" name="Google Shape;307;gaa716f9c24_0_101"/>
          <p:cNvPicPr preferRelativeResize="0"/>
          <p:nvPr/>
        </p:nvPicPr>
        <p:blipFill>
          <a:blip r:embed="rId3">
            <a:alphaModFix/>
          </a:blip>
          <a:stretch>
            <a:fillRect/>
          </a:stretch>
        </p:blipFill>
        <p:spPr>
          <a:xfrm>
            <a:off x="1306588" y="4371963"/>
            <a:ext cx="5419725" cy="1876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33</a:t>
            </a:fld>
            <a:endParaRPr/>
          </a:p>
        </p:txBody>
      </p:sp>
      <p:sp>
        <p:nvSpPr>
          <p:cNvPr id="313" name="Google Shape;313;p18"/>
          <p:cNvSpPr txBox="1">
            <a:spLocks noGrp="1"/>
          </p:cNvSpPr>
          <p:nvPr>
            <p:ph type="title"/>
          </p:nvPr>
        </p:nvSpPr>
        <p:spPr>
          <a:xfrm>
            <a:off x="228600" y="228600"/>
            <a:ext cx="89154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6. Final Design for Checkers Learning</a:t>
            </a:r>
            <a:endParaRPr/>
          </a:p>
        </p:txBody>
      </p:sp>
      <p:sp>
        <p:nvSpPr>
          <p:cNvPr id="314" name="Google Shape;314;p18"/>
          <p:cNvSpPr txBox="1">
            <a:spLocks noGrp="1"/>
          </p:cNvSpPr>
          <p:nvPr>
            <p:ph type="body" idx="1"/>
          </p:nvPr>
        </p:nvSpPr>
        <p:spPr>
          <a:xfrm>
            <a:off x="0" y="762000"/>
            <a:ext cx="91440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3200"/>
              <a:buFont typeface="Arial"/>
              <a:buChar char="●"/>
            </a:pPr>
            <a:r>
              <a:rPr lang="en-US" sz="3200" b="0" i="0" u="none" dirty="0">
                <a:solidFill>
                  <a:schemeClr val="dk1"/>
                </a:solidFill>
                <a:latin typeface="Times New Roman"/>
                <a:ea typeface="Times New Roman"/>
                <a:cs typeface="Times New Roman"/>
                <a:sym typeface="Times New Roman"/>
              </a:rPr>
              <a:t> </a:t>
            </a:r>
            <a:r>
              <a:rPr lang="en-US" sz="2800" b="1" i="0" u="none" dirty="0">
                <a:solidFill>
                  <a:schemeClr val="dk1"/>
                </a:solidFill>
                <a:latin typeface="Times New Roman"/>
                <a:ea typeface="Times New Roman"/>
                <a:cs typeface="Times New Roman"/>
                <a:sym typeface="Times New Roman"/>
              </a:rPr>
              <a:t>The Performance Module</a:t>
            </a:r>
            <a:r>
              <a:rPr lang="en-US" sz="2800" b="0" i="0" u="none" dirty="0">
                <a:solidFill>
                  <a:schemeClr val="dk1"/>
                </a:solidFill>
                <a:latin typeface="Times New Roman"/>
                <a:ea typeface="Times New Roman"/>
                <a:cs typeface="Times New Roman"/>
                <a:sym typeface="Times New Roman"/>
              </a:rPr>
              <a:t>:</a:t>
            </a:r>
            <a:r>
              <a:rPr lang="en-US" sz="3200" b="0" i="0" u="none" dirty="0">
                <a:solidFill>
                  <a:schemeClr val="dk1"/>
                </a:solidFill>
                <a:latin typeface="Times New Roman"/>
                <a:ea typeface="Times New Roman"/>
                <a:cs typeface="Times New Roman"/>
                <a:sym typeface="Times New Roman"/>
              </a:rPr>
              <a:t> </a:t>
            </a:r>
            <a:r>
              <a:rPr lang="en-US" sz="2800" b="0" i="0" u="none" dirty="0">
                <a:solidFill>
                  <a:schemeClr val="dk1"/>
                </a:solidFill>
                <a:latin typeface="Times New Roman"/>
                <a:ea typeface="Times New Roman"/>
                <a:cs typeface="Times New Roman"/>
                <a:sym typeface="Times New Roman"/>
              </a:rPr>
              <a:t>Takes as input a new board and outputs a trace of the game it played against itself.</a:t>
            </a:r>
            <a:endParaRPr/>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dk1"/>
                </a:solidFill>
                <a:latin typeface="Times New Roman"/>
                <a:ea typeface="Times New Roman"/>
                <a:cs typeface="Times New Roman"/>
                <a:sym typeface="Times New Roman"/>
              </a:rPr>
              <a:t> </a:t>
            </a:r>
            <a:r>
              <a:rPr lang="en-US" sz="2800" b="1" i="0" u="none" dirty="0">
                <a:solidFill>
                  <a:schemeClr val="dk1"/>
                </a:solidFill>
                <a:latin typeface="Times New Roman"/>
                <a:ea typeface="Times New Roman"/>
                <a:cs typeface="Times New Roman"/>
                <a:sym typeface="Times New Roman"/>
              </a:rPr>
              <a:t>The Critic</a:t>
            </a:r>
            <a:r>
              <a:rPr lang="en-US" sz="2800" b="0" i="0" u="none" dirty="0">
                <a:solidFill>
                  <a:schemeClr val="dk1"/>
                </a:solidFill>
                <a:latin typeface="Times New Roman"/>
                <a:ea typeface="Times New Roman"/>
                <a:cs typeface="Times New Roman"/>
                <a:sym typeface="Times New Roman"/>
              </a:rPr>
              <a:t>:</a:t>
            </a:r>
            <a:r>
              <a:rPr lang="en-US" sz="3200" b="0" i="0" u="none" dirty="0">
                <a:solidFill>
                  <a:schemeClr val="dk1"/>
                </a:solidFill>
                <a:latin typeface="Times New Roman"/>
                <a:ea typeface="Times New Roman"/>
                <a:cs typeface="Times New Roman"/>
                <a:sym typeface="Times New Roman"/>
              </a:rPr>
              <a:t> </a:t>
            </a:r>
            <a:r>
              <a:rPr lang="en-US" sz="2800" b="0" i="0" u="none" dirty="0">
                <a:solidFill>
                  <a:schemeClr val="dk1"/>
                </a:solidFill>
                <a:latin typeface="Times New Roman"/>
                <a:ea typeface="Times New Roman"/>
                <a:cs typeface="Times New Roman"/>
                <a:sym typeface="Times New Roman"/>
              </a:rPr>
              <a:t>Takes as input the trace of a game and outputs a set of training examples of the target function</a:t>
            </a:r>
            <a:endParaRPr/>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dk1"/>
                </a:solidFill>
                <a:latin typeface="Times New Roman"/>
                <a:ea typeface="Times New Roman"/>
                <a:cs typeface="Times New Roman"/>
                <a:sym typeface="Times New Roman"/>
              </a:rPr>
              <a:t> </a:t>
            </a:r>
            <a:r>
              <a:rPr lang="en-US" sz="2800" b="1" i="0" u="none" dirty="0">
                <a:solidFill>
                  <a:schemeClr val="dk1"/>
                </a:solidFill>
                <a:latin typeface="Times New Roman"/>
                <a:ea typeface="Times New Roman"/>
                <a:cs typeface="Times New Roman"/>
                <a:sym typeface="Times New Roman"/>
              </a:rPr>
              <a:t>The </a:t>
            </a:r>
            <a:r>
              <a:rPr lang="en-US" sz="2800" b="1" i="0" u="none" dirty="0" err="1">
                <a:solidFill>
                  <a:schemeClr val="dk1"/>
                </a:solidFill>
                <a:latin typeface="Times New Roman"/>
                <a:ea typeface="Times New Roman"/>
                <a:cs typeface="Times New Roman"/>
                <a:sym typeface="Times New Roman"/>
              </a:rPr>
              <a:t>Generalizer</a:t>
            </a:r>
            <a:r>
              <a:rPr lang="en-US" sz="2800" b="0" i="0" u="none" dirty="0">
                <a:solidFill>
                  <a:schemeClr val="dk1"/>
                </a:solidFill>
                <a:latin typeface="Times New Roman"/>
                <a:ea typeface="Times New Roman"/>
                <a:cs typeface="Times New Roman"/>
                <a:sym typeface="Times New Roman"/>
              </a:rPr>
              <a:t>:</a:t>
            </a:r>
            <a:r>
              <a:rPr lang="en-US" sz="3200" b="0" i="0" u="none" dirty="0">
                <a:solidFill>
                  <a:schemeClr val="dk1"/>
                </a:solidFill>
                <a:latin typeface="Times New Roman"/>
                <a:ea typeface="Times New Roman"/>
                <a:cs typeface="Times New Roman"/>
                <a:sym typeface="Times New Roman"/>
              </a:rPr>
              <a:t> </a:t>
            </a:r>
            <a:r>
              <a:rPr lang="en-US" sz="2800" b="0" i="0" u="none" dirty="0">
                <a:solidFill>
                  <a:schemeClr val="dk1"/>
                </a:solidFill>
                <a:latin typeface="Times New Roman"/>
                <a:ea typeface="Times New Roman"/>
                <a:cs typeface="Times New Roman"/>
                <a:sym typeface="Times New Roman"/>
              </a:rPr>
              <a:t>Takes as input training examples and outputs a </a:t>
            </a:r>
            <a:r>
              <a:rPr lang="en-US" sz="2800" b="0" i="1" u="none" dirty="0">
                <a:solidFill>
                  <a:schemeClr val="dk1"/>
                </a:solidFill>
                <a:latin typeface="Times New Roman"/>
                <a:ea typeface="Times New Roman"/>
                <a:cs typeface="Times New Roman"/>
                <a:sym typeface="Times New Roman"/>
              </a:rPr>
              <a:t>hypothesis</a:t>
            </a:r>
            <a:r>
              <a:rPr lang="en-US" sz="2800" b="0" i="0" u="none" dirty="0">
                <a:solidFill>
                  <a:schemeClr val="dk1"/>
                </a:solidFill>
                <a:latin typeface="Times New Roman"/>
                <a:ea typeface="Times New Roman"/>
                <a:cs typeface="Times New Roman"/>
                <a:sym typeface="Times New Roman"/>
              </a:rPr>
              <a:t> which estimates the target function. Good generalization to new cases is crucial. </a:t>
            </a:r>
            <a:endParaRPr/>
          </a:p>
          <a:p>
            <a:pPr marL="342900" lvl="0" indent="-342900" algn="l" rtl="0">
              <a:lnSpc>
                <a:spcPct val="100000"/>
              </a:lnSpc>
              <a:spcBef>
                <a:spcPts val="560"/>
              </a:spcBef>
              <a:spcAft>
                <a:spcPts val="0"/>
              </a:spcAft>
              <a:buClr>
                <a:schemeClr val="lt2"/>
              </a:buClr>
              <a:buSzPts val="2800"/>
              <a:buFont typeface="Arial"/>
              <a:buChar char="●"/>
            </a:pPr>
            <a:r>
              <a:rPr lang="en-US" sz="2800" b="1" i="0" u="none" dirty="0">
                <a:solidFill>
                  <a:schemeClr val="dk1"/>
                </a:solidFill>
                <a:latin typeface="Times New Roman"/>
                <a:ea typeface="Times New Roman"/>
                <a:cs typeface="Times New Roman"/>
                <a:sym typeface="Times New Roman"/>
              </a:rPr>
              <a:t>The Experiment Generator:</a:t>
            </a:r>
            <a:r>
              <a:rPr lang="en-US" sz="2800" b="0" i="0" u="none" dirty="0">
                <a:solidFill>
                  <a:schemeClr val="dk1"/>
                </a:solidFill>
                <a:latin typeface="Times New Roman"/>
                <a:ea typeface="Times New Roman"/>
                <a:cs typeface="Times New Roman"/>
                <a:sym typeface="Times New Roman"/>
              </a:rPr>
              <a:t> Takes as input the current hypothesis (currently learned function) and outputs a new problem (an initial board state) for the performance system to explore</a:t>
            </a:r>
            <a:endParaRPr/>
          </a:p>
        </p:txBody>
      </p:sp>
      <p:sp>
        <p:nvSpPr>
          <p:cNvPr id="315" name="Google Shape;315;p18"/>
          <p:cNvSpPr/>
          <p:nvPr/>
        </p:nvSpPr>
        <p:spPr>
          <a:xfrm>
            <a:off x="2286000" y="5715000"/>
            <a:ext cx="914400" cy="381000"/>
          </a:xfrm>
          <a:prstGeom prst="rightArrow">
            <a:avLst>
              <a:gd name="adj1" fmla="val 50000"/>
              <a:gd name="adj2" fmla="val 50000"/>
            </a:avLst>
          </a:prstGeom>
          <a:solidFill>
            <a:schemeClr val="dk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16" name="Google Shape;316;p18"/>
          <p:cNvSpPr txBox="1"/>
          <p:nvPr/>
        </p:nvSpPr>
        <p:spPr>
          <a:xfrm>
            <a:off x="3565525" y="5680075"/>
            <a:ext cx="5305425"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In this course, we are mostly concerned</a:t>
            </a:r>
            <a:endParaRPr/>
          </a:p>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with the generalizer</a:t>
            </a:r>
            <a:endParaRPr/>
          </a:p>
        </p:txBody>
      </p:sp>
      <p:sp>
        <p:nvSpPr>
          <p:cNvPr id="317" name="Google Shape;317;p18"/>
          <p:cNvSpPr txBox="1"/>
          <p:nvPr/>
        </p:nvSpPr>
        <p:spPr>
          <a:xfrm>
            <a:off x="3352800" y="5715000"/>
            <a:ext cx="5486400" cy="8382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aa716f9c24_0_110"/>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34</a:t>
            </a:fld>
            <a:endParaRPr/>
          </a:p>
        </p:txBody>
      </p:sp>
      <p:pic>
        <p:nvPicPr>
          <p:cNvPr id="324" name="Google Shape;324;gaa716f9c24_0_110"/>
          <p:cNvPicPr preferRelativeResize="0"/>
          <p:nvPr/>
        </p:nvPicPr>
        <p:blipFill>
          <a:blip r:embed="rId3">
            <a:alphaModFix/>
          </a:blip>
          <a:stretch>
            <a:fillRect/>
          </a:stretch>
        </p:blipFill>
        <p:spPr>
          <a:xfrm>
            <a:off x="1228725" y="831838"/>
            <a:ext cx="6686550" cy="4619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aa716f9c24_0_118"/>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35</a:t>
            </a:fld>
            <a:endParaRPr/>
          </a:p>
        </p:txBody>
      </p:sp>
      <p:pic>
        <p:nvPicPr>
          <p:cNvPr id="331" name="Google Shape;331;gaa716f9c24_0_118"/>
          <p:cNvPicPr preferRelativeResize="0"/>
          <p:nvPr/>
        </p:nvPicPr>
        <p:blipFill>
          <a:blip r:embed="rId3">
            <a:alphaModFix/>
          </a:blip>
          <a:stretch>
            <a:fillRect/>
          </a:stretch>
        </p:blipFill>
        <p:spPr>
          <a:xfrm>
            <a:off x="2355375" y="631325"/>
            <a:ext cx="4886325" cy="5286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36</a:t>
            </a:fld>
            <a:endParaRPr/>
          </a:p>
        </p:txBody>
      </p:sp>
      <p:sp>
        <p:nvSpPr>
          <p:cNvPr id="337" name="Google Shape;337;p19"/>
          <p:cNvSpPr txBox="1">
            <a:spLocks noGrp="1"/>
          </p:cNvSpPr>
          <p:nvPr>
            <p:ph type="title"/>
          </p:nvPr>
        </p:nvSpPr>
        <p:spPr>
          <a:xfrm>
            <a:off x="4572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Issues in Machine Learning (i.e., Generalization) </a:t>
            </a:r>
            <a:endParaRPr/>
          </a:p>
        </p:txBody>
      </p:sp>
      <p:sp>
        <p:nvSpPr>
          <p:cNvPr id="338" name="Google Shape;338;p19"/>
          <p:cNvSpPr txBox="1">
            <a:spLocks noGrp="1"/>
          </p:cNvSpPr>
          <p:nvPr>
            <p:ph type="body" idx="1"/>
          </p:nvPr>
        </p:nvSpPr>
        <p:spPr>
          <a:xfrm>
            <a:off x="304800" y="1676400"/>
            <a:ext cx="84582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800"/>
              <a:buFont typeface="Arial"/>
              <a:buChar char="●"/>
            </a:pPr>
            <a:r>
              <a:rPr lang="en-US" sz="2800" b="0" i="0" u="none">
                <a:solidFill>
                  <a:schemeClr val="dk1"/>
                </a:solidFill>
                <a:latin typeface="Times New Roman"/>
                <a:ea typeface="Times New Roman"/>
                <a:cs typeface="Times New Roman"/>
                <a:sym typeface="Times New Roman"/>
              </a:rPr>
              <a:t>What algorithms are available for learning a concept? How well do they perform?</a:t>
            </a:r>
            <a:endParaRPr/>
          </a:p>
          <a:p>
            <a:pPr marL="342900" lvl="0" indent="-342900" algn="l" rtl="0">
              <a:lnSpc>
                <a:spcPct val="100000"/>
              </a:lnSpc>
              <a:spcBef>
                <a:spcPts val="560"/>
              </a:spcBef>
              <a:spcAft>
                <a:spcPts val="0"/>
              </a:spcAft>
              <a:buClr>
                <a:schemeClr val="lt2"/>
              </a:buClr>
              <a:buSzPts val="2800"/>
              <a:buFont typeface="Arial"/>
              <a:buChar char="●"/>
            </a:pPr>
            <a:r>
              <a:rPr lang="en-US" sz="2800" b="0" i="0" u="none">
                <a:solidFill>
                  <a:schemeClr val="dk1"/>
                </a:solidFill>
                <a:latin typeface="Times New Roman"/>
                <a:ea typeface="Times New Roman"/>
                <a:cs typeface="Times New Roman"/>
                <a:sym typeface="Times New Roman"/>
              </a:rPr>
              <a:t>How much training data is sufficient to learn a concept with high confidence?</a:t>
            </a:r>
            <a:endParaRPr/>
          </a:p>
          <a:p>
            <a:pPr marL="342900" lvl="0" indent="-342900" algn="l" rtl="0">
              <a:lnSpc>
                <a:spcPct val="100000"/>
              </a:lnSpc>
              <a:spcBef>
                <a:spcPts val="560"/>
              </a:spcBef>
              <a:spcAft>
                <a:spcPts val="0"/>
              </a:spcAft>
              <a:buClr>
                <a:schemeClr val="lt2"/>
              </a:buClr>
              <a:buSzPts val="2800"/>
              <a:buFont typeface="Arial"/>
              <a:buChar char="●"/>
            </a:pPr>
            <a:r>
              <a:rPr lang="en-US" sz="2800" b="0" i="0" u="none">
                <a:solidFill>
                  <a:schemeClr val="dk1"/>
                </a:solidFill>
                <a:latin typeface="Times New Roman"/>
                <a:ea typeface="Times New Roman"/>
                <a:cs typeface="Times New Roman"/>
                <a:sym typeface="Times New Roman"/>
              </a:rPr>
              <a:t>When is it useful to use prior knowledge?</a:t>
            </a:r>
            <a:endParaRPr/>
          </a:p>
          <a:p>
            <a:pPr marL="342900" lvl="0" indent="-342900" algn="l" rtl="0">
              <a:lnSpc>
                <a:spcPct val="100000"/>
              </a:lnSpc>
              <a:spcBef>
                <a:spcPts val="560"/>
              </a:spcBef>
              <a:spcAft>
                <a:spcPts val="0"/>
              </a:spcAft>
              <a:buClr>
                <a:schemeClr val="lt2"/>
              </a:buClr>
              <a:buSzPts val="2800"/>
              <a:buFont typeface="Arial"/>
              <a:buChar char="●"/>
            </a:pPr>
            <a:r>
              <a:rPr lang="en-US" sz="2800" b="0" i="0" u="none">
                <a:solidFill>
                  <a:schemeClr val="dk1"/>
                </a:solidFill>
                <a:latin typeface="Times New Roman"/>
                <a:ea typeface="Times New Roman"/>
                <a:cs typeface="Times New Roman"/>
                <a:sym typeface="Times New Roman"/>
              </a:rPr>
              <a:t>Are some training examples more useful than others?</a:t>
            </a:r>
            <a:endParaRPr/>
          </a:p>
          <a:p>
            <a:pPr marL="342900" lvl="0" indent="-342900" algn="l" rtl="0">
              <a:lnSpc>
                <a:spcPct val="100000"/>
              </a:lnSpc>
              <a:spcBef>
                <a:spcPts val="560"/>
              </a:spcBef>
              <a:spcAft>
                <a:spcPts val="0"/>
              </a:spcAft>
              <a:buClr>
                <a:schemeClr val="lt2"/>
              </a:buClr>
              <a:buSzPts val="2800"/>
              <a:buFont typeface="Arial"/>
              <a:buChar char="●"/>
            </a:pPr>
            <a:r>
              <a:rPr lang="en-US" sz="2800" b="0" i="0" u="none">
                <a:solidFill>
                  <a:schemeClr val="dk1"/>
                </a:solidFill>
                <a:latin typeface="Times New Roman"/>
                <a:ea typeface="Times New Roman"/>
                <a:cs typeface="Times New Roman"/>
                <a:sym typeface="Times New Roman"/>
              </a:rPr>
              <a:t>What are best tasks for a system to learn?</a:t>
            </a:r>
            <a:endParaRPr/>
          </a:p>
          <a:p>
            <a:pPr marL="342900" lvl="0" indent="-342900" algn="l" rtl="0">
              <a:lnSpc>
                <a:spcPct val="100000"/>
              </a:lnSpc>
              <a:spcBef>
                <a:spcPts val="560"/>
              </a:spcBef>
              <a:spcAft>
                <a:spcPts val="0"/>
              </a:spcAft>
              <a:buClr>
                <a:schemeClr val="lt2"/>
              </a:buClr>
              <a:buSzPts val="2800"/>
              <a:buFont typeface="Arial"/>
              <a:buChar char="●"/>
            </a:pPr>
            <a:r>
              <a:rPr lang="en-US" sz="2800" b="0" i="0" u="none">
                <a:solidFill>
                  <a:schemeClr val="dk1"/>
                </a:solidFill>
                <a:latin typeface="Times New Roman"/>
                <a:ea typeface="Times New Roman"/>
                <a:cs typeface="Times New Roman"/>
                <a:sym typeface="Times New Roman"/>
              </a:rPr>
              <a:t>What is the best way for a system to represent its knowledge?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5800" y="457200"/>
            <a:ext cx="7772400" cy="381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sp>
        <p:nvSpPr>
          <p:cNvPr id="118" name="Google Shape;118;p4"/>
          <p:cNvSpPr txBox="1">
            <a:spLocks noGrp="1"/>
          </p:cNvSpPr>
          <p:nvPr>
            <p:ph type="body" idx="1"/>
          </p:nvPr>
        </p:nvSpPr>
        <p:spPr>
          <a:xfrm>
            <a:off x="685800" y="1066800"/>
            <a:ext cx="7772400" cy="502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Semi-Supervised Learning: </a:t>
            </a:r>
            <a:r>
              <a:rPr lang="en-US" sz="2400" b="0" i="0" u="none" strike="noStrike" cap="none">
                <a:solidFill>
                  <a:schemeClr val="dk1"/>
                </a:solidFill>
                <a:latin typeface="Times New Roman"/>
                <a:ea typeface="Times New Roman"/>
                <a:cs typeface="Times New Roman"/>
                <a:sym typeface="Times New Roman"/>
              </a:rPr>
              <a:t>The goal of a </a:t>
            </a:r>
            <a:r>
              <a:rPr lang="en-US" sz="2400" b="1" i="0" u="none" strike="noStrike" cap="none">
                <a:solidFill>
                  <a:schemeClr val="dk1"/>
                </a:solidFill>
                <a:latin typeface="Times New Roman"/>
                <a:ea typeface="Times New Roman"/>
                <a:cs typeface="Times New Roman"/>
                <a:sym typeface="Times New Roman"/>
              </a:rPr>
              <a:t>semi-supervised learning algorithm </a:t>
            </a:r>
            <a:r>
              <a:rPr lang="en-US" sz="2400" b="0" i="0" u="none" strike="noStrike" cap="none">
                <a:solidFill>
                  <a:schemeClr val="dk1"/>
                </a:solidFill>
                <a:latin typeface="Times New Roman"/>
                <a:ea typeface="Times New Roman"/>
                <a:cs typeface="Times New Roman"/>
                <a:sym typeface="Times New Roman"/>
              </a:rPr>
              <a:t>is the same as the goal of the supervised learning algorithm. The hope here is that using many unlabeled examples can help the learning algorithm to find a better model.</a:t>
            </a:r>
            <a:endParaRPr/>
          </a:p>
          <a:p>
            <a:pPr marL="342900" marR="0" lvl="0" indent="-342900" algn="l" rtl="0">
              <a:lnSpc>
                <a:spcPct val="100000"/>
              </a:lnSpc>
              <a:spcBef>
                <a:spcPts val="480"/>
              </a:spcBef>
              <a:spcAft>
                <a:spcPts val="0"/>
              </a:spcAft>
              <a:buClr>
                <a:schemeClr val="lt2"/>
              </a:buClr>
              <a:buSzPts val="2400"/>
              <a:buFont typeface="Arial"/>
              <a:buChar char="●"/>
            </a:pPr>
            <a:r>
              <a:rPr lang="en-US" sz="2400" b="1" i="0" u="none" strike="noStrike" cap="none">
                <a:solidFill>
                  <a:schemeClr val="dk1"/>
                </a:solidFill>
              </a:rPr>
              <a:t>Reinforcement learning</a:t>
            </a:r>
            <a:r>
              <a:rPr lang="en-US" sz="2400" b="0" i="0" u="none" strike="noStrike" cap="none">
                <a:solidFill>
                  <a:schemeClr val="dk1"/>
                </a:solidFill>
                <a:latin typeface="Times New Roman"/>
                <a:ea typeface="Times New Roman"/>
                <a:cs typeface="Times New Roman"/>
                <a:sym typeface="Times New Roman"/>
              </a:rPr>
              <a:t>: The goal of a reinforcement learning algorithm is to learn a </a:t>
            </a:r>
            <a:r>
              <a:rPr lang="en-US" sz="2400" b="1" i="0" u="none" strike="noStrike" cap="none">
                <a:solidFill>
                  <a:schemeClr val="dk1"/>
                </a:solidFill>
                <a:latin typeface="Times New Roman"/>
                <a:ea typeface="Times New Roman"/>
                <a:cs typeface="Times New Roman"/>
                <a:sym typeface="Times New Roman"/>
              </a:rPr>
              <a:t>policy</a:t>
            </a:r>
            <a:r>
              <a:rPr lang="en-US" sz="2400" b="0" i="0" u="none" strike="noStrike" cap="none">
                <a:solidFill>
                  <a:schemeClr val="dk1"/>
                </a:solidFill>
                <a:latin typeface="Times New Roman"/>
                <a:ea typeface="Times New Roman"/>
                <a:cs typeface="Times New Roman"/>
                <a:sym typeface="Times New Roman"/>
              </a:rPr>
              <a:t>. A policy is a function </a:t>
            </a:r>
            <a:r>
              <a:rPr lang="en-US" sz="2400" b="0" i="1" u="none" strike="noStrike" cap="none">
                <a:solidFill>
                  <a:schemeClr val="dk1"/>
                </a:solidFill>
                <a:latin typeface="Times New Roman"/>
                <a:ea typeface="Times New Roman"/>
                <a:cs typeface="Times New Roman"/>
                <a:sym typeface="Times New Roman"/>
              </a:rPr>
              <a:t>f </a:t>
            </a:r>
            <a:r>
              <a:rPr lang="en-US" sz="2400" b="0" i="0" u="none" strike="noStrike" cap="none">
                <a:solidFill>
                  <a:schemeClr val="dk1"/>
                </a:solidFill>
                <a:latin typeface="Times New Roman"/>
                <a:ea typeface="Times New Roman"/>
                <a:cs typeface="Times New Roman"/>
                <a:sym typeface="Times New Roman"/>
              </a:rPr>
              <a:t>(similar to the model in supervised learning) that takes the feature vector of a state as input and outputs an optimal action to execute in that state.</a:t>
            </a:r>
            <a:endParaRPr/>
          </a:p>
          <a:p>
            <a:pPr marL="342900" marR="0" lvl="0" indent="-342900" algn="l" rtl="0">
              <a:lnSpc>
                <a:spcPct val="100000"/>
              </a:lnSpc>
              <a:spcBef>
                <a:spcPts val="480"/>
              </a:spcBef>
              <a:spcAft>
                <a:spcPts val="0"/>
              </a:spcAft>
              <a:buClr>
                <a:schemeClr val="l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Ex: game playing, robotics, resource management, or logistics.</a:t>
            </a:r>
            <a:endParaRPr/>
          </a:p>
        </p:txBody>
      </p:sp>
      <p:sp>
        <p:nvSpPr>
          <p:cNvPr id="119" name="Google Shape;119;p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pic>
        <p:nvPicPr>
          <p:cNvPr id="83970" name="Picture 2" descr="Types of Machine Learning Algorithms You Should Know | by Jose Fumo |  Towards Data Science"/>
          <p:cNvPicPr>
            <a:picLocks noChangeAspect="1" noChangeArrowheads="1"/>
          </p:cNvPicPr>
          <p:nvPr/>
        </p:nvPicPr>
        <p:blipFill>
          <a:blip r:embed="rId2"/>
          <a:srcRect/>
          <a:stretch>
            <a:fillRect/>
          </a:stretch>
        </p:blipFill>
        <p:spPr bwMode="auto">
          <a:xfrm>
            <a:off x="-139429" y="0"/>
            <a:ext cx="9283429" cy="6858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685800" y="457200"/>
            <a:ext cx="8221200" cy="848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900"/>
              <a:t>Data mining vs Machine Learning</a:t>
            </a:r>
            <a:endParaRPr sz="3900">
              <a:solidFill>
                <a:schemeClr val="dk2"/>
              </a:solidFill>
              <a:latin typeface="Times New Roman"/>
              <a:ea typeface="Times New Roman"/>
              <a:cs typeface="Times New Roman"/>
              <a:sym typeface="Times New Roman"/>
            </a:endParaRPr>
          </a:p>
        </p:txBody>
      </p:sp>
      <p:sp>
        <p:nvSpPr>
          <p:cNvPr id="125" name="Google Shape;125;p5"/>
          <p:cNvSpPr txBox="1">
            <a:spLocks noGrp="1"/>
          </p:cNvSpPr>
          <p:nvPr>
            <p:ph type="body" idx="1"/>
          </p:nvPr>
        </p:nvSpPr>
        <p:spPr>
          <a:xfrm>
            <a:off x="685800" y="1431325"/>
            <a:ext cx="8304000" cy="4664700"/>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lt2"/>
              </a:buClr>
              <a:buSzPts val="3200"/>
              <a:buFont typeface="Arial"/>
              <a:buNone/>
            </a:pPr>
            <a:r>
              <a:rPr lang="en-US"/>
              <a:t>Similarities</a:t>
            </a:r>
            <a:endParaRPr/>
          </a:p>
          <a:p>
            <a:pPr marL="457200" marR="0" lvl="0" indent="-342900" algn="l" rtl="0">
              <a:spcBef>
                <a:spcPts val="0"/>
              </a:spcBef>
              <a:spcAft>
                <a:spcPts val="0"/>
              </a:spcAft>
              <a:buSzPts val="1800"/>
              <a:buChar char="●"/>
            </a:pPr>
            <a:r>
              <a:rPr lang="en-US"/>
              <a:t>Both are analytics processes.</a:t>
            </a:r>
            <a:endParaRPr/>
          </a:p>
          <a:p>
            <a:pPr marL="457200" marR="0" lvl="0" indent="-342900" algn="l" rtl="0">
              <a:spcBef>
                <a:spcPts val="0"/>
              </a:spcBef>
              <a:spcAft>
                <a:spcPts val="0"/>
              </a:spcAft>
              <a:buSzPts val="1800"/>
              <a:buChar char="●"/>
            </a:pPr>
            <a:r>
              <a:rPr lang="en-US"/>
              <a:t>Both are good at pattern recognition.</a:t>
            </a:r>
            <a:endParaRPr/>
          </a:p>
          <a:p>
            <a:pPr marL="457200" marR="0" lvl="0" indent="-342900" algn="l" rtl="0">
              <a:spcBef>
                <a:spcPts val="0"/>
              </a:spcBef>
              <a:spcAft>
                <a:spcPts val="0"/>
              </a:spcAft>
              <a:buSzPts val="1800"/>
              <a:buChar char="●"/>
            </a:pPr>
            <a:r>
              <a:rPr lang="en-US"/>
              <a:t>Both are about learning from data so that we can improve decision making.</a:t>
            </a:r>
            <a:endParaRPr/>
          </a:p>
          <a:p>
            <a:pPr marL="457200" marR="0" lvl="0" indent="-342900" algn="l" rtl="0">
              <a:spcBef>
                <a:spcPts val="0"/>
              </a:spcBef>
              <a:spcAft>
                <a:spcPts val="0"/>
              </a:spcAft>
              <a:buSzPts val="1800"/>
              <a:buChar char="●"/>
            </a:pPr>
            <a:r>
              <a:rPr lang="en-US"/>
              <a:t>Both require large amount of data to be accurate.</a:t>
            </a:r>
            <a:endParaRPr/>
          </a:p>
          <a:p>
            <a:pPr marL="457200" marR="0" lvl="0" indent="0" algn="l" rtl="0">
              <a:spcBef>
                <a:spcPts val="0"/>
              </a:spcBef>
              <a:spcAft>
                <a:spcPts val="0"/>
              </a:spcAft>
              <a:buNone/>
            </a:pPr>
            <a:endParaRPr/>
          </a:p>
        </p:txBody>
      </p:sp>
      <p:sp>
        <p:nvSpPr>
          <p:cNvPr id="126" name="Google Shape;126;p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2"/>
              </a:buClr>
              <a:buSzPts val="1400"/>
              <a:buFont typeface="Times New Roman"/>
              <a:buNone/>
            </a:pPr>
            <a:fld id="{00000000-1234-1234-1234-123412341234}" type="slidenum">
              <a:rPr lang="en-US" sz="1400" b="0" i="0" u="none">
                <a:solidFill>
                  <a:schemeClr val="lt2"/>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2"/>
                </a:buClr>
                <a:buSzPts val="1400"/>
                <a:buFont typeface="Times New Roman"/>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b36942cd66_1_2"/>
          <p:cNvSpPr txBox="1">
            <a:spLocks noGrp="1"/>
          </p:cNvSpPr>
          <p:nvPr>
            <p:ph type="title"/>
          </p:nvPr>
        </p:nvSpPr>
        <p:spPr>
          <a:xfrm>
            <a:off x="685800" y="280925"/>
            <a:ext cx="7772400" cy="633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Differences</a:t>
            </a:r>
            <a:endParaRPr/>
          </a:p>
        </p:txBody>
      </p:sp>
      <p:sp>
        <p:nvSpPr>
          <p:cNvPr id="133" name="Google Shape;133;gb36942cd66_1_2"/>
          <p:cNvSpPr txBox="1">
            <a:spLocks noGrp="1"/>
          </p:cNvSpPr>
          <p:nvPr>
            <p:ph type="body" idx="1"/>
          </p:nvPr>
        </p:nvSpPr>
        <p:spPr>
          <a:xfrm>
            <a:off x="685800" y="941100"/>
            <a:ext cx="8287500" cy="4975800"/>
          </a:xfrm>
          <a:prstGeom prst="rect">
            <a:avLst/>
          </a:prstGeom>
        </p:spPr>
        <p:txBody>
          <a:bodyPr spcFirstLastPara="1" wrap="square" lIns="91425" tIns="45700" rIns="91425" bIns="45700" anchor="t" anchorCtr="0">
            <a:noAutofit/>
          </a:bodyPr>
          <a:lstStyle/>
          <a:p>
            <a:pPr marL="457200" lvl="0" indent="0" algn="l" rtl="0">
              <a:lnSpc>
                <a:spcPct val="200000"/>
              </a:lnSpc>
              <a:spcBef>
                <a:spcPts val="0"/>
              </a:spcBef>
              <a:spcAft>
                <a:spcPts val="0"/>
              </a:spcAft>
              <a:buNone/>
            </a:pPr>
            <a:endParaRPr sz="1350">
              <a:solidFill>
                <a:srgbClr val="4D5968"/>
              </a:solidFill>
              <a:highlight>
                <a:srgbClr val="FFFFFF"/>
              </a:highlight>
              <a:latin typeface="Roboto"/>
              <a:ea typeface="Roboto"/>
              <a:cs typeface="Roboto"/>
              <a:sym typeface="Roboto"/>
            </a:endParaRPr>
          </a:p>
          <a:p>
            <a:pPr marL="457200" lvl="0" indent="0" algn="l" rtl="0">
              <a:spcBef>
                <a:spcPts val="360"/>
              </a:spcBef>
              <a:spcAft>
                <a:spcPts val="0"/>
              </a:spcAft>
              <a:buNone/>
            </a:pPr>
            <a:endParaRPr/>
          </a:p>
        </p:txBody>
      </p:sp>
      <p:sp>
        <p:nvSpPr>
          <p:cNvPr id="134" name="Google Shape;134;gb36942cd66_1_2"/>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7</a:t>
            </a:fld>
            <a:endParaRPr/>
          </a:p>
        </p:txBody>
      </p:sp>
      <p:graphicFrame>
        <p:nvGraphicFramePr>
          <p:cNvPr id="135" name="Google Shape;135;gb36942cd66_1_2"/>
          <p:cNvGraphicFramePr/>
          <p:nvPr/>
        </p:nvGraphicFramePr>
        <p:xfrm>
          <a:off x="555875" y="1139800"/>
          <a:ext cx="8287500" cy="5065500"/>
        </p:xfrm>
        <a:graphic>
          <a:graphicData uri="http://schemas.openxmlformats.org/drawingml/2006/table">
            <a:tbl>
              <a:tblPr>
                <a:noFill/>
                <a:tableStyleId>{68C11D75-C8C7-439F-8EE1-634A69B99DD3}</a:tableStyleId>
              </a:tblPr>
              <a:tblGrid>
                <a:gridCol w="2762500"/>
                <a:gridCol w="2762500"/>
                <a:gridCol w="2762500"/>
              </a:tblGrid>
              <a:tr h="4035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Data Mining</a:t>
                      </a:r>
                      <a:endParaRPr/>
                    </a:p>
                  </a:txBody>
                  <a:tcPr marL="91425" marR="91425" marT="91425" marB="91425"/>
                </a:tc>
                <a:tc>
                  <a:txBody>
                    <a:bodyPr/>
                    <a:lstStyle/>
                    <a:p>
                      <a:pPr marL="0" lvl="0" indent="0" algn="l" rtl="0">
                        <a:spcBef>
                          <a:spcPts val="0"/>
                        </a:spcBef>
                        <a:spcAft>
                          <a:spcPts val="0"/>
                        </a:spcAft>
                        <a:buNone/>
                      </a:pPr>
                      <a:r>
                        <a:rPr lang="en-US"/>
                        <a:t>Machine Learning</a:t>
                      </a:r>
                      <a:endParaRPr/>
                    </a:p>
                  </a:txBody>
                  <a:tcPr marL="91425" marR="91425" marT="91425" marB="91425"/>
                </a:tc>
              </a:tr>
              <a:tr h="1050925">
                <a:tc>
                  <a:txBody>
                    <a:bodyPr/>
                    <a:lstStyle/>
                    <a:p>
                      <a:pPr marL="0" lvl="0" indent="0" algn="l" rtl="0">
                        <a:spcBef>
                          <a:spcPts val="0"/>
                        </a:spcBef>
                        <a:spcAft>
                          <a:spcPts val="0"/>
                        </a:spcAft>
                        <a:buNone/>
                      </a:pPr>
                      <a:r>
                        <a:rPr lang="en-US" sz="2000">
                          <a:solidFill>
                            <a:srgbClr val="4D5968"/>
                          </a:solidFill>
                          <a:highlight>
                            <a:srgbClr val="FFFFFF"/>
                          </a:highlight>
                          <a:latin typeface="Roboto"/>
                          <a:ea typeface="Roboto"/>
                          <a:cs typeface="Roboto"/>
                          <a:sym typeface="Roboto"/>
                        </a:rPr>
                        <a:t>Meaning</a:t>
                      </a:r>
                      <a:endParaRPr sz="2000"/>
                    </a:p>
                  </a:txBody>
                  <a:tcPr marL="91425" marR="91425" marT="91425" marB="91425"/>
                </a:tc>
                <a:tc>
                  <a:txBody>
                    <a:bodyPr/>
                    <a:lstStyle/>
                    <a:p>
                      <a:pPr marL="0" lvl="0" indent="0" algn="l" rtl="0">
                        <a:spcBef>
                          <a:spcPts val="0"/>
                        </a:spcBef>
                        <a:spcAft>
                          <a:spcPts val="0"/>
                        </a:spcAft>
                        <a:buNone/>
                      </a:pPr>
                      <a:r>
                        <a:rPr lang="en-US" sz="2000">
                          <a:solidFill>
                            <a:srgbClr val="4D5968"/>
                          </a:solidFill>
                          <a:highlight>
                            <a:srgbClr val="FFFFFF"/>
                          </a:highlight>
                          <a:latin typeface="Roboto"/>
                          <a:ea typeface="Roboto"/>
                          <a:cs typeface="Roboto"/>
                          <a:sym typeface="Roboto"/>
                        </a:rPr>
                        <a:t>Extracting knowledge from a large amount of data</a:t>
                      </a:r>
                      <a:endParaRPr sz="2000"/>
                    </a:p>
                  </a:txBody>
                  <a:tcPr marL="91425" marR="91425" marT="91425" marB="91425">
                    <a:lnB w="19050" cap="flat" cmpd="sng">
                      <a:solidFill>
                        <a:srgbClr val="D2D2D2"/>
                      </a:solidFill>
                      <a:prstDash val="solid"/>
                      <a:round/>
                      <a:headEnd type="none" w="sm" len="sm"/>
                      <a:tailEnd type="none" w="sm" len="sm"/>
                    </a:lnB>
                  </a:tcPr>
                </a:tc>
                <a:tc>
                  <a:txBody>
                    <a:bodyPr/>
                    <a:lstStyle/>
                    <a:p>
                      <a:pPr marL="0" lvl="0" indent="0" algn="l" rtl="0">
                        <a:spcBef>
                          <a:spcPts val="0"/>
                        </a:spcBef>
                        <a:spcAft>
                          <a:spcPts val="0"/>
                        </a:spcAft>
                        <a:buNone/>
                      </a:pPr>
                      <a:r>
                        <a:rPr lang="en-US" sz="2000">
                          <a:solidFill>
                            <a:srgbClr val="4D5968"/>
                          </a:solidFill>
                          <a:highlight>
                            <a:srgbClr val="FFFFFF"/>
                          </a:highlight>
                          <a:latin typeface="Roboto"/>
                          <a:ea typeface="Roboto"/>
                          <a:cs typeface="Roboto"/>
                          <a:sym typeface="Roboto"/>
                        </a:rPr>
                        <a:t>Introduce a new algorithm from data as well as past experience</a:t>
                      </a:r>
                      <a:endParaRPr sz="2000"/>
                    </a:p>
                  </a:txBody>
                  <a:tcPr marL="91425" marR="91425" marT="91425" marB="91425">
                    <a:lnB w="19050" cap="flat" cmpd="sng">
                      <a:solidFill>
                        <a:srgbClr val="D2D2D2"/>
                      </a:solidFill>
                      <a:prstDash val="solid"/>
                      <a:round/>
                      <a:headEnd type="none" w="sm" len="sm"/>
                      <a:tailEnd type="none" w="sm" len="sm"/>
                    </a:lnB>
                  </a:tcPr>
                </a:tc>
              </a:tr>
              <a:tr h="2443500">
                <a:tc>
                  <a:txBody>
                    <a:bodyPr/>
                    <a:lstStyle/>
                    <a:p>
                      <a:pPr marL="0" lvl="0" indent="0" algn="l" rtl="0">
                        <a:spcBef>
                          <a:spcPts val="0"/>
                        </a:spcBef>
                        <a:spcAft>
                          <a:spcPts val="0"/>
                        </a:spcAft>
                        <a:buNone/>
                      </a:pPr>
                      <a:r>
                        <a:rPr lang="en-US" sz="2000"/>
                        <a:t>Responsibility</a:t>
                      </a:r>
                      <a:endParaRPr sz="2000"/>
                    </a:p>
                  </a:txBody>
                  <a:tcPr marL="91425" marR="91425" marT="91425" marB="91425">
                    <a:lnR w="19050" cap="flat" cmpd="sng">
                      <a:solidFill>
                        <a:srgbClr val="D2D2D2"/>
                      </a:solidFill>
                      <a:prstDash val="solid"/>
                      <a:round/>
                      <a:headEnd type="none" w="sm" len="sm"/>
                      <a:tailEnd type="none" w="sm" len="sm"/>
                    </a:lnR>
                  </a:tcPr>
                </a:tc>
                <a:tc>
                  <a:txBody>
                    <a:bodyPr/>
                    <a:lstStyle/>
                    <a:p>
                      <a:pPr marL="0" lvl="0" indent="0" algn="l" rtl="0">
                        <a:lnSpc>
                          <a:spcPct val="200000"/>
                        </a:lnSpc>
                        <a:spcBef>
                          <a:spcPts val="0"/>
                        </a:spcBef>
                        <a:spcAft>
                          <a:spcPts val="0"/>
                        </a:spcAft>
                        <a:buNone/>
                      </a:pPr>
                      <a:r>
                        <a:rPr lang="en-US" sz="2000">
                          <a:solidFill>
                            <a:srgbClr val="4D5968"/>
                          </a:solidFill>
                          <a:highlight>
                            <a:srgbClr val="FFFFFF"/>
                          </a:highlight>
                          <a:latin typeface="Roboto"/>
                          <a:ea typeface="Roboto"/>
                          <a:cs typeface="Roboto"/>
                          <a:sym typeface="Roboto"/>
                        </a:rPr>
                        <a:t>Data mining is used to get the rules from the existing data.</a:t>
                      </a:r>
                      <a:endParaRPr sz="2000">
                        <a:solidFill>
                          <a:srgbClr val="4D5968"/>
                        </a:solidFill>
                        <a:highlight>
                          <a:srgbClr val="FFFFFF"/>
                        </a:highlight>
                        <a:latin typeface="Roboto"/>
                        <a:ea typeface="Roboto"/>
                        <a:cs typeface="Roboto"/>
                        <a:sym typeface="Roboto"/>
                      </a:endParaRPr>
                    </a:p>
                  </a:txBody>
                  <a:tcPr marL="105950" marR="105950" marT="105950" marB="105950">
                    <a:lnL w="19050" cap="flat" cmpd="sng">
                      <a:solidFill>
                        <a:srgbClr val="D2D2D2"/>
                      </a:solidFill>
                      <a:prstDash val="solid"/>
                      <a:round/>
                      <a:headEnd type="none" w="sm" len="sm"/>
                      <a:tailEnd type="none" w="sm" len="sm"/>
                    </a:lnL>
                    <a:lnR w="19050" cap="flat" cmpd="sng">
                      <a:solidFill>
                        <a:srgbClr val="D2D2D2"/>
                      </a:solidFill>
                      <a:prstDash val="solid"/>
                      <a:round/>
                      <a:headEnd type="none" w="sm" len="sm"/>
                      <a:tailEnd type="none" w="sm" len="sm"/>
                    </a:lnR>
                    <a:lnT w="19050" cap="flat" cmpd="sng">
                      <a:solidFill>
                        <a:srgbClr val="D2D2D2"/>
                      </a:solidFill>
                      <a:prstDash val="solid"/>
                      <a:round/>
                      <a:headEnd type="none" w="sm" len="sm"/>
                      <a:tailEnd type="none" w="sm" len="sm"/>
                    </a:lnT>
                  </a:tcPr>
                </a:tc>
                <a:tc>
                  <a:txBody>
                    <a:bodyPr/>
                    <a:lstStyle/>
                    <a:p>
                      <a:pPr marL="0" lvl="0" indent="0" algn="l" rtl="0">
                        <a:lnSpc>
                          <a:spcPct val="200000"/>
                        </a:lnSpc>
                        <a:spcBef>
                          <a:spcPts val="0"/>
                        </a:spcBef>
                        <a:spcAft>
                          <a:spcPts val="0"/>
                        </a:spcAft>
                        <a:buNone/>
                      </a:pPr>
                      <a:r>
                        <a:rPr lang="en-US" sz="2000">
                          <a:solidFill>
                            <a:srgbClr val="4D5968"/>
                          </a:solidFill>
                          <a:highlight>
                            <a:srgbClr val="FFFFFF"/>
                          </a:highlight>
                          <a:latin typeface="Roboto"/>
                          <a:ea typeface="Roboto"/>
                          <a:cs typeface="Roboto"/>
                          <a:sym typeface="Roboto"/>
                        </a:rPr>
                        <a:t>Machine learning teaches the computer to learn and understand the given rules.</a:t>
                      </a:r>
                      <a:endParaRPr sz="2000">
                        <a:solidFill>
                          <a:srgbClr val="4D5968"/>
                        </a:solidFill>
                        <a:highlight>
                          <a:srgbClr val="FFFFFF"/>
                        </a:highlight>
                        <a:latin typeface="Roboto"/>
                        <a:ea typeface="Roboto"/>
                        <a:cs typeface="Roboto"/>
                        <a:sym typeface="Roboto"/>
                      </a:endParaRPr>
                    </a:p>
                  </a:txBody>
                  <a:tcPr marL="105950" marR="105950" marT="105950" marB="105950">
                    <a:lnL w="19050" cap="flat" cmpd="sng">
                      <a:solidFill>
                        <a:srgbClr val="D2D2D2"/>
                      </a:solidFill>
                      <a:prstDash val="solid"/>
                      <a:round/>
                      <a:headEnd type="none" w="sm" len="sm"/>
                      <a:tailEnd type="none" w="sm" len="sm"/>
                    </a:lnL>
                    <a:lnR w="19050" cap="flat" cmpd="sng">
                      <a:solidFill>
                        <a:srgbClr val="D2D2D2"/>
                      </a:solidFill>
                      <a:prstDash val="solid"/>
                      <a:round/>
                      <a:headEnd type="none" w="sm" len="sm"/>
                      <a:tailEnd type="none" w="sm" len="sm"/>
                    </a:lnR>
                    <a:lnT w="19050" cap="flat" cmpd="sng">
                      <a:solidFill>
                        <a:srgbClr val="D2D2D2"/>
                      </a:solidFill>
                      <a:prstDash val="solid"/>
                      <a:round/>
                      <a:headEnd type="none" w="sm" len="sm"/>
                      <a:tailEnd type="none" w="sm" len="sm"/>
                    </a:lnT>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b36942cd66_1_21"/>
          <p:cNvSpPr txBox="1">
            <a:spLocks noGrp="1"/>
          </p:cNvSpPr>
          <p:nvPr>
            <p:ph type="title"/>
          </p:nvPr>
        </p:nvSpPr>
        <p:spPr>
          <a:xfrm>
            <a:off x="685800" y="457200"/>
            <a:ext cx="7772400" cy="583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Differences</a:t>
            </a:r>
            <a:endParaRPr/>
          </a:p>
        </p:txBody>
      </p:sp>
      <p:sp>
        <p:nvSpPr>
          <p:cNvPr id="142" name="Google Shape;142;gb36942cd66_1_21"/>
          <p:cNvSpPr txBox="1">
            <a:spLocks noGrp="1"/>
          </p:cNvSpPr>
          <p:nvPr>
            <p:ph type="body" idx="1"/>
          </p:nvPr>
        </p:nvSpPr>
        <p:spPr>
          <a:xfrm>
            <a:off x="685800" y="1140250"/>
            <a:ext cx="8138700" cy="5486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gb36942cd66_1_21"/>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lt2"/>
              </a:buClr>
              <a:buSzPts val="1400"/>
              <a:buFont typeface="Times New Roman"/>
              <a:buNone/>
            </a:pPr>
            <a:fld id="{00000000-1234-1234-1234-123412341234}" type="slidenum">
              <a:rPr lang="en-US"/>
              <a:pPr marL="0" lvl="0" indent="0" algn="r" rtl="0">
                <a:spcBef>
                  <a:spcPts val="0"/>
                </a:spcBef>
                <a:spcAft>
                  <a:spcPts val="0"/>
                </a:spcAft>
                <a:buClr>
                  <a:schemeClr val="lt2"/>
                </a:buClr>
                <a:buSzPts val="1400"/>
                <a:buFont typeface="Times New Roman"/>
                <a:buNone/>
              </a:pPr>
              <a:t>8</a:t>
            </a:fld>
            <a:endParaRPr/>
          </a:p>
        </p:txBody>
      </p:sp>
      <p:graphicFrame>
        <p:nvGraphicFramePr>
          <p:cNvPr id="144" name="Google Shape;144;gb36942cd66_1_21"/>
          <p:cNvGraphicFramePr/>
          <p:nvPr/>
        </p:nvGraphicFramePr>
        <p:xfrm>
          <a:off x="803775" y="1561225"/>
          <a:ext cx="7891725" cy="4906025"/>
        </p:xfrm>
        <a:graphic>
          <a:graphicData uri="http://schemas.openxmlformats.org/drawingml/2006/table">
            <a:tbl>
              <a:tblPr>
                <a:noFill/>
                <a:tableStyleId>{68C11D75-C8C7-439F-8EE1-634A69B99DD3}</a:tableStyleId>
              </a:tblPr>
              <a:tblGrid>
                <a:gridCol w="2630575"/>
                <a:gridCol w="2630575"/>
                <a:gridCol w="2630575"/>
              </a:tblGrid>
              <a:tr h="1078275">
                <a:tc>
                  <a:txBody>
                    <a:bodyPr/>
                    <a:lstStyle/>
                    <a:p>
                      <a:pPr marL="0" lvl="0" indent="0" algn="l" rtl="0">
                        <a:spcBef>
                          <a:spcPts val="0"/>
                        </a:spcBef>
                        <a:spcAft>
                          <a:spcPts val="0"/>
                        </a:spcAft>
                        <a:buNone/>
                      </a:pPr>
                      <a:r>
                        <a:rPr lang="en-US" sz="2000">
                          <a:solidFill>
                            <a:srgbClr val="4D5968"/>
                          </a:solidFill>
                          <a:highlight>
                            <a:srgbClr val="FFFFFF"/>
                          </a:highlight>
                          <a:latin typeface="Roboto"/>
                          <a:ea typeface="Roboto"/>
                          <a:cs typeface="Roboto"/>
                          <a:sym typeface="Roboto"/>
                        </a:rPr>
                        <a:t>Scope</a:t>
                      </a:r>
                      <a:endParaRPr sz="2000"/>
                    </a:p>
                  </a:txBody>
                  <a:tcPr marL="91425" marR="91425" marT="91425" marB="91425">
                    <a:lnB w="19050" cap="flat" cmpd="sng">
                      <a:solidFill>
                        <a:srgbClr val="D2D2D2"/>
                      </a:solidFill>
                      <a:prstDash val="solid"/>
                      <a:round/>
                      <a:headEnd type="none" w="sm" len="sm"/>
                      <a:tailEnd type="none" w="sm" len="sm"/>
                    </a:lnB>
                  </a:tcPr>
                </a:tc>
                <a:tc>
                  <a:txBody>
                    <a:bodyPr/>
                    <a:lstStyle/>
                    <a:p>
                      <a:pPr marL="0" lvl="0" indent="0" algn="l" rtl="0">
                        <a:spcBef>
                          <a:spcPts val="0"/>
                        </a:spcBef>
                        <a:spcAft>
                          <a:spcPts val="0"/>
                        </a:spcAft>
                        <a:buNone/>
                      </a:pPr>
                      <a:r>
                        <a:rPr lang="en-US" sz="2000">
                          <a:solidFill>
                            <a:srgbClr val="4D5968"/>
                          </a:solidFill>
                          <a:highlight>
                            <a:srgbClr val="FFFFFF"/>
                          </a:highlight>
                          <a:latin typeface="Roboto"/>
                          <a:ea typeface="Roboto"/>
                          <a:cs typeface="Roboto"/>
                          <a:sym typeface="Roboto"/>
                        </a:rPr>
                        <a:t>Applied in the limited area</a:t>
                      </a:r>
                      <a:endParaRPr sz="2000"/>
                    </a:p>
                  </a:txBody>
                  <a:tcPr marL="91425" marR="91425" marT="91425" marB="91425"/>
                </a:tc>
                <a:tc>
                  <a:txBody>
                    <a:bodyPr/>
                    <a:lstStyle/>
                    <a:p>
                      <a:pPr marL="0" lvl="0" indent="0" algn="l" rtl="0">
                        <a:spcBef>
                          <a:spcPts val="0"/>
                        </a:spcBef>
                        <a:spcAft>
                          <a:spcPts val="0"/>
                        </a:spcAft>
                        <a:buNone/>
                      </a:pPr>
                      <a:r>
                        <a:rPr lang="en-US" sz="2000">
                          <a:solidFill>
                            <a:srgbClr val="4D5968"/>
                          </a:solidFill>
                          <a:highlight>
                            <a:srgbClr val="FFFFFF"/>
                          </a:highlight>
                          <a:latin typeface="Roboto"/>
                          <a:ea typeface="Roboto"/>
                          <a:cs typeface="Roboto"/>
                          <a:sym typeface="Roboto"/>
                        </a:rPr>
                        <a:t>Can be used in a vast area.</a:t>
                      </a:r>
                      <a:endParaRPr sz="2000"/>
                    </a:p>
                  </a:txBody>
                  <a:tcPr marL="91425" marR="91425" marT="91425" marB="91425"/>
                </a:tc>
              </a:tr>
              <a:tr h="1913875">
                <a:tc>
                  <a:txBody>
                    <a:bodyPr/>
                    <a:lstStyle/>
                    <a:p>
                      <a:pPr marL="0" lvl="0" indent="0" algn="l" rtl="0">
                        <a:lnSpc>
                          <a:spcPct val="200000"/>
                        </a:lnSpc>
                        <a:spcBef>
                          <a:spcPts val="0"/>
                        </a:spcBef>
                        <a:spcAft>
                          <a:spcPts val="0"/>
                        </a:spcAft>
                        <a:buNone/>
                      </a:pPr>
                      <a:r>
                        <a:rPr lang="en-US" sz="2000">
                          <a:solidFill>
                            <a:srgbClr val="4D5968"/>
                          </a:solidFill>
                          <a:highlight>
                            <a:srgbClr val="FFFFFF"/>
                          </a:highlight>
                          <a:latin typeface="Roboto"/>
                          <a:ea typeface="Roboto"/>
                          <a:cs typeface="Roboto"/>
                          <a:sym typeface="Roboto"/>
                        </a:rPr>
                        <a:t>Techniques Involved</a:t>
                      </a:r>
                      <a:endParaRPr sz="2000">
                        <a:solidFill>
                          <a:srgbClr val="4D5968"/>
                        </a:solidFill>
                        <a:highlight>
                          <a:srgbClr val="FFFFFF"/>
                        </a:highlight>
                        <a:latin typeface="Roboto"/>
                        <a:ea typeface="Roboto"/>
                        <a:cs typeface="Roboto"/>
                        <a:sym typeface="Roboto"/>
                      </a:endParaRPr>
                    </a:p>
                  </a:txBody>
                  <a:tcPr marL="105950" marR="105950" marT="105950" marB="105950">
                    <a:lnL w="19050" cap="flat" cmpd="sng">
                      <a:solidFill>
                        <a:srgbClr val="D2D2D2"/>
                      </a:solidFill>
                      <a:prstDash val="solid"/>
                      <a:round/>
                      <a:headEnd type="none" w="sm" len="sm"/>
                      <a:tailEnd type="none" w="sm" len="sm"/>
                    </a:lnL>
                    <a:lnR w="19050" cap="flat" cmpd="sng">
                      <a:solidFill>
                        <a:srgbClr val="D2D2D2"/>
                      </a:solidFill>
                      <a:prstDash val="solid"/>
                      <a:round/>
                      <a:headEnd type="none" w="sm" len="sm"/>
                      <a:tailEnd type="none" w="sm" len="sm"/>
                    </a:lnR>
                    <a:lnT w="19050" cap="flat" cmpd="sng">
                      <a:solidFill>
                        <a:srgbClr val="D2D2D2"/>
                      </a:solidFill>
                      <a:prstDash val="solid"/>
                      <a:round/>
                      <a:headEnd type="none" w="sm" len="sm"/>
                      <a:tailEnd type="none" w="sm" len="sm"/>
                    </a:lnT>
                  </a:tcPr>
                </a:tc>
                <a:tc>
                  <a:txBody>
                    <a:bodyPr/>
                    <a:lstStyle/>
                    <a:p>
                      <a:pPr marL="0" lvl="0" indent="0" algn="l" rtl="0">
                        <a:spcBef>
                          <a:spcPts val="0"/>
                        </a:spcBef>
                        <a:spcAft>
                          <a:spcPts val="0"/>
                        </a:spcAft>
                        <a:buNone/>
                      </a:pPr>
                      <a:r>
                        <a:rPr lang="en-US" sz="2000">
                          <a:solidFill>
                            <a:srgbClr val="4D5968"/>
                          </a:solidFill>
                          <a:highlight>
                            <a:srgbClr val="FFFFFF"/>
                          </a:highlight>
                          <a:latin typeface="Roboto"/>
                          <a:ea typeface="Roboto"/>
                          <a:cs typeface="Roboto"/>
                          <a:sym typeface="Roboto"/>
                        </a:rPr>
                        <a:t>Data mining is more of research using methods like machine learning</a:t>
                      </a:r>
                      <a:endParaRPr sz="2000"/>
                    </a:p>
                  </a:txBody>
                  <a:tcPr marL="91425" marR="91425" marT="91425" marB="91425">
                    <a:lnL w="19050" cap="flat" cmpd="sng">
                      <a:solidFill>
                        <a:srgbClr val="D2D2D2"/>
                      </a:solidFill>
                      <a:prstDash val="solid"/>
                      <a:round/>
                      <a:headEnd type="none" w="sm" len="sm"/>
                      <a:tailEnd type="none" w="sm" len="sm"/>
                    </a:lnL>
                  </a:tcPr>
                </a:tc>
                <a:tc>
                  <a:txBody>
                    <a:bodyPr/>
                    <a:lstStyle/>
                    <a:p>
                      <a:pPr marL="0" lvl="0" indent="0" algn="l" rtl="0">
                        <a:spcBef>
                          <a:spcPts val="0"/>
                        </a:spcBef>
                        <a:spcAft>
                          <a:spcPts val="0"/>
                        </a:spcAft>
                        <a:buNone/>
                      </a:pPr>
                      <a:r>
                        <a:rPr lang="en-US" sz="2000">
                          <a:solidFill>
                            <a:srgbClr val="4D5968"/>
                          </a:solidFill>
                          <a:highlight>
                            <a:srgbClr val="FFFFFF"/>
                          </a:highlight>
                          <a:latin typeface="Roboto"/>
                          <a:ea typeface="Roboto"/>
                          <a:cs typeface="Roboto"/>
                          <a:sym typeface="Roboto"/>
                        </a:rPr>
                        <a:t>Self-learned and trains system to do the intelligent task.</a:t>
                      </a:r>
                      <a:endParaRPr sz="2000"/>
                    </a:p>
                  </a:txBody>
                  <a:tcPr marL="91425" marR="91425" marT="91425" marB="91425"/>
                </a:tc>
              </a:tr>
              <a:tr h="1913875">
                <a:tc>
                  <a:txBody>
                    <a:bodyPr/>
                    <a:lstStyle/>
                    <a:p>
                      <a:pPr marL="0" lvl="0" indent="0" algn="l" rtl="0">
                        <a:spcBef>
                          <a:spcPts val="0"/>
                        </a:spcBef>
                        <a:spcAft>
                          <a:spcPts val="0"/>
                        </a:spcAft>
                        <a:buNone/>
                      </a:pPr>
                      <a:r>
                        <a:rPr lang="en-US" sz="2000">
                          <a:solidFill>
                            <a:srgbClr val="4D5968"/>
                          </a:solidFill>
                          <a:highlight>
                            <a:srgbClr val="FFFFFF"/>
                          </a:highlight>
                          <a:latin typeface="Roboto"/>
                          <a:ea typeface="Roboto"/>
                          <a:cs typeface="Roboto"/>
                          <a:sym typeface="Roboto"/>
                        </a:rPr>
                        <a:t>Nature</a:t>
                      </a:r>
                      <a:endParaRPr sz="2000"/>
                    </a:p>
                  </a:txBody>
                  <a:tcPr marL="91425" marR="91425" marT="91425" marB="91425"/>
                </a:tc>
                <a:tc>
                  <a:txBody>
                    <a:bodyPr/>
                    <a:lstStyle/>
                    <a:p>
                      <a:pPr marL="0" lvl="0" indent="0" algn="l" rtl="0">
                        <a:spcBef>
                          <a:spcPts val="0"/>
                        </a:spcBef>
                        <a:spcAft>
                          <a:spcPts val="0"/>
                        </a:spcAft>
                        <a:buNone/>
                      </a:pPr>
                      <a:r>
                        <a:rPr lang="en-US" sz="2000">
                          <a:solidFill>
                            <a:srgbClr val="4D5968"/>
                          </a:solidFill>
                          <a:highlight>
                            <a:srgbClr val="FFFFFF"/>
                          </a:highlight>
                          <a:latin typeface="Roboto"/>
                          <a:ea typeface="Roboto"/>
                          <a:cs typeface="Roboto"/>
                          <a:sym typeface="Roboto"/>
                        </a:rPr>
                        <a:t>Involves human interference more towards manual.</a:t>
                      </a:r>
                      <a:endParaRPr sz="2000"/>
                    </a:p>
                  </a:txBody>
                  <a:tcPr marL="91425" marR="91425" marT="91425" marB="91425"/>
                </a:tc>
                <a:tc>
                  <a:txBody>
                    <a:bodyPr/>
                    <a:lstStyle/>
                    <a:p>
                      <a:pPr marL="0" lvl="0" indent="0" algn="l" rtl="0">
                        <a:spcBef>
                          <a:spcPts val="0"/>
                        </a:spcBef>
                        <a:spcAft>
                          <a:spcPts val="0"/>
                        </a:spcAft>
                        <a:buNone/>
                      </a:pPr>
                      <a:r>
                        <a:rPr lang="en-US" sz="2000">
                          <a:solidFill>
                            <a:srgbClr val="4D5968"/>
                          </a:solidFill>
                          <a:highlight>
                            <a:srgbClr val="FFFFFF"/>
                          </a:highlight>
                          <a:latin typeface="Roboto"/>
                          <a:ea typeface="Roboto"/>
                          <a:cs typeface="Roboto"/>
                          <a:sym typeface="Roboto"/>
                        </a:rPr>
                        <a:t>Automated, once design self-implemented, no human effort</a:t>
                      </a:r>
                      <a:endParaRPr sz="2000"/>
                    </a:p>
                  </a:txBody>
                  <a:tcPr marL="91425" marR="91425" marT="91425" marB="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578963"/>
              </a:buClr>
              <a:buSzPts val="1400"/>
              <a:buFont typeface="Times New Roman"/>
              <a:buNone/>
            </a:pPr>
            <a:fld id="{00000000-1234-1234-1234-123412341234}" type="slidenum">
              <a:rPr lang="en-US" sz="1400" b="0" i="0" u="none">
                <a:solidFill>
                  <a:srgbClr val="578963"/>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578963"/>
                </a:buClr>
                <a:buSzPts val="1400"/>
                <a:buFont typeface="Times New Roman"/>
                <a:buNone/>
              </a:pPr>
              <a:t>9</a:t>
            </a:fld>
            <a:endParaRPr/>
          </a:p>
        </p:txBody>
      </p:sp>
      <p:sp>
        <p:nvSpPr>
          <p:cNvPr id="150" name="Google Shape;150;p6"/>
          <p:cNvSpPr txBox="1">
            <a:spLocks noGrp="1"/>
          </p:cNvSpPr>
          <p:nvPr>
            <p:ph type="ctrTitle"/>
          </p:nvPr>
        </p:nvSpPr>
        <p:spPr>
          <a:xfrm>
            <a:off x="685800" y="4572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Machine Learning: A Definition</a:t>
            </a:r>
            <a:endParaRPr/>
          </a:p>
        </p:txBody>
      </p:sp>
      <p:sp>
        <p:nvSpPr>
          <p:cNvPr id="151" name="Google Shape;151;p6"/>
          <p:cNvSpPr txBox="1">
            <a:spLocks noGrp="1"/>
          </p:cNvSpPr>
          <p:nvPr>
            <p:ph type="subTitle" idx="1"/>
          </p:nvPr>
        </p:nvSpPr>
        <p:spPr>
          <a:xfrm>
            <a:off x="609600" y="2514600"/>
            <a:ext cx="8001000" cy="1828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3200"/>
              <a:buNone/>
            </a:pPr>
            <a:r>
              <a:rPr lang="en-US" sz="3200" b="1" i="0" u="none">
                <a:solidFill>
                  <a:schemeClr val="dk1"/>
                </a:solidFill>
                <a:latin typeface="Times New Roman"/>
                <a:ea typeface="Times New Roman"/>
                <a:cs typeface="Times New Roman"/>
                <a:sym typeface="Times New Roman"/>
              </a:rPr>
              <a:t>Definition: </a:t>
            </a:r>
            <a:r>
              <a:rPr lang="en-US" sz="3200" b="0" i="0" u="none">
                <a:solidFill>
                  <a:schemeClr val="dk1"/>
                </a:solidFill>
                <a:latin typeface="Times New Roman"/>
                <a:ea typeface="Times New Roman"/>
                <a:cs typeface="Times New Roman"/>
                <a:sym typeface="Times New Roman"/>
              </a:rPr>
              <a:t>A computer</a:t>
            </a:r>
            <a:r>
              <a:rPr lang="en-US" sz="3200" b="1" i="0" u="none">
                <a:solidFill>
                  <a:schemeClr val="dk1"/>
                </a:solidFill>
                <a:latin typeface="Times New Roman"/>
                <a:ea typeface="Times New Roman"/>
                <a:cs typeface="Times New Roman"/>
                <a:sym typeface="Times New Roman"/>
              </a:rPr>
              <a:t> </a:t>
            </a:r>
            <a:r>
              <a:rPr lang="en-US" sz="3200" b="0" i="0" u="none">
                <a:solidFill>
                  <a:schemeClr val="dk1"/>
                </a:solidFill>
                <a:latin typeface="Times New Roman"/>
                <a:ea typeface="Times New Roman"/>
                <a:cs typeface="Times New Roman"/>
                <a:sym typeface="Times New Roman"/>
              </a:rPr>
              <a:t>program is said to </a:t>
            </a:r>
            <a:r>
              <a:rPr lang="en-US" sz="3200" b="0" i="1" u="none">
                <a:solidFill>
                  <a:schemeClr val="dk1"/>
                </a:solidFill>
                <a:latin typeface="Times New Roman"/>
                <a:ea typeface="Times New Roman"/>
                <a:cs typeface="Times New Roman"/>
                <a:sym typeface="Times New Roman"/>
              </a:rPr>
              <a:t>learn</a:t>
            </a:r>
            <a:r>
              <a:rPr lang="en-US" sz="3200" b="0" i="0" u="none">
                <a:solidFill>
                  <a:schemeClr val="dk1"/>
                </a:solidFill>
                <a:latin typeface="Times New Roman"/>
                <a:ea typeface="Times New Roman"/>
                <a:cs typeface="Times New Roman"/>
                <a:sym typeface="Times New Roman"/>
              </a:rPr>
              <a:t> from experience E with respect to some class of tasks T and performance measure P, if its performance at tasks in T, as measured by P, improves with experience E.</a:t>
            </a:r>
            <a:endParaRPr/>
          </a:p>
        </p:txBody>
      </p:sp>
    </p:spTree>
  </p:cSld>
  <p:clrMapOvr>
    <a:masterClrMapping/>
  </p:clrMapOvr>
</p:sld>
</file>

<file path=ppt/theme/theme1.xml><?xml version="1.0" encoding="utf-8"?>
<a:theme xmlns:a="http://schemas.openxmlformats.org/drawingml/2006/main" name="1_Serene">
  <a:themeElements>
    <a:clrScheme name="">
      <a:dk1>
        <a:srgbClr val="333333"/>
      </a:dk1>
      <a:lt1>
        <a:srgbClr val="A9BDA9"/>
      </a:lt1>
      <a:dk2>
        <a:srgbClr val="004C2B"/>
      </a:dk2>
      <a:lt2>
        <a:srgbClr val="578963"/>
      </a:lt2>
      <a:accent1>
        <a:srgbClr val="FFCCCC"/>
      </a:accent1>
      <a:accent2>
        <a:srgbClr val="B3E1B3"/>
      </a:accent2>
      <a:accent3>
        <a:srgbClr val="D1DBD1"/>
      </a:accent3>
      <a:accent4>
        <a:srgbClr val="2A2A2A"/>
      </a:accent4>
      <a:accent5>
        <a:srgbClr val="FFE2E2"/>
      </a:accent5>
      <a:accent6>
        <a:srgbClr val="A2CCA2"/>
      </a:accent6>
      <a:hlink>
        <a:srgbClr val="BDD7E5"/>
      </a:hlink>
      <a:folHlink>
        <a:srgbClr val="D2AAD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rene">
  <a:themeElements>
    <a:clrScheme name="">
      <a:dk1>
        <a:srgbClr val="333333"/>
      </a:dk1>
      <a:lt1>
        <a:srgbClr val="A9BDA9"/>
      </a:lt1>
      <a:dk2>
        <a:srgbClr val="004C2B"/>
      </a:dk2>
      <a:lt2>
        <a:srgbClr val="578963"/>
      </a:lt2>
      <a:accent1>
        <a:srgbClr val="FFCCCC"/>
      </a:accent1>
      <a:accent2>
        <a:srgbClr val="B3E1B3"/>
      </a:accent2>
      <a:accent3>
        <a:srgbClr val="D1DBD1"/>
      </a:accent3>
      <a:accent4>
        <a:srgbClr val="2A2A2A"/>
      </a:accent4>
      <a:accent5>
        <a:srgbClr val="FFE2E2"/>
      </a:accent5>
      <a:accent6>
        <a:srgbClr val="A2CCA2"/>
      </a:accent6>
      <a:hlink>
        <a:srgbClr val="BDD7E5"/>
      </a:hlink>
      <a:folHlink>
        <a:srgbClr val="D2AAD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2409</Words>
  <PresentationFormat>On-screen Show (4:3)</PresentationFormat>
  <Paragraphs>254</Paragraphs>
  <Slides>36</Slides>
  <Notes>32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36</vt:i4>
      </vt:variant>
    </vt:vector>
  </HeadingPairs>
  <TitlesOfParts>
    <vt:vector size="41" baseType="lpstr">
      <vt:lpstr>Arial</vt:lpstr>
      <vt:lpstr>Times New Roman</vt:lpstr>
      <vt:lpstr>Roboto</vt:lpstr>
      <vt:lpstr>1_Serene</vt:lpstr>
      <vt:lpstr>Serene</vt:lpstr>
      <vt:lpstr>Machine Learning: Lecture 1</vt:lpstr>
      <vt:lpstr>What is Machine Learning</vt:lpstr>
      <vt:lpstr>  What is Machine Learning</vt:lpstr>
      <vt:lpstr>Slide 4</vt:lpstr>
      <vt:lpstr>Slide 5</vt:lpstr>
      <vt:lpstr>Data mining vs Machine Learning</vt:lpstr>
      <vt:lpstr>Differences</vt:lpstr>
      <vt:lpstr>Differences</vt:lpstr>
      <vt:lpstr>Machine Learning: A Definition</vt:lpstr>
      <vt:lpstr>Examples of Successful Applications of Machine Learning</vt:lpstr>
      <vt:lpstr>Why is Machine Learning Important?</vt:lpstr>
      <vt:lpstr>Slide 12</vt:lpstr>
      <vt:lpstr>Slide 13</vt:lpstr>
      <vt:lpstr>Slide 14</vt:lpstr>
      <vt:lpstr>Areas of Influence for Machine Learning</vt:lpstr>
      <vt:lpstr>Slide 16</vt:lpstr>
      <vt:lpstr>Slide 17</vt:lpstr>
      <vt:lpstr>Designing a Learning System: An Example</vt:lpstr>
      <vt:lpstr>Slide 19</vt:lpstr>
      <vt:lpstr>1. Problem Description:                  A Checker Learning Problem</vt:lpstr>
      <vt:lpstr>2.Choose the Training Experience</vt:lpstr>
      <vt:lpstr>Choose the Training Experience</vt:lpstr>
      <vt:lpstr>Choose the Training Experience</vt:lpstr>
      <vt:lpstr> 3. Choosing the Target Function</vt:lpstr>
      <vt:lpstr>3.Choosing the Target Function </vt:lpstr>
      <vt:lpstr>     4. Choosing a Representation for the Target Function </vt:lpstr>
      <vt:lpstr>4. Choosing a Representation for the Target Function </vt:lpstr>
      <vt:lpstr>Slide 28</vt:lpstr>
      <vt:lpstr>5. Choosing a Function Approximation Algorithm </vt:lpstr>
      <vt:lpstr>5. Choosing a Function Approximation Algorithm</vt:lpstr>
      <vt:lpstr>5. Choosing a Function Approximation Algorithm</vt:lpstr>
      <vt:lpstr>Slide 32</vt:lpstr>
      <vt:lpstr>6. Final Design for Checkers Learning</vt:lpstr>
      <vt:lpstr>Slide 34</vt:lpstr>
      <vt:lpstr>Slide 35</vt:lpstr>
      <vt:lpstr>Issues in Machine Learning (i.e., Generalization)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Lecture 1</dc:title>
  <dc:creator>NVR</dc:creator>
  <cp:lastModifiedBy>rvr</cp:lastModifiedBy>
  <cp:revision>13</cp:revision>
  <dcterms:created xsi:type="dcterms:W3CDTF">1999-05-23T23:41:25Z</dcterms:created>
  <dcterms:modified xsi:type="dcterms:W3CDTF">2024-01-24T07:05:09Z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nat@cis.ohio-state.edu</vt:lpwstr>
  </property>
  <property fmtid="{D5CDD505-2E9C-101B-9397-08002B2CF9AE}" pid="8" name="HomePage">
    <vt:lpwstr>http://paul.rutgers.edu/~nat</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4227072</vt:i4>
  </property>
  <property fmtid="{D5CDD505-2E9C-101B-9397-08002B2CF9AE}" pid="14" name="TextColor">
    <vt:i4>0</vt:i4>
  </property>
  <property fmtid="{D5CDD505-2E9C-101B-9397-08002B2CF9AE}" pid="15" name="LinkColor">
    <vt:i4>16776960</vt:i4>
  </property>
  <property fmtid="{D5CDD505-2E9C-101B-9397-08002B2CF9AE}" pid="16" name="VisitedColor">
    <vt:i4>12632256</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1</vt:i4>
  </property>
  <property fmtid="{D5CDD505-2E9C-101B-9397-08002B2CF9AE}" pid="21" name="OutputDir">
    <vt:lpwstr>C:\cow\Machine Learning</vt:lpwstr>
  </property>
</Properties>
</file>