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90" r:id="rId2"/>
    <p:sldId id="257" r:id="rId3"/>
    <p:sldId id="274" r:id="rId4"/>
    <p:sldId id="275" r:id="rId5"/>
    <p:sldId id="266" r:id="rId6"/>
    <p:sldId id="270" r:id="rId7"/>
    <p:sldId id="285" r:id="rId8"/>
    <p:sldId id="289" r:id="rId9"/>
    <p:sldId id="261" r:id="rId10"/>
    <p:sldId id="286" r:id="rId11"/>
    <p:sldId id="291" r:id="rId12"/>
    <p:sldId id="287" r:id="rId13"/>
    <p:sldId id="292" r:id="rId14"/>
    <p:sldId id="276" r:id="rId15"/>
    <p:sldId id="277" r:id="rId16"/>
    <p:sldId id="278" r:id="rId17"/>
    <p:sldId id="295" r:id="rId18"/>
    <p:sldId id="296" r:id="rId19"/>
    <p:sldId id="297" r:id="rId20"/>
    <p:sldId id="298" r:id="rId21"/>
    <p:sldId id="280" r:id="rId22"/>
    <p:sldId id="281" r:id="rId23"/>
    <p:sldId id="282" r:id="rId24"/>
    <p:sldId id="283" r:id="rId25"/>
    <p:sldId id="293" r:id="rId26"/>
    <p:sldId id="294" r:id="rId27"/>
    <p:sldId id="27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lla Lavanya" initials="BL" lastIdx="1" clrIdx="0">
    <p:extLst>
      <p:ext uri="{19B8F6BF-5375-455C-9EA6-DF929625EA0E}">
        <p15:presenceInfo xmlns:p15="http://schemas.microsoft.com/office/powerpoint/2012/main" userId="0799f232924e08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2-15T18:10:17.001" idx="1">
    <p:pos x="4620" y="2515"/>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42162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60701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06445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45111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3181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624788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4899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8517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5100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5686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9205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275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2/17/2023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0329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4786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2/17/2023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8335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571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91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CF1133-3259-4C45-BABA-5B62D9C6F78D}" type="datetimeFigureOut">
              <a:rPr lang="en-US" smtClean="0"/>
              <a:t>2/17/2023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4400485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datadriveninvestor.com/2019/03/03/editors-pick-5-machine-learning-book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4ABF-62E2-2751-A2C3-A84B66AE17FD}"/>
              </a:ext>
            </a:extLst>
          </p:cNvPr>
          <p:cNvSpPr>
            <a:spLocks noGrp="1"/>
          </p:cNvSpPr>
          <p:nvPr>
            <p:ph type="title"/>
          </p:nvPr>
        </p:nvSpPr>
        <p:spPr>
          <a:xfrm>
            <a:off x="839788" y="2045109"/>
            <a:ext cx="10515600" cy="1704361"/>
          </a:xfrm>
        </p:spPr>
        <p:txBody>
          <a:bodyPr>
            <a:normAutofit fontScale="90000"/>
          </a:bodyPr>
          <a:lstStyle/>
          <a:p>
            <a:r>
              <a:rPr lang="en-US" sz="5400" i="1" dirty="0">
                <a:solidFill>
                  <a:schemeClr val="tx1"/>
                </a:solidFill>
              </a:rPr>
              <a:t>Brain Tumor Detection</a:t>
            </a:r>
            <a:br>
              <a:rPr lang="en-IN" sz="5400" i="1" dirty="0">
                <a:solidFill>
                  <a:schemeClr val="tx1"/>
                </a:solidFill>
              </a:rPr>
            </a:br>
            <a:endParaRPr lang="en-IN" dirty="0"/>
          </a:p>
        </p:txBody>
      </p:sp>
      <p:sp>
        <p:nvSpPr>
          <p:cNvPr id="3" name="Text Placeholder 2">
            <a:extLst>
              <a:ext uri="{FF2B5EF4-FFF2-40B4-BE49-F238E27FC236}">
                <a16:creationId xmlns:a16="http://schemas.microsoft.com/office/drawing/2014/main" id="{650054E7-E56C-7140-0C38-FF8767EDE09C}"/>
              </a:ext>
            </a:extLst>
          </p:cNvPr>
          <p:cNvSpPr>
            <a:spLocks noGrp="1"/>
          </p:cNvSpPr>
          <p:nvPr>
            <p:ph type="body" sz="half" idx="2"/>
          </p:nvPr>
        </p:nvSpPr>
        <p:spPr>
          <a:xfrm>
            <a:off x="839788" y="4286865"/>
            <a:ext cx="10514012" cy="1704360"/>
          </a:xfrm>
        </p:spPr>
        <p:txBody>
          <a:bodyPr>
            <a:normAutofit/>
          </a:bodyPr>
          <a:lstStyle/>
          <a:p>
            <a:r>
              <a:rPr lang="en-US" sz="1800" dirty="0"/>
              <a:t>                                                                                                                                                    MACHINE LEARNING (BATCH -03)</a:t>
            </a:r>
          </a:p>
          <a:p>
            <a:r>
              <a:rPr lang="en-US" sz="1800" dirty="0"/>
              <a:t>                                                                                                                                                      KATTA ANUSHA(</a:t>
            </a:r>
            <a:r>
              <a:rPr lang="en-US" sz="1800" dirty="0">
                <a:latin typeface="Algerian" panose="04020705040A02060702" pitchFamily="82" charset="0"/>
              </a:rPr>
              <a:t>Y20CS087</a:t>
            </a:r>
            <a:r>
              <a:rPr lang="en-US" sz="1800" dirty="0"/>
              <a:t>)</a:t>
            </a:r>
            <a:endParaRPr lang="en-IN" sz="1800" dirty="0"/>
          </a:p>
        </p:txBody>
      </p:sp>
    </p:spTree>
    <p:extLst>
      <p:ext uri="{BB962C8B-B14F-4D97-AF65-F5344CB8AC3E}">
        <p14:creationId xmlns:p14="http://schemas.microsoft.com/office/powerpoint/2010/main" val="1274103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D98E51-3397-2F0C-6B72-4839A78FA911}"/>
              </a:ext>
            </a:extLst>
          </p:cNvPr>
          <p:cNvSpPr txBox="1"/>
          <p:nvPr/>
        </p:nvSpPr>
        <p:spPr>
          <a:xfrm>
            <a:off x="0" y="167149"/>
            <a:ext cx="9144000" cy="6944465"/>
          </a:xfrm>
          <a:prstGeom prst="rect">
            <a:avLst/>
          </a:prstGeom>
          <a:noFill/>
        </p:spPr>
        <p:txBody>
          <a:bodyPr wrap="square">
            <a:spAutoFit/>
          </a:bodyPr>
          <a:lstStyle/>
          <a:p>
            <a:pPr>
              <a:spcBef>
                <a:spcPts val="200"/>
              </a:spcBef>
            </a:pPr>
            <a:r>
              <a:rPr lang="en-US" sz="2800" b="1" dirty="0">
                <a:latin typeface="Calibri" panose="020F0502020204030204" pitchFamily="34" charset="0"/>
                <a:ea typeface="Times New Roman" panose="02020603050405020304" pitchFamily="18" charset="0"/>
                <a:cs typeface="Calibri" panose="020F0502020204030204" pitchFamily="34" charset="0"/>
              </a:rPr>
              <a:t>TECHNOLOGY USED:</a:t>
            </a:r>
            <a:endParaRPr lang="en-US" sz="2800" b="1" dirty="0">
              <a:effectLst/>
              <a:latin typeface="Calibri" panose="020F0502020204030204" pitchFamily="34" charset="0"/>
              <a:ea typeface="Times New Roman" panose="02020603050405020304" pitchFamily="18" charset="0"/>
              <a:cs typeface="Calibri" panose="020F0502020204030204" pitchFamily="34" charset="0"/>
            </a:endParaRPr>
          </a:p>
          <a:p>
            <a:pPr>
              <a:spcBef>
                <a:spcPts val="200"/>
              </a:spcBef>
            </a:pPr>
            <a:endParaRPr lang="en-IN" sz="1600" b="1" dirty="0">
              <a:effectLst/>
              <a:latin typeface="Cambria" panose="02040503050406030204" pitchFamily="18" charset="0"/>
              <a:ea typeface="Times New Roman" panose="02020603050405020304" pitchFamily="18" charset="0"/>
              <a:cs typeface="Times New Roman" panose="02020603050405020304" pitchFamily="18" charset="0"/>
            </a:endParaRPr>
          </a:p>
          <a:p>
            <a:pPr>
              <a:lnSpc>
                <a:spcPts val="2475"/>
              </a:lnSpc>
            </a:pPr>
            <a:r>
              <a:rPr lang="en-US" sz="2100" b="1" dirty="0">
                <a:effectLst/>
                <a:latin typeface="Calibri" panose="020F0502020204030204" pitchFamily="34" charset="0"/>
                <a:ea typeface="LM Roman 12"/>
                <a:cs typeface="Calibri" panose="020F0502020204030204" pitchFamily="34" charset="0"/>
              </a:rPr>
              <a:t>Convolutional Neural Network is a Deep Learning algorithm specially designed for working with Images and videos. It takes images as inputs, extracts and learns the features of the image, and classifies them based on the learned features.</a:t>
            </a:r>
          </a:p>
          <a:p>
            <a:pPr>
              <a:lnSpc>
                <a:spcPts val="2475"/>
              </a:lnSpc>
            </a:pPr>
            <a:endParaRPr lang="en-IN" sz="1200" dirty="0">
              <a:effectLst/>
              <a:latin typeface="LM Roman 12"/>
              <a:ea typeface="LM Roman 12"/>
              <a:cs typeface="LM Roman 12"/>
            </a:endParaRPr>
          </a:p>
          <a:p>
            <a:pPr>
              <a:spcBef>
                <a:spcPts val="200"/>
              </a:spcBef>
            </a:pPr>
            <a:r>
              <a:rPr lang="en-US" sz="2800" b="1" dirty="0">
                <a:effectLst/>
                <a:latin typeface="Calibri" panose="020F0502020204030204" pitchFamily="34" charset="0"/>
                <a:ea typeface="Times New Roman" panose="02020603050405020304" pitchFamily="18" charset="0"/>
                <a:cs typeface="Calibri" panose="020F0502020204030204" pitchFamily="34" charset="0"/>
              </a:rPr>
              <a:t>Components of CNN</a:t>
            </a:r>
          </a:p>
          <a:p>
            <a:pPr>
              <a:spcBef>
                <a:spcPts val="200"/>
              </a:spcBef>
            </a:pPr>
            <a:endParaRPr lang="en-IN" sz="1600" b="1" dirty="0">
              <a:effectLst/>
              <a:latin typeface="Cambria" panose="02040503050406030204" pitchFamily="18" charset="0"/>
              <a:ea typeface="Times New Roman" panose="02020603050405020304" pitchFamily="18" charset="0"/>
              <a:cs typeface="Times New Roman" panose="02020603050405020304" pitchFamily="18" charset="0"/>
            </a:endParaRPr>
          </a:p>
          <a:p>
            <a:pPr>
              <a:lnSpc>
                <a:spcPts val="2475"/>
              </a:lnSpc>
            </a:pPr>
            <a:r>
              <a:rPr lang="en-US" sz="2100" b="1" dirty="0">
                <a:effectLst/>
                <a:latin typeface="Calibri" panose="020F0502020204030204" pitchFamily="34" charset="0"/>
                <a:ea typeface="LM Roman 12"/>
                <a:cs typeface="Calibri" panose="020F0502020204030204" pitchFamily="34" charset="0"/>
              </a:rPr>
              <a:t>The CNN model works in two steps: feature extraction and Classification</a:t>
            </a:r>
            <a:endParaRPr lang="en-IN" sz="2100" b="1" dirty="0">
              <a:effectLst/>
              <a:latin typeface="Calibri" panose="020F0502020204030204" pitchFamily="34" charset="0"/>
              <a:ea typeface="LM Roman 12"/>
              <a:cs typeface="Calibri" panose="020F0502020204030204" pitchFamily="34" charset="0"/>
            </a:endParaRPr>
          </a:p>
          <a:p>
            <a:pPr>
              <a:lnSpc>
                <a:spcPts val="2475"/>
              </a:lnSpc>
            </a:pPr>
            <a:r>
              <a:rPr lang="en-US" sz="2100" b="1" dirty="0">
                <a:effectLst/>
                <a:latin typeface="Calibri" panose="020F0502020204030204" pitchFamily="34" charset="0"/>
                <a:ea typeface="LM Roman 12"/>
                <a:cs typeface="Calibri" panose="020F0502020204030204" pitchFamily="34" charset="0"/>
              </a:rPr>
              <a:t>Feature Extraction is a phase where various filters and layers are applied to the images to extract the information and features out of it and once it’s done it is passed on to the next phase </a:t>
            </a:r>
            <a:r>
              <a:rPr lang="en-US" sz="2100" b="1" dirty="0" err="1">
                <a:effectLst/>
                <a:latin typeface="Calibri" panose="020F0502020204030204" pitchFamily="34" charset="0"/>
                <a:ea typeface="LM Roman 12"/>
                <a:cs typeface="Calibri" panose="020F0502020204030204" pitchFamily="34" charset="0"/>
              </a:rPr>
              <a:t>i.e</a:t>
            </a:r>
            <a:r>
              <a:rPr lang="en-US" sz="2100" b="1" dirty="0">
                <a:effectLst/>
                <a:latin typeface="Calibri" panose="020F0502020204030204" pitchFamily="34" charset="0"/>
                <a:ea typeface="LM Roman 12"/>
                <a:cs typeface="Calibri" panose="020F0502020204030204" pitchFamily="34" charset="0"/>
              </a:rPr>
              <a:t> Classification where they are classified based on the target variable of the problem.</a:t>
            </a:r>
          </a:p>
          <a:p>
            <a:pPr>
              <a:lnSpc>
                <a:spcPts val="2475"/>
              </a:lnSpc>
            </a:pPr>
            <a:endParaRPr lang="en-US" dirty="0">
              <a:latin typeface="Lato" panose="020F0502020204030203" pitchFamily="34" charset="0"/>
              <a:ea typeface="LM Roman 12"/>
              <a:cs typeface="LM Roman 12"/>
            </a:endParaRPr>
          </a:p>
          <a:p>
            <a:pPr>
              <a:lnSpc>
                <a:spcPts val="2475"/>
              </a:lnSpc>
            </a:pPr>
            <a:r>
              <a:rPr lang="en-US" sz="2100" b="1" dirty="0">
                <a:effectLst/>
                <a:latin typeface="Calibri" panose="020F0502020204030204" pitchFamily="34" charset="0"/>
                <a:ea typeface="LM Roman 12"/>
                <a:cs typeface="Calibri" panose="020F0502020204030204" pitchFamily="34" charset="0"/>
              </a:rPr>
              <a:t>A typical CNN model looks like this:</a:t>
            </a:r>
            <a:endParaRPr lang="en-IN" sz="2100" dirty="0">
              <a:effectLst/>
              <a:latin typeface="Calibri" panose="020F0502020204030204" pitchFamily="34" charset="0"/>
              <a:ea typeface="LM Roman 12"/>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en-US" sz="2100" dirty="0">
                <a:effectLst/>
                <a:latin typeface="Calibri" panose="020F0502020204030204" pitchFamily="34" charset="0"/>
                <a:ea typeface="LM Roman 12"/>
                <a:cs typeface="Calibri" panose="020F0502020204030204" pitchFamily="34" charset="0"/>
              </a:rPr>
              <a:t>Input layer</a:t>
            </a:r>
            <a:endParaRPr lang="en-IN" sz="2100" dirty="0">
              <a:effectLst/>
              <a:latin typeface="Calibri" panose="020F0502020204030204" pitchFamily="34" charset="0"/>
              <a:ea typeface="LM Roman 12"/>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en-US" sz="2100" dirty="0">
                <a:effectLst/>
                <a:latin typeface="Calibri" panose="020F0502020204030204" pitchFamily="34" charset="0"/>
                <a:ea typeface="LM Roman 12"/>
                <a:cs typeface="Calibri" panose="020F0502020204030204" pitchFamily="34" charset="0"/>
              </a:rPr>
              <a:t>Convolution layer + Activation function</a:t>
            </a:r>
            <a:endParaRPr lang="en-IN" sz="2100" dirty="0">
              <a:effectLst/>
              <a:latin typeface="Calibri" panose="020F0502020204030204" pitchFamily="34" charset="0"/>
              <a:ea typeface="LM Roman 12"/>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en-US" sz="2100" dirty="0">
                <a:effectLst/>
                <a:latin typeface="Calibri" panose="020F0502020204030204" pitchFamily="34" charset="0"/>
                <a:ea typeface="LM Roman 12"/>
                <a:cs typeface="Calibri" panose="020F0502020204030204" pitchFamily="34" charset="0"/>
              </a:rPr>
              <a:t>Pooling layer</a:t>
            </a:r>
            <a:endParaRPr lang="en-IN" sz="2100" dirty="0">
              <a:effectLst/>
              <a:latin typeface="Calibri" panose="020F0502020204030204" pitchFamily="34" charset="0"/>
              <a:ea typeface="LM Roman 12"/>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en-US" sz="2100" dirty="0">
                <a:effectLst/>
                <a:latin typeface="Calibri" panose="020F0502020204030204" pitchFamily="34" charset="0"/>
                <a:ea typeface="LM Roman 12"/>
                <a:cs typeface="Calibri" panose="020F0502020204030204" pitchFamily="34" charset="0"/>
              </a:rPr>
              <a:t>Fully Connected Layer</a:t>
            </a:r>
            <a:endParaRPr lang="en-IN" sz="2100" dirty="0">
              <a:effectLst/>
              <a:latin typeface="Calibri" panose="020F0502020204030204" pitchFamily="34" charset="0"/>
              <a:ea typeface="LM Roman 12"/>
              <a:cs typeface="Calibri" panose="020F0502020204030204" pitchFamily="34" charset="0"/>
            </a:endParaRPr>
          </a:p>
          <a:p>
            <a:pPr>
              <a:lnSpc>
                <a:spcPts val="2475"/>
              </a:lnSpc>
            </a:pPr>
            <a:endParaRPr lang="en-IN" sz="1200" dirty="0">
              <a:effectLst/>
              <a:latin typeface="LM Roman 12"/>
              <a:ea typeface="LM Roman 12"/>
              <a:cs typeface="LM Roman 12"/>
            </a:endParaRPr>
          </a:p>
        </p:txBody>
      </p:sp>
    </p:spTree>
    <p:extLst>
      <p:ext uri="{BB962C8B-B14F-4D97-AF65-F5344CB8AC3E}">
        <p14:creationId xmlns:p14="http://schemas.microsoft.com/office/powerpoint/2010/main" val="3267209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3AA9C4-4E04-8A92-D17E-F2DECA1247E5}"/>
              </a:ext>
            </a:extLst>
          </p:cNvPr>
          <p:cNvSpPr txBox="1"/>
          <p:nvPr/>
        </p:nvSpPr>
        <p:spPr>
          <a:xfrm>
            <a:off x="540775" y="658761"/>
            <a:ext cx="8080711" cy="3970318"/>
          </a:xfrm>
          <a:prstGeom prst="rect">
            <a:avLst/>
          </a:prstGeom>
          <a:noFill/>
        </p:spPr>
        <p:txBody>
          <a:bodyPr wrap="square">
            <a:spAutoFit/>
          </a:bodyPr>
          <a:lstStyle/>
          <a:p>
            <a:pPr marL="342900" indent="-342900" algn="l">
              <a:buFont typeface="Arial" panose="020B0604020202020204" pitchFamily="34" charset="0"/>
              <a:buChar char="•"/>
            </a:pPr>
            <a:r>
              <a:rPr lang="en-US" sz="2100" b="1" i="0" dirty="0">
                <a:effectLst/>
                <a:latin typeface="Calibri" panose="020F0502020204030204" pitchFamily="34" charset="0"/>
                <a:cs typeface="Calibri" panose="020F0502020204030204" pitchFamily="34" charset="0"/>
              </a:rPr>
              <a:t>CNNs are very effective in reducing the number of parameters without losing on the quality of models. </a:t>
            </a:r>
          </a:p>
          <a:p>
            <a:endParaRPr lang="en-US" sz="2100" b="1" i="0" u="none" strike="noStrike" dirty="0">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endParaRPr>
          </a:p>
          <a:p>
            <a:pPr marL="342900" indent="-342900">
              <a:buFont typeface="Arial" panose="020B0604020202020204" pitchFamily="34" charset="0"/>
              <a:buChar char="•"/>
            </a:pPr>
            <a:r>
              <a:rPr lang="en-US" sz="2100" b="1" i="0" dirty="0">
                <a:effectLst/>
                <a:latin typeface="Calibri" panose="020F0502020204030204" pitchFamily="34" charset="0"/>
                <a:cs typeface="Calibri" panose="020F0502020204030204" pitchFamily="34" charset="0"/>
              </a:rPr>
              <a:t>All the layers of a CNN have multiple convolutional filters working and scanning the complete feature matrix and carry out the dimensionality reduction. This enables CNN to be a very apt and fit network for image classifications and processing.</a:t>
            </a:r>
          </a:p>
          <a:p>
            <a:endParaRPr lang="en-US" sz="2100" b="1" u="none" strike="noStrik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endParaRPr>
          </a:p>
          <a:p>
            <a:pPr marL="342900" indent="-342900">
              <a:buFont typeface="Arial" panose="020B0604020202020204" pitchFamily="34" charset="0"/>
              <a:buChar char="•"/>
            </a:pPr>
            <a:r>
              <a:rPr lang="en-US" sz="2100" b="1" i="0" dirty="0">
                <a:effectLst/>
                <a:latin typeface="Calibri" panose="020F0502020204030204" pitchFamily="34" charset="0"/>
                <a:cs typeface="Calibri" panose="020F0502020204030204" pitchFamily="34" charset="0"/>
              </a:rPr>
              <a:t>The number of parameters in a neural network grows rapidly with the increase in the number of layers. This can make training for a model computationally heavy (and sometimes not feasible). </a:t>
            </a:r>
            <a:br>
              <a:rPr lang="en-US" sz="2100" b="1" i="0" u="none" strike="noStrike" dirty="0">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br>
            <a:endParaRPr lang="en-IN" sz="21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8246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nvolutional Neural Network with Implementation in Python layers">
            <a:extLst>
              <a:ext uri="{FF2B5EF4-FFF2-40B4-BE49-F238E27FC236}">
                <a16:creationId xmlns:a16="http://schemas.microsoft.com/office/drawing/2014/main" id="{3363C378-5B4C-F1B8-3A48-70ADBFCCAD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6848" y="900881"/>
            <a:ext cx="8401286" cy="5410200"/>
          </a:xfrm>
          <a:prstGeom prst="rect">
            <a:avLst/>
          </a:prstGeom>
          <a:noFill/>
          <a:ln>
            <a:noFill/>
          </a:ln>
        </p:spPr>
      </p:pic>
    </p:spTree>
    <p:extLst>
      <p:ext uri="{BB962C8B-B14F-4D97-AF65-F5344CB8AC3E}">
        <p14:creationId xmlns:p14="http://schemas.microsoft.com/office/powerpoint/2010/main" val="3664816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2A42F-622F-DCB5-B9B8-FBA197F46F3C}"/>
              </a:ext>
            </a:extLst>
          </p:cNvPr>
          <p:cNvSpPr>
            <a:spLocks noGrp="1"/>
          </p:cNvSpPr>
          <p:nvPr>
            <p:ph type="title"/>
          </p:nvPr>
        </p:nvSpPr>
        <p:spPr/>
        <p:txBody>
          <a:bodyPr>
            <a:normAutofit fontScale="90000"/>
          </a:bodyPr>
          <a:lstStyle/>
          <a:p>
            <a:r>
              <a:rPr lang="en-IN" sz="4400" dirty="0">
                <a:solidFill>
                  <a:schemeClr val="tx1"/>
                </a:solidFill>
                <a:latin typeface="Calibri" panose="020F0502020204030204" pitchFamily="34" charset="0"/>
                <a:ea typeface="LM Roman 12"/>
                <a:cs typeface="Calibri" panose="020F0502020204030204" pitchFamily="34" charset="0"/>
              </a:rPr>
              <a:t>Problem description:</a:t>
            </a:r>
            <a:br>
              <a:rPr lang="en-IN" sz="2800" dirty="0">
                <a:solidFill>
                  <a:schemeClr val="tx1"/>
                </a:solidFill>
                <a:latin typeface="Arial" panose="020B0604020202020204" pitchFamily="34" charset="0"/>
                <a:ea typeface="LM Roman 12"/>
                <a:cs typeface="LM Roman 12"/>
              </a:rPr>
            </a:br>
            <a:br>
              <a:rPr lang="en-IN" sz="2800" dirty="0">
                <a:solidFill>
                  <a:schemeClr val="tx1"/>
                </a:solidFill>
                <a:latin typeface="Arial" panose="020B0604020202020204" pitchFamily="34" charset="0"/>
                <a:ea typeface="LM Roman 12"/>
                <a:cs typeface="LM Roman 12"/>
              </a:rPr>
            </a:br>
            <a:br>
              <a:rPr lang="en-IN" sz="2800" dirty="0">
                <a:solidFill>
                  <a:schemeClr val="tx1"/>
                </a:solidFill>
                <a:effectLst/>
                <a:latin typeface="LM Roman 12"/>
                <a:ea typeface="LM Roman 12"/>
                <a:cs typeface="LM Roman 12"/>
              </a:rPr>
            </a:br>
            <a:endParaRPr lang="en-IN" sz="2800" dirty="0">
              <a:solidFill>
                <a:schemeClr val="tx1"/>
              </a:solidFill>
            </a:endParaRPr>
          </a:p>
        </p:txBody>
      </p:sp>
      <p:sp>
        <p:nvSpPr>
          <p:cNvPr id="6" name="TextBox 5">
            <a:extLst>
              <a:ext uri="{FF2B5EF4-FFF2-40B4-BE49-F238E27FC236}">
                <a16:creationId xmlns:a16="http://schemas.microsoft.com/office/drawing/2014/main" id="{D8E9DDD6-4A0A-DEB4-7645-C091F8E67D6D}"/>
              </a:ext>
            </a:extLst>
          </p:cNvPr>
          <p:cNvSpPr txBox="1"/>
          <p:nvPr/>
        </p:nvSpPr>
        <p:spPr>
          <a:xfrm>
            <a:off x="1414022" y="1633914"/>
            <a:ext cx="7745865" cy="4293483"/>
          </a:xfrm>
          <a:prstGeom prst="rect">
            <a:avLst/>
          </a:prstGeom>
          <a:noFill/>
        </p:spPr>
        <p:txBody>
          <a:bodyPr wrap="square">
            <a:spAutoFit/>
          </a:bodyPr>
          <a:lstStyle/>
          <a:p>
            <a:pPr marL="285750" indent="-285750">
              <a:buFont typeface="Arial" panose="020B0604020202020204" pitchFamily="34" charset="0"/>
              <a:buChar char="•"/>
            </a:pPr>
            <a:r>
              <a:rPr lang="en-IN" sz="2100" b="1" dirty="0">
                <a:effectLst/>
                <a:latin typeface="Calibri" panose="020F0502020204030204" pitchFamily="34" charset="0"/>
                <a:ea typeface="Times New Roman" panose="02020603050405020304" pitchFamily="18" charset="0"/>
                <a:cs typeface="Calibri" panose="020F0502020204030204" pitchFamily="34" charset="0"/>
              </a:rPr>
              <a:t>The aim is to provide an algorithm that guarantees the presence of a </a:t>
            </a:r>
            <a:r>
              <a:rPr lang="en-IN" sz="2100" b="1" dirty="0" err="1">
                <a:effectLst/>
                <a:latin typeface="Calibri" panose="020F0502020204030204" pitchFamily="34" charset="0"/>
                <a:ea typeface="Times New Roman" panose="02020603050405020304" pitchFamily="18" charset="0"/>
                <a:cs typeface="Calibri" panose="020F0502020204030204" pitchFamily="34" charset="0"/>
              </a:rPr>
              <a:t>tumor</a:t>
            </a:r>
            <a:r>
              <a:rPr lang="en-IN" sz="2100" b="1" dirty="0">
                <a:effectLst/>
                <a:latin typeface="Calibri" panose="020F0502020204030204" pitchFamily="34" charset="0"/>
                <a:ea typeface="Times New Roman" panose="02020603050405020304" pitchFamily="18" charset="0"/>
                <a:cs typeface="Calibri" panose="020F0502020204030204" pitchFamily="34" charset="0"/>
              </a:rPr>
              <a:t> by combining several procedures to provide a </a:t>
            </a:r>
            <a:r>
              <a:rPr lang="en-IN" sz="2100" b="1" dirty="0" err="1">
                <a:effectLst/>
                <a:latin typeface="Calibri" panose="020F0502020204030204" pitchFamily="34" charset="0"/>
                <a:ea typeface="Times New Roman" panose="02020603050405020304" pitchFamily="18" charset="0"/>
                <a:cs typeface="Calibri" panose="020F0502020204030204" pitchFamily="34" charset="0"/>
              </a:rPr>
              <a:t>foolproof</a:t>
            </a:r>
            <a:r>
              <a:rPr lang="en-IN" sz="2100" b="1" dirty="0">
                <a:effectLst/>
                <a:latin typeface="Calibri" panose="020F0502020204030204" pitchFamily="34" charset="0"/>
                <a:ea typeface="Times New Roman" panose="02020603050405020304" pitchFamily="18" charset="0"/>
                <a:cs typeface="Calibri" panose="020F0502020204030204" pitchFamily="34" charset="0"/>
              </a:rPr>
              <a:t> method of </a:t>
            </a:r>
            <a:r>
              <a:rPr lang="en-IN" sz="2100" b="1" dirty="0" err="1">
                <a:effectLst/>
                <a:latin typeface="Calibri" panose="020F0502020204030204" pitchFamily="34" charset="0"/>
                <a:ea typeface="Times New Roman" panose="02020603050405020304" pitchFamily="18" charset="0"/>
                <a:cs typeface="Calibri" panose="020F0502020204030204" pitchFamily="34" charset="0"/>
              </a:rPr>
              <a:t>tumor</a:t>
            </a:r>
            <a:r>
              <a:rPr lang="en-IN" sz="2100" b="1" dirty="0">
                <a:effectLst/>
                <a:latin typeface="Calibri" panose="020F0502020204030204" pitchFamily="34" charset="0"/>
                <a:ea typeface="Times New Roman" panose="02020603050405020304" pitchFamily="18" charset="0"/>
                <a:cs typeface="Calibri" panose="020F0502020204030204" pitchFamily="34" charset="0"/>
              </a:rPr>
              <a:t> detection in MR brain images.</a:t>
            </a:r>
          </a:p>
          <a:p>
            <a:endParaRPr lang="en-IN" sz="2100" b="1" dirty="0">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buFont typeface="Arial" panose="020B0604020202020204" pitchFamily="34" charset="0"/>
              <a:buChar char="•"/>
            </a:pPr>
            <a:r>
              <a:rPr lang="en-IN" sz="2100" b="1" dirty="0">
                <a:effectLst/>
                <a:latin typeface="Calibri" panose="020F0502020204030204" pitchFamily="34" charset="0"/>
                <a:ea typeface="Times New Roman" panose="02020603050405020304" pitchFamily="18" charset="0"/>
                <a:cs typeface="Calibri" panose="020F0502020204030204" pitchFamily="34" charset="0"/>
              </a:rPr>
              <a:t>The focus of this project is MR brain images </a:t>
            </a:r>
            <a:r>
              <a:rPr lang="en-IN" sz="2100" b="1" dirty="0" err="1">
                <a:effectLst/>
                <a:latin typeface="Calibri" panose="020F0502020204030204" pitchFamily="34" charset="0"/>
                <a:ea typeface="Times New Roman" panose="02020603050405020304" pitchFamily="18" charset="0"/>
                <a:cs typeface="Calibri" panose="020F0502020204030204" pitchFamily="34" charset="0"/>
              </a:rPr>
              <a:t>tumor</a:t>
            </a:r>
            <a:r>
              <a:rPr lang="en-IN" sz="2100" b="1" dirty="0">
                <a:effectLst/>
                <a:latin typeface="Calibri" panose="020F0502020204030204" pitchFamily="34" charset="0"/>
                <a:ea typeface="Times New Roman" panose="02020603050405020304" pitchFamily="18" charset="0"/>
                <a:cs typeface="Calibri" panose="020F0502020204030204" pitchFamily="34" charset="0"/>
              </a:rPr>
              <a:t> extraction and its representation in simpler form such that it is understandable by everyone.</a:t>
            </a:r>
          </a:p>
          <a:p>
            <a:endParaRPr lang="en-IN" sz="2100" b="1" dirty="0">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buFont typeface="Arial" panose="020B0604020202020204" pitchFamily="34" charset="0"/>
              <a:buChar char="•"/>
            </a:pPr>
            <a:r>
              <a:rPr lang="en-IN" sz="2100" b="1" dirty="0">
                <a:effectLst/>
                <a:latin typeface="Calibri" panose="020F0502020204030204" pitchFamily="34" charset="0"/>
                <a:ea typeface="Times New Roman" panose="02020603050405020304" pitchFamily="18" charset="0"/>
                <a:cs typeface="Calibri" panose="020F0502020204030204" pitchFamily="34" charset="0"/>
              </a:rPr>
              <a:t> The resultant image will be able to provide information like size, dimension and position of the </a:t>
            </a:r>
            <a:r>
              <a:rPr lang="en-IN" sz="2100" b="1" dirty="0" err="1">
                <a:effectLst/>
                <a:latin typeface="Calibri" panose="020F0502020204030204" pitchFamily="34" charset="0"/>
                <a:ea typeface="Times New Roman" panose="02020603050405020304" pitchFamily="18" charset="0"/>
                <a:cs typeface="Calibri" panose="020F0502020204030204" pitchFamily="34" charset="0"/>
              </a:rPr>
              <a:t>tumor</a:t>
            </a:r>
            <a:r>
              <a:rPr lang="en-IN" sz="2100" b="1" dirty="0">
                <a:effectLst/>
                <a:latin typeface="Calibri" panose="020F0502020204030204" pitchFamily="34" charset="0"/>
                <a:ea typeface="Times New Roman" panose="02020603050405020304" pitchFamily="18" charset="0"/>
                <a:cs typeface="Calibri" panose="020F0502020204030204" pitchFamily="34" charset="0"/>
              </a:rPr>
              <a:t>, and its boundary provides us with information related to the </a:t>
            </a:r>
            <a:r>
              <a:rPr lang="en-IN" sz="2100" b="1" dirty="0" err="1">
                <a:effectLst/>
                <a:latin typeface="Calibri" panose="020F0502020204030204" pitchFamily="34" charset="0"/>
                <a:ea typeface="Times New Roman" panose="02020603050405020304" pitchFamily="18" charset="0"/>
                <a:cs typeface="Calibri" panose="020F0502020204030204" pitchFamily="34" charset="0"/>
              </a:rPr>
              <a:t>tumor</a:t>
            </a:r>
            <a:r>
              <a:rPr lang="en-IN" sz="2100" b="1" dirty="0">
                <a:effectLst/>
                <a:latin typeface="Calibri" panose="020F0502020204030204" pitchFamily="34" charset="0"/>
                <a:ea typeface="Times New Roman" panose="02020603050405020304" pitchFamily="18" charset="0"/>
                <a:cs typeface="Calibri" panose="020F0502020204030204" pitchFamily="34" charset="0"/>
              </a:rPr>
              <a:t> that can prove useful for various cases, which will provide a better base for the staff to decide the curing procedure. </a:t>
            </a:r>
            <a:endParaRPr lang="en-IN" sz="2100" b="1" dirty="0">
              <a:effectLst/>
              <a:latin typeface="Calibri" panose="020F0502020204030204" pitchFamily="34" charset="0"/>
              <a:ea typeface="LM Roman 12"/>
              <a:cs typeface="Calibri" panose="020F0502020204030204" pitchFamily="34" charset="0"/>
            </a:endParaRPr>
          </a:p>
        </p:txBody>
      </p:sp>
    </p:spTree>
    <p:extLst>
      <p:ext uri="{BB962C8B-B14F-4D97-AF65-F5344CB8AC3E}">
        <p14:creationId xmlns:p14="http://schemas.microsoft.com/office/powerpoint/2010/main" val="1579547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078232-A707-9B50-FA5E-9D0EC0077037}"/>
              </a:ext>
            </a:extLst>
          </p:cNvPr>
          <p:cNvSpPr txBox="1"/>
          <p:nvPr/>
        </p:nvSpPr>
        <p:spPr>
          <a:xfrm>
            <a:off x="353961" y="240804"/>
            <a:ext cx="11950334" cy="584775"/>
          </a:xfrm>
          <a:prstGeom prst="rect">
            <a:avLst/>
          </a:prstGeom>
          <a:noFill/>
        </p:spPr>
        <p:txBody>
          <a:bodyPr wrap="square">
            <a:spAutoFit/>
          </a:bodyPr>
          <a:lstStyle/>
          <a:p>
            <a:r>
              <a:rPr lang="en-IN" sz="3200" b="1" dirty="0">
                <a:latin typeface="-apple-system"/>
              </a:rPr>
              <a:t>Implementation:</a:t>
            </a:r>
          </a:p>
        </p:txBody>
      </p:sp>
      <p:pic>
        <p:nvPicPr>
          <p:cNvPr id="4" name="Picture 3">
            <a:extLst>
              <a:ext uri="{FF2B5EF4-FFF2-40B4-BE49-F238E27FC236}">
                <a16:creationId xmlns:a16="http://schemas.microsoft.com/office/drawing/2014/main" id="{7276A7D9-FD9F-C8BE-FF0F-BCD237DDD020}"/>
              </a:ext>
            </a:extLst>
          </p:cNvPr>
          <p:cNvPicPr>
            <a:picLocks noChangeAspect="1"/>
          </p:cNvPicPr>
          <p:nvPr/>
        </p:nvPicPr>
        <p:blipFill>
          <a:blip r:embed="rId2"/>
          <a:stretch>
            <a:fillRect/>
          </a:stretch>
        </p:blipFill>
        <p:spPr>
          <a:xfrm>
            <a:off x="353961" y="825579"/>
            <a:ext cx="9399639" cy="4938727"/>
          </a:xfrm>
          <a:prstGeom prst="rect">
            <a:avLst/>
          </a:prstGeom>
        </p:spPr>
      </p:pic>
    </p:spTree>
    <p:extLst>
      <p:ext uri="{BB962C8B-B14F-4D97-AF65-F5344CB8AC3E}">
        <p14:creationId xmlns:p14="http://schemas.microsoft.com/office/powerpoint/2010/main" val="2196833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B0B8DA-BA01-AF96-5B1F-518B21F326C7}"/>
              </a:ext>
            </a:extLst>
          </p:cNvPr>
          <p:cNvSpPr txBox="1"/>
          <p:nvPr/>
        </p:nvSpPr>
        <p:spPr>
          <a:xfrm>
            <a:off x="255639" y="333313"/>
            <a:ext cx="8888361" cy="1384995"/>
          </a:xfrm>
          <a:prstGeom prst="rect">
            <a:avLst/>
          </a:prstGeom>
          <a:noFill/>
        </p:spPr>
        <p:txBody>
          <a:bodyPr wrap="square">
            <a:spAutoFit/>
          </a:bodyPr>
          <a:lstStyle/>
          <a:p>
            <a:r>
              <a:rPr lang="en-IN" sz="2800" b="1" i="0" dirty="0">
                <a:effectLst/>
                <a:latin typeface="-apple-system"/>
              </a:rPr>
              <a:t>Loading Images:</a:t>
            </a:r>
          </a:p>
          <a:p>
            <a:endParaRPr lang="en-IN" sz="2800" b="1" dirty="0">
              <a:latin typeface="-apple-system"/>
            </a:endParaRPr>
          </a:p>
          <a:p>
            <a:endParaRPr lang="en-IN" sz="2800" b="1" i="0" dirty="0">
              <a:effectLst/>
              <a:latin typeface="-apple-system"/>
            </a:endParaRPr>
          </a:p>
        </p:txBody>
      </p:sp>
      <p:pic>
        <p:nvPicPr>
          <p:cNvPr id="4" name="Picture 3">
            <a:extLst>
              <a:ext uri="{FF2B5EF4-FFF2-40B4-BE49-F238E27FC236}">
                <a16:creationId xmlns:a16="http://schemas.microsoft.com/office/drawing/2014/main" id="{6F27C62C-916D-79A3-5E4A-561F72E7BDEF}"/>
              </a:ext>
            </a:extLst>
          </p:cNvPr>
          <p:cNvPicPr>
            <a:picLocks noChangeAspect="1"/>
          </p:cNvPicPr>
          <p:nvPr/>
        </p:nvPicPr>
        <p:blipFill>
          <a:blip r:embed="rId2"/>
          <a:stretch>
            <a:fillRect/>
          </a:stretch>
        </p:blipFill>
        <p:spPr>
          <a:xfrm>
            <a:off x="468142" y="1321887"/>
            <a:ext cx="11322805" cy="4918492"/>
          </a:xfrm>
          <a:prstGeom prst="rect">
            <a:avLst/>
          </a:prstGeom>
        </p:spPr>
      </p:pic>
    </p:spTree>
    <p:extLst>
      <p:ext uri="{BB962C8B-B14F-4D97-AF65-F5344CB8AC3E}">
        <p14:creationId xmlns:p14="http://schemas.microsoft.com/office/powerpoint/2010/main" val="928041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C0F2EE-E4C6-717F-153C-4B155A9092E0}"/>
              </a:ext>
            </a:extLst>
          </p:cNvPr>
          <p:cNvPicPr>
            <a:picLocks noChangeAspect="1"/>
          </p:cNvPicPr>
          <p:nvPr/>
        </p:nvPicPr>
        <p:blipFill>
          <a:blip r:embed="rId2"/>
          <a:stretch>
            <a:fillRect/>
          </a:stretch>
        </p:blipFill>
        <p:spPr>
          <a:xfrm>
            <a:off x="643850" y="0"/>
            <a:ext cx="9046997" cy="6858000"/>
          </a:xfrm>
          <a:prstGeom prst="rect">
            <a:avLst/>
          </a:prstGeom>
        </p:spPr>
      </p:pic>
    </p:spTree>
    <p:extLst>
      <p:ext uri="{BB962C8B-B14F-4D97-AF65-F5344CB8AC3E}">
        <p14:creationId xmlns:p14="http://schemas.microsoft.com/office/powerpoint/2010/main" val="1905396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E3AA2B-78CE-43EF-2AE3-D241BA2698E6}"/>
              </a:ext>
            </a:extLst>
          </p:cNvPr>
          <p:cNvPicPr>
            <a:picLocks noChangeAspect="1"/>
          </p:cNvPicPr>
          <p:nvPr/>
        </p:nvPicPr>
        <p:blipFill>
          <a:blip r:embed="rId2"/>
          <a:stretch>
            <a:fillRect/>
          </a:stretch>
        </p:blipFill>
        <p:spPr>
          <a:xfrm>
            <a:off x="609600" y="188258"/>
            <a:ext cx="8426823" cy="6338047"/>
          </a:xfrm>
          <a:prstGeom prst="rect">
            <a:avLst/>
          </a:prstGeom>
        </p:spPr>
      </p:pic>
    </p:spTree>
    <p:extLst>
      <p:ext uri="{BB962C8B-B14F-4D97-AF65-F5344CB8AC3E}">
        <p14:creationId xmlns:p14="http://schemas.microsoft.com/office/powerpoint/2010/main" val="2059500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7AEAFE-F042-4236-44C8-67990D0242A4}"/>
              </a:ext>
            </a:extLst>
          </p:cNvPr>
          <p:cNvPicPr>
            <a:picLocks noChangeAspect="1"/>
          </p:cNvPicPr>
          <p:nvPr/>
        </p:nvPicPr>
        <p:blipFill>
          <a:blip r:embed="rId2"/>
          <a:stretch>
            <a:fillRect/>
          </a:stretch>
        </p:blipFill>
        <p:spPr>
          <a:xfrm>
            <a:off x="193709" y="482585"/>
            <a:ext cx="9568856" cy="4764528"/>
          </a:xfrm>
          <a:prstGeom prst="rect">
            <a:avLst/>
          </a:prstGeom>
        </p:spPr>
      </p:pic>
    </p:spTree>
    <p:extLst>
      <p:ext uri="{BB962C8B-B14F-4D97-AF65-F5344CB8AC3E}">
        <p14:creationId xmlns:p14="http://schemas.microsoft.com/office/powerpoint/2010/main" val="792289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848967-E3F3-4BAE-44A6-1390CFC4A83C}"/>
              </a:ext>
            </a:extLst>
          </p:cNvPr>
          <p:cNvPicPr>
            <a:picLocks noChangeAspect="1"/>
          </p:cNvPicPr>
          <p:nvPr/>
        </p:nvPicPr>
        <p:blipFill>
          <a:blip r:embed="rId2"/>
          <a:stretch>
            <a:fillRect/>
          </a:stretch>
        </p:blipFill>
        <p:spPr>
          <a:xfrm>
            <a:off x="337012" y="383659"/>
            <a:ext cx="9497270" cy="5649588"/>
          </a:xfrm>
          <a:prstGeom prst="rect">
            <a:avLst/>
          </a:prstGeom>
        </p:spPr>
      </p:pic>
    </p:spTree>
    <p:extLst>
      <p:ext uri="{BB962C8B-B14F-4D97-AF65-F5344CB8AC3E}">
        <p14:creationId xmlns:p14="http://schemas.microsoft.com/office/powerpoint/2010/main" val="378889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B0FA-CE3B-20DA-3981-D55E07832B55}"/>
              </a:ext>
            </a:extLst>
          </p:cNvPr>
          <p:cNvSpPr>
            <a:spLocks noGrp="1"/>
          </p:cNvSpPr>
          <p:nvPr>
            <p:ph type="title"/>
          </p:nvPr>
        </p:nvSpPr>
        <p:spPr>
          <a:xfrm>
            <a:off x="-1107141" y="272555"/>
            <a:ext cx="10515600" cy="1325563"/>
          </a:xfrm>
        </p:spPr>
        <p:txBody>
          <a:bodyPr>
            <a:normAutofit/>
          </a:bodyPr>
          <a:lstStyle/>
          <a:p>
            <a:r>
              <a:rPr lang="en-US" sz="4800" dirty="0"/>
              <a:t>                   </a:t>
            </a:r>
            <a:r>
              <a:rPr lang="en-US" sz="4000" b="1" dirty="0"/>
              <a:t>CONTENTS</a:t>
            </a:r>
            <a:endParaRPr lang="en-IN" sz="4000" b="1" dirty="0"/>
          </a:p>
        </p:txBody>
      </p:sp>
      <p:sp>
        <p:nvSpPr>
          <p:cNvPr id="3" name="Content Placeholder 2">
            <a:extLst>
              <a:ext uri="{FF2B5EF4-FFF2-40B4-BE49-F238E27FC236}">
                <a16:creationId xmlns:a16="http://schemas.microsoft.com/office/drawing/2014/main" id="{24592A42-4D95-6C2C-EF5E-90350C2EB582}"/>
              </a:ext>
            </a:extLst>
          </p:cNvPr>
          <p:cNvSpPr>
            <a:spLocks noGrp="1"/>
          </p:cNvSpPr>
          <p:nvPr>
            <p:ph idx="1"/>
          </p:nvPr>
        </p:nvSpPr>
        <p:spPr>
          <a:xfrm>
            <a:off x="498162" y="1690688"/>
            <a:ext cx="11425909" cy="4515447"/>
          </a:xfrm>
        </p:spPr>
        <p:txBody>
          <a:bodyPr>
            <a:noAutofit/>
          </a:bodyPr>
          <a:lstStyle/>
          <a:p>
            <a:pPr>
              <a:buFont typeface="Wingdings" panose="05000000000000000000" pitchFamily="2" charset="2"/>
              <a:buChar char="§"/>
            </a:pPr>
            <a:r>
              <a:rPr lang="en-US" dirty="0">
                <a:latin typeface="Arial" panose="020B0604020202020204" pitchFamily="34" charset="0"/>
                <a:cs typeface="Arial" panose="020B0604020202020204" pitchFamily="34" charset="0"/>
              </a:rPr>
              <a:t>Abstraction</a:t>
            </a:r>
          </a:p>
          <a:p>
            <a:pPr>
              <a:buFont typeface="Wingdings" panose="05000000000000000000" pitchFamily="2" charset="2"/>
              <a:buChar char="§"/>
            </a:pPr>
            <a:r>
              <a:rPr lang="en-GB" dirty="0">
                <a:latin typeface="Arial" panose="020B0604020202020204" pitchFamily="34" charset="0"/>
                <a:cs typeface="Arial" panose="020B0604020202020204" pitchFamily="34" charset="0"/>
              </a:rPr>
              <a:t>Introduction</a:t>
            </a:r>
            <a:r>
              <a:rPr lang="en-US" dirty="0">
                <a:latin typeface="Arial" panose="020B0604020202020204" pitchFamily="34" charset="0"/>
                <a:cs typeface="Arial" panose="020B0604020202020204" pitchFamily="34" charset="0"/>
              </a:rPr>
              <a:t> </a:t>
            </a:r>
          </a:p>
          <a:p>
            <a:pPr>
              <a:buFont typeface="Wingdings" panose="05000000000000000000" pitchFamily="2" charset="2"/>
              <a:buChar char="§"/>
            </a:pPr>
            <a:r>
              <a:rPr lang="en-GB" dirty="0"/>
              <a:t>Technologies used</a:t>
            </a:r>
          </a:p>
          <a:p>
            <a:pPr>
              <a:buFont typeface="Wingdings" panose="05000000000000000000" pitchFamily="2" charset="2"/>
              <a:buChar char="§"/>
            </a:pPr>
            <a:r>
              <a:rPr lang="en-GB" b="1" dirty="0"/>
              <a:t>Problem description</a:t>
            </a:r>
          </a:p>
          <a:p>
            <a:pPr>
              <a:buFont typeface="Wingdings" panose="05000000000000000000" pitchFamily="2" charset="2"/>
              <a:buChar char="§"/>
            </a:pPr>
            <a:r>
              <a:rPr lang="en-GB" b="1" dirty="0"/>
              <a:t>Implementation</a:t>
            </a:r>
          </a:p>
          <a:p>
            <a:pPr>
              <a:buFont typeface="Wingdings" panose="05000000000000000000" pitchFamily="2" charset="2"/>
              <a:buChar char="§"/>
            </a:pPr>
            <a:r>
              <a:rPr lang="en-US" dirty="0"/>
              <a:t>result</a:t>
            </a:r>
          </a:p>
          <a:p>
            <a:pPr>
              <a:buFont typeface="Wingdings" panose="05000000000000000000" pitchFamily="2" charset="2"/>
              <a:buChar char="§"/>
            </a:pPr>
            <a:r>
              <a:rPr lang="en-US" dirty="0"/>
              <a:t>conclusion</a:t>
            </a:r>
          </a:p>
          <a:p>
            <a:pPr marL="0" indent="0">
              <a:buNone/>
            </a:pPr>
            <a:endParaRPr lang="en-US" dirty="0">
              <a:latin typeface="Arial" panose="020B0604020202020204" pitchFamily="34" charset="0"/>
              <a:cs typeface="Arial" panose="020B0604020202020204" pitchFamily="34" charset="0"/>
            </a:endParaRPr>
          </a:p>
          <a:p>
            <a:pPr marL="0" indent="0">
              <a:buNone/>
            </a:pPr>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pic>
        <p:nvPicPr>
          <p:cNvPr id="2052" name="Picture 4" descr="The Most Common Brain Tumor: 5 Things You Should Know | Johns Hopkins  Medicine">
            <a:extLst>
              <a:ext uri="{FF2B5EF4-FFF2-40B4-BE49-F238E27FC236}">
                <a16:creationId xmlns:a16="http://schemas.microsoft.com/office/drawing/2014/main" id="{C6B70842-C7F5-E81D-7AF4-5AB9D4689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6691" y="1505548"/>
            <a:ext cx="6022035" cy="4700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46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F34EB2-E8C7-D916-9059-1B661CA08FFA}"/>
              </a:ext>
            </a:extLst>
          </p:cNvPr>
          <p:cNvPicPr>
            <a:picLocks noChangeAspect="1"/>
          </p:cNvPicPr>
          <p:nvPr/>
        </p:nvPicPr>
        <p:blipFill>
          <a:blip r:embed="rId2"/>
          <a:stretch>
            <a:fillRect/>
          </a:stretch>
        </p:blipFill>
        <p:spPr>
          <a:xfrm>
            <a:off x="197224" y="672353"/>
            <a:ext cx="9108141" cy="2486738"/>
          </a:xfrm>
          <a:prstGeom prst="rect">
            <a:avLst/>
          </a:prstGeom>
        </p:spPr>
      </p:pic>
      <p:pic>
        <p:nvPicPr>
          <p:cNvPr id="5" name="Picture 4">
            <a:extLst>
              <a:ext uri="{FF2B5EF4-FFF2-40B4-BE49-F238E27FC236}">
                <a16:creationId xmlns:a16="http://schemas.microsoft.com/office/drawing/2014/main" id="{3EAD649B-E610-5FA0-489E-945B85BFE74B}"/>
              </a:ext>
            </a:extLst>
          </p:cNvPr>
          <p:cNvPicPr>
            <a:picLocks noChangeAspect="1"/>
          </p:cNvPicPr>
          <p:nvPr/>
        </p:nvPicPr>
        <p:blipFill>
          <a:blip r:embed="rId3"/>
          <a:stretch>
            <a:fillRect/>
          </a:stretch>
        </p:blipFill>
        <p:spPr>
          <a:xfrm>
            <a:off x="277907" y="3429000"/>
            <a:ext cx="9108140" cy="2362200"/>
          </a:xfrm>
          <a:prstGeom prst="rect">
            <a:avLst/>
          </a:prstGeom>
        </p:spPr>
      </p:pic>
    </p:spTree>
    <p:extLst>
      <p:ext uri="{BB962C8B-B14F-4D97-AF65-F5344CB8AC3E}">
        <p14:creationId xmlns:p14="http://schemas.microsoft.com/office/powerpoint/2010/main" val="2371016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1C4965-98EF-0E06-8CAA-A38FB10B06BE}"/>
              </a:ext>
            </a:extLst>
          </p:cNvPr>
          <p:cNvSpPr txBox="1"/>
          <p:nvPr/>
        </p:nvSpPr>
        <p:spPr>
          <a:xfrm>
            <a:off x="137652" y="0"/>
            <a:ext cx="9006348" cy="707886"/>
          </a:xfrm>
          <a:prstGeom prst="rect">
            <a:avLst/>
          </a:prstGeom>
          <a:noFill/>
        </p:spPr>
        <p:txBody>
          <a:bodyPr wrap="square">
            <a:spAutoFit/>
          </a:bodyPr>
          <a:lstStyle/>
          <a:p>
            <a:pPr algn="l"/>
            <a:endParaRPr lang="en-US" sz="4000" b="1" i="0" dirty="0">
              <a:effectLs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9E8FE19-2AD2-3077-CF6B-855B149D29D3}"/>
              </a:ext>
            </a:extLst>
          </p:cNvPr>
          <p:cNvPicPr>
            <a:picLocks noChangeAspect="1"/>
          </p:cNvPicPr>
          <p:nvPr/>
        </p:nvPicPr>
        <p:blipFill>
          <a:blip r:embed="rId2"/>
          <a:stretch>
            <a:fillRect/>
          </a:stretch>
        </p:blipFill>
        <p:spPr>
          <a:xfrm>
            <a:off x="1138518" y="487425"/>
            <a:ext cx="7518024" cy="5883150"/>
          </a:xfrm>
          <a:prstGeom prst="rect">
            <a:avLst/>
          </a:prstGeom>
        </p:spPr>
      </p:pic>
    </p:spTree>
    <p:extLst>
      <p:ext uri="{BB962C8B-B14F-4D97-AF65-F5344CB8AC3E}">
        <p14:creationId xmlns:p14="http://schemas.microsoft.com/office/powerpoint/2010/main" val="602287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E0C0C8-E65C-6FF4-4AA8-143A88A909F6}"/>
              </a:ext>
            </a:extLst>
          </p:cNvPr>
          <p:cNvPicPr>
            <a:picLocks noChangeAspect="1"/>
          </p:cNvPicPr>
          <p:nvPr/>
        </p:nvPicPr>
        <p:blipFill>
          <a:blip r:embed="rId2"/>
          <a:stretch>
            <a:fillRect/>
          </a:stretch>
        </p:blipFill>
        <p:spPr>
          <a:xfrm>
            <a:off x="403412" y="1078026"/>
            <a:ext cx="9419091" cy="5080727"/>
          </a:xfrm>
          <a:prstGeom prst="rect">
            <a:avLst/>
          </a:prstGeom>
        </p:spPr>
      </p:pic>
    </p:spTree>
    <p:extLst>
      <p:ext uri="{BB962C8B-B14F-4D97-AF65-F5344CB8AC3E}">
        <p14:creationId xmlns:p14="http://schemas.microsoft.com/office/powerpoint/2010/main" val="3297861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65A6EC-A5F1-BC72-4C95-AEB08365B2C0}"/>
              </a:ext>
            </a:extLst>
          </p:cNvPr>
          <p:cNvPicPr>
            <a:picLocks noChangeAspect="1"/>
          </p:cNvPicPr>
          <p:nvPr/>
        </p:nvPicPr>
        <p:blipFill>
          <a:blip r:embed="rId2"/>
          <a:stretch>
            <a:fillRect/>
          </a:stretch>
        </p:blipFill>
        <p:spPr>
          <a:xfrm>
            <a:off x="133134" y="181636"/>
            <a:ext cx="9199125" cy="2938082"/>
          </a:xfrm>
          <a:prstGeom prst="rect">
            <a:avLst/>
          </a:prstGeom>
        </p:spPr>
      </p:pic>
    </p:spTree>
    <p:extLst>
      <p:ext uri="{BB962C8B-B14F-4D97-AF65-F5344CB8AC3E}">
        <p14:creationId xmlns:p14="http://schemas.microsoft.com/office/powerpoint/2010/main" val="1609865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45FF93-5BDD-BA85-38D6-8F187742D78C}"/>
              </a:ext>
            </a:extLst>
          </p:cNvPr>
          <p:cNvPicPr>
            <a:picLocks noChangeAspect="1"/>
          </p:cNvPicPr>
          <p:nvPr/>
        </p:nvPicPr>
        <p:blipFill>
          <a:blip r:embed="rId2"/>
          <a:stretch>
            <a:fillRect/>
          </a:stretch>
        </p:blipFill>
        <p:spPr>
          <a:xfrm>
            <a:off x="232646" y="197645"/>
            <a:ext cx="9090648" cy="5692167"/>
          </a:xfrm>
          <a:prstGeom prst="rect">
            <a:avLst/>
          </a:prstGeom>
        </p:spPr>
      </p:pic>
    </p:spTree>
    <p:extLst>
      <p:ext uri="{BB962C8B-B14F-4D97-AF65-F5344CB8AC3E}">
        <p14:creationId xmlns:p14="http://schemas.microsoft.com/office/powerpoint/2010/main" val="3187542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88184D-3D90-5458-7EFA-6B14F2AE1B37}"/>
              </a:ext>
            </a:extLst>
          </p:cNvPr>
          <p:cNvSpPr txBox="1"/>
          <p:nvPr/>
        </p:nvSpPr>
        <p:spPr>
          <a:xfrm>
            <a:off x="669471" y="734786"/>
            <a:ext cx="8472487" cy="584775"/>
          </a:xfrm>
          <a:prstGeom prst="rect">
            <a:avLst/>
          </a:prstGeom>
          <a:noFill/>
        </p:spPr>
        <p:txBody>
          <a:bodyPr wrap="square">
            <a:spAutoFit/>
          </a:bodyPr>
          <a:lstStyle/>
          <a:p>
            <a:r>
              <a:rPr lang="en-US" sz="3200" dirty="0"/>
              <a:t>Result:</a:t>
            </a:r>
            <a:endParaRPr lang="en-IN" sz="3200" dirty="0"/>
          </a:p>
        </p:txBody>
      </p:sp>
      <p:pic>
        <p:nvPicPr>
          <p:cNvPr id="5" name="Picture 4">
            <a:extLst>
              <a:ext uri="{FF2B5EF4-FFF2-40B4-BE49-F238E27FC236}">
                <a16:creationId xmlns:a16="http://schemas.microsoft.com/office/drawing/2014/main" id="{DC3646B9-AA39-1B25-627D-D130ABB1DCFF}"/>
              </a:ext>
            </a:extLst>
          </p:cNvPr>
          <p:cNvPicPr>
            <a:picLocks noChangeAspect="1"/>
          </p:cNvPicPr>
          <p:nvPr/>
        </p:nvPicPr>
        <p:blipFill>
          <a:blip r:embed="rId2"/>
          <a:stretch>
            <a:fillRect/>
          </a:stretch>
        </p:blipFill>
        <p:spPr>
          <a:xfrm>
            <a:off x="749285" y="1424767"/>
            <a:ext cx="8753303" cy="3918500"/>
          </a:xfrm>
          <a:prstGeom prst="rect">
            <a:avLst/>
          </a:prstGeom>
        </p:spPr>
      </p:pic>
    </p:spTree>
    <p:extLst>
      <p:ext uri="{BB962C8B-B14F-4D97-AF65-F5344CB8AC3E}">
        <p14:creationId xmlns:p14="http://schemas.microsoft.com/office/powerpoint/2010/main" val="2690269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DA8C52-372D-D5CB-F4EC-EE2A960DCED2}"/>
              </a:ext>
            </a:extLst>
          </p:cNvPr>
          <p:cNvSpPr txBox="1"/>
          <p:nvPr/>
        </p:nvSpPr>
        <p:spPr>
          <a:xfrm>
            <a:off x="1028701" y="632024"/>
            <a:ext cx="5812971" cy="1938992"/>
          </a:xfrm>
          <a:prstGeom prst="rect">
            <a:avLst/>
          </a:prstGeom>
          <a:noFill/>
        </p:spPr>
        <p:txBody>
          <a:bodyPr wrap="square">
            <a:spAutoFit/>
          </a:bodyPr>
          <a:lstStyle/>
          <a:p>
            <a:endParaRPr lang="en-US" sz="4000" b="1" dirty="0">
              <a:latin typeface="Calibri" panose="020F0502020204030204" pitchFamily="34" charset="0"/>
              <a:cs typeface="Calibri" panose="020F0502020204030204" pitchFamily="34" charset="0"/>
            </a:endParaRPr>
          </a:p>
          <a:p>
            <a:r>
              <a:rPr lang="en-US" sz="4000" b="1" dirty="0">
                <a:latin typeface="Calibri" panose="020F0502020204030204" pitchFamily="34" charset="0"/>
                <a:cs typeface="Calibri" panose="020F0502020204030204" pitchFamily="34" charset="0"/>
              </a:rPr>
              <a:t>Conclusion:</a:t>
            </a:r>
          </a:p>
          <a:p>
            <a:endParaRPr lang="en-IN" sz="40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85FC37B-D651-9698-ACC9-DE8C17D2645F}"/>
              </a:ext>
            </a:extLst>
          </p:cNvPr>
          <p:cNvSpPr txBox="1"/>
          <p:nvPr/>
        </p:nvSpPr>
        <p:spPr>
          <a:xfrm>
            <a:off x="753034" y="1963271"/>
            <a:ext cx="9708777" cy="2031325"/>
          </a:xfrm>
          <a:prstGeom prst="rect">
            <a:avLst/>
          </a:prstGeom>
          <a:noFill/>
        </p:spPr>
        <p:txBody>
          <a:bodyPr wrap="square" rtlCol="0">
            <a:spAutoFit/>
          </a:bodyPr>
          <a:lstStyle/>
          <a:p>
            <a:pPr marL="457200" indent="-457200">
              <a:buFont typeface="Wingdings" panose="05000000000000000000" pitchFamily="2" charset="2"/>
              <a:buChar char="§"/>
            </a:pPr>
            <a:r>
              <a:rPr lang="en-US" sz="2100" b="1" dirty="0">
                <a:latin typeface="Calibri" panose="020F0502020204030204" pitchFamily="34" charset="0"/>
                <a:cs typeface="Calibri" panose="020F0502020204030204" pitchFamily="34" charset="0"/>
              </a:rPr>
              <a:t>We proposed a computerized method for the segmentation and identification of a brain tumor using the Convolution Neural Network.</a:t>
            </a:r>
          </a:p>
          <a:p>
            <a:pPr marL="457200" indent="-457200">
              <a:buFont typeface="Wingdings" panose="05000000000000000000" pitchFamily="2" charset="2"/>
              <a:buChar char="§"/>
            </a:pPr>
            <a:endParaRPr lang="en-US" sz="2100" b="1"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US" sz="2100" b="1" dirty="0">
                <a:latin typeface="Calibri" panose="020F0502020204030204" pitchFamily="34" charset="0"/>
                <a:cs typeface="Calibri" panose="020F0502020204030204" pitchFamily="34" charset="0"/>
              </a:rPr>
              <a:t> The proposed model had obtained an accuracy of 94% and yields promising results without any errors and much less computational time.</a:t>
            </a:r>
          </a:p>
          <a:p>
            <a:pPr marL="457200" indent="-457200">
              <a:buFont typeface="Wingdings" panose="05000000000000000000" pitchFamily="2" charset="2"/>
              <a:buChar char="§"/>
            </a:pPr>
            <a:endParaRPr lang="en-IN" sz="21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4762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47D6AE4-2F1F-4763-96A8-F19AD2563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095" y="1834403"/>
            <a:ext cx="6470837"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34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5FD8B-F540-FCA6-D0E8-1A12F7EEF386}"/>
              </a:ext>
            </a:extLst>
          </p:cNvPr>
          <p:cNvSpPr>
            <a:spLocks noGrp="1"/>
          </p:cNvSpPr>
          <p:nvPr>
            <p:ph type="title"/>
          </p:nvPr>
        </p:nvSpPr>
        <p:spPr/>
        <p:txBody>
          <a:bodyPr/>
          <a:lstStyle/>
          <a:p>
            <a:r>
              <a:rPr lang="en-US" sz="4000" b="1" dirty="0"/>
              <a:t>Abstract</a:t>
            </a:r>
            <a:r>
              <a:rPr lang="en-US" dirty="0"/>
              <a:t>:</a:t>
            </a:r>
            <a:endParaRPr lang="en-IN" dirty="0"/>
          </a:p>
        </p:txBody>
      </p:sp>
      <p:sp>
        <p:nvSpPr>
          <p:cNvPr id="3" name="Content Placeholder 2">
            <a:extLst>
              <a:ext uri="{FF2B5EF4-FFF2-40B4-BE49-F238E27FC236}">
                <a16:creationId xmlns:a16="http://schemas.microsoft.com/office/drawing/2014/main" id="{7D406A01-7B25-DEC8-0482-3537D6C9BFC3}"/>
              </a:ext>
            </a:extLst>
          </p:cNvPr>
          <p:cNvSpPr>
            <a:spLocks noGrp="1"/>
          </p:cNvSpPr>
          <p:nvPr>
            <p:ph idx="1"/>
          </p:nvPr>
        </p:nvSpPr>
        <p:spPr>
          <a:xfrm>
            <a:off x="481694" y="1608364"/>
            <a:ext cx="8964385" cy="4568599"/>
          </a:xfrm>
        </p:spPr>
        <p:txBody>
          <a:bodyPr>
            <a:noAutofit/>
          </a:bodyPr>
          <a:lstStyle/>
          <a:p>
            <a:pPr algn="just">
              <a:lnSpc>
                <a:spcPct val="115000"/>
              </a:lnSpc>
              <a:spcAft>
                <a:spcPts val="1000"/>
              </a:spcAft>
            </a:pPr>
            <a:r>
              <a:rPr lang="en-US" sz="2400" b="1" dirty="0">
                <a:latin typeface="Calibri" panose="020F0502020204030204" pitchFamily="34" charset="0"/>
                <a:ea typeface="LM Roman 12"/>
                <a:cs typeface="Calibri" panose="020F0502020204030204" pitchFamily="34" charset="0"/>
              </a:rPr>
              <a:t>T</a:t>
            </a:r>
            <a:r>
              <a:rPr lang="en-US" sz="2400" b="1" dirty="0">
                <a:effectLst/>
                <a:latin typeface="Calibri" panose="020F0502020204030204" pitchFamily="34" charset="0"/>
                <a:ea typeface="LM Roman 12"/>
                <a:cs typeface="Calibri" panose="020F0502020204030204" pitchFamily="34" charset="0"/>
              </a:rPr>
              <a:t>umor is the second leading cause for cancer-related deaths in men in age 20 to 39 and fifth leading cause cancer among women in same age group.</a:t>
            </a:r>
          </a:p>
          <a:p>
            <a:pPr algn="just">
              <a:lnSpc>
                <a:spcPct val="115000"/>
              </a:lnSpc>
              <a:spcAft>
                <a:spcPts val="1000"/>
              </a:spcAft>
            </a:pPr>
            <a:r>
              <a:rPr lang="en-US" sz="2400" b="1" dirty="0">
                <a:effectLst/>
                <a:latin typeface="Calibri" panose="020F0502020204030204" pitchFamily="34" charset="0"/>
                <a:ea typeface="LM Roman 12"/>
                <a:cs typeface="Calibri" panose="020F0502020204030204" pitchFamily="34" charset="0"/>
              </a:rPr>
              <a:t> Brain tumors are painful and may result in various diseases if not cured properly. Diagnosis of tumor is a very important part in its treatment. Identification plays an important part in the diagnosis of begin and malignant tumors.</a:t>
            </a:r>
          </a:p>
          <a:p>
            <a:pPr algn="just">
              <a:lnSpc>
                <a:spcPct val="115000"/>
              </a:lnSpc>
              <a:spcAft>
                <a:spcPts val="1000"/>
              </a:spcAft>
            </a:pPr>
            <a:r>
              <a:rPr lang="en-US" sz="2400" b="1" dirty="0">
                <a:effectLst/>
                <a:latin typeface="Calibri" panose="020F0502020204030204" pitchFamily="34" charset="0"/>
                <a:ea typeface="LM Roman 12"/>
                <a:cs typeface="Calibri" panose="020F0502020204030204" pitchFamily="34" charset="0"/>
              </a:rPr>
              <a:t> A prime reason behind an increase in the number of cancer patients worldwide is the ignorance towards treatment of a tumor in its early stages.</a:t>
            </a:r>
          </a:p>
          <a:p>
            <a:pPr>
              <a:lnSpc>
                <a:spcPct val="115000"/>
              </a:lnSpc>
              <a:spcAft>
                <a:spcPts val="1000"/>
              </a:spcAft>
            </a:pPr>
            <a:endParaRPr lang="en-US" sz="2400" b="1" dirty="0">
              <a:latin typeface="Calibri" panose="020F0502020204030204" pitchFamily="34" charset="0"/>
              <a:ea typeface="LM Roman 12"/>
              <a:cs typeface="Calibri" panose="020F0502020204030204" pitchFamily="34" charset="0"/>
            </a:endParaRPr>
          </a:p>
          <a:p>
            <a:pPr>
              <a:lnSpc>
                <a:spcPct val="115000"/>
              </a:lnSpc>
              <a:spcAft>
                <a:spcPts val="1000"/>
              </a:spcAft>
            </a:pPr>
            <a:endParaRPr lang="en-US" sz="2400" b="1" dirty="0">
              <a:effectLst/>
              <a:latin typeface="Calibri" panose="020F0502020204030204" pitchFamily="34" charset="0"/>
              <a:ea typeface="LM Roman 12"/>
              <a:cs typeface="Calibri" panose="020F0502020204030204" pitchFamily="34" charset="0"/>
            </a:endParaRPr>
          </a:p>
          <a:p>
            <a:pPr>
              <a:lnSpc>
                <a:spcPct val="115000"/>
              </a:lnSpc>
              <a:spcAft>
                <a:spcPts val="1000"/>
              </a:spcAft>
            </a:pPr>
            <a:endParaRPr lang="en-US" sz="2400" b="1" dirty="0">
              <a:latin typeface="Calibri" panose="020F0502020204030204" pitchFamily="34" charset="0"/>
              <a:ea typeface="LM Roman 12"/>
              <a:cs typeface="Calibri" panose="020F0502020204030204" pitchFamily="34" charset="0"/>
            </a:endParaRPr>
          </a:p>
          <a:p>
            <a:pPr>
              <a:lnSpc>
                <a:spcPct val="115000"/>
              </a:lnSpc>
              <a:spcAft>
                <a:spcPts val="1000"/>
              </a:spcAft>
            </a:pPr>
            <a:endParaRPr lang="en-US" sz="2400" b="1" dirty="0">
              <a:effectLst/>
              <a:latin typeface="Calibri" panose="020F0502020204030204" pitchFamily="34" charset="0"/>
              <a:ea typeface="LM Roman 12"/>
              <a:cs typeface="Calibri" panose="020F0502020204030204" pitchFamily="34" charset="0"/>
            </a:endParaRPr>
          </a:p>
          <a:p>
            <a:pPr>
              <a:lnSpc>
                <a:spcPct val="115000"/>
              </a:lnSpc>
              <a:spcAft>
                <a:spcPts val="1000"/>
              </a:spcAft>
            </a:pPr>
            <a:endParaRPr lang="en-US" sz="2400" b="1" dirty="0">
              <a:latin typeface="Calibri" panose="020F0502020204030204" pitchFamily="34" charset="0"/>
              <a:ea typeface="LM Roman 12"/>
              <a:cs typeface="Calibri" panose="020F0502020204030204" pitchFamily="34" charset="0"/>
            </a:endParaRPr>
          </a:p>
          <a:p>
            <a:pPr>
              <a:lnSpc>
                <a:spcPct val="115000"/>
              </a:lnSpc>
              <a:spcAft>
                <a:spcPts val="1000"/>
              </a:spcAft>
            </a:pPr>
            <a:endParaRPr lang="en-IN" sz="2400" b="1" dirty="0">
              <a:effectLst/>
              <a:latin typeface="Calibri" panose="020F0502020204030204" pitchFamily="34" charset="0"/>
              <a:ea typeface="LM Roman 12"/>
              <a:cs typeface="Calibri" panose="020F0502020204030204" pitchFamily="34" charset="0"/>
            </a:endParaRPr>
          </a:p>
          <a:p>
            <a:pPr>
              <a:lnSpc>
                <a:spcPct val="115000"/>
              </a:lnSpc>
              <a:spcAft>
                <a:spcPts val="1000"/>
              </a:spcAft>
            </a:pP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5693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AACEC-72D1-7809-0418-156D4E930DA7}"/>
              </a:ext>
            </a:extLst>
          </p:cNvPr>
          <p:cNvSpPr>
            <a:spLocks noGrp="1"/>
          </p:cNvSpPr>
          <p:nvPr>
            <p:ph idx="1"/>
          </p:nvPr>
        </p:nvSpPr>
        <p:spPr>
          <a:xfrm>
            <a:off x="668594" y="1120877"/>
            <a:ext cx="9316327" cy="5056086"/>
          </a:xfrm>
        </p:spPr>
        <p:txBody>
          <a:bodyPr>
            <a:normAutofit/>
          </a:bodyPr>
          <a:lstStyle/>
          <a:p>
            <a:pPr marL="0" indent="0">
              <a:buNone/>
            </a:pPr>
            <a:endParaRPr lang="en-US" sz="2400" dirty="0">
              <a:effectLst/>
              <a:latin typeface="Calibri" panose="020F0502020204030204" pitchFamily="34" charset="0"/>
              <a:ea typeface="LM Roman 12"/>
              <a:cs typeface="LM Roman 12"/>
            </a:endParaRPr>
          </a:p>
          <a:p>
            <a:r>
              <a:rPr lang="en-US" sz="2400" b="1" dirty="0">
                <a:effectLst/>
                <a:latin typeface="Calibri" panose="020F0502020204030204" pitchFamily="34" charset="0"/>
                <a:ea typeface="LM Roman 12"/>
                <a:cs typeface="LM Roman 12"/>
              </a:rPr>
              <a:t>Plotting contour and c-label of the tumor and its boundary provides us with information related to the tumor that can help in a better visualization in diagnosing cases.</a:t>
            </a:r>
          </a:p>
          <a:p>
            <a:pPr marL="0" indent="0">
              <a:buNone/>
            </a:pPr>
            <a:endParaRPr lang="en-US" sz="2400" dirty="0">
              <a:effectLst/>
              <a:latin typeface="Calibri" panose="020F0502020204030204" pitchFamily="34" charset="0"/>
              <a:ea typeface="LM Roman 12"/>
              <a:cs typeface="LM Roman 12"/>
            </a:endParaRPr>
          </a:p>
          <a:p>
            <a:r>
              <a:rPr lang="en-US" sz="2400" dirty="0">
                <a:effectLst/>
                <a:latin typeface="Calibri" panose="020F0502020204030204" pitchFamily="34" charset="0"/>
                <a:ea typeface="LM Roman 12"/>
                <a:cs typeface="LM Roman 12"/>
              </a:rPr>
              <a:t> </a:t>
            </a:r>
            <a:r>
              <a:rPr lang="en-US" sz="2400" b="1" dirty="0">
                <a:effectLst/>
                <a:latin typeface="Calibri" panose="020F0502020204030204" pitchFamily="34" charset="0"/>
                <a:ea typeface="LM Roman 12"/>
                <a:cs typeface="LM Roman 12"/>
              </a:rPr>
              <a:t>This process helps in identifying the size, shape and position of the tumor. It helps the medical staff as well as the patient to understand the seriousness of the tumor with the help of different color-labeling for different levels of elevation.</a:t>
            </a:r>
          </a:p>
          <a:p>
            <a:pPr marL="0" indent="0">
              <a:buNone/>
            </a:pPr>
            <a:endParaRPr lang="en-IN" sz="2400" dirty="0">
              <a:effectLst/>
              <a:latin typeface="LM Roman 12"/>
              <a:ea typeface="LM Roman 12"/>
              <a:cs typeface="LM Roman 12"/>
            </a:endParaRPr>
          </a:p>
          <a:p>
            <a:endParaRPr lang="en-IN" sz="2400" dirty="0"/>
          </a:p>
        </p:txBody>
      </p:sp>
    </p:spTree>
    <p:extLst>
      <p:ext uri="{BB962C8B-B14F-4D97-AF65-F5344CB8AC3E}">
        <p14:creationId xmlns:p14="http://schemas.microsoft.com/office/powerpoint/2010/main" val="371893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E748F-111C-3BAD-3AB8-13A01849C61A}"/>
              </a:ext>
            </a:extLst>
          </p:cNvPr>
          <p:cNvSpPr>
            <a:spLocks noGrp="1"/>
          </p:cNvSpPr>
          <p:nvPr>
            <p:ph type="title"/>
          </p:nvPr>
        </p:nvSpPr>
        <p:spPr>
          <a:xfrm>
            <a:off x="369862" y="577387"/>
            <a:ext cx="10515600" cy="1325563"/>
          </a:xfrm>
        </p:spPr>
        <p:txBody>
          <a:bodyPr>
            <a:normAutofit/>
          </a:bodyPr>
          <a:lstStyle/>
          <a:p>
            <a:r>
              <a:rPr lang="en-US" sz="4000" b="1" dirty="0">
                <a:effectLst/>
                <a:latin typeface="Calibri" panose="020F0502020204030204" pitchFamily="34" charset="0"/>
                <a:ea typeface="LM Roman 12"/>
                <a:cs typeface="LM Roman 12"/>
              </a:rPr>
              <a:t>Introduction </a:t>
            </a:r>
            <a:br>
              <a:rPr lang="en-IN" sz="4000" b="1" dirty="0">
                <a:effectLst/>
                <a:latin typeface="LM Roman 12"/>
                <a:ea typeface="LM Roman 12"/>
                <a:cs typeface="LM Roman 12"/>
              </a:rPr>
            </a:br>
            <a:endParaRPr lang="en-US" sz="4000" b="1"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84BF609E-C05F-3A48-026D-C6CD154C80AA}"/>
              </a:ext>
            </a:extLst>
          </p:cNvPr>
          <p:cNvSpPr>
            <a:spLocks noGrp="1"/>
          </p:cNvSpPr>
          <p:nvPr>
            <p:ph idx="1"/>
          </p:nvPr>
        </p:nvSpPr>
        <p:spPr>
          <a:xfrm>
            <a:off x="252718" y="1902950"/>
            <a:ext cx="6266069" cy="4563547"/>
          </a:xfrm>
        </p:spPr>
        <p:txBody>
          <a:bodyPr>
            <a:noAutofit/>
          </a:bodyPr>
          <a:lstStyle/>
          <a:p>
            <a:pPr marL="0" indent="0">
              <a:lnSpc>
                <a:spcPct val="115000"/>
              </a:lnSpc>
              <a:spcAft>
                <a:spcPts val="1000"/>
              </a:spcAft>
              <a:buNone/>
            </a:pPr>
            <a:r>
              <a:rPr lang="en-US" sz="2000" b="1" dirty="0">
                <a:effectLst/>
                <a:latin typeface="Calibri" panose="020F0502020204030204" pitchFamily="34" charset="0"/>
                <a:ea typeface="LM Roman 12"/>
                <a:cs typeface="Calibri" panose="020F0502020204030204" pitchFamily="34" charset="0"/>
              </a:rPr>
              <a:t>A brain tumor is defined as abnormal growth of cells within the brain or central spinal canal. Some tumors can be cancerous thus they need to be detected and cured in time.</a:t>
            </a:r>
            <a:endParaRPr lang="en-IN" sz="2000" b="1" dirty="0">
              <a:effectLst/>
              <a:latin typeface="Calibri" panose="020F0502020204030204" pitchFamily="34" charset="0"/>
              <a:ea typeface="LM Roman 12"/>
              <a:cs typeface="Calibri" panose="020F0502020204030204" pitchFamily="34" charset="0"/>
            </a:endParaRPr>
          </a:p>
          <a:p>
            <a:pPr algn="just">
              <a:lnSpc>
                <a:spcPct val="150000"/>
              </a:lnSpc>
            </a:pPr>
            <a:r>
              <a:rPr lang="en-US" sz="2000" b="1" dirty="0">
                <a:effectLst/>
                <a:latin typeface="Calibri" panose="020F0502020204030204" pitchFamily="34" charset="0"/>
                <a:ea typeface="LM Roman 12"/>
                <a:cs typeface="Calibri" panose="020F0502020204030204" pitchFamily="34" charset="0"/>
              </a:rPr>
              <a:t>There are two types of brain tumor which is primary brain tumor and metastatic brain tumor. Primary brain tumor is the condition when the tumor is formed in the brain and tended to stay there while the metastatic brain tumor is the tumor that is formed elsewhere in the body and spread through the brain.</a:t>
            </a:r>
            <a:endParaRPr lang="en-IN" sz="2000" b="1" dirty="0">
              <a:effectLst/>
              <a:latin typeface="Calibri" panose="020F0502020204030204" pitchFamily="34" charset="0"/>
              <a:ea typeface="LM Roman 12"/>
              <a:cs typeface="Calibri" panose="020F0502020204030204" pitchFamily="34" charset="0"/>
            </a:endParaRPr>
          </a:p>
          <a:p>
            <a:pPr marL="0" indent="0">
              <a:buNone/>
            </a:pPr>
            <a:endParaRPr lang="en-IN" sz="2000" dirty="0">
              <a:effectLst/>
              <a:latin typeface="Calibri" panose="020F0502020204030204" pitchFamily="34" charset="0"/>
              <a:ea typeface="LM Roman 12"/>
              <a:cs typeface="Calibri" panose="020F0502020204030204" pitchFamily="34" charset="0"/>
            </a:endParaRPr>
          </a:p>
        </p:txBody>
      </p:sp>
      <p:pic>
        <p:nvPicPr>
          <p:cNvPr id="7" name="Picture 6">
            <a:extLst>
              <a:ext uri="{FF2B5EF4-FFF2-40B4-BE49-F238E27FC236}">
                <a16:creationId xmlns:a16="http://schemas.microsoft.com/office/drawing/2014/main" id="{CC5BE04C-F14D-1A21-7626-B951614AA3D6}"/>
              </a:ext>
            </a:extLst>
          </p:cNvPr>
          <p:cNvPicPr>
            <a:picLocks noChangeAspect="1"/>
          </p:cNvPicPr>
          <p:nvPr/>
        </p:nvPicPr>
        <p:blipFill rotWithShape="1">
          <a:blip r:embed="rId2"/>
          <a:srcRect b="7210"/>
          <a:stretch/>
        </p:blipFill>
        <p:spPr>
          <a:xfrm>
            <a:off x="6688371" y="2169458"/>
            <a:ext cx="5109182" cy="4231341"/>
          </a:xfrm>
          <a:prstGeom prst="rect">
            <a:avLst/>
          </a:prstGeom>
          <a:ln>
            <a:solidFill>
              <a:schemeClr val="accent1"/>
            </a:solidFill>
          </a:ln>
          <a:effectLst>
            <a:softEdge rad="38100"/>
          </a:effectLst>
        </p:spPr>
      </p:pic>
    </p:spTree>
    <p:extLst>
      <p:ext uri="{BB962C8B-B14F-4D97-AF65-F5344CB8AC3E}">
        <p14:creationId xmlns:p14="http://schemas.microsoft.com/office/powerpoint/2010/main" val="2207576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670CCC-DDAE-625F-4961-DEAB35100B50}"/>
              </a:ext>
            </a:extLst>
          </p:cNvPr>
          <p:cNvSpPr txBox="1"/>
          <p:nvPr/>
        </p:nvSpPr>
        <p:spPr>
          <a:xfrm>
            <a:off x="233081" y="741757"/>
            <a:ext cx="6531800" cy="3920240"/>
          </a:xfrm>
          <a:prstGeom prst="rect">
            <a:avLst/>
          </a:prstGeom>
          <a:noFill/>
        </p:spPr>
        <p:txBody>
          <a:bodyPr wrap="square">
            <a:spAutoFit/>
          </a:bodyPr>
          <a:lstStyle/>
          <a:p>
            <a:pPr algn="just">
              <a:lnSpc>
                <a:spcPct val="150000"/>
              </a:lnSpc>
            </a:pPr>
            <a:endParaRPr lang="en-US" sz="2100" dirty="0">
              <a:effectLst/>
              <a:latin typeface="Calibri" panose="020F0502020204030204" pitchFamily="34" charset="0"/>
              <a:ea typeface="LM Roman 12"/>
              <a:cs typeface="Calibri" panose="020F0502020204030204" pitchFamily="34" charset="0"/>
            </a:endParaRPr>
          </a:p>
          <a:p>
            <a:pPr algn="just">
              <a:lnSpc>
                <a:spcPct val="150000"/>
              </a:lnSpc>
            </a:pPr>
            <a:r>
              <a:rPr lang="en-US" sz="2100" dirty="0">
                <a:effectLst/>
                <a:latin typeface="Times New Roman" panose="02020603050405020304" pitchFamily="18" charset="0"/>
                <a:ea typeface="LM Roman 12"/>
                <a:cs typeface="LM Roman 12"/>
              </a:rPr>
              <a:t> </a:t>
            </a:r>
            <a:r>
              <a:rPr lang="en-US" sz="2100" dirty="0">
                <a:effectLst/>
                <a:latin typeface="Calibri" panose="020F0502020204030204" pitchFamily="34" charset="0"/>
                <a:ea typeface="LM Roman 12"/>
                <a:cs typeface="Calibri" panose="020F0502020204030204" pitchFamily="34" charset="0"/>
              </a:rPr>
              <a:t>The exact cause of brain tumors is not clear and neither is exact set of symptoms defined, thus, people may be suffering from it without realizing the danger.</a:t>
            </a:r>
          </a:p>
          <a:p>
            <a:pPr algn="just">
              <a:lnSpc>
                <a:spcPct val="150000"/>
              </a:lnSpc>
            </a:pPr>
            <a:r>
              <a:rPr lang="en-US" sz="2100" dirty="0">
                <a:solidFill>
                  <a:srgbClr val="333333"/>
                </a:solidFill>
                <a:effectLst/>
                <a:latin typeface="Calibri" panose="020F0502020204030204" pitchFamily="34" charset="0"/>
                <a:ea typeface="LM Roman 12"/>
                <a:cs typeface="Calibri" panose="020F0502020204030204" pitchFamily="34" charset="0"/>
              </a:rPr>
              <a:t> </a:t>
            </a:r>
            <a:r>
              <a:rPr lang="en-US" sz="2100" dirty="0">
                <a:effectLst/>
                <a:latin typeface="Calibri" panose="020F0502020204030204" pitchFamily="34" charset="0"/>
                <a:ea typeface="LM Roman 12"/>
                <a:cs typeface="Calibri" panose="020F0502020204030204" pitchFamily="34" charset="0"/>
              </a:rPr>
              <a:t>Primary brain tumors can be either malignant (contain cancer cells) or benign (do not contain cancer cells) </a:t>
            </a:r>
          </a:p>
          <a:p>
            <a:pPr algn="just">
              <a:lnSpc>
                <a:spcPct val="150000"/>
              </a:lnSpc>
            </a:pPr>
            <a:endParaRPr lang="en-IN" sz="2100" dirty="0">
              <a:effectLst/>
              <a:latin typeface="LM Roman 12"/>
              <a:ea typeface="LM Roman 12"/>
              <a:cs typeface="LM Roman 12"/>
            </a:endParaRPr>
          </a:p>
        </p:txBody>
      </p:sp>
      <p:pic>
        <p:nvPicPr>
          <p:cNvPr id="5" name="Content Placeholder 3">
            <a:extLst>
              <a:ext uri="{FF2B5EF4-FFF2-40B4-BE49-F238E27FC236}">
                <a16:creationId xmlns:a16="http://schemas.microsoft.com/office/drawing/2014/main" id="{3383AC44-4499-0F96-1F3A-14A14ED14C92}"/>
              </a:ext>
            </a:extLst>
          </p:cNvPr>
          <p:cNvPicPr>
            <a:picLocks noGrp="1" noChangeAspect="1"/>
          </p:cNvPicPr>
          <p:nvPr/>
        </p:nvPicPr>
        <p:blipFill>
          <a:blip r:embed="rId2"/>
          <a:stretch>
            <a:fillRect/>
          </a:stretch>
        </p:blipFill>
        <p:spPr>
          <a:xfrm>
            <a:off x="7162801" y="1819835"/>
            <a:ext cx="4796118" cy="3576918"/>
          </a:xfrm>
          <a:prstGeom prst="rect">
            <a:avLst/>
          </a:prstGeom>
        </p:spPr>
      </p:pic>
    </p:spTree>
    <p:extLst>
      <p:ext uri="{BB962C8B-B14F-4D97-AF65-F5344CB8AC3E}">
        <p14:creationId xmlns:p14="http://schemas.microsoft.com/office/powerpoint/2010/main" val="76518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FF919D-D680-BADB-8C6A-12F0AEC2880F}"/>
              </a:ext>
            </a:extLst>
          </p:cNvPr>
          <p:cNvSpPr txBox="1"/>
          <p:nvPr/>
        </p:nvSpPr>
        <p:spPr>
          <a:xfrm>
            <a:off x="68827" y="92497"/>
            <a:ext cx="7307333" cy="4639732"/>
          </a:xfrm>
          <a:prstGeom prst="rect">
            <a:avLst/>
          </a:prstGeom>
          <a:noFill/>
        </p:spPr>
        <p:txBody>
          <a:bodyPr wrap="square">
            <a:spAutoFit/>
          </a:bodyPr>
          <a:lstStyle/>
          <a:p>
            <a:pPr algn="just">
              <a:lnSpc>
                <a:spcPct val="150000"/>
              </a:lnSpc>
            </a:pPr>
            <a:endParaRPr lang="en-US" sz="2400" dirty="0">
              <a:effectLst/>
              <a:latin typeface="Times New Roman" panose="02020603050405020304" pitchFamily="18" charset="0"/>
              <a:ea typeface="LM Roman 12"/>
              <a:cs typeface="LM Roman 12"/>
            </a:endParaRPr>
          </a:p>
          <a:p>
            <a:pPr algn="just">
              <a:lnSpc>
                <a:spcPct val="150000"/>
              </a:lnSpc>
            </a:pPr>
            <a:r>
              <a:rPr lang="en-US" sz="2100" dirty="0">
                <a:effectLst/>
                <a:latin typeface="Calibri" panose="020F0502020204030204" pitchFamily="34" charset="0"/>
                <a:ea typeface="LM Roman 12"/>
                <a:cs typeface="Calibri" panose="020F0502020204030204" pitchFamily="34" charset="0"/>
              </a:rPr>
              <a:t>Brain tumor occurred when the cells were dividing and growing abnormally. It is appear to be a solid mass when it diagnosed with diagnostic medical imaging techniques.</a:t>
            </a:r>
          </a:p>
          <a:p>
            <a:pPr algn="just">
              <a:lnSpc>
                <a:spcPct val="150000"/>
              </a:lnSpc>
            </a:pPr>
            <a:endParaRPr lang="en-IN" sz="2400" dirty="0">
              <a:effectLst/>
              <a:latin typeface="LM Roman 12"/>
              <a:ea typeface="LM Roman 12"/>
              <a:cs typeface="LM Roman 12"/>
            </a:endParaRPr>
          </a:p>
          <a:p>
            <a:pPr algn="just"/>
            <a:r>
              <a:rPr lang="en-US" sz="2100" dirty="0">
                <a:effectLst/>
                <a:latin typeface="Calibri" panose="020F0502020204030204" pitchFamily="34" charset="0"/>
                <a:ea typeface="LM Roman 12"/>
                <a:cs typeface="Calibri" panose="020F0502020204030204" pitchFamily="34" charset="0"/>
              </a:rPr>
              <a:t>The symptom having of brain tumor depends on the location, size and type of the tumor. It occurs when the tumor compressing the surrounding cells and gives out pressure. </a:t>
            </a:r>
          </a:p>
          <a:p>
            <a:pPr algn="just"/>
            <a:endParaRPr lang="en-US" sz="2400" dirty="0">
              <a:effectLst/>
              <a:latin typeface="Times New Roman" panose="02020603050405020304" pitchFamily="18" charset="0"/>
              <a:ea typeface="LM Roman 12"/>
            </a:endParaRPr>
          </a:p>
          <a:p>
            <a:pPr algn="just"/>
            <a:r>
              <a:rPr lang="en-US" sz="2100" dirty="0">
                <a:effectLst/>
                <a:latin typeface="Calibri" panose="020F0502020204030204" pitchFamily="34" charset="0"/>
                <a:ea typeface="LM Roman 12"/>
                <a:cs typeface="Calibri" panose="020F0502020204030204" pitchFamily="34" charset="0"/>
              </a:rPr>
              <a:t>The common symptoms are having headache, nausea and vomiting, and having problem in balancing and walking.</a:t>
            </a:r>
            <a:endParaRPr lang="en-US" sz="2100"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66BEDB88-C7A7-9947-2978-88E0149FA3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9680" y="1390333"/>
            <a:ext cx="424688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138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ABFB9C-5DDF-5809-628C-E17295D2D19F}"/>
              </a:ext>
            </a:extLst>
          </p:cNvPr>
          <p:cNvSpPr txBox="1"/>
          <p:nvPr/>
        </p:nvSpPr>
        <p:spPr>
          <a:xfrm>
            <a:off x="636494" y="762000"/>
            <a:ext cx="9825317" cy="707886"/>
          </a:xfrm>
          <a:prstGeom prst="rect">
            <a:avLst/>
          </a:prstGeom>
          <a:noFill/>
        </p:spPr>
        <p:txBody>
          <a:bodyPr wrap="square" rtlCol="0">
            <a:spAutoFit/>
          </a:bodyPr>
          <a:lstStyle/>
          <a:p>
            <a:r>
              <a:rPr lang="en-GB" sz="4000" dirty="0">
                <a:latin typeface="Calibri" panose="020F0502020204030204" pitchFamily="34" charset="0"/>
                <a:cs typeface="Calibri" panose="020F0502020204030204" pitchFamily="34" charset="0"/>
              </a:rPr>
              <a:t>Some Symptoms of Brain</a:t>
            </a:r>
            <a:r>
              <a:rPr lang="en-GB" sz="4000" b="1" dirty="0">
                <a:latin typeface="Calibri" panose="020F0502020204030204" pitchFamily="34" charset="0"/>
                <a:cs typeface="Calibri" panose="020F0502020204030204" pitchFamily="34" charset="0"/>
              </a:rPr>
              <a:t> </a:t>
            </a:r>
            <a:r>
              <a:rPr lang="en-GB" sz="4000" dirty="0" err="1">
                <a:latin typeface="Calibri" panose="020F0502020204030204" pitchFamily="34" charset="0"/>
                <a:cs typeface="Calibri" panose="020F0502020204030204" pitchFamily="34" charset="0"/>
              </a:rPr>
              <a:t>Tumor</a:t>
            </a:r>
            <a:r>
              <a:rPr lang="en-GB" sz="4000" b="1" dirty="0">
                <a:latin typeface="Calibri" panose="020F0502020204030204" pitchFamily="34" charset="0"/>
                <a:cs typeface="Calibri" panose="020F0502020204030204" pitchFamily="34" charset="0"/>
              </a:rPr>
              <a:t>:</a:t>
            </a:r>
            <a:endParaRPr lang="en-IN" sz="40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4713A3B4-C60C-E59F-A0D4-A59C1F9F572B}"/>
              </a:ext>
            </a:extLst>
          </p:cNvPr>
          <p:cNvSpPr txBox="1"/>
          <p:nvPr/>
        </p:nvSpPr>
        <p:spPr>
          <a:xfrm>
            <a:off x="1640541" y="1918447"/>
            <a:ext cx="8821270" cy="2400657"/>
          </a:xfrm>
          <a:prstGeom prst="rect">
            <a:avLst/>
          </a:prstGeom>
          <a:noFill/>
        </p:spPr>
        <p:txBody>
          <a:bodyPr wrap="square" rtlCol="0">
            <a:spAutoFit/>
          </a:bodyPr>
          <a:lstStyle/>
          <a:p>
            <a:pPr>
              <a:buFont typeface="Wingdings" panose="05000000000000000000" pitchFamily="2" charset="2"/>
              <a:buChar char="§"/>
            </a:pPr>
            <a:r>
              <a:rPr lang="en-US" altLang="en-US" sz="2100" b="1" dirty="0">
                <a:latin typeface="Calibri" panose="020F0502020204030204" pitchFamily="34" charset="0"/>
                <a:cs typeface="Calibri" panose="020F0502020204030204" pitchFamily="34" charset="0"/>
              </a:rPr>
              <a:t>unusual headaches</a:t>
            </a:r>
          </a:p>
          <a:p>
            <a:pPr>
              <a:buFont typeface="Wingdings" panose="05000000000000000000" pitchFamily="2" charset="2"/>
              <a:buChar char="§"/>
            </a:pPr>
            <a:r>
              <a:rPr lang="en-US" altLang="en-US" sz="2100" b="1" dirty="0">
                <a:latin typeface="Calibri" panose="020F0502020204030204" pitchFamily="34" charset="0"/>
                <a:cs typeface="Calibri" panose="020F0502020204030204" pitchFamily="34" charset="0"/>
              </a:rPr>
              <a:t>seizure</a:t>
            </a:r>
          </a:p>
          <a:p>
            <a:pPr>
              <a:buFont typeface="Wingdings" panose="05000000000000000000" pitchFamily="2" charset="2"/>
              <a:buChar char="§"/>
            </a:pPr>
            <a:r>
              <a:rPr lang="en-US" altLang="en-US" sz="2100" b="1" dirty="0">
                <a:latin typeface="Calibri" panose="020F0502020204030204" pitchFamily="34" charset="0"/>
                <a:cs typeface="Calibri" panose="020F0502020204030204" pitchFamily="34" charset="0"/>
              </a:rPr>
              <a:t>memory, personality, or behavior changes</a:t>
            </a:r>
          </a:p>
          <a:p>
            <a:pPr>
              <a:buFont typeface="Wingdings" panose="05000000000000000000" pitchFamily="2" charset="2"/>
              <a:buChar char="§"/>
            </a:pPr>
            <a:r>
              <a:rPr lang="en-US" altLang="en-US" sz="2100" b="1" dirty="0">
                <a:latin typeface="Calibri" panose="020F0502020204030204" pitchFamily="34" charset="0"/>
                <a:cs typeface="Calibri" panose="020F0502020204030204" pitchFamily="34" charset="0"/>
              </a:rPr>
              <a:t>inability to process incoming information correctly</a:t>
            </a:r>
          </a:p>
          <a:p>
            <a:pPr>
              <a:buFont typeface="Wingdings" panose="05000000000000000000" pitchFamily="2" charset="2"/>
              <a:buChar char="§"/>
            </a:pPr>
            <a:r>
              <a:rPr lang="en-US" altLang="en-US" sz="2100" b="1" dirty="0">
                <a:latin typeface="Calibri" panose="020F0502020204030204" pitchFamily="34" charset="0"/>
                <a:cs typeface="Calibri" panose="020F0502020204030204" pitchFamily="34" charset="0"/>
              </a:rPr>
              <a:t>visual changes: blurred vision, double vision</a:t>
            </a:r>
          </a:p>
          <a:p>
            <a:pPr>
              <a:buFont typeface="Wingdings" panose="05000000000000000000" pitchFamily="2" charset="2"/>
              <a:buChar char="§"/>
            </a:pPr>
            <a:r>
              <a:rPr lang="en-US" altLang="en-US" sz="2100" b="1" dirty="0">
                <a:latin typeface="Calibri" panose="020F0502020204030204" pitchFamily="34" charset="0"/>
                <a:cs typeface="Calibri" panose="020F0502020204030204" pitchFamily="34" charset="0"/>
              </a:rPr>
              <a:t>change in motor control</a:t>
            </a:r>
          </a:p>
          <a:p>
            <a:endParaRPr lang="en-IN" sz="2400" dirty="0"/>
          </a:p>
        </p:txBody>
      </p:sp>
    </p:spTree>
    <p:extLst>
      <p:ext uri="{BB962C8B-B14F-4D97-AF65-F5344CB8AC3E}">
        <p14:creationId xmlns:p14="http://schemas.microsoft.com/office/powerpoint/2010/main" val="100477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1D256-47D4-BD0C-3EC7-3BA4D42B9350}"/>
              </a:ext>
            </a:extLst>
          </p:cNvPr>
          <p:cNvSpPr>
            <a:spLocks noGrp="1"/>
          </p:cNvSpPr>
          <p:nvPr>
            <p:ph type="title"/>
          </p:nvPr>
        </p:nvSpPr>
        <p:spPr>
          <a:xfrm>
            <a:off x="282388" y="298035"/>
            <a:ext cx="10515600" cy="1325563"/>
          </a:xfrm>
        </p:spPr>
        <p:txBody>
          <a:bodyPr>
            <a:noAutofit/>
          </a:bodyPr>
          <a:lstStyle/>
          <a:p>
            <a:pPr marL="457200" indent="-457200">
              <a:buFont typeface="Wingdings" panose="05000000000000000000" pitchFamily="2" charset="2"/>
              <a:buChar char="q"/>
            </a:pPr>
            <a:r>
              <a:rPr lang="en-US" sz="4000" b="1" dirty="0">
                <a:latin typeface="Calibri" panose="020F0502020204030204" pitchFamily="34" charset="0"/>
                <a:cs typeface="Calibri" panose="020F0502020204030204" pitchFamily="34" charset="0"/>
              </a:rPr>
              <a:t>How brain tumors are diagnosed? </a:t>
            </a:r>
            <a:br>
              <a:rPr lang="en-US" sz="4000" b="1" dirty="0">
                <a:latin typeface="Calibri" panose="020F0502020204030204" pitchFamily="34" charset="0"/>
                <a:cs typeface="Calibri" panose="020F0502020204030204" pitchFamily="34" charset="0"/>
              </a:rPr>
            </a:br>
            <a:endParaRPr lang="en-US" sz="4000" b="1"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367BBA80-9A86-204B-C51E-5E4F0D7404A6}"/>
              </a:ext>
            </a:extLst>
          </p:cNvPr>
          <p:cNvSpPr>
            <a:spLocks noGrp="1"/>
          </p:cNvSpPr>
          <p:nvPr>
            <p:ph idx="1"/>
          </p:nvPr>
        </p:nvSpPr>
        <p:spPr/>
        <p:txBody>
          <a:bodyPr>
            <a:normAutofit/>
          </a:bodyPr>
          <a:lstStyle/>
          <a:p>
            <a:pPr>
              <a:buFont typeface="Wingdings" panose="05000000000000000000" pitchFamily="2" charset="2"/>
              <a:buChar char="§"/>
            </a:pPr>
            <a:r>
              <a:rPr lang="en-US" altLang="en-US" sz="2100" b="1" dirty="0">
                <a:latin typeface="Calibri" panose="020F0502020204030204" pitchFamily="34" charset="0"/>
                <a:cs typeface="Calibri" panose="020F0502020204030204" pitchFamily="34" charset="0"/>
              </a:rPr>
              <a:t>MRI scanning remains the gold standard</a:t>
            </a:r>
          </a:p>
          <a:p>
            <a:pPr>
              <a:buFont typeface="Wingdings" panose="05000000000000000000" pitchFamily="2" charset="2"/>
              <a:buChar char="§"/>
            </a:pPr>
            <a:r>
              <a:rPr lang="en-US" altLang="en-US" sz="2100" b="1" dirty="0">
                <a:latin typeface="Calibri" panose="020F0502020204030204" pitchFamily="34" charset="0"/>
                <a:cs typeface="Calibri" panose="020F0502020204030204" pitchFamily="34" charset="0"/>
              </a:rPr>
              <a:t>CT scan for emergencies, then MRI</a:t>
            </a:r>
          </a:p>
        </p:txBody>
      </p:sp>
      <p:pic>
        <p:nvPicPr>
          <p:cNvPr id="5" name="Picture 4">
            <a:extLst>
              <a:ext uri="{FF2B5EF4-FFF2-40B4-BE49-F238E27FC236}">
                <a16:creationId xmlns:a16="http://schemas.microsoft.com/office/drawing/2014/main" id="{3283E500-0AD3-31E1-B9B3-4EF64B1028B9}"/>
              </a:ext>
            </a:extLst>
          </p:cNvPr>
          <p:cNvPicPr>
            <a:picLocks noChangeAspect="1"/>
          </p:cNvPicPr>
          <p:nvPr/>
        </p:nvPicPr>
        <p:blipFill>
          <a:blip r:embed="rId2"/>
          <a:stretch>
            <a:fillRect/>
          </a:stretch>
        </p:blipFill>
        <p:spPr>
          <a:xfrm>
            <a:off x="3505200" y="3083859"/>
            <a:ext cx="5127811" cy="3476106"/>
          </a:xfrm>
          <a:prstGeom prst="rect">
            <a:avLst/>
          </a:prstGeom>
        </p:spPr>
      </p:pic>
    </p:spTree>
    <p:extLst>
      <p:ext uri="{BB962C8B-B14F-4D97-AF65-F5344CB8AC3E}">
        <p14:creationId xmlns:p14="http://schemas.microsoft.com/office/powerpoint/2010/main" val="39390276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1956</TotalTime>
  <Words>879</Words>
  <Application>Microsoft Office PowerPoint</Application>
  <PresentationFormat>Widescreen</PresentationFormat>
  <Paragraphs>81</Paragraphs>
  <Slides>27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Algerian</vt:lpstr>
      <vt:lpstr>-apple-system</vt:lpstr>
      <vt:lpstr>Arial</vt:lpstr>
      <vt:lpstr>Calibri</vt:lpstr>
      <vt:lpstr>Cambria</vt:lpstr>
      <vt:lpstr>Lato</vt:lpstr>
      <vt:lpstr>LM Roman 12</vt:lpstr>
      <vt:lpstr>Symbol</vt:lpstr>
      <vt:lpstr>Times New Roman</vt:lpstr>
      <vt:lpstr>Trebuchet MS</vt:lpstr>
      <vt:lpstr>Wingdings</vt:lpstr>
      <vt:lpstr>Wingdings 3</vt:lpstr>
      <vt:lpstr>Facet</vt:lpstr>
      <vt:lpstr>Brain Tumor Detection </vt:lpstr>
      <vt:lpstr>                   CONTENTS</vt:lpstr>
      <vt:lpstr>Abstract:</vt:lpstr>
      <vt:lpstr>PowerPoint Presentation</vt:lpstr>
      <vt:lpstr>Introduction  </vt:lpstr>
      <vt:lpstr>PowerPoint Presentation</vt:lpstr>
      <vt:lpstr>PowerPoint Presentation</vt:lpstr>
      <vt:lpstr>PowerPoint Presentation</vt:lpstr>
      <vt:lpstr>How brain tumors are diagnosed?  </vt:lpstr>
      <vt:lpstr>PowerPoint Presentation</vt:lpstr>
      <vt:lpstr>PowerPoint Presentation</vt:lpstr>
      <vt:lpstr>PowerPoint Presentation</vt:lpstr>
      <vt:lpstr>Problem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Bolla Lavanya</dc:creator>
  <cp:lastModifiedBy>kattaanusha025@gmail.com</cp:lastModifiedBy>
  <cp:revision>30</cp:revision>
  <dcterms:created xsi:type="dcterms:W3CDTF">2022-06-20T13:36:09Z</dcterms:created>
  <dcterms:modified xsi:type="dcterms:W3CDTF">2023-02-17T05:20:28Z</dcterms:modified>
</cp:coreProperties>
</file>