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70" r:id="rId5"/>
    <p:sldId id="257" r:id="rId6"/>
    <p:sldId id="258" r:id="rId7"/>
    <p:sldId id="272" r:id="rId8"/>
    <p:sldId id="259" r:id="rId9"/>
    <p:sldId id="261" r:id="rId10"/>
    <p:sldId id="271" r:id="rId11"/>
    <p:sldId id="262" r:id="rId12"/>
    <p:sldId id="263" r:id="rId13"/>
    <p:sldId id="264" r:id="rId14"/>
    <p:sldId id="269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D8840-B303-4CA4-AF5C-1AE74E4AB85E}" v="7" dt="2024-02-05T05:14:3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7190" autoAdjust="0"/>
  </p:normalViewPr>
  <p:slideViewPr>
    <p:cSldViewPr snapToGrid="0">
      <p:cViewPr varScale="1">
        <p:scale>
          <a:sx n="95" d="100"/>
          <a:sy n="95" d="100"/>
        </p:scale>
        <p:origin x="13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86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dbc4950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dbc4950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bdb6e5b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bdb6e5b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bc4950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bc4950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bc4950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bc4950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8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dbc4950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dbc4950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df042e5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df042e5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df042e5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df042e5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2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df042e5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df042e5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dbc4950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dbc4950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88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704" y="6480046"/>
              <a:ext cx="780288" cy="307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5971" y="210311"/>
              <a:ext cx="794003" cy="8351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946" y="615069"/>
            <a:ext cx="5311740" cy="684162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4300" b="0" i="0" dirty="0">
                <a:solidFill>
                  <a:srgbClr val="202124"/>
                </a:solidFill>
                <a:effectLst/>
                <a:latin typeface="docs-Roboto"/>
              </a:rPr>
              <a:t>Intel® </a:t>
            </a:r>
            <a:r>
              <a:rPr lang="en-US" sz="4300" b="0" i="0" dirty="0" err="1">
                <a:solidFill>
                  <a:srgbClr val="202124"/>
                </a:solidFill>
                <a:effectLst/>
                <a:latin typeface="docs-Roboto"/>
              </a:rPr>
              <a:t>GenAI</a:t>
            </a:r>
            <a:r>
              <a:rPr lang="en-US" sz="4300" b="0" i="0" dirty="0">
                <a:solidFill>
                  <a:srgbClr val="202124"/>
                </a:solidFill>
                <a:effectLst/>
                <a:latin typeface="docs-Roboto"/>
              </a:rPr>
              <a:t> Hackathon</a:t>
            </a:r>
            <a:endParaRPr sz="4300" spc="34" dirty="0">
              <a:solidFill>
                <a:srgbClr val="F1F1F1"/>
              </a:solidFill>
              <a:latin typeface="Tahoma"/>
              <a:cs typeface="Tahoma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ECCC752B-818F-5276-94EC-138CAB35181F}"/>
              </a:ext>
            </a:extLst>
          </p:cNvPr>
          <p:cNvSpPr txBox="1"/>
          <p:nvPr/>
        </p:nvSpPr>
        <p:spPr>
          <a:xfrm>
            <a:off x="224028" y="3628720"/>
            <a:ext cx="515542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 Name : </a:t>
            </a:r>
            <a:r>
              <a:rPr lang="en-GB" sz="1600" dirty="0" err="1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mlwizards</a:t>
            </a:r>
            <a:endParaRPr lang="en-GB" sz="200" dirty="0">
              <a:solidFill>
                <a:srgbClr val="00B0F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FD1F922A-6D70-C077-9D0A-4366D5601318}"/>
              </a:ext>
            </a:extLst>
          </p:cNvPr>
          <p:cNvSpPr txBox="1"/>
          <p:nvPr/>
        </p:nvSpPr>
        <p:spPr>
          <a:xfrm>
            <a:off x="224028" y="4244377"/>
            <a:ext cx="531174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Problem Statement :</a:t>
            </a:r>
            <a:endParaRPr sz="100" dirty="0">
              <a:solidFill>
                <a:srgbClr val="00B0F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952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r="8572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Use case of Intel® Developer Cloud (IDC)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B04FB-AD9C-EE2C-0C46-F8BBFA860811}"/>
              </a:ext>
            </a:extLst>
          </p:cNvPr>
          <p:cNvSpPr txBox="1"/>
          <p:nvPr/>
        </p:nvSpPr>
        <p:spPr>
          <a:xfrm>
            <a:off x="202574" y="1400330"/>
            <a:ext cx="7385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the Intel Developer Cloud, we’ll be utilizing the high-performance computing resources and AI development tools like Intel AI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DevCloud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OpenVINO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Toolkit,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oneAPI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Base Toolkit for optimized model development and deployment. We’ll enhance our performance with tools such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VTune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Profiler, Intel Advisor, and Intel MKL. Utilize DL Boost for hardware-accelerated deep learning inference.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6480046"/>
              <a:ext cx="780288" cy="307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5971" y="210311"/>
              <a:ext cx="794003" cy="8351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0946" y="2713291"/>
            <a:ext cx="4689158" cy="645690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86" dirty="0">
                <a:solidFill>
                  <a:srgbClr val="F1F1F1"/>
                </a:solidFill>
                <a:latin typeface="Tahoma"/>
                <a:cs typeface="Tahoma"/>
              </a:rPr>
              <a:t>Thank</a:t>
            </a:r>
            <a:r>
              <a:rPr spc="-3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pc="101" dirty="0">
                <a:solidFill>
                  <a:srgbClr val="F1F1F1"/>
                </a:solidFill>
                <a:latin typeface="Tahoma"/>
                <a:cs typeface="Tahoma"/>
              </a:rPr>
              <a:t>you</a:t>
            </a:r>
            <a:r>
              <a:rPr spc="-296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pc="135" dirty="0">
                <a:solidFill>
                  <a:srgbClr val="F1F1F1"/>
                </a:solidFill>
                <a:latin typeface="Tahoma"/>
                <a:cs typeface="Tahoma"/>
              </a:rPr>
              <a:t>so</a:t>
            </a:r>
            <a:r>
              <a:rPr spc="-307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pc="34" dirty="0">
                <a:solidFill>
                  <a:srgbClr val="F1F1F1"/>
                </a:solidFill>
                <a:latin typeface="Tahoma"/>
                <a:cs typeface="Tahoma"/>
              </a:rPr>
              <a:t>much!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-1" r="8647" b="87258"/>
          <a:stretch/>
        </p:blipFill>
        <p:spPr>
          <a:xfrm>
            <a:off x="1" y="-1"/>
            <a:ext cx="9143999" cy="6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2B0C3-FBF6-23C3-A8A5-247E31C0AD70}"/>
              </a:ext>
            </a:extLst>
          </p:cNvPr>
          <p:cNvSpPr txBox="1"/>
          <p:nvPr/>
        </p:nvSpPr>
        <p:spPr>
          <a:xfrm>
            <a:off x="202575" y="1030675"/>
            <a:ext cx="86286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b="0" i="0" dirty="0">
                <a:solidFill>
                  <a:srgbClr val="C6C3BF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an innovative platform for interactive storytelling that employs AI-driven tools, allowing users to actively shape the plot and characters through their input using </a:t>
            </a:r>
            <a:r>
              <a:rPr lang="en-US" b="0" i="0" dirty="0">
                <a:solidFill>
                  <a:schemeClr val="tx1"/>
                </a:solidFill>
                <a:effectLst/>
                <a:latin typeface="Gantari"/>
              </a:rPr>
              <a:t>use of Intel®️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antari"/>
              </a:rPr>
              <a:t>oneAPI</a:t>
            </a:r>
            <a:r>
              <a:rPr lang="en-US" b="0" i="0" dirty="0">
                <a:solidFill>
                  <a:schemeClr val="tx1"/>
                </a:solidFill>
                <a:effectLst/>
                <a:latin typeface="Gantari"/>
              </a:rPr>
              <a:t> as the primary programming paradigm.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aim is to craft captivating visual narratives using advanced AI techniques such as Stable Diffusion or Gen AI models. This involves gradually transforming a base image in accordance with a selected theme, effectively illustrating a progression or evolution. The end product could manifest as a collection of still images or a dynamic GIF, showcasing the transformative journey.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interactive storytelling experience is designed to immerse users in a personalized and distinctive narrative, facilitated by generative AI technology, fostering engagement and creativity.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r="8572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Unique Idea Brief (Solution)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3F826-2C56-8125-72AC-601522B5667A}"/>
              </a:ext>
            </a:extLst>
          </p:cNvPr>
          <p:cNvSpPr txBox="1"/>
          <p:nvPr/>
        </p:nvSpPr>
        <p:spPr>
          <a:xfrm>
            <a:off x="146428" y="1442155"/>
            <a:ext cx="8644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We're harnessing the power of Language Model APIs (LLMs) and stable diffusion models to create captivating narratives depicted through a sequence of images. Users control the story's flow by providing prompts, guiding the narrative according to their preferences.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However, generating a cohesive image story with stable diffusion models poses a challenge: it tends to alter character traits from one image to the next, potentially visually disrupting storytelling. To address this, we've devised a method to initially fix the traits of main characters and maintain them throughout the story, while allowing secondary objects to change.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To preserve character traits, we’re defining some base images. The transformations to the actual of the story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will be done by passing these base images to the model with the prompt which contains the scenario to be described in the image.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r="8572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2575" y="655375"/>
            <a:ext cx="7882646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Image to Image transformation using stable diffusion with respect to a prompt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street with buildings and sun shining&#10;&#10;Description automatically generated with medium confidence">
            <a:extLst>
              <a:ext uri="{FF2B5EF4-FFF2-40B4-BE49-F238E27FC236}">
                <a16:creationId xmlns:a16="http://schemas.microsoft.com/office/drawing/2014/main" id="{9F21F6B4-E1E8-911B-AFDB-BE02E0683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905" y="1375109"/>
            <a:ext cx="3465095" cy="2459344"/>
          </a:xfrm>
          <a:prstGeom prst="rect">
            <a:avLst/>
          </a:prstGeom>
        </p:spPr>
      </p:pic>
      <p:pic>
        <p:nvPicPr>
          <p:cNvPr id="6" name="Picture 5" descr="A castle on a mountain&#10;&#10;Description automatically generated">
            <a:extLst>
              <a:ext uri="{FF2B5EF4-FFF2-40B4-BE49-F238E27FC236}">
                <a16:creationId xmlns:a16="http://schemas.microsoft.com/office/drawing/2014/main" id="{B0AC5B64-9641-BB60-AB3B-A4ABC5562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375110"/>
            <a:ext cx="2117557" cy="2459344"/>
          </a:xfrm>
          <a:prstGeom prst="rect">
            <a:avLst/>
          </a:prstGeom>
        </p:spPr>
      </p:pic>
      <p:pic>
        <p:nvPicPr>
          <p:cNvPr id="8" name="Picture 7" descr="A group of animals in the forest&#10;&#10;Description automatically generated">
            <a:extLst>
              <a:ext uri="{FF2B5EF4-FFF2-40B4-BE49-F238E27FC236}">
                <a16:creationId xmlns:a16="http://schemas.microsoft.com/office/drawing/2014/main" id="{6F49F918-7C62-38F1-7DCE-B8123978C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794342" y="1698325"/>
            <a:ext cx="2459344" cy="181291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D8664CC-E519-9476-0A97-207AD092F8E6}"/>
              </a:ext>
            </a:extLst>
          </p:cNvPr>
          <p:cNvSpPr/>
          <p:nvPr/>
        </p:nvSpPr>
        <p:spPr>
          <a:xfrm>
            <a:off x="4491789" y="2173705"/>
            <a:ext cx="794085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7F338-A3E7-48BA-3577-35B70876800E}"/>
              </a:ext>
            </a:extLst>
          </p:cNvPr>
          <p:cNvSpPr txBox="1"/>
          <p:nvPr/>
        </p:nvSpPr>
        <p:spPr>
          <a:xfrm>
            <a:off x="4098872" y="2630905"/>
            <a:ext cx="13795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dirty="0"/>
              <a:t>Feeding the left image to stable diffusion using prompt:</a:t>
            </a:r>
          </a:p>
          <a:p>
            <a:pPr algn="just"/>
            <a:endParaRPr lang="en-IN" sz="1100" dirty="0"/>
          </a:p>
          <a:p>
            <a:pPr algn="just"/>
            <a:r>
              <a:rPr lang="en-IN" sz="1100" dirty="0"/>
              <a:t>image of a city, buildings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9BE3D-095C-CC8E-59BD-63B202E0914D}"/>
              </a:ext>
            </a:extLst>
          </p:cNvPr>
          <p:cNvSpPr txBox="1"/>
          <p:nvPr/>
        </p:nvSpPr>
        <p:spPr>
          <a:xfrm>
            <a:off x="84221" y="4336780"/>
            <a:ext cx="897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öhne"/>
              </a:rPr>
              <a:t>The </a:t>
            </a:r>
            <a:r>
              <a:rPr lang="en-IN" sz="1200" dirty="0" err="1">
                <a:latin typeface="Söhne"/>
              </a:rPr>
              <a:t>colors</a:t>
            </a:r>
            <a:r>
              <a:rPr lang="en-IN" sz="1200" dirty="0">
                <a:latin typeface="Söhne"/>
              </a:rPr>
              <a:t> are maintained in the output image while the contents of the image are being changed according to the prompt</a:t>
            </a:r>
            <a:endParaRPr lang="en-US" sz="12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977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r="8661" b="87616"/>
          <a:stretch/>
        </p:blipFill>
        <p:spPr>
          <a:xfrm>
            <a:off x="0" y="0"/>
            <a:ext cx="9143999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Features Offered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03BFC-99FB-C12E-BA10-4277A64EC362}"/>
              </a:ext>
            </a:extLst>
          </p:cNvPr>
          <p:cNvSpPr txBox="1"/>
          <p:nvPr/>
        </p:nvSpPr>
        <p:spPr>
          <a:xfrm>
            <a:off x="202575" y="1491915"/>
            <a:ext cx="7114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The story can be generated by simply entering a short description about the story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The coherence of the image sequence is preserved to a good extent.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Ability to generate colorful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r="8750" b="87616"/>
          <a:stretch/>
        </p:blipFill>
        <p:spPr>
          <a:xfrm>
            <a:off x="0" y="0"/>
            <a:ext cx="9143999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story&#10;&#10;Description automatically generated">
            <a:extLst>
              <a:ext uri="{FF2B5EF4-FFF2-40B4-BE49-F238E27FC236}">
                <a16:creationId xmlns:a16="http://schemas.microsoft.com/office/drawing/2014/main" id="{92BB67D0-F804-0AE4-3753-E4DCE39E4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27" y="1219200"/>
            <a:ext cx="6671026" cy="3457074"/>
          </a:xfrm>
          <a:prstGeom prst="rect">
            <a:avLst/>
          </a:prstGeom>
        </p:spPr>
      </p:pic>
      <p:sp>
        <p:nvSpPr>
          <p:cNvPr id="6" name="Google Shape;91;p18">
            <a:extLst>
              <a:ext uri="{FF2B5EF4-FFF2-40B4-BE49-F238E27FC236}">
                <a16:creationId xmlns:a16="http://schemas.microsoft.com/office/drawing/2014/main" id="{76BB1DBD-A2C0-7404-A22C-E02F88D76ED9}"/>
              </a:ext>
            </a:extLst>
          </p:cNvPr>
          <p:cNvSpPr txBox="1"/>
          <p:nvPr/>
        </p:nvSpPr>
        <p:spPr>
          <a:xfrm>
            <a:off x="202574" y="655375"/>
            <a:ext cx="7850563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Process flow Diagram for complete story generation using brief story plot description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r="8750" b="87616"/>
          <a:stretch/>
        </p:blipFill>
        <p:spPr>
          <a:xfrm>
            <a:off x="0" y="0"/>
            <a:ext cx="9143999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02574" y="655375"/>
            <a:ext cx="7954837" cy="63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Process flow Diagram for generation of story with coherent images using image to image transformation on base images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diagram of a story&#10;&#10;Description automatically generated">
            <a:extLst>
              <a:ext uri="{FF2B5EF4-FFF2-40B4-BE49-F238E27FC236}">
                <a16:creationId xmlns:a16="http://schemas.microsoft.com/office/drawing/2014/main" id="{DBE41F09-3D53-88E8-737B-397656485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15" y="1218043"/>
            <a:ext cx="7243875" cy="35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t="-1428" r="8572" b="87616"/>
          <a:stretch/>
        </p:blipFill>
        <p:spPr>
          <a:xfrm>
            <a:off x="0" y="-73479"/>
            <a:ext cx="9144000" cy="71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90806" y="719544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Technologies used (Mark down </a:t>
            </a:r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oneAPI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AI Analytics libraries used)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75410-16B2-A91B-0B72-64D2AF1B1F1C}"/>
              </a:ext>
            </a:extLst>
          </p:cNvPr>
          <p:cNvSpPr txBox="1"/>
          <p:nvPr/>
        </p:nvSpPr>
        <p:spPr>
          <a:xfrm>
            <a:off x="290806" y="1769663"/>
            <a:ext cx="39944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OpenAI LLM gpt-3.5-turbo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Stable diffusion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IDC for deployment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r="8929" b="87616"/>
          <a:stretch/>
        </p:blipFill>
        <p:spPr>
          <a:xfrm>
            <a:off x="0" y="0"/>
            <a:ext cx="9144000" cy="6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t="95921"/>
          <a:stretch/>
        </p:blipFill>
        <p:spPr>
          <a:xfrm>
            <a:off x="0" y="4933725"/>
            <a:ext cx="9144003" cy="20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02575" y="655375"/>
            <a:ext cx="58491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Intel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®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Developer Cloud Account (Screenshot)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4D575E-25A3-0740-015E-2AA45A001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51" y="1028884"/>
            <a:ext cx="8791074" cy="3906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3FDBF8A78F34AACD21ABCC795A358" ma:contentTypeVersion="17" ma:contentTypeDescription="Create a new document." ma:contentTypeScope="" ma:versionID="54321e67edac3b12a7e828a82c029593">
  <xsd:schema xmlns:xsd="http://www.w3.org/2001/XMLSchema" xmlns:xs="http://www.w3.org/2001/XMLSchema" xmlns:p="http://schemas.microsoft.com/office/2006/metadata/properties" xmlns:ns3="d734b3ae-3cf7-4e41-b88c-4b4f9852d4ca" xmlns:ns4="f43dd11f-824c-48ad-8964-7a90d5e9b559" targetNamespace="http://schemas.microsoft.com/office/2006/metadata/properties" ma:root="true" ma:fieldsID="9c8f4a8cc35087303c67198f92d37dd1" ns3:_="" ns4:_="">
    <xsd:import namespace="d734b3ae-3cf7-4e41-b88c-4b4f9852d4ca"/>
    <xsd:import namespace="f43dd11f-824c-48ad-8964-7a90d5e9b5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4b3ae-3cf7-4e41-b88c-4b4f9852d4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dd11f-824c-48ad-8964-7a90d5e9b5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3dd11f-824c-48ad-8964-7a90d5e9b559" xsi:nil="true"/>
  </documentManagement>
</p:properties>
</file>

<file path=customXml/itemProps1.xml><?xml version="1.0" encoding="utf-8"?>
<ds:datastoreItem xmlns:ds="http://schemas.openxmlformats.org/officeDocument/2006/customXml" ds:itemID="{A10D2E7A-9FA4-4AD1-B675-81AD0EF0F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4b3ae-3cf7-4e41-b88c-4b4f9852d4ca"/>
    <ds:schemaRef ds:uri="f43dd11f-824c-48ad-8964-7a90d5e9b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C6AB2D-8483-4589-9A07-CAEF8BBFB8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AB756-E546-4316-8F87-5ABADABF2E67}">
  <ds:schemaRefs>
    <ds:schemaRef ds:uri="http://schemas.microsoft.com/office/2006/metadata/properties"/>
    <ds:schemaRef ds:uri="http://schemas.microsoft.com/office/infopath/2007/PartnerControls"/>
    <ds:schemaRef ds:uri="f43dd11f-824c-48ad-8964-7a90d5e9b5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518</Words>
  <Application>Microsoft Office PowerPoint</Application>
  <PresentationFormat>On-screen Show (16:9)</PresentationFormat>
  <Paragraphs>37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</vt:lpstr>
      <vt:lpstr>Montserrat Medium</vt:lpstr>
      <vt:lpstr>Gantari</vt:lpstr>
      <vt:lpstr>Arial</vt:lpstr>
      <vt:lpstr>Calibri Light</vt:lpstr>
      <vt:lpstr>Tahoma</vt:lpstr>
      <vt:lpstr>Söhne</vt:lpstr>
      <vt:lpstr>docs-Roboto</vt:lpstr>
      <vt:lpstr>Simple Light</vt:lpstr>
      <vt:lpstr>Intel® GenAI Hackathon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so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Intel® GenAI Hackathon</dc:title>
  <dc:creator>Enugula, PavankumarX</dc:creator>
  <cp:lastModifiedBy>Eklavya Kumar</cp:lastModifiedBy>
  <cp:revision>8</cp:revision>
  <dcterms:modified xsi:type="dcterms:W3CDTF">2024-03-22T17:57:57Z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0x01010079E3FDBF8A78F34AACD21ABCC795A358</vt:lpwstr>
  </property>
</Properties>
</file>