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swald"/>
              <a:buNone/>
              <a:defRPr sz="3000">
                <a:solidFill>
                  <a:schemeClr val="dk1"/>
                </a:solidFill>
                <a:latin typeface="Oswald"/>
                <a:ea typeface="Oswald"/>
                <a:cs typeface="Oswald"/>
                <a:sym typeface="Oswald"/>
              </a:defRPr>
            </a:lvl1pPr>
            <a:lvl2pPr lvl="1">
              <a:spcBef>
                <a:spcPts val="0"/>
              </a:spcBef>
              <a:buClr>
                <a:schemeClr val="dk1"/>
              </a:buClr>
              <a:buSzPts val="3000"/>
              <a:buFont typeface="Oswald"/>
              <a:buNone/>
              <a:defRPr sz="3000">
                <a:solidFill>
                  <a:schemeClr val="dk1"/>
                </a:solidFill>
                <a:latin typeface="Oswald"/>
                <a:ea typeface="Oswald"/>
                <a:cs typeface="Oswald"/>
                <a:sym typeface="Oswald"/>
              </a:defRPr>
            </a:lvl2pPr>
            <a:lvl3pPr lvl="2">
              <a:spcBef>
                <a:spcPts val="0"/>
              </a:spcBef>
              <a:buClr>
                <a:schemeClr val="dk1"/>
              </a:buClr>
              <a:buSzPts val="3000"/>
              <a:buFont typeface="Oswald"/>
              <a:buNone/>
              <a:defRPr sz="3000">
                <a:solidFill>
                  <a:schemeClr val="dk1"/>
                </a:solidFill>
                <a:latin typeface="Oswald"/>
                <a:ea typeface="Oswald"/>
                <a:cs typeface="Oswald"/>
                <a:sym typeface="Oswald"/>
              </a:defRPr>
            </a:lvl3pPr>
            <a:lvl4pPr lvl="3">
              <a:spcBef>
                <a:spcPts val="0"/>
              </a:spcBef>
              <a:buClr>
                <a:schemeClr val="dk1"/>
              </a:buClr>
              <a:buSzPts val="3000"/>
              <a:buFont typeface="Oswald"/>
              <a:buNone/>
              <a:defRPr sz="3000">
                <a:solidFill>
                  <a:schemeClr val="dk1"/>
                </a:solidFill>
                <a:latin typeface="Oswald"/>
                <a:ea typeface="Oswald"/>
                <a:cs typeface="Oswald"/>
                <a:sym typeface="Oswald"/>
              </a:defRPr>
            </a:lvl4pPr>
            <a:lvl5pPr lvl="4">
              <a:spcBef>
                <a:spcPts val="0"/>
              </a:spcBef>
              <a:buClr>
                <a:schemeClr val="dk1"/>
              </a:buClr>
              <a:buSzPts val="3000"/>
              <a:buFont typeface="Oswald"/>
              <a:buNone/>
              <a:defRPr sz="3000">
                <a:solidFill>
                  <a:schemeClr val="dk1"/>
                </a:solidFill>
                <a:latin typeface="Oswald"/>
                <a:ea typeface="Oswald"/>
                <a:cs typeface="Oswald"/>
                <a:sym typeface="Oswald"/>
              </a:defRPr>
            </a:lvl5pPr>
            <a:lvl6pPr lvl="5">
              <a:spcBef>
                <a:spcPts val="0"/>
              </a:spcBef>
              <a:buClr>
                <a:schemeClr val="dk1"/>
              </a:buClr>
              <a:buSzPts val="3000"/>
              <a:buFont typeface="Oswald"/>
              <a:buNone/>
              <a:defRPr sz="3000">
                <a:solidFill>
                  <a:schemeClr val="dk1"/>
                </a:solidFill>
                <a:latin typeface="Oswald"/>
                <a:ea typeface="Oswald"/>
                <a:cs typeface="Oswald"/>
                <a:sym typeface="Oswald"/>
              </a:defRPr>
            </a:lvl6pPr>
            <a:lvl7pPr lvl="6">
              <a:spcBef>
                <a:spcPts val="0"/>
              </a:spcBef>
              <a:buClr>
                <a:schemeClr val="dk1"/>
              </a:buClr>
              <a:buSzPts val="3000"/>
              <a:buFont typeface="Oswald"/>
              <a:buNone/>
              <a:defRPr sz="3000">
                <a:solidFill>
                  <a:schemeClr val="dk1"/>
                </a:solidFill>
                <a:latin typeface="Oswald"/>
                <a:ea typeface="Oswald"/>
                <a:cs typeface="Oswald"/>
                <a:sym typeface="Oswald"/>
              </a:defRPr>
            </a:lvl7pPr>
            <a:lvl8pPr lvl="7">
              <a:spcBef>
                <a:spcPts val="0"/>
              </a:spcBef>
              <a:buClr>
                <a:schemeClr val="dk1"/>
              </a:buClr>
              <a:buSzPts val="3000"/>
              <a:buFont typeface="Oswald"/>
              <a:buNone/>
              <a:defRPr sz="3000">
                <a:solidFill>
                  <a:schemeClr val="dk1"/>
                </a:solidFill>
                <a:latin typeface="Oswald"/>
                <a:ea typeface="Oswald"/>
                <a:cs typeface="Oswald"/>
                <a:sym typeface="Oswald"/>
              </a:defRPr>
            </a:lvl8pPr>
            <a:lvl9pPr lvl="8">
              <a:spcBef>
                <a:spcPts val="0"/>
              </a:spcBef>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ns.umich.edu/new/releases/23958-most-kids-in-india-lack-timely-vaccinations" TargetMode="External"/><Relationship Id="rId4" Type="http://schemas.openxmlformats.org/officeDocument/2006/relationships/hyperlink" Target="http://www.newindianexpress.com/nation/2017/apr/30/number-of-indian-mobile-users-rises-by-1375-million-to-116-billion-in-february-trai-1599516.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1197450"/>
            <a:ext cx="7801500" cy="1730100"/>
          </a:xfrm>
          <a:prstGeom prst="rect">
            <a:avLst/>
          </a:prstGeom>
        </p:spPr>
        <p:txBody>
          <a:bodyPr anchorCtr="0" anchor="b" bIns="91425" lIns="91425" rIns="91425" wrap="square" tIns="91425">
            <a:noAutofit/>
          </a:bodyPr>
          <a:lstStyle/>
          <a:p>
            <a:pPr indent="0" lvl="0" marL="0">
              <a:spcBef>
                <a:spcPts val="0"/>
              </a:spcBef>
              <a:buNone/>
            </a:pPr>
            <a:r>
              <a:rPr lang="en" sz="3000"/>
              <a:t>SEAlert </a:t>
            </a:r>
          </a:p>
          <a:p>
            <a:pPr indent="0" lvl="0" marL="0">
              <a:spcBef>
                <a:spcPts val="0"/>
              </a:spcBef>
              <a:buNone/>
            </a:pPr>
            <a:r>
              <a:rPr lang="en" sz="3000"/>
              <a:t>Child Care System</a:t>
            </a:r>
          </a:p>
        </p:txBody>
      </p:sp>
      <p:sp>
        <p:nvSpPr>
          <p:cNvPr id="60" name="Shape 60"/>
          <p:cNvSpPr txBox="1"/>
          <p:nvPr>
            <p:ph idx="1" type="subTitle"/>
          </p:nvPr>
        </p:nvSpPr>
        <p:spPr>
          <a:xfrm>
            <a:off x="671250" y="3174876"/>
            <a:ext cx="7801500" cy="792600"/>
          </a:xfrm>
          <a:prstGeom prst="rect">
            <a:avLst/>
          </a:prstGeom>
        </p:spPr>
        <p:txBody>
          <a:bodyPr anchorCtr="0" anchor="t" bIns="91425" lIns="91425" rIns="91425" wrap="square" tIns="91425">
            <a:noAutofit/>
          </a:bodyPr>
          <a:lstStyle/>
          <a:p>
            <a:pPr indent="0" lvl="0" marL="0">
              <a:spcBef>
                <a:spcPts val="0"/>
              </a:spcBef>
              <a:buNone/>
            </a:pPr>
            <a:r>
              <a:rPr lang="en"/>
              <a:t>December</a:t>
            </a:r>
            <a:r>
              <a:rPr lang="en"/>
              <a:t> 13, 2017</a:t>
            </a:r>
          </a:p>
        </p:txBody>
      </p:sp>
      <p:sp>
        <p:nvSpPr>
          <p:cNvPr id="61" name="Shape 61"/>
          <p:cNvSpPr txBox="1"/>
          <p:nvPr/>
        </p:nvSpPr>
        <p:spPr>
          <a:xfrm>
            <a:off x="421025" y="4214800"/>
            <a:ext cx="2515800" cy="706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solidFill>
                  <a:schemeClr val="accent3"/>
                </a:solidFill>
                <a:latin typeface="Average"/>
                <a:ea typeface="Average"/>
                <a:cs typeface="Average"/>
                <a:sym typeface="Average"/>
              </a:rPr>
              <a:t>Sreerag Mandakathil Sreenath</a:t>
            </a:r>
          </a:p>
          <a:p>
            <a:pPr indent="0" lvl="0" marL="0" rtl="0" algn="ctr">
              <a:spcBef>
                <a:spcPts val="0"/>
              </a:spcBef>
              <a:buNone/>
            </a:pPr>
            <a:r>
              <a:rPr lang="en">
                <a:solidFill>
                  <a:schemeClr val="accent3"/>
                </a:solidFill>
                <a:latin typeface="Average"/>
                <a:ea typeface="Average"/>
                <a:cs typeface="Average"/>
                <a:sym typeface="Average"/>
              </a:rPr>
              <a:t>1838559</a:t>
            </a:r>
          </a:p>
          <a:p>
            <a:pPr indent="0" lvl="0" marL="0" algn="ctr">
              <a:spcBef>
                <a:spcPts val="0"/>
              </a:spcBef>
              <a:buNone/>
            </a:pPr>
            <a:r>
              <a:t/>
            </a:r>
            <a:endParaRPr>
              <a:solidFill>
                <a:schemeClr val="accent3"/>
              </a:solidFill>
              <a:latin typeface="Average"/>
              <a:ea typeface="Average"/>
              <a:cs typeface="Average"/>
              <a:sym typeface="Average"/>
            </a:endParaRPr>
          </a:p>
          <a:p>
            <a:pPr indent="0" lvl="0" marL="0" algn="ctr">
              <a:spcBef>
                <a:spcPts val="0"/>
              </a:spcBef>
              <a:buNone/>
            </a:pPr>
            <a:r>
              <a:t/>
            </a:r>
            <a:endParaRPr>
              <a:solidFill>
                <a:schemeClr val="accent3"/>
              </a:solidFill>
              <a:latin typeface="Average"/>
              <a:ea typeface="Average"/>
              <a:cs typeface="Average"/>
              <a:sym typeface="Average"/>
            </a:endParaRPr>
          </a:p>
        </p:txBody>
      </p:sp>
      <p:sp>
        <p:nvSpPr>
          <p:cNvPr id="62" name="Shape 62"/>
          <p:cNvSpPr txBox="1"/>
          <p:nvPr/>
        </p:nvSpPr>
        <p:spPr>
          <a:xfrm>
            <a:off x="6346150" y="4214800"/>
            <a:ext cx="2425500" cy="7638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lang="en">
                <a:solidFill>
                  <a:schemeClr val="accent3"/>
                </a:solidFill>
                <a:latin typeface="Average"/>
                <a:ea typeface="Average"/>
                <a:cs typeface="Average"/>
                <a:sym typeface="Average"/>
              </a:rPr>
              <a:t>Eklavya Saxena</a:t>
            </a:r>
          </a:p>
          <a:p>
            <a:pPr indent="0" lvl="0" marL="0" rtl="0" algn="ctr">
              <a:lnSpc>
                <a:spcPct val="115000"/>
              </a:lnSpc>
              <a:spcBef>
                <a:spcPts val="0"/>
              </a:spcBef>
              <a:buNone/>
            </a:pPr>
            <a:r>
              <a:rPr lang="en">
                <a:solidFill>
                  <a:schemeClr val="accent3"/>
                </a:solidFill>
                <a:latin typeface="Average"/>
                <a:ea typeface="Average"/>
                <a:cs typeface="Average"/>
                <a:sym typeface="Average"/>
              </a:rPr>
              <a:t>1850025</a:t>
            </a:r>
          </a:p>
        </p:txBody>
      </p:sp>
      <p:sp>
        <p:nvSpPr>
          <p:cNvPr id="63" name="Shape 63"/>
          <p:cNvSpPr txBox="1"/>
          <p:nvPr/>
        </p:nvSpPr>
        <p:spPr>
          <a:xfrm>
            <a:off x="3331438" y="4214800"/>
            <a:ext cx="2425500" cy="7068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lang="en">
                <a:solidFill>
                  <a:schemeClr val="accent3"/>
                </a:solidFill>
                <a:latin typeface="Average"/>
                <a:ea typeface="Average"/>
                <a:cs typeface="Average"/>
                <a:sym typeface="Average"/>
              </a:rPr>
              <a:t>Aahana Khajanchi</a:t>
            </a:r>
          </a:p>
          <a:p>
            <a:pPr indent="0" lvl="0" marL="0" rtl="0" algn="ctr">
              <a:lnSpc>
                <a:spcPct val="115000"/>
              </a:lnSpc>
              <a:spcBef>
                <a:spcPts val="0"/>
              </a:spcBef>
              <a:buNone/>
            </a:pPr>
            <a:r>
              <a:rPr lang="en">
                <a:solidFill>
                  <a:schemeClr val="accent3"/>
                </a:solidFill>
                <a:latin typeface="Average"/>
                <a:ea typeface="Average"/>
                <a:cs typeface="Average"/>
                <a:sym typeface="Average"/>
              </a:rPr>
              <a:t>1824402</a:t>
            </a:r>
          </a:p>
          <a:p>
            <a:pPr indent="0" lvl="0" marL="0" algn="ctr">
              <a:spcBef>
                <a:spcPts val="0"/>
              </a:spcBef>
              <a:buNone/>
            </a:pPr>
            <a:r>
              <a:t/>
            </a:r>
            <a:endParaRPr/>
          </a:p>
        </p:txBody>
      </p:sp>
      <p:pic>
        <p:nvPicPr>
          <p:cNvPr id="64" name="Shape 64"/>
          <p:cNvPicPr preferRelativeResize="0"/>
          <p:nvPr/>
        </p:nvPicPr>
        <p:blipFill rotWithShape="1">
          <a:blip r:embed="rId3">
            <a:alphaModFix/>
          </a:blip>
          <a:srcRect b="8950" l="0" r="0" t="0"/>
          <a:stretch/>
        </p:blipFill>
        <p:spPr>
          <a:xfrm>
            <a:off x="3956750" y="545800"/>
            <a:ext cx="1230500" cy="124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34" name="Shape 134"/>
          <p:cNvPicPr preferRelativeResize="0"/>
          <p:nvPr/>
        </p:nvPicPr>
        <p:blipFill>
          <a:blip r:embed="rId3">
            <a:alphaModFix/>
          </a:blip>
          <a:stretch>
            <a:fillRect/>
          </a:stretch>
        </p:blipFill>
        <p:spPr>
          <a:xfrm>
            <a:off x="1014150" y="661263"/>
            <a:ext cx="7115688"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40" name="Shape 140"/>
          <p:cNvPicPr preferRelativeResize="0"/>
          <p:nvPr/>
        </p:nvPicPr>
        <p:blipFill rotWithShape="1">
          <a:blip r:embed="rId3">
            <a:alphaModFix/>
          </a:blip>
          <a:srcRect b="4743" l="0" r="0" t="0"/>
          <a:stretch/>
        </p:blipFill>
        <p:spPr>
          <a:xfrm>
            <a:off x="1175575" y="870950"/>
            <a:ext cx="6792850" cy="3639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46" name="Shape 146"/>
          <p:cNvPicPr preferRelativeResize="0"/>
          <p:nvPr/>
        </p:nvPicPr>
        <p:blipFill>
          <a:blip r:embed="rId3">
            <a:alphaModFix/>
          </a:blip>
          <a:stretch>
            <a:fillRect/>
          </a:stretch>
        </p:blipFill>
        <p:spPr>
          <a:xfrm>
            <a:off x="1175575" y="1089600"/>
            <a:ext cx="679284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52" name="Shape 152"/>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58" name="Shape 158"/>
          <p:cNvPicPr preferRelativeResize="0"/>
          <p:nvPr/>
        </p:nvPicPr>
        <p:blipFill>
          <a:blip r:embed="rId3">
            <a:alphaModFix/>
          </a:blip>
          <a:stretch>
            <a:fillRect/>
          </a:stretch>
        </p:blipFill>
        <p:spPr>
          <a:xfrm>
            <a:off x="1764163" y="1112600"/>
            <a:ext cx="5615675"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64" name="Shape 164"/>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70" name="Shape 170"/>
          <p:cNvPicPr preferRelativeResize="0"/>
          <p:nvPr/>
        </p:nvPicPr>
        <p:blipFill>
          <a:blip r:embed="rId3">
            <a:alphaModFix/>
          </a:blip>
          <a:stretch>
            <a:fillRect/>
          </a:stretch>
        </p:blipFill>
        <p:spPr>
          <a:xfrm>
            <a:off x="1175575" y="1101100"/>
            <a:ext cx="6792845"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76" name="Shape 176"/>
          <p:cNvPicPr preferRelativeResize="0"/>
          <p:nvPr/>
        </p:nvPicPr>
        <p:blipFill>
          <a:blip r:embed="rId3">
            <a:alphaModFix/>
          </a:blip>
          <a:stretch>
            <a:fillRect/>
          </a:stretch>
        </p:blipFill>
        <p:spPr>
          <a:xfrm>
            <a:off x="1175575" y="1112575"/>
            <a:ext cx="679284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82" name="Shape 182"/>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88" name="Shape 188"/>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Background</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marR="0" rtl="0" algn="l">
              <a:lnSpc>
                <a:spcPct val="107916"/>
              </a:lnSpc>
              <a:spcBef>
                <a:spcPts val="0"/>
              </a:spcBef>
              <a:spcAft>
                <a:spcPts val="0"/>
              </a:spcAft>
              <a:buSzPts val="1400"/>
              <a:buFont typeface="Average"/>
              <a:buChar char="●"/>
            </a:pPr>
            <a:r>
              <a:rPr lang="en" sz="1400"/>
              <a:t>In India, two-thirds of children do not receive their vaccinations on time, prolonging their susceptibility to diseases and contributing to untimely deaths [</a:t>
            </a:r>
            <a:r>
              <a:rPr lang="en" sz="1400">
                <a:hlinkClick r:id="rId3"/>
              </a:rPr>
              <a:t>source</a:t>
            </a:r>
            <a:r>
              <a:rPr lang="en" sz="1400"/>
              <a:t>] </a:t>
            </a:r>
          </a:p>
          <a:p>
            <a:pPr indent="-317500" lvl="0" marL="457200" marR="0" rtl="0" algn="l">
              <a:lnSpc>
                <a:spcPct val="107916"/>
              </a:lnSpc>
              <a:spcBef>
                <a:spcPts val="0"/>
              </a:spcBef>
              <a:spcAft>
                <a:spcPts val="0"/>
              </a:spcAft>
              <a:buSzPts val="1400"/>
              <a:buFont typeface="Average"/>
              <a:buChar char="●"/>
            </a:pPr>
            <a:r>
              <a:rPr lang="en" sz="1400"/>
              <a:t>This is mainly caused due to the lack of information on the importance of vaccination by the newly formed parents</a:t>
            </a:r>
          </a:p>
          <a:p>
            <a:pPr indent="-317500" lvl="0" marL="457200" marR="0" rtl="0" algn="l">
              <a:lnSpc>
                <a:spcPct val="107916"/>
              </a:lnSpc>
              <a:spcBef>
                <a:spcPts val="0"/>
              </a:spcBef>
              <a:spcAft>
                <a:spcPts val="0"/>
              </a:spcAft>
              <a:buSzPts val="1400"/>
              <a:buFont typeface="Average"/>
              <a:buChar char="●"/>
            </a:pPr>
            <a:r>
              <a:rPr lang="en" sz="1400"/>
              <a:t>Despite India being the leading producer and exporter of vaccines, the country has the greatest number of deaths among children under the age of 5 – the majority are from vaccine preventable diseases</a:t>
            </a:r>
          </a:p>
          <a:p>
            <a:pPr indent="-317500" lvl="0" marL="457200" marR="0" rtl="0" algn="l">
              <a:lnSpc>
                <a:spcPct val="107916"/>
              </a:lnSpc>
              <a:spcBef>
                <a:spcPts val="0"/>
              </a:spcBef>
              <a:spcAft>
                <a:spcPts val="0"/>
              </a:spcAft>
              <a:buSzPts val="1400"/>
              <a:buFont typeface="Average"/>
              <a:buChar char="●"/>
            </a:pPr>
            <a:r>
              <a:rPr lang="en" sz="1400"/>
              <a:t>As stated by Government of India, from February 2018, it will be mandatory for every mobile phone numbers active in the market to be linked with citizens’ AADHAAR Card (issued by Unique Identification Authority of India)</a:t>
            </a:r>
          </a:p>
          <a:p>
            <a:pPr indent="-317500" lvl="0" marL="457200" marR="0" rtl="0" algn="l">
              <a:lnSpc>
                <a:spcPct val="107916"/>
              </a:lnSpc>
              <a:spcBef>
                <a:spcPts val="0"/>
              </a:spcBef>
              <a:spcAft>
                <a:spcPts val="0"/>
              </a:spcAft>
              <a:buSzPts val="1400"/>
              <a:buFont typeface="Average"/>
              <a:buChar char="●"/>
            </a:pPr>
            <a:r>
              <a:rPr lang="en" sz="1400"/>
              <a:t>Number of Indian mobile users rises by 13.75 million to 1.16 billion in February 2017: TRAI [</a:t>
            </a:r>
            <a:r>
              <a:rPr lang="en" sz="1400">
                <a:hlinkClick r:id="rId4"/>
              </a:rPr>
              <a:t>source</a:t>
            </a:r>
            <a:r>
              <a:rPr lang="en" sz="1400"/>
              <a:t>]</a:t>
            </a:r>
          </a:p>
          <a:p>
            <a:pPr indent="-317500" lvl="0" marL="457200" marR="0" rtl="0" algn="l">
              <a:lnSpc>
                <a:spcPct val="107916"/>
              </a:lnSpc>
              <a:spcBef>
                <a:spcPts val="0"/>
              </a:spcBef>
              <a:spcAft>
                <a:spcPts val="0"/>
              </a:spcAft>
              <a:buSzPts val="1400"/>
              <a:buFont typeface="Average"/>
              <a:buChar char="●"/>
            </a:pPr>
            <a:r>
              <a:rPr lang="en" sz="1400"/>
              <a:t>The number of mobile user without internet is also growing steadily in rural and backward regions of India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4294967295"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Business Objective</a:t>
            </a:r>
          </a:p>
        </p:txBody>
      </p:sp>
      <p:sp>
        <p:nvSpPr>
          <p:cNvPr id="194" name="Shape 194"/>
          <p:cNvSpPr txBox="1"/>
          <p:nvPr>
            <p:ph idx="4294967295" type="body"/>
          </p:nvPr>
        </p:nvSpPr>
        <p:spPr>
          <a:xfrm>
            <a:off x="311700" y="1152475"/>
            <a:ext cx="3999900" cy="3416400"/>
          </a:xfrm>
          <a:prstGeom prst="rect">
            <a:avLst/>
          </a:prstGeom>
        </p:spPr>
        <p:txBody>
          <a:bodyPr anchorCtr="0" anchor="t" bIns="91425" lIns="91425" rIns="91425" wrap="square" tIns="91425">
            <a:noAutofit/>
          </a:bodyPr>
          <a:lstStyle/>
          <a:p>
            <a:pPr indent="0" lvl="0" marL="0" rtl="0">
              <a:spcBef>
                <a:spcPts val="0"/>
              </a:spcBef>
              <a:buNone/>
            </a:pPr>
            <a:r>
              <a:rPr lang="en" sz="1400">
                <a:solidFill>
                  <a:schemeClr val="dk1"/>
                </a:solidFill>
              </a:rPr>
              <a:t>With the system in place:</a:t>
            </a:r>
          </a:p>
          <a:p>
            <a:pPr indent="-317500" lvl="0" marL="457200" rtl="0">
              <a:spcBef>
                <a:spcPts val="0"/>
              </a:spcBef>
              <a:spcAft>
                <a:spcPts val="0"/>
              </a:spcAft>
              <a:buClr>
                <a:schemeClr val="dk1"/>
              </a:buClr>
              <a:buSzPts val="1400"/>
              <a:buChar char="●"/>
            </a:pPr>
            <a:r>
              <a:rPr lang="en" sz="1400">
                <a:solidFill>
                  <a:schemeClr val="dk1"/>
                </a:solidFill>
              </a:rPr>
              <a:t>Hospital with this service will get more customers</a:t>
            </a:r>
          </a:p>
          <a:p>
            <a:pPr indent="-317500" lvl="0" marL="457200" rtl="0">
              <a:spcBef>
                <a:spcPts val="0"/>
              </a:spcBef>
              <a:spcAft>
                <a:spcPts val="0"/>
              </a:spcAft>
              <a:buSzPts val="1400"/>
              <a:buChar char="●"/>
            </a:pPr>
            <a:r>
              <a:rPr lang="en" sz="1400">
                <a:solidFill>
                  <a:schemeClr val="dk1"/>
                </a:solidFill>
              </a:rPr>
              <a:t>Reduce the inventory management for distributors and manufacturers cost by knowing the exact number of vaccine required</a:t>
            </a:r>
          </a:p>
          <a:p>
            <a:pPr indent="-317500" lvl="0" marL="457200">
              <a:spcBef>
                <a:spcPts val="0"/>
              </a:spcBef>
              <a:buSzPts val="1400"/>
              <a:buChar char="●"/>
            </a:pPr>
            <a:r>
              <a:rPr lang="en" sz="1400">
                <a:solidFill>
                  <a:schemeClr val="dk1"/>
                </a:solidFill>
              </a:rPr>
              <a:t>It's a social positive project that will help the youth of the nation</a:t>
            </a:r>
          </a:p>
        </p:txBody>
      </p:sp>
      <p:sp>
        <p:nvSpPr>
          <p:cNvPr id="195" name="Shape 195"/>
          <p:cNvSpPr/>
          <p:nvPr/>
        </p:nvSpPr>
        <p:spPr>
          <a:xfrm>
            <a:off x="5688763" y="3060256"/>
            <a:ext cx="689700" cy="371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a:off x="5688775" y="3432000"/>
            <a:ext cx="689700" cy="11127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a:off x="6534875" y="2383507"/>
            <a:ext cx="689400" cy="3063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98" name="Shape 198"/>
          <p:cNvSpPr/>
          <p:nvPr/>
        </p:nvSpPr>
        <p:spPr>
          <a:xfrm>
            <a:off x="6534875" y="2689800"/>
            <a:ext cx="689400" cy="18558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99" name="Shape 199"/>
          <p:cNvSpPr/>
          <p:nvPr/>
        </p:nvSpPr>
        <p:spPr>
          <a:xfrm>
            <a:off x="7380700" y="1641307"/>
            <a:ext cx="689400" cy="3063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a:off x="7380700" y="1947601"/>
            <a:ext cx="689400" cy="25977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a:off x="8215013" y="1152481"/>
            <a:ext cx="689700" cy="371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a:off x="8215175" y="1523575"/>
            <a:ext cx="689400" cy="30219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Problem Statement</a:t>
            </a:r>
          </a:p>
        </p:txBody>
      </p:sp>
      <p:sp>
        <p:nvSpPr>
          <p:cNvPr id="76" name="Shape 76"/>
          <p:cNvSpPr txBox="1"/>
          <p:nvPr>
            <p:ph idx="4294967295" type="body"/>
          </p:nvPr>
        </p:nvSpPr>
        <p:spPr>
          <a:xfrm>
            <a:off x="311700" y="1951775"/>
            <a:ext cx="8520600" cy="2617200"/>
          </a:xfrm>
          <a:prstGeom prst="rect">
            <a:avLst/>
          </a:prstGeom>
        </p:spPr>
        <p:txBody>
          <a:bodyPr anchorCtr="0" anchor="t" bIns="91425" lIns="91425" rIns="91425" wrap="square" tIns="91425">
            <a:noAutofit/>
          </a:bodyPr>
          <a:lstStyle/>
          <a:p>
            <a:pPr indent="0" lvl="0" marL="0" rtl="0">
              <a:spcBef>
                <a:spcPts val="0"/>
              </a:spcBef>
              <a:buNone/>
            </a:pPr>
            <a:r>
              <a:rPr lang="en"/>
              <a:t>To create a child care support and education system to </a:t>
            </a:r>
          </a:p>
          <a:p>
            <a:pPr indent="-342900" lvl="0" marL="457200" rtl="0">
              <a:spcBef>
                <a:spcPts val="0"/>
              </a:spcBef>
              <a:spcAft>
                <a:spcPts val="0"/>
              </a:spcAft>
              <a:buSzPts val="1800"/>
              <a:buAutoNum type="arabicPeriod"/>
            </a:pPr>
            <a:r>
              <a:rPr lang="en"/>
              <a:t>Alert parents of the upcoming vaccination doses for their children</a:t>
            </a:r>
          </a:p>
          <a:p>
            <a:pPr indent="-342900" lvl="0" marL="457200" rtl="0">
              <a:spcBef>
                <a:spcPts val="0"/>
              </a:spcBef>
              <a:spcAft>
                <a:spcPts val="0"/>
              </a:spcAft>
              <a:buSzPts val="1800"/>
              <a:buAutoNum type="arabicPeriod"/>
            </a:pPr>
            <a:r>
              <a:rPr lang="en"/>
              <a:t>To bring synergy among parents, vaccine service provider and distributor</a:t>
            </a:r>
          </a:p>
          <a:p>
            <a:pPr indent="-342900" lvl="0" marL="457200" rtl="0">
              <a:spcBef>
                <a:spcPts val="0"/>
              </a:spcBef>
              <a:buSzPts val="1800"/>
              <a:buAutoNum type="arabicPeriod"/>
            </a:pPr>
            <a:r>
              <a:rPr lang="en"/>
              <a:t>Maintain valid inventory of the stocked item</a:t>
            </a: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265500" y="1733850"/>
            <a:ext cx="4045200" cy="1675800"/>
          </a:xfrm>
          <a:prstGeom prst="rect">
            <a:avLst/>
          </a:prstGeom>
        </p:spPr>
        <p:txBody>
          <a:bodyPr anchorCtr="0" anchor="ctr" bIns="91425" lIns="91425" rIns="91425" wrap="square" tIns="91425">
            <a:noAutofit/>
          </a:bodyPr>
          <a:lstStyle/>
          <a:p>
            <a:pPr indent="0" lvl="0" marL="0">
              <a:spcBef>
                <a:spcPts val="0"/>
              </a:spcBef>
              <a:buNone/>
            </a:pPr>
            <a:r>
              <a:rPr lang="en"/>
              <a:t>Target audience</a:t>
            </a:r>
          </a:p>
        </p:txBody>
      </p:sp>
      <p:sp>
        <p:nvSpPr>
          <p:cNvPr id="82" name="Shape 82"/>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Char char="●"/>
            </a:pPr>
            <a:r>
              <a:rPr lang="en"/>
              <a:t>Manufacturers</a:t>
            </a:r>
          </a:p>
          <a:p>
            <a:pPr indent="-342900" lvl="0" marL="457200" rtl="0">
              <a:spcBef>
                <a:spcPts val="0"/>
              </a:spcBef>
              <a:spcAft>
                <a:spcPts val="0"/>
              </a:spcAft>
              <a:buSzPts val="1800"/>
              <a:buChar char="●"/>
            </a:pPr>
            <a:r>
              <a:rPr lang="en"/>
              <a:t>Vaccine Distributors</a:t>
            </a:r>
          </a:p>
          <a:p>
            <a:pPr indent="-342900" lvl="0" marL="457200" rtl="0">
              <a:spcBef>
                <a:spcPts val="0"/>
              </a:spcBef>
              <a:spcAft>
                <a:spcPts val="0"/>
              </a:spcAft>
              <a:buSzPts val="1800"/>
              <a:buChar char="●"/>
            </a:pPr>
            <a:r>
              <a:rPr lang="en"/>
              <a:t>Hospitals</a:t>
            </a:r>
          </a:p>
          <a:p>
            <a:pPr indent="-342900" lvl="0" marL="457200" rtl="0">
              <a:spcBef>
                <a:spcPts val="0"/>
              </a:spcBef>
              <a:spcAft>
                <a:spcPts val="0"/>
              </a:spcAft>
              <a:buSzPts val="1800"/>
              <a:buChar char="●"/>
            </a:pPr>
            <a:r>
              <a:rPr lang="en"/>
              <a:t>Government Regulators</a:t>
            </a:r>
          </a:p>
          <a:p>
            <a:pPr indent="-342900" lvl="0" marL="457200" rtl="0">
              <a:spcBef>
                <a:spcPts val="0"/>
              </a:spcBef>
              <a:buSzPts val="1800"/>
              <a:buChar char="●"/>
            </a:pPr>
            <a:r>
              <a:rPr lang="en"/>
              <a:t>Parents and children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Object Model</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89" name="Shape 89"/>
          <p:cNvPicPr preferRelativeResize="0"/>
          <p:nvPr/>
        </p:nvPicPr>
        <p:blipFill>
          <a:blip r:embed="rId3">
            <a:alphaModFix/>
          </a:blip>
          <a:stretch>
            <a:fillRect/>
          </a:stretch>
        </p:blipFill>
        <p:spPr>
          <a:xfrm>
            <a:off x="115550" y="1152475"/>
            <a:ext cx="8716752" cy="374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Actors and Use Cases </a:t>
            </a:r>
          </a:p>
        </p:txBody>
      </p:sp>
      <p:grpSp>
        <p:nvGrpSpPr>
          <p:cNvPr id="95" name="Shape 95"/>
          <p:cNvGrpSpPr/>
          <p:nvPr/>
        </p:nvGrpSpPr>
        <p:grpSpPr>
          <a:xfrm>
            <a:off x="431925" y="1304875"/>
            <a:ext cx="2628925" cy="3416400"/>
            <a:chOff x="431925" y="1304875"/>
            <a:chExt cx="2628925" cy="3416400"/>
          </a:xfrm>
        </p:grpSpPr>
        <p:sp>
          <p:nvSpPr>
            <p:cNvPr id="96" name="Shape 96"/>
            <p:cNvSpPr txBox="1"/>
            <p:nvPr/>
          </p:nvSpPr>
          <p:spPr>
            <a:xfrm>
              <a:off x="431925" y="1304875"/>
              <a:ext cx="26289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p:nvPr/>
          </p:nvSpPr>
          <p:spPr>
            <a:xfrm>
              <a:off x="4319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98" name="Shape 98"/>
          <p:cNvSpPr txBox="1"/>
          <p:nvPr>
            <p:ph idx="4294967295" type="body"/>
          </p:nvPr>
        </p:nvSpPr>
        <p:spPr>
          <a:xfrm>
            <a:off x="506425" y="1304875"/>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Hospital</a:t>
            </a:r>
          </a:p>
        </p:txBody>
      </p:sp>
      <p:sp>
        <p:nvSpPr>
          <p:cNvPr id="99" name="Shape 99"/>
          <p:cNvSpPr txBox="1"/>
          <p:nvPr>
            <p:ph idx="4294967295" type="body"/>
          </p:nvPr>
        </p:nvSpPr>
        <p:spPr>
          <a:xfrm>
            <a:off x="508325" y="1850300"/>
            <a:ext cx="2478600" cy="2794800"/>
          </a:xfrm>
          <a:prstGeom prst="rect">
            <a:avLst/>
          </a:prstGeom>
        </p:spPr>
        <p:txBody>
          <a:bodyPr anchorCtr="0" anchor="t" bIns="91425" lIns="91425" rIns="91425" wrap="square" tIns="91425">
            <a:noAutofit/>
          </a:bodyPr>
          <a:lstStyle/>
          <a:p>
            <a:pPr indent="-330200" lvl="0" marL="457200">
              <a:spcBef>
                <a:spcPts val="0"/>
              </a:spcBef>
              <a:spcAft>
                <a:spcPts val="0"/>
              </a:spcAft>
              <a:buSzPts val="1600"/>
              <a:buAutoNum type="arabicPeriod"/>
            </a:pPr>
            <a:r>
              <a:rPr lang="en" sz="1600"/>
              <a:t>Doctors administers the doses to children</a:t>
            </a:r>
          </a:p>
          <a:p>
            <a:pPr indent="-330200" lvl="0" marL="457200">
              <a:spcBef>
                <a:spcPts val="0"/>
              </a:spcBef>
              <a:spcAft>
                <a:spcPts val="0"/>
              </a:spcAft>
              <a:buSzPts val="1600"/>
              <a:buAutoNum type="arabicPeriod"/>
            </a:pPr>
            <a:r>
              <a:rPr lang="en" sz="1600"/>
              <a:t>Stores manage inventory</a:t>
            </a:r>
          </a:p>
          <a:p>
            <a:pPr indent="-330200" lvl="0" marL="457200">
              <a:spcBef>
                <a:spcPts val="0"/>
              </a:spcBef>
              <a:buSzPts val="1600"/>
              <a:buAutoNum type="arabicPeriod"/>
            </a:pPr>
            <a:r>
              <a:rPr lang="en" sz="1600"/>
              <a:t>Receptionist Manages child data entry</a:t>
            </a:r>
          </a:p>
          <a:p>
            <a:pPr indent="0" lvl="0" marL="0">
              <a:spcBef>
                <a:spcPts val="0"/>
              </a:spcBef>
              <a:buNone/>
            </a:pPr>
            <a:r>
              <a:t/>
            </a:r>
            <a:endParaRPr sz="1600"/>
          </a:p>
        </p:txBody>
      </p:sp>
      <p:grpSp>
        <p:nvGrpSpPr>
          <p:cNvPr id="100" name="Shape 100"/>
          <p:cNvGrpSpPr/>
          <p:nvPr/>
        </p:nvGrpSpPr>
        <p:grpSpPr>
          <a:xfrm>
            <a:off x="3320450" y="1304875"/>
            <a:ext cx="2632500" cy="3416400"/>
            <a:chOff x="3320450" y="1304875"/>
            <a:chExt cx="2632500" cy="3416400"/>
          </a:xfrm>
        </p:grpSpPr>
        <p:sp>
          <p:nvSpPr>
            <p:cNvPr id="101" name="Shape 101"/>
            <p:cNvSpPr txBox="1"/>
            <p:nvPr/>
          </p:nvSpPr>
          <p:spPr>
            <a:xfrm>
              <a:off x="3324050" y="1304875"/>
              <a:ext cx="26289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a:off x="332045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4294967295" type="body"/>
          </p:nvPr>
        </p:nvSpPr>
        <p:spPr>
          <a:xfrm>
            <a:off x="3389450" y="1304875"/>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Distributor</a:t>
            </a:r>
          </a:p>
        </p:txBody>
      </p:sp>
      <p:sp>
        <p:nvSpPr>
          <p:cNvPr id="104" name="Shape 104"/>
          <p:cNvSpPr txBox="1"/>
          <p:nvPr>
            <p:ph idx="4294967295" type="body"/>
          </p:nvPr>
        </p:nvSpPr>
        <p:spPr>
          <a:xfrm>
            <a:off x="3396775" y="1850300"/>
            <a:ext cx="2478600" cy="27948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AutoNum type="arabicPeriod"/>
            </a:pPr>
            <a:r>
              <a:rPr lang="en" sz="1600"/>
              <a:t>Supplies Vaccine to hospitals and other Distributors in and out of network</a:t>
            </a:r>
          </a:p>
          <a:p>
            <a:pPr indent="-330200" lvl="0" marL="457200" rtl="0">
              <a:spcBef>
                <a:spcPts val="0"/>
              </a:spcBef>
              <a:buSzPts val="1600"/>
              <a:buAutoNum type="arabicPeriod"/>
            </a:pPr>
            <a:r>
              <a:rPr lang="en" sz="1600"/>
              <a:t>Request Vaccine from Different manufacturers</a:t>
            </a:r>
          </a:p>
          <a:p>
            <a:pPr indent="0" lvl="0" marL="0">
              <a:spcBef>
                <a:spcPts val="0"/>
              </a:spcBef>
              <a:buNone/>
            </a:pPr>
            <a:r>
              <a:t/>
            </a:r>
            <a:endParaRPr sz="1600"/>
          </a:p>
        </p:txBody>
      </p:sp>
      <p:grpSp>
        <p:nvGrpSpPr>
          <p:cNvPr id="105" name="Shape 105"/>
          <p:cNvGrpSpPr/>
          <p:nvPr/>
        </p:nvGrpSpPr>
        <p:grpSpPr>
          <a:xfrm>
            <a:off x="6212550" y="1304875"/>
            <a:ext cx="2632500" cy="3416400"/>
            <a:chOff x="6212550" y="1304875"/>
            <a:chExt cx="2632500" cy="3416400"/>
          </a:xfrm>
        </p:grpSpPr>
        <p:sp>
          <p:nvSpPr>
            <p:cNvPr id="106" name="Shape 106"/>
            <p:cNvSpPr/>
            <p:nvPr/>
          </p:nvSpPr>
          <p:spPr>
            <a:xfrm>
              <a:off x="6215400" y="1304875"/>
              <a:ext cx="2628900"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07" name="Shape 107"/>
            <p:cNvSpPr txBox="1"/>
            <p:nvPr/>
          </p:nvSpPr>
          <p:spPr>
            <a:xfrm>
              <a:off x="6212550" y="1304875"/>
              <a:ext cx="2632500" cy="4641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8" name="Shape 108"/>
          <p:cNvSpPr txBox="1"/>
          <p:nvPr>
            <p:ph idx="4294967295" type="body"/>
          </p:nvPr>
        </p:nvSpPr>
        <p:spPr>
          <a:xfrm>
            <a:off x="6272475" y="1304875"/>
            <a:ext cx="2494500" cy="461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solidFill>
                  <a:schemeClr val="lt1"/>
                </a:solidFill>
              </a:rPr>
              <a:t>Manufacturer</a:t>
            </a:r>
          </a:p>
        </p:txBody>
      </p:sp>
      <p:sp>
        <p:nvSpPr>
          <p:cNvPr id="109" name="Shape 109"/>
          <p:cNvSpPr txBox="1"/>
          <p:nvPr>
            <p:ph idx="4294967295" type="body"/>
          </p:nvPr>
        </p:nvSpPr>
        <p:spPr>
          <a:xfrm>
            <a:off x="6286400" y="1850300"/>
            <a:ext cx="2478600" cy="27948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AutoNum type="arabicPeriod"/>
            </a:pPr>
            <a:r>
              <a:rPr lang="en" sz="1600"/>
              <a:t>Is local to a network(State)</a:t>
            </a:r>
          </a:p>
          <a:p>
            <a:pPr indent="-330200" lvl="0" marL="457200" rtl="0">
              <a:spcBef>
                <a:spcPts val="0"/>
              </a:spcBef>
              <a:spcAft>
                <a:spcPts val="0"/>
              </a:spcAft>
              <a:buSzPts val="1600"/>
              <a:buAutoNum type="arabicPeriod"/>
            </a:pPr>
            <a:r>
              <a:rPr lang="en" sz="1600"/>
              <a:t>Can produce only regulated and approved vaccine from government</a:t>
            </a:r>
          </a:p>
          <a:p>
            <a:pPr indent="-330200" lvl="0" marL="457200">
              <a:spcBef>
                <a:spcPts val="0"/>
              </a:spcBef>
              <a:buSzPts val="1600"/>
              <a:buAutoNum type="arabicPeriod"/>
            </a:pPr>
            <a:r>
              <a:rPr lang="en" sz="1600"/>
              <a:t>Supplies to Distributors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Features</a:t>
            </a:r>
          </a:p>
        </p:txBody>
      </p:sp>
      <p:sp>
        <p:nvSpPr>
          <p:cNvPr id="115" name="Shape 115"/>
          <p:cNvSpPr txBox="1"/>
          <p:nvPr>
            <p:ph idx="1" type="body"/>
          </p:nvPr>
        </p:nvSpPr>
        <p:spPr>
          <a:xfrm>
            <a:off x="311700" y="1152475"/>
            <a:ext cx="8520600" cy="3692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 doctor can only administer a valid and non-expired batch of vaccine</a:t>
            </a:r>
          </a:p>
          <a:p>
            <a:pPr indent="-342900" lvl="0" marL="457200" rtl="0">
              <a:spcBef>
                <a:spcPts val="0"/>
              </a:spcBef>
              <a:spcAft>
                <a:spcPts val="0"/>
              </a:spcAft>
              <a:buSzPts val="1800"/>
              <a:buChar char="●"/>
            </a:pPr>
            <a:r>
              <a:rPr lang="en"/>
              <a:t>Vaccine distributor and Manufacturer can only distribute non-expired vaccine</a:t>
            </a:r>
          </a:p>
          <a:p>
            <a:pPr indent="-342900" lvl="0" marL="457200" rtl="0">
              <a:spcBef>
                <a:spcPts val="0"/>
              </a:spcBef>
              <a:spcAft>
                <a:spcPts val="0"/>
              </a:spcAft>
              <a:buSzPts val="1800"/>
              <a:buChar char="●"/>
            </a:pPr>
            <a:r>
              <a:rPr lang="en"/>
              <a:t>Alert system for parents to know about the next vaccine dose and </a:t>
            </a:r>
            <a:r>
              <a:rPr lang="en"/>
              <a:t>repercussions</a:t>
            </a:r>
            <a:r>
              <a:rPr lang="en"/>
              <a:t> of not taking them, also in which hospital vaccine is available</a:t>
            </a:r>
          </a:p>
          <a:p>
            <a:pPr indent="-342900" lvl="0" marL="457200" rtl="0">
              <a:spcBef>
                <a:spcPts val="0"/>
              </a:spcBef>
              <a:spcAft>
                <a:spcPts val="0"/>
              </a:spcAft>
              <a:buSzPts val="1800"/>
              <a:buChar char="●"/>
            </a:pPr>
            <a:r>
              <a:rPr lang="en"/>
              <a:t>Parents can check the vaccination history for their child</a:t>
            </a:r>
          </a:p>
          <a:p>
            <a:pPr indent="-342900" lvl="0" marL="457200" rtl="0">
              <a:spcBef>
                <a:spcPts val="0"/>
              </a:spcBef>
              <a:spcAft>
                <a:spcPts val="0"/>
              </a:spcAft>
              <a:buSzPts val="1800"/>
              <a:buChar char="●"/>
            </a:pPr>
            <a:r>
              <a:rPr lang="en"/>
              <a:t>Real time database using jdbc</a:t>
            </a:r>
          </a:p>
          <a:p>
            <a:pPr indent="-342900" lvl="0" marL="457200" rtl="0">
              <a:spcBef>
                <a:spcPts val="0"/>
              </a:spcBef>
              <a:spcAft>
                <a:spcPts val="0"/>
              </a:spcAft>
              <a:buSzPts val="1800"/>
              <a:buChar char="●"/>
            </a:pPr>
            <a:r>
              <a:rPr lang="en"/>
              <a:t>Distributors will know how many children are coming for each vaccine for the following month</a:t>
            </a:r>
          </a:p>
          <a:p>
            <a:pPr indent="-342900" lvl="0" marL="457200" rtl="0">
              <a:spcBef>
                <a:spcPts val="0"/>
              </a:spcBef>
              <a:buSzPts val="1800"/>
              <a:buChar char="●"/>
            </a:pPr>
            <a:r>
              <a:rPr lang="en"/>
              <a:t>Validation of input data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Server Screenshot</a:t>
            </a:r>
          </a:p>
        </p:txBody>
      </p:sp>
      <p:pic>
        <p:nvPicPr>
          <p:cNvPr id="121" name="Shape 121"/>
          <p:cNvPicPr preferRelativeResize="0"/>
          <p:nvPr/>
        </p:nvPicPr>
        <p:blipFill>
          <a:blip r:embed="rId3">
            <a:alphaModFix/>
          </a:blip>
          <a:stretch>
            <a:fillRect/>
          </a:stretch>
        </p:blipFill>
        <p:spPr>
          <a:xfrm>
            <a:off x="854325" y="1124100"/>
            <a:ext cx="7115688"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Easy to Use UI</a:t>
            </a:r>
          </a:p>
        </p:txBody>
      </p:sp>
      <p:pic>
        <p:nvPicPr>
          <p:cNvPr id="127" name="Shape 127"/>
          <p:cNvPicPr preferRelativeResize="0"/>
          <p:nvPr/>
        </p:nvPicPr>
        <p:blipFill rotWithShape="1">
          <a:blip r:embed="rId3">
            <a:alphaModFix/>
          </a:blip>
          <a:srcRect b="5231" l="0" r="0" t="0"/>
          <a:stretch/>
        </p:blipFill>
        <p:spPr>
          <a:xfrm>
            <a:off x="311700" y="1641900"/>
            <a:ext cx="4345450" cy="2316400"/>
          </a:xfrm>
          <a:prstGeom prst="rect">
            <a:avLst/>
          </a:prstGeom>
          <a:noFill/>
          <a:ln>
            <a:noFill/>
          </a:ln>
        </p:spPr>
      </p:pic>
      <p:pic>
        <p:nvPicPr>
          <p:cNvPr id="128" name="Shape 128"/>
          <p:cNvPicPr preferRelativeResize="0"/>
          <p:nvPr/>
        </p:nvPicPr>
        <p:blipFill rotWithShape="1">
          <a:blip r:embed="rId4">
            <a:alphaModFix/>
          </a:blip>
          <a:srcRect b="5660" l="0" r="0" t="0"/>
          <a:stretch/>
        </p:blipFill>
        <p:spPr>
          <a:xfrm>
            <a:off x="4752025" y="1623900"/>
            <a:ext cx="4345450" cy="23060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