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Lexend SemiBold"/>
      <p:regular r:id="rId21"/>
      <p:bold r:id="rId22"/>
    </p:embeddedFont>
    <p:embeddedFont>
      <p:font typeface="Raleway"/>
      <p:regular r:id="rId23"/>
      <p:bold r:id="rId24"/>
      <p:italic r:id="rId25"/>
      <p:boldItalic r:id="rId26"/>
    </p:embeddedFont>
    <p:embeddedFont>
      <p:font typeface="Lexend ExtraBold"/>
      <p:bold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Raleway ExtraBold"/>
      <p:bold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  <p:embeddedFont>
      <p:font typeface="Raleway Medium"/>
      <p:regular r:id="rId42"/>
      <p:bold r:id="rId43"/>
      <p:italic r:id="rId44"/>
      <p:boldItalic r:id="rId45"/>
    </p:embeddedFont>
    <p:embeddedFont>
      <p:font typeface="Roboto Mono"/>
      <p:regular r:id="rId46"/>
      <p:bold r:id="rId47"/>
      <p:italic r:id="rId48"/>
      <p:boldItalic r:id="rId49"/>
    </p:embeddedFont>
    <p:embeddedFont>
      <p:font typeface="Comfortaa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42" Type="http://schemas.openxmlformats.org/officeDocument/2006/relationships/font" Target="fonts/RalewayMedium-regular.fntdata"/><Relationship Id="rId41" Type="http://schemas.openxmlformats.org/officeDocument/2006/relationships/font" Target="fonts/Lato-boldItalic.fntdata"/><Relationship Id="rId44" Type="http://schemas.openxmlformats.org/officeDocument/2006/relationships/font" Target="fonts/RalewayMedium-italic.fntdata"/><Relationship Id="rId43" Type="http://schemas.openxmlformats.org/officeDocument/2006/relationships/font" Target="fonts/RalewayMedium-bold.fntdata"/><Relationship Id="rId46" Type="http://schemas.openxmlformats.org/officeDocument/2006/relationships/font" Target="fonts/RobotoMono-regular.fntdata"/><Relationship Id="rId45" Type="http://schemas.openxmlformats.org/officeDocument/2006/relationships/font" Target="fonts/Raleway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italic.fntdata"/><Relationship Id="rId47" Type="http://schemas.openxmlformats.org/officeDocument/2006/relationships/font" Target="fonts/RobotoMono-bold.fntdata"/><Relationship Id="rId49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33" Type="http://schemas.openxmlformats.org/officeDocument/2006/relationships/font" Target="fonts/RalewayExtraBold-boldItalic.fntdata"/><Relationship Id="rId32" Type="http://schemas.openxmlformats.org/officeDocument/2006/relationships/font" Target="fonts/RalewayExtraBold-bold.fntdata"/><Relationship Id="rId35" Type="http://schemas.openxmlformats.org/officeDocument/2006/relationships/font" Target="fonts/Montserrat-bold.fntdata"/><Relationship Id="rId34" Type="http://schemas.openxmlformats.org/officeDocument/2006/relationships/font" Target="fonts/Montserrat-regular.fntdata"/><Relationship Id="rId37" Type="http://schemas.openxmlformats.org/officeDocument/2006/relationships/font" Target="fonts/Montserrat-boldItalic.fntdata"/><Relationship Id="rId36" Type="http://schemas.openxmlformats.org/officeDocument/2006/relationships/font" Target="fonts/Montserrat-italic.fntdata"/><Relationship Id="rId39" Type="http://schemas.openxmlformats.org/officeDocument/2006/relationships/font" Target="fonts/Lato-bold.fntdata"/><Relationship Id="rId38" Type="http://schemas.openxmlformats.org/officeDocument/2006/relationships/font" Target="fonts/Lato-regular.fntdata"/><Relationship Id="rId20" Type="http://schemas.openxmlformats.org/officeDocument/2006/relationships/slide" Target="slides/slide15.xml"/><Relationship Id="rId22" Type="http://schemas.openxmlformats.org/officeDocument/2006/relationships/font" Target="fonts/LexendSemiBold-bold.fntdata"/><Relationship Id="rId21" Type="http://schemas.openxmlformats.org/officeDocument/2006/relationships/font" Target="fonts/LexendSemiBold-regular.fntdata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oboto-regular.fntdata"/><Relationship Id="rId27" Type="http://schemas.openxmlformats.org/officeDocument/2006/relationships/font" Target="fonts/LexendExtraBold-bold.fntdata"/><Relationship Id="rId29" Type="http://schemas.openxmlformats.org/officeDocument/2006/relationships/font" Target="fonts/Roboto-bold.fntdata"/><Relationship Id="rId51" Type="http://schemas.openxmlformats.org/officeDocument/2006/relationships/font" Target="fonts/Comfortaa-bold.fntdata"/><Relationship Id="rId50" Type="http://schemas.openxmlformats.org/officeDocument/2006/relationships/font" Target="fonts/Comforta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5080b55c0_1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5080b55c0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5080b55c0_1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75080b55c0_1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5080b55c0_1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75080b55c0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5080b55c0_1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5080b55c0_1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7b465952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e7b465952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7b4659529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7b4659529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7b4659529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7b4659529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5080b55c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5080b55c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5080b55c0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75080b55c0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5080b55c0_1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5080b55c0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5080b55c0_1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5080b55c0_1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5080b55c0_1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5080b55c0_1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document/d/1eWIMVlOf_8_iS4wn7KhBSS2FWSYseiFVTuaVL4S8CA4/edit?usp=shar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spreadsheets/d/186b5qyT0B0BGvdLXkr6d8F3ijmKFCG9Wqq7rsWVXUeU/edit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546725" y="1282550"/>
            <a:ext cx="7513200" cy="22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3F3F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Gl</a:t>
            </a:r>
            <a:r>
              <a:rPr lang="en" sz="5200">
                <a:solidFill>
                  <a:srgbClr val="FFE599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o</a:t>
            </a:r>
            <a:r>
              <a:rPr lang="en" sz="5200">
                <a:solidFill>
                  <a:srgbClr val="F3F3F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bal Trends</a:t>
            </a:r>
            <a:endParaRPr sz="5200">
              <a:solidFill>
                <a:srgbClr val="F3F3F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3F3F3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Project</a:t>
            </a:r>
            <a:endParaRPr sz="4400">
              <a:solidFill>
                <a:srgbClr val="F3F3F3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3F3F3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Presentation</a:t>
            </a:r>
            <a:endParaRPr sz="4400">
              <a:solidFill>
                <a:srgbClr val="F3F3F3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546725" y="4447700"/>
            <a:ext cx="183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by Yash Kumar</a:t>
            </a:r>
            <a:endParaRPr i="1" sz="16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87" name="Google Shape;87;p13"/>
          <p:cNvCxnSpPr/>
          <p:nvPr/>
        </p:nvCxnSpPr>
        <p:spPr>
          <a:xfrm>
            <a:off x="1543925" y="0"/>
            <a:ext cx="2100" cy="1676100"/>
          </a:xfrm>
          <a:prstGeom prst="straightConnector1">
            <a:avLst/>
          </a:prstGeom>
          <a:noFill/>
          <a:ln cap="flat" cmpd="sng" w="1905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3"/>
          <p:cNvSpPr/>
          <p:nvPr/>
        </p:nvSpPr>
        <p:spPr>
          <a:xfrm>
            <a:off x="1434875" y="1726725"/>
            <a:ext cx="220200" cy="2139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/>
        </p:nvSpPr>
        <p:spPr>
          <a:xfrm>
            <a:off x="363425" y="253900"/>
            <a:ext cx="49293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1B212C"/>
                </a:solidFill>
                <a:latin typeface="Comfortaa"/>
                <a:ea typeface="Comfortaa"/>
                <a:cs typeface="Comfortaa"/>
                <a:sym typeface="Comfortaa"/>
              </a:rPr>
              <a:t>Statistical Insights</a:t>
            </a:r>
            <a:endParaRPr b="1" sz="5200">
              <a:solidFill>
                <a:srgbClr val="1B212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363425" y="1336800"/>
            <a:ext cx="5569800" cy="27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Total Countries:</a:t>
            </a:r>
            <a:r>
              <a:rPr lang="en" sz="16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en" sz="16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142</a:t>
            </a:r>
            <a:br>
              <a:rPr b="1" lang="en" sz="16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b="1" sz="1600"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Total Population:</a:t>
            </a:r>
            <a:r>
              <a:rPr lang="en" sz="17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" sz="16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6.25 B </a:t>
            </a:r>
            <a:r>
              <a:rPr lang="en" sz="10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(as of 2007)</a:t>
            </a:r>
            <a:br>
              <a:rPr lang="en" sz="17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</a:br>
            <a:endParaRPr sz="1700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Countries</a:t>
            </a:r>
            <a:r>
              <a:rPr lang="en" sz="17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(Life Exp &gt; 80 years)</a:t>
            </a:r>
            <a:r>
              <a:rPr lang="en" sz="17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b="1" lang="en" sz="16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13 </a:t>
            </a:r>
            <a:r>
              <a:rPr lang="en" sz="10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(as of 2007)</a:t>
            </a:r>
            <a:br>
              <a:rPr lang="en" sz="17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</a:br>
            <a:endParaRPr sz="1700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Avg Life Expectancy:</a:t>
            </a:r>
            <a:r>
              <a:rPr lang="en" sz="16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en" sz="16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67</a:t>
            </a:r>
            <a:r>
              <a:rPr b="1" lang="en" sz="12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yr</a:t>
            </a:r>
            <a:r>
              <a:rPr b="1" lang="en" sz="16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0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(as of 2007)</a:t>
            </a:r>
            <a:br>
              <a:rPr lang="en" sz="17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</a:br>
            <a:endParaRPr sz="1700">
              <a:solidFill>
                <a:srgbClr val="1F1F1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omfortaa"/>
              <a:buChar char="●"/>
            </a:pPr>
            <a:r>
              <a:rPr lang="en" sz="1600">
                <a:solidFill>
                  <a:srgbClr val="1F1F1F"/>
                </a:solidFill>
                <a:latin typeface="Lato"/>
                <a:ea typeface="Lato"/>
                <a:cs typeface="Lato"/>
                <a:sym typeface="Lato"/>
              </a:rPr>
              <a:t>Avg GDP per capita:</a:t>
            </a:r>
            <a:r>
              <a:rPr lang="en" sz="16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2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$</a:t>
            </a:r>
            <a:r>
              <a:rPr lang="en" sz="16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b="1" lang="en" sz="16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11.7</a:t>
            </a:r>
            <a:r>
              <a:rPr b="1" lang="en" sz="12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K </a:t>
            </a:r>
            <a:r>
              <a:rPr lang="en" sz="1000">
                <a:solidFill>
                  <a:srgbClr val="262626"/>
                </a:solidFill>
                <a:latin typeface="Comfortaa"/>
                <a:ea typeface="Comfortaa"/>
                <a:cs typeface="Comfortaa"/>
                <a:sym typeface="Comfortaa"/>
              </a:rPr>
              <a:t>(as of 2007)</a:t>
            </a:r>
            <a:endParaRPr b="1" sz="1600">
              <a:solidFill>
                <a:srgbClr val="26262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 rotWithShape="1">
          <a:blip r:embed="rId3">
            <a:alphaModFix/>
          </a:blip>
          <a:srcRect b="35950" l="11563" r="10881" t="6621"/>
          <a:stretch/>
        </p:blipFill>
        <p:spPr>
          <a:xfrm>
            <a:off x="6653600" y="3299675"/>
            <a:ext cx="2490400" cy="1843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2"/>
          <p:cNvCxnSpPr/>
          <p:nvPr/>
        </p:nvCxnSpPr>
        <p:spPr>
          <a:xfrm rot="10800000">
            <a:off x="4781500" y="-6025"/>
            <a:ext cx="3007500" cy="4473300"/>
          </a:xfrm>
          <a:prstGeom prst="straightConnector1">
            <a:avLst/>
          </a:prstGeom>
          <a:noFill/>
          <a:ln cap="flat" cmpd="sng" w="9525">
            <a:solidFill>
              <a:srgbClr val="1B212C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/>
        </p:nvSpPr>
        <p:spPr>
          <a:xfrm>
            <a:off x="363425" y="253900"/>
            <a:ext cx="33453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1B212C"/>
                </a:solidFill>
                <a:latin typeface="Comfortaa"/>
                <a:ea typeface="Comfortaa"/>
                <a:cs typeface="Comfortaa"/>
                <a:sym typeface="Comfortaa"/>
              </a:rPr>
              <a:t>Key </a:t>
            </a:r>
            <a:r>
              <a:rPr b="1" lang="en" sz="3800">
                <a:solidFill>
                  <a:srgbClr val="1B212C"/>
                </a:solidFill>
                <a:latin typeface="Comfortaa"/>
                <a:ea typeface="Comfortaa"/>
                <a:cs typeface="Comfortaa"/>
                <a:sym typeface="Comfortaa"/>
              </a:rPr>
              <a:t>Insights</a:t>
            </a:r>
            <a:endParaRPr b="1" sz="5200">
              <a:solidFill>
                <a:srgbClr val="1B212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363425" y="1336800"/>
            <a:ext cx="82971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 Medium"/>
              <a:buChar char="●"/>
            </a:pPr>
            <a:r>
              <a:rPr lang="en" sz="12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Top 5 countries with highest GDP per Capita (as of 2007):</a:t>
            </a:r>
            <a:r>
              <a:rPr b="1"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1200">
                <a:solidFill>
                  <a:srgbClr val="783F04"/>
                </a:solidFill>
                <a:latin typeface="Raleway"/>
                <a:ea typeface="Raleway"/>
                <a:cs typeface="Raleway"/>
                <a:sym typeface="Raleway"/>
              </a:rPr>
              <a:t>Norway</a:t>
            </a:r>
            <a:r>
              <a:rPr b="1"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b="1" lang="en" sz="1200">
                <a:solidFill>
                  <a:srgbClr val="783F04"/>
                </a:solidFill>
                <a:latin typeface="Raleway"/>
                <a:ea typeface="Raleway"/>
                <a:cs typeface="Raleway"/>
                <a:sym typeface="Raleway"/>
              </a:rPr>
              <a:t> Kuwait</a:t>
            </a:r>
            <a:r>
              <a:rPr b="1"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b="1" lang="en" sz="1200">
                <a:solidFill>
                  <a:srgbClr val="783F04"/>
                </a:solidFill>
                <a:latin typeface="Raleway"/>
                <a:ea typeface="Raleway"/>
                <a:cs typeface="Raleway"/>
                <a:sym typeface="Raleway"/>
              </a:rPr>
              <a:t>Singapore</a:t>
            </a:r>
            <a:r>
              <a:rPr b="1"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b="1" lang="en" sz="1200">
                <a:solidFill>
                  <a:srgbClr val="783F04"/>
                </a:solidFill>
                <a:latin typeface="Raleway"/>
                <a:ea typeface="Raleway"/>
                <a:cs typeface="Raleway"/>
                <a:sym typeface="Raleway"/>
              </a:rPr>
              <a:t> United States</a:t>
            </a:r>
            <a:r>
              <a:rPr b="1" lang="en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b="1" lang="en" sz="1200">
                <a:solidFill>
                  <a:srgbClr val="783F04"/>
                </a:solidFill>
                <a:latin typeface="Raleway"/>
                <a:ea typeface="Raleway"/>
                <a:cs typeface="Raleway"/>
                <a:sym typeface="Raleway"/>
              </a:rPr>
              <a:t>Ireland</a:t>
            </a:r>
            <a:br>
              <a:rPr b="1" lang="en" sz="1200">
                <a:solidFill>
                  <a:srgbClr val="783F04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sz="1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 Medium"/>
              <a:buChar char="●"/>
            </a:pPr>
            <a:r>
              <a:rPr lang="en" sz="12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There is a positive correlation between GDP per capita and life expectancy.</a:t>
            </a:r>
            <a:br>
              <a:rPr lang="en" sz="12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b="1" lang="en" sz="1200">
                <a:solidFill>
                  <a:srgbClr val="783F04"/>
                </a:solidFill>
                <a:latin typeface="Raleway"/>
                <a:ea typeface="Raleway"/>
                <a:cs typeface="Raleway"/>
                <a:sym typeface="Raleway"/>
              </a:rPr>
              <a:t>As GDP per capita increases, life expectancy also tends to increase.</a:t>
            </a:r>
            <a:br>
              <a:rPr lang="en" sz="12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endParaRPr sz="1200">
              <a:solidFill>
                <a:srgbClr val="43434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 Medium"/>
              <a:buChar char="●"/>
            </a:pPr>
            <a:r>
              <a:rPr lang="en" sz="12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Countries with higher economic development (higher GDP per capita) tend to have better health outcomes, as indicated by higher life expectancy.</a:t>
            </a:r>
            <a:br>
              <a:rPr lang="en" sz="12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endParaRPr sz="1200">
              <a:solidFill>
                <a:srgbClr val="43434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0" marL="457200" marR="39052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 Medium"/>
              <a:buChar char="●"/>
            </a:pPr>
            <a:r>
              <a:rPr lang="en" sz="12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 European countries are the most tightly clustered, suggesting a more uniform standard of living and health outcomes across the continent.</a:t>
            </a:r>
            <a:br>
              <a:rPr lang="en" sz="12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lang="en" sz="12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 African countries are more spread out, indicating more variability in economic and health outcomes</a:t>
            </a:r>
            <a:br>
              <a:rPr lang="en" sz="12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endParaRPr sz="1200">
              <a:solidFill>
                <a:srgbClr val="43434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0" marL="457200" marR="390525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434343"/>
              </a:buClr>
              <a:buSzPts val="1200"/>
              <a:buFont typeface="Raleway Medium"/>
              <a:buChar char="●"/>
            </a:pPr>
            <a:r>
              <a:rPr lang="en" sz="12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 The average GDP per capita for Oceania is higher than the Americas because Oceania includes countries which have very high GDP per capita.</a:t>
            </a:r>
            <a:br>
              <a:rPr lang="en" sz="12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lang="en" sz="12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 In contrast, the Americas include a mix of countries with varying levels of GDP per capita, including some with much lower GDP per capita, which brings down the average.</a:t>
            </a:r>
            <a:endParaRPr sz="1200">
              <a:solidFill>
                <a:srgbClr val="43434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/>
        </p:nvSpPr>
        <p:spPr>
          <a:xfrm>
            <a:off x="885650" y="489500"/>
            <a:ext cx="36864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Documentation</a:t>
            </a:r>
            <a:endParaRPr sz="32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885650" y="1909950"/>
            <a:ext cx="6427200" cy="20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Lato"/>
              <a:buChar char="❖"/>
            </a:pPr>
            <a:r>
              <a:rPr lang="en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Determining Trends, Insights, Issues and Documenting it</a:t>
            </a:r>
            <a:br>
              <a:rPr lang="en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</a:br>
            <a:endParaRPr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Lato"/>
              <a:buChar char="❖"/>
            </a:pPr>
            <a:r>
              <a:rPr lang="en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Includes all objective questions with Solutions</a:t>
            </a:r>
            <a:br>
              <a:rPr lang="en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</a:br>
            <a:endParaRPr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Lato"/>
              <a:buChar char="❖"/>
            </a:pPr>
            <a:r>
              <a:rPr lang="en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All subjective questions with graphs, trends and inferences</a:t>
            </a:r>
            <a:endParaRPr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Lato"/>
              <a:buChar char="❖"/>
            </a:pPr>
            <a:r>
              <a:rPr b="1" lang="en" sz="1700">
                <a:solidFill>
                  <a:srgbClr val="FFD966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Doc_File</a:t>
            </a:r>
            <a:endParaRPr b="1" sz="1200">
              <a:solidFill>
                <a:srgbClr val="FFD9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/>
        </p:nvSpPr>
        <p:spPr>
          <a:xfrm>
            <a:off x="363425" y="253900"/>
            <a:ext cx="68412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1B212C"/>
                </a:solidFill>
                <a:latin typeface="Comfortaa"/>
                <a:ea typeface="Comfortaa"/>
                <a:cs typeface="Comfortaa"/>
                <a:sym typeface="Comfortaa"/>
              </a:rPr>
              <a:t>Conclusion</a:t>
            </a:r>
            <a:endParaRPr b="1" sz="5200">
              <a:solidFill>
                <a:srgbClr val="1B212C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363425" y="1145250"/>
            <a:ext cx="82971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390525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 Medium"/>
              <a:buChar char="●"/>
            </a:pPr>
            <a:r>
              <a:rPr lang="en" sz="12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There’s strong link between economic prosperity (GDP per capita) and health outcomes (life expectancy), with clear disparities across different continents.</a:t>
            </a:r>
            <a:br>
              <a:rPr lang="en" sz="12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lang="en" sz="12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While higher GDP per capita generally correlates with higher life expectancy, there are significant regional variations and outliers that suggest other influencing factors.</a:t>
            </a:r>
            <a:endParaRPr sz="1200">
              <a:solidFill>
                <a:srgbClr val="43434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 Medium"/>
              <a:buChar char="●"/>
            </a:pPr>
            <a:r>
              <a:rPr lang="en" sz="12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Stability plays a crucial role in determining both life expectancy and economic development. Countries with stable political environments and strong institutions tend to have higher life expectancy and better economic outcomes.</a:t>
            </a:r>
            <a:endParaRPr sz="1200">
              <a:solidFill>
                <a:srgbClr val="43434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 Medium"/>
              <a:buChar char="●"/>
            </a:pPr>
            <a:r>
              <a:rPr lang="en" sz="12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visualisations highlight the long-term trends in life expectancy and GDP per capita, showing how stability and development policies impact these metrics over time.</a:t>
            </a:r>
            <a:endParaRPr sz="1200">
              <a:solidFill>
                <a:srgbClr val="43434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 Medium"/>
              <a:buChar char="●"/>
            </a:pPr>
            <a:r>
              <a:rPr lang="en" sz="12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stability or instability of a country significantly influences key metrics such as life expectancy and economic development.</a:t>
            </a:r>
            <a:endParaRPr sz="1200">
              <a:solidFill>
                <a:srgbClr val="1C4587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>
                <a:solidFill>
                  <a:srgbClr val="783F04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well-developed healthcare &amp; financial system, better access to medical services &amp; education, action against corruption and addressing ongoing conflicts in any country is needed for their progress &amp; development</a:t>
            </a:r>
            <a:endParaRPr sz="1000">
              <a:solidFill>
                <a:srgbClr val="783F04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26"/>
          <p:cNvGrpSpPr/>
          <p:nvPr/>
        </p:nvGrpSpPr>
        <p:grpSpPr>
          <a:xfrm>
            <a:off x="5515047" y="3499934"/>
            <a:ext cx="3701216" cy="1441164"/>
            <a:chOff x="1000000" y="2393988"/>
            <a:chExt cx="4144235" cy="1704713"/>
          </a:xfrm>
        </p:grpSpPr>
        <p:sp>
          <p:nvSpPr>
            <p:cNvPr id="197" name="Google Shape;197;p26"/>
            <p:cNvSpPr/>
            <p:nvPr/>
          </p:nvSpPr>
          <p:spPr>
            <a:xfrm>
              <a:off x="1000000" y="2430720"/>
              <a:ext cx="4144235" cy="1631268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rgbClr val="F3F3F3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98" name="Google Shape;198;p26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rgbClr val="FFE599"/>
            </a:solidFill>
            <a:ln cap="flat" cmpd="sng" w="19050">
              <a:solidFill>
                <a:srgbClr val="FFE5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2909426" y="2993006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26"/>
          <p:cNvSpPr txBox="1"/>
          <p:nvPr/>
        </p:nvSpPr>
        <p:spPr>
          <a:xfrm>
            <a:off x="335225" y="1610200"/>
            <a:ext cx="3701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According to our data, higher GDP leads to longer life expectancy.</a:t>
            </a:r>
            <a:endParaRPr>
              <a:solidFill>
                <a:srgbClr val="07376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So while money can't buy happiness, it can certainly buy you more time to find it.</a:t>
            </a:r>
            <a:endParaRPr>
              <a:solidFill>
                <a:srgbClr val="073763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335225" y="4020413"/>
            <a:ext cx="37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So keep chasing. . . </a:t>
            </a:r>
            <a:endParaRPr>
              <a:solidFill>
                <a:srgbClr val="073763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/>
        </p:nvSpPr>
        <p:spPr>
          <a:xfrm>
            <a:off x="2871900" y="1752925"/>
            <a:ext cx="3400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E599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thank you</a:t>
            </a:r>
            <a:endParaRPr>
              <a:solidFill>
                <a:srgbClr val="FFE599"/>
              </a:solidFill>
            </a:endParaRPr>
          </a:p>
        </p:txBody>
      </p:sp>
      <p:sp>
        <p:nvSpPr>
          <p:cNvPr id="213" name="Google Shape;213;p27"/>
          <p:cNvSpPr/>
          <p:nvPr/>
        </p:nvSpPr>
        <p:spPr>
          <a:xfrm>
            <a:off x="5408875" y="2186475"/>
            <a:ext cx="220200" cy="2139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" name="Google Shape;214;p27"/>
          <p:cNvCxnSpPr/>
          <p:nvPr/>
        </p:nvCxnSpPr>
        <p:spPr>
          <a:xfrm>
            <a:off x="5518975" y="2484600"/>
            <a:ext cx="0" cy="2658900"/>
          </a:xfrm>
          <a:prstGeom prst="straightConnector1">
            <a:avLst/>
          </a:prstGeom>
          <a:noFill/>
          <a:ln cap="flat" cmpd="sng" w="1905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885650" y="479925"/>
            <a:ext cx="45183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Gapminder </a:t>
            </a:r>
            <a:r>
              <a:rPr b="1" lang="en" sz="3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 sz="3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885650" y="1362725"/>
            <a:ext cx="7643400" cy="33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D966"/>
                </a:solidFill>
                <a:latin typeface="Raleway"/>
                <a:ea typeface="Raleway"/>
                <a:cs typeface="Raleway"/>
                <a:sym typeface="Raleway"/>
              </a:rPr>
              <a:t>Gapminder</a:t>
            </a:r>
            <a:r>
              <a:rPr lang="en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mission is to fight devastating ignorance with a fact-based worldview everyone can understand. </a:t>
            </a:r>
            <a:endParaRPr sz="15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Gapminder </a:t>
            </a:r>
            <a:r>
              <a:rPr lang="en" sz="1500">
                <a:solidFill>
                  <a:srgbClr val="FFD966"/>
                </a:solidFill>
                <a:latin typeface="Raleway"/>
                <a:ea typeface="Raleway"/>
                <a:cs typeface="Raleway"/>
                <a:sym typeface="Raleway"/>
              </a:rPr>
              <a:t>identifies systematic misconceptions</a:t>
            </a:r>
            <a: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 about important global trends &amp; proportions and uses reliable data to develop easy to understand teaching</a:t>
            </a:r>
            <a:b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materials to rid people of their misconceptions.</a:t>
            </a:r>
            <a:endParaRPr sz="1500"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Gapminder combines data from multiple sources into unique coherent time-series that can’t be found elsewhere.</a:t>
            </a:r>
            <a:b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Most of their data are not good enough for detailed </a:t>
            </a:r>
            <a: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numerical</a:t>
            </a:r>
            <a: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 analysis.</a:t>
            </a:r>
            <a:b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They are only good enough to revolutionize people’s worldview, but they only fill in gaps whenever they believe they know roughly what the numbers would have been, had they existed. </a:t>
            </a:r>
            <a:r>
              <a:rPr lang="en" sz="1500">
                <a:solidFill>
                  <a:srgbClr val="FFD966"/>
                </a:solidFill>
                <a:latin typeface="Raleway"/>
                <a:ea typeface="Raleway"/>
                <a:cs typeface="Raleway"/>
                <a:sym typeface="Raleway"/>
              </a:rPr>
              <a:t>The uncertainties are often large.</a:t>
            </a:r>
            <a:r>
              <a:rPr lang="en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885650" y="479925"/>
            <a:ext cx="46524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 sz="3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885650" y="1389200"/>
            <a:ext cx="6003000" cy="30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The modern world is shaped by complex dynamics in population, health, &amp; economics, making understanding these trends vital for informed policy-making.</a:t>
            </a:r>
            <a:endParaRPr sz="1500"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D966"/>
                </a:solidFill>
                <a:latin typeface="Raleway"/>
                <a:ea typeface="Raleway"/>
                <a:cs typeface="Raleway"/>
                <a:sym typeface="Raleway"/>
              </a:rPr>
              <a:t>GlobalTrends</a:t>
            </a:r>
            <a: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, a leading analytics firm, is dedicated to deciphering these patterns through a comprehensive analysis of the Gapminder dataset.</a:t>
            </a:r>
            <a:endParaRPr sz="1500"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Your role in this project is to conduct an </a:t>
            </a:r>
            <a:r>
              <a:rPr lang="en" sz="1500">
                <a:solidFill>
                  <a:srgbClr val="FFD966"/>
                </a:solidFill>
                <a:latin typeface="Raleway"/>
                <a:ea typeface="Raleway"/>
                <a:cs typeface="Raleway"/>
                <a:sym typeface="Raleway"/>
              </a:rPr>
              <a:t>in-depth Exploratory Data Analysis</a:t>
            </a:r>
            <a:r>
              <a:rPr lang="en" sz="1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(</a:t>
            </a:r>
            <a:r>
              <a:rPr b="1" lang="en" sz="1500">
                <a:solidFill>
                  <a:srgbClr val="FFF2CC"/>
                </a:solidFill>
                <a:latin typeface="Raleway"/>
                <a:ea typeface="Raleway"/>
                <a:cs typeface="Raleway"/>
                <a:sym typeface="Raleway"/>
              </a:rPr>
              <a:t>EDA</a:t>
            </a:r>
            <a:r>
              <a:rPr lang="en" sz="15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),</a:t>
            </a:r>
            <a: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 uncovering the intricate relationships between demographic changes, economic development, and health advancements over recent decades.</a:t>
            </a:r>
            <a:endParaRPr sz="1500"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4675" y="1101825"/>
            <a:ext cx="2369325" cy="23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06" name="Google Shape;106;p16"/>
          <p:cNvSpPr/>
          <p:nvPr/>
        </p:nvSpPr>
        <p:spPr>
          <a:xfrm>
            <a:off x="507984" y="2639225"/>
            <a:ext cx="1872300" cy="745500"/>
          </a:xfrm>
          <a:prstGeom prst="homePlate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16"/>
          <p:cNvGrpSpPr/>
          <p:nvPr/>
        </p:nvGrpSpPr>
        <p:grpSpPr>
          <a:xfrm>
            <a:off x="1136320" y="2050440"/>
            <a:ext cx="198900" cy="593656"/>
            <a:chOff x="777447" y="1610215"/>
            <a:chExt cx="198900" cy="593656"/>
          </a:xfrm>
        </p:grpSpPr>
        <p:cxnSp>
          <p:nvCxnSpPr>
            <p:cNvPr id="108" name="Google Shape;108;p1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9" name="Google Shape;109;p16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6"/>
          <p:cNvSpPr txBox="1"/>
          <p:nvPr>
            <p:ph idx="4294967295" type="body"/>
          </p:nvPr>
        </p:nvSpPr>
        <p:spPr>
          <a:xfrm>
            <a:off x="507975" y="1147100"/>
            <a:ext cx="20052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Data Storage and Manipulation</a:t>
            </a:r>
            <a:endParaRPr sz="1600">
              <a:solidFill>
                <a:srgbClr val="F3F3F3"/>
              </a:solidFill>
            </a:endParaRPr>
          </a:p>
        </p:txBody>
      </p:sp>
      <p:sp>
        <p:nvSpPr>
          <p:cNvPr descr="Background pointer shape in timeline graphic" id="111" name="Google Shape;111;p16"/>
          <p:cNvSpPr/>
          <p:nvPr/>
        </p:nvSpPr>
        <p:spPr>
          <a:xfrm>
            <a:off x="1984104" y="2639225"/>
            <a:ext cx="2051100" cy="7455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6"/>
          <p:cNvGrpSpPr/>
          <p:nvPr/>
        </p:nvGrpSpPr>
        <p:grpSpPr>
          <a:xfrm>
            <a:off x="2851682" y="3379183"/>
            <a:ext cx="198900" cy="593656"/>
            <a:chOff x="2223534" y="2938958"/>
            <a:chExt cx="198900" cy="593656"/>
          </a:xfrm>
        </p:grpSpPr>
        <p:cxnSp>
          <p:nvCxnSpPr>
            <p:cNvPr id="113" name="Google Shape;113;p16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4" name="Google Shape;114;p16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6"/>
          <p:cNvSpPr txBox="1"/>
          <p:nvPr>
            <p:ph idx="4294967295" type="body"/>
          </p:nvPr>
        </p:nvSpPr>
        <p:spPr>
          <a:xfrm>
            <a:off x="1984100" y="4164650"/>
            <a:ext cx="22428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Data Consolidation and Preprocessing</a:t>
            </a:r>
            <a:endParaRPr sz="16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descr="Background pointer shape in timeline graphic" id="116" name="Google Shape;116;p16"/>
          <p:cNvSpPr/>
          <p:nvPr/>
        </p:nvSpPr>
        <p:spPr>
          <a:xfrm>
            <a:off x="3639023" y="2639225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Background pointer shape in timeline graphic" id="117" name="Google Shape;117;p16"/>
          <p:cNvSpPr/>
          <p:nvPr/>
        </p:nvSpPr>
        <p:spPr>
          <a:xfrm>
            <a:off x="5293943" y="2639225"/>
            <a:ext cx="2051100" cy="7455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16"/>
          <p:cNvGrpSpPr/>
          <p:nvPr/>
        </p:nvGrpSpPr>
        <p:grpSpPr>
          <a:xfrm>
            <a:off x="7874970" y="3379183"/>
            <a:ext cx="198900" cy="593656"/>
            <a:chOff x="5958946" y="2938958"/>
            <a:chExt cx="198900" cy="593656"/>
          </a:xfrm>
        </p:grpSpPr>
        <p:cxnSp>
          <p:nvCxnSpPr>
            <p:cNvPr id="119" name="Google Shape;119;p16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0" name="Google Shape;120;p16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6"/>
          <p:cNvSpPr txBox="1"/>
          <p:nvPr>
            <p:ph idx="4294967295" type="body"/>
          </p:nvPr>
        </p:nvSpPr>
        <p:spPr>
          <a:xfrm>
            <a:off x="4895800" y="1180400"/>
            <a:ext cx="20052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Data Analysis and Visualization</a:t>
            </a:r>
            <a:endParaRPr sz="16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descr="Background pointer shape in timeline graphic" id="122" name="Google Shape;122;p16"/>
          <p:cNvSpPr/>
          <p:nvPr/>
        </p:nvSpPr>
        <p:spPr>
          <a:xfrm>
            <a:off x="6948863" y="2639225"/>
            <a:ext cx="2051100" cy="745500"/>
          </a:xfrm>
          <a:prstGeom prst="chevron">
            <a:avLst>
              <a:gd fmla="val 50000" name="adj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16"/>
          <p:cNvGrpSpPr/>
          <p:nvPr/>
        </p:nvGrpSpPr>
        <p:grpSpPr>
          <a:xfrm>
            <a:off x="5825432" y="2050440"/>
            <a:ext cx="198900" cy="593656"/>
            <a:chOff x="3918084" y="1610215"/>
            <a:chExt cx="198900" cy="593656"/>
          </a:xfrm>
        </p:grpSpPr>
        <p:cxnSp>
          <p:nvCxnSpPr>
            <p:cNvPr id="124" name="Google Shape;124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5" name="Google Shape;125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6"/>
          <p:cNvSpPr txBox="1"/>
          <p:nvPr>
            <p:ph idx="4294967295" type="body"/>
          </p:nvPr>
        </p:nvSpPr>
        <p:spPr>
          <a:xfrm>
            <a:off x="6901000" y="4164650"/>
            <a:ext cx="18723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Objectives and Documentation</a:t>
            </a:r>
            <a:endParaRPr sz="16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507975" y="319475"/>
            <a:ext cx="29721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Process Flow</a:t>
            </a:r>
            <a:endParaRPr b="1" sz="3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/>
        </p:nvSpPr>
        <p:spPr>
          <a:xfrm>
            <a:off x="885650" y="614000"/>
            <a:ext cx="61275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Let’s dive into globe’s data !</a:t>
            </a:r>
            <a:endParaRPr b="1" i="1" sz="16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885650" y="1721427"/>
            <a:ext cx="6003000" cy="24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Gapminder dataset combines data from multiple sources into unique coherent time-series that can’t be found elsewhere.</a:t>
            </a:r>
            <a:endParaRPr sz="1500"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Most of their data are not good enough for detailed numerical analysis.</a:t>
            </a:r>
            <a:b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500"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My excel sheet </a:t>
            </a:r>
            <a:r>
              <a:rPr b="1" lang="en" sz="1600">
                <a:solidFill>
                  <a:srgbClr val="FFE599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Gapminder_Dataset</a:t>
            </a:r>
            <a: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 unveils data of countries and their trends discussed in this presentation.</a:t>
            </a:r>
            <a:endParaRPr sz="1500"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/>
        </p:nvSpPr>
        <p:spPr>
          <a:xfrm>
            <a:off x="885650" y="489500"/>
            <a:ext cx="7707900" cy="1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Data Manipulation &amp; </a:t>
            </a:r>
            <a:r>
              <a:rPr lang="en" sz="32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Preprocessing</a:t>
            </a:r>
            <a:endParaRPr sz="32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885650" y="1622600"/>
            <a:ext cx="6635100" cy="29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Raleway"/>
              <a:buChar char="❖"/>
            </a:pPr>
            <a:r>
              <a:rPr lang="en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Transformed &amp; Manipulated </a:t>
            </a:r>
            <a:r>
              <a:rPr lang="en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data using python’s  Numpy &amp; Pandas library</a:t>
            </a:r>
            <a:endParaRPr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Lato"/>
              <a:buChar char="❖"/>
            </a:pPr>
            <a:r>
              <a:rPr lang="en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Fixed inconsistent value</a:t>
            </a:r>
            <a:r>
              <a:rPr lang="en" sz="16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s </a:t>
            </a:r>
            <a:br>
              <a:rPr lang="en" sz="16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6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Corrected data type of ‘year’ column to </a:t>
            </a:r>
            <a:r>
              <a:rPr lang="en" sz="1100" u="sng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datetime</a:t>
            </a:r>
            <a:r>
              <a:rPr lang="en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in ‘</a:t>
            </a:r>
            <a:r>
              <a:rPr b="1" lang="en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YYYY-MM-DD</a:t>
            </a:r>
            <a:r>
              <a:rPr lang="en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’ format  </a:t>
            </a:r>
            <a:br>
              <a:rPr lang="en" sz="10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</a:br>
            <a:endParaRPr sz="10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Lato"/>
              <a:buChar char="❖"/>
            </a:pPr>
            <a:r>
              <a:rPr lang="en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Checked missing/error values</a:t>
            </a:r>
            <a:b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5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Checked the Errors &amp; Null values throughout dataset and filled with appropriate values.</a:t>
            </a:r>
            <a:br>
              <a:rPr lang="en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</a:br>
            <a:endParaRPr b="1" sz="10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Lato"/>
              <a:buChar char="❖"/>
            </a:pPr>
            <a:r>
              <a:rPr lang="en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Generated new data and measures</a:t>
            </a:r>
            <a:br>
              <a:rPr lang="en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6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- </a:t>
            </a:r>
            <a:r>
              <a:rPr lang="en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Extracted decade that ‘year’ falls in</a:t>
            </a:r>
            <a:r>
              <a:rPr lang="en" sz="16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new column ‘</a:t>
            </a:r>
            <a:r>
              <a:rPr b="1" lang="en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decade</a:t>
            </a:r>
            <a:r>
              <a:rPr lang="en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’ </a:t>
            </a:r>
            <a:br>
              <a:rPr lang="en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6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lang="en" sz="1100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Categorized the 'life_exp' into 4 equally ranged bins from 'Low' to 'Very High' in new column</a:t>
            </a:r>
            <a:endParaRPr sz="1100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/>
        </p:nvSpPr>
        <p:spPr>
          <a:xfrm>
            <a:off x="885650" y="489500"/>
            <a:ext cx="64272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Data Analysis &amp; Visualization</a:t>
            </a:r>
            <a:endParaRPr sz="32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885650" y="1890800"/>
            <a:ext cx="5179200" cy="20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Lato"/>
              <a:buChar char="❖"/>
            </a:pPr>
            <a:r>
              <a:rPr lang="en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Conducted Exploratory Data Analysis (EDA) using Pandas after converting the dataset into a DataFrame.</a:t>
            </a:r>
            <a:endParaRPr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b="1" lang="en" sz="10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b="1" sz="10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Lato"/>
              <a:buChar char="❖"/>
            </a:pPr>
            <a:r>
              <a:rPr lang="en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Utilized Seaborn and Matplotlib libraries to create visualizations and generate various graphs for effective data representation &amp; insights.</a:t>
            </a:r>
            <a:endParaRPr sz="9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46" name="Google Shape;146;p19"/>
          <p:cNvCxnSpPr/>
          <p:nvPr/>
        </p:nvCxnSpPr>
        <p:spPr>
          <a:xfrm>
            <a:off x="6706575" y="0"/>
            <a:ext cx="0" cy="7605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19"/>
          <p:cNvSpPr/>
          <p:nvPr/>
        </p:nvSpPr>
        <p:spPr>
          <a:xfrm>
            <a:off x="6606075" y="763700"/>
            <a:ext cx="201000" cy="1920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62" y="3141588"/>
            <a:ext cx="4481488" cy="1848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60050"/>
            <a:ext cx="8839203" cy="208599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2846650" y="0"/>
            <a:ext cx="306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E599"/>
                </a:solidFill>
                <a:latin typeface="Roboto Mono"/>
                <a:ea typeface="Roboto Mono"/>
                <a:cs typeface="Roboto Mono"/>
                <a:sym typeface="Roboto Mono"/>
              </a:rPr>
              <a:t>Pivot Table &amp; Outputs</a:t>
            </a:r>
            <a:endParaRPr b="1" sz="1800">
              <a:solidFill>
                <a:srgbClr val="FFE5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3350" y="2898442"/>
            <a:ext cx="3873061" cy="2092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1"/>
          <p:cNvPicPr preferRelativeResize="0"/>
          <p:nvPr/>
        </p:nvPicPr>
        <p:blipFill rotWithShape="1">
          <a:blip r:embed="rId3">
            <a:alphaModFix/>
          </a:blip>
          <a:srcRect b="0" l="5891" r="0" t="0"/>
          <a:stretch/>
        </p:blipFill>
        <p:spPr>
          <a:xfrm>
            <a:off x="229900" y="461700"/>
            <a:ext cx="3923606" cy="234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 rotWithShape="1">
          <a:blip r:embed="rId4">
            <a:alphaModFix/>
          </a:blip>
          <a:srcRect b="8721" l="3819" r="9170" t="6186"/>
          <a:stretch/>
        </p:blipFill>
        <p:spPr>
          <a:xfrm>
            <a:off x="4955800" y="461700"/>
            <a:ext cx="3923601" cy="234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 rotWithShape="1">
          <a:blip r:embed="rId5">
            <a:alphaModFix/>
          </a:blip>
          <a:srcRect b="4507" l="3344" r="0" t="0"/>
          <a:stretch/>
        </p:blipFill>
        <p:spPr>
          <a:xfrm>
            <a:off x="229900" y="2874855"/>
            <a:ext cx="3413275" cy="2237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6125" y="2869600"/>
            <a:ext cx="3413275" cy="22479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/>
        </p:nvSpPr>
        <p:spPr>
          <a:xfrm>
            <a:off x="3039450" y="0"/>
            <a:ext cx="306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E599"/>
                </a:solidFill>
                <a:latin typeface="Roboto Mono"/>
                <a:ea typeface="Roboto Mono"/>
                <a:cs typeface="Roboto Mono"/>
                <a:sym typeface="Roboto Mono"/>
              </a:rPr>
              <a:t>Graphs</a:t>
            </a:r>
            <a:endParaRPr b="1" sz="1800">
              <a:solidFill>
                <a:srgbClr val="FFE5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3707900" y="4202475"/>
            <a:ext cx="1693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" sz="11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ll graphs and tables  in detail &amp; explanation  can be accessed in documented file </a:t>
            </a:r>
            <a:r>
              <a:rPr lang="en" sz="1100">
                <a:solidFill>
                  <a:srgbClr val="F3F3F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100">
              <a:solidFill>
                <a:srgbClr val="F3F3F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