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Black"/>
      <p:bold r:id="rId27"/>
      <p:boldItalic r:id="rId28"/>
    </p:embeddedFont>
    <p:embeddedFont>
      <p:font typeface="Raleway"/>
      <p:regular r:id="rId29"/>
      <p:bold r:id="rId30"/>
      <p:italic r:id="rId31"/>
      <p:boldItalic r:id="rId32"/>
    </p:embeddedFont>
    <p:embeddedFont>
      <p:font typeface="Lexend SemiBold"/>
      <p:regular r:id="rId33"/>
      <p:bold r:id="rId34"/>
    </p:embeddedFont>
    <p:embeddedFont>
      <p:font typeface="Lexend ExtraBold"/>
      <p:bold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Source Code Pro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  <p:embeddedFont>
      <p:font typeface="Comforta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19.xml"/><Relationship Id="rId46" Type="http://schemas.openxmlformats.org/officeDocument/2006/relationships/font" Target="fonts/Comfortaa-regular.fntdata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omfortaa-bold.fntdata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exend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exendExtraBold-bold.fntdata"/><Relationship Id="rId12" Type="http://schemas.openxmlformats.org/officeDocument/2006/relationships/slide" Target="slides/slide7.xml"/><Relationship Id="rId34" Type="http://schemas.openxmlformats.org/officeDocument/2006/relationships/font" Target="fonts/LexendSemiBold-bold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626d728a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626d728a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59b2023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59b2023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59b2023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59b2023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59b2023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59b2023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59b2023f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59b2023f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9b2023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9b2023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626d728a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626d728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626d728a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626d728a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8aea0ce9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8aea0ce9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80d1f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80d1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8aea0ce98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8aea0ce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8aea0c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8aea0c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626d728a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626d728a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59b2023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59b2023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59b202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59b202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59b2023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59b2023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GjKdchd40Io2UsgcoXOczVVMG6WEzvjVs4-s01Ycaxw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287625" y="694925"/>
            <a:ext cx="57210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262626"/>
                </a:solidFill>
                <a:latin typeface="Roboto Black"/>
                <a:ea typeface="Roboto Black"/>
                <a:cs typeface="Roboto Black"/>
                <a:sym typeface="Roboto Black"/>
              </a:rPr>
              <a:t>amazon</a:t>
            </a:r>
            <a:r>
              <a:rPr b="1" lang="en" sz="52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52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62626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Project Presentation</a:t>
            </a:r>
            <a:endParaRPr sz="4400">
              <a:solidFill>
                <a:srgbClr val="262626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-57750" y="3486550"/>
            <a:ext cx="182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by Yash Kumar</a:t>
            </a:r>
            <a:endParaRPr i="1"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3840650"/>
            <a:ext cx="9144000" cy="687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79375" y="391050"/>
            <a:ext cx="4286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Cook by the Book</a:t>
            </a:r>
            <a:endParaRPr b="1" sz="48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571750" y="1695850"/>
            <a:ext cx="55698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      </a:t>
            </a:r>
            <a:r>
              <a:rPr b="1"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What </a:t>
            </a:r>
            <a:r>
              <a:rPr b="1"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do we do now ?</a:t>
            </a:r>
            <a:br>
              <a:rPr b="1"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Created new queries and measures.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Created multiple measures to get diverse insights like Total Revenue and Delivery Days, Field parameters.</a:t>
            </a:r>
            <a:b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Created visualization charts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Created suitable visualization charts and tables from Queries.</a:t>
            </a:r>
            <a:b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By the book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Created </a:t>
            </a:r>
            <a:r>
              <a:rPr lang="en" sz="10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Main Tab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" sz="10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Product Tab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" sz="10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Product Table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and suitable charts &amp; 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visualisation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for objective &amp; subjective problems in document, with proper formatting. You can see them </a:t>
            </a:r>
            <a:r>
              <a:rPr lang="en" sz="10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lang="en" sz="10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espectively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in next slides.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>
            <a:off x="0" y="2571750"/>
            <a:ext cx="2571752" cy="25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485500" y="384875"/>
            <a:ext cx="50190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Dress the Delivery</a:t>
            </a:r>
            <a:endParaRPr b="1" sz="48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85500" y="1316125"/>
            <a:ext cx="74376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It is finally the time when you finish up the order and deliver to customer.</a:t>
            </a:r>
            <a:endParaRPr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It’s the live </a:t>
            </a:r>
            <a:r>
              <a:rPr lang="en" sz="15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Summary</a:t>
            </a:r>
            <a:r>
              <a:rPr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of the dataset in more visualising way for getting the gist of our data.</a:t>
            </a:r>
            <a:endParaRPr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85500" y="3035400"/>
            <a:ext cx="46578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Formatted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&amp; Organised Visualisation charts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Presented the summarised information in organised manner.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Formatted for better readability &amp; understanding.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Formatted while keeping theme of project intact and appealing.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 amt="70000"/>
          </a:blip>
          <a:srcRect b="0" l="18883" r="0" t="0"/>
          <a:stretch/>
        </p:blipFill>
        <p:spPr>
          <a:xfrm>
            <a:off x="6285225" y="3035400"/>
            <a:ext cx="2858772" cy="21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00" y="152400"/>
            <a:ext cx="86925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38" y="152400"/>
            <a:ext cx="87241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63" y="152400"/>
            <a:ext cx="84368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363425" y="253900"/>
            <a:ext cx="4929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Statistical Insights</a:t>
            </a:r>
            <a:endParaRPr b="1" sz="52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63425" y="1073800"/>
            <a:ext cx="55698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Total Revenue: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$107M</a:t>
            </a:r>
            <a:b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Total no. of Sales: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603K</a:t>
            </a:r>
            <a:b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Total Orders: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113K</a:t>
            </a: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Orders Returned: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29.6K</a:t>
            </a:r>
            <a:b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Distinct Products: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44</a:t>
            </a:r>
            <a:b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Average Days of Delivery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7.43	</a:t>
            </a:r>
            <a:b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Average Customer Rating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2.73</a:t>
            </a: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 flipH="1" rot="5399996">
            <a:off x="7011276" y="3010776"/>
            <a:ext cx="2203699" cy="20617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7"/>
          <p:cNvCxnSpPr/>
          <p:nvPr/>
        </p:nvCxnSpPr>
        <p:spPr>
          <a:xfrm rot="10800000">
            <a:off x="2905625" y="-213150"/>
            <a:ext cx="5502300" cy="42627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56" name="Google Shape;156;p27"/>
          <p:cNvCxnSpPr/>
          <p:nvPr/>
        </p:nvCxnSpPr>
        <p:spPr>
          <a:xfrm flipH="1">
            <a:off x="6059100" y="4049550"/>
            <a:ext cx="2327100" cy="12657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52525" y="253900"/>
            <a:ext cx="31839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Key </a:t>
            </a:r>
            <a:r>
              <a:rPr b="1" lang="en" sz="38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Insights</a:t>
            </a:r>
            <a:endParaRPr b="1" sz="52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52525" y="1030300"/>
            <a:ext cx="8327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mfortaa"/>
              <a:buChar char="●"/>
            </a:pP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There was 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spike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in number of unique customers of  about </a:t>
            </a:r>
            <a:r>
              <a:rPr b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7000</a:t>
            </a:r>
            <a:r>
              <a:rPr b="1"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new customers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FY </a:t>
            </a:r>
            <a:r>
              <a:rPr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2019-</a:t>
            </a:r>
            <a:r>
              <a:rPr b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2020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. Probably 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because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of lockdown 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across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the Globe.</a:t>
            </a:r>
            <a:b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i="1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mfortaa"/>
              <a:buChar char="●"/>
            </a:pP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Thus, more revenue of 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around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$7.3M 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was generated fy </a:t>
            </a:r>
            <a:r>
              <a:rPr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2020.</a:t>
            </a:r>
            <a:b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i="1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mfortaa"/>
              <a:buChar char="●"/>
            </a:pP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Most ordered Product Category: </a:t>
            </a:r>
            <a:r>
              <a:rPr b="1"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Health &amp; Beauty </a:t>
            </a:r>
            <a:r>
              <a:rPr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(32%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of total orders</a:t>
            </a:r>
            <a:r>
              <a:rPr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b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i="1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mfortaa"/>
              <a:buChar char="●"/>
            </a:pP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Most revenue generating Product Category: </a:t>
            </a:r>
            <a:r>
              <a:rPr b="1"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Phones &amp; Tablets </a:t>
            </a:r>
            <a:r>
              <a:rPr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(36%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of total revenue</a:t>
            </a:r>
            <a:r>
              <a:rPr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br>
              <a:rPr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mfortaa"/>
              <a:buChar char="●"/>
            </a:pPr>
            <a:r>
              <a:rPr i="1" lang="en" u="sng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No strong </a:t>
            </a:r>
            <a:r>
              <a:rPr i="1" lang="en" u="sng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correlation</a:t>
            </a:r>
            <a:r>
              <a:rPr i="1" lang="en" u="sng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between Rating &amp; Sales value</a:t>
            </a:r>
            <a:br>
              <a:rPr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Not all high rated products have generated good sales value. There are equally if not more, low rated products with good revenue 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generation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br>
              <a:rPr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mfortaa"/>
              <a:buChar char="●"/>
            </a:pP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Top 3 countries in revenue generating are: </a:t>
            </a:r>
            <a:r>
              <a:rPr b="1"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Ghana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United States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Sweden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i="1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mfortaa"/>
              <a:buChar char="●"/>
            </a:pP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Three lowest performing months are: </a:t>
            </a:r>
            <a:r>
              <a:rPr b="1"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June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September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November</a:t>
            </a:r>
            <a:r>
              <a:rPr i="1" lang="en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i="1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514225" y="635950"/>
            <a:ext cx="31743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Written Wrap</a:t>
            </a:r>
            <a:endParaRPr b="1" sz="48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514225" y="2408100"/>
            <a:ext cx="71433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Created the Doc file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Well documented word file with all the Objective &amp; Subjective problems and its suitable answers with proper formatting.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My doc file: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600">
                <a:solidFill>
                  <a:srgbClr val="F89718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Amazon_Analysis</a:t>
            </a:r>
            <a:endParaRPr b="1" sz="1600">
              <a:solidFill>
                <a:srgbClr val="F8971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514225" y="1574700"/>
            <a:ext cx="61080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It’s better to have the analysis well documented in word as well for quick &amp; specific query from whole dataset.</a:t>
            </a:r>
            <a:endParaRPr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432900" y="478900"/>
            <a:ext cx="581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Learning &amp; Improvement</a:t>
            </a:r>
            <a:endParaRPr b="1" sz="3300">
              <a:solidFill>
                <a:srgbClr val="F3F3F3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99975" y="1215650"/>
            <a:ext cx="620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Not every time you make a delivery is perfect, especially not the first. You learn along the way &amp; keep getting better.</a:t>
            </a:r>
            <a:endParaRPr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432900" y="1892400"/>
            <a:ext cx="74376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b="1"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Concepts learned</a:t>
            </a:r>
            <a:endParaRPr b="1"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Learned the working in Power BI, Report,Model and Table Views.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Proficiency in using formulas, measures, charts &amp; visualisation in various conditions and all Panes.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Operation &amp; formatting on raw dataset from scratch through Transform data.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Analytical thinking for creating meaningful Insights from data.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Creating cardinality and schemas.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Summarizing and writing up insights from data.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Documentation and presentation of work done on analysis of data.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b="1"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Areas for Improvement</a:t>
            </a:r>
            <a:endParaRPr b="1"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 u="sng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Diverse Data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: Every field of work has different data 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unique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in its way. So having more different datas to practice, the better.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Comfortaa"/>
              <a:buChar char="●"/>
            </a:pPr>
            <a:r>
              <a:rPr lang="en" sz="1000" u="sng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Presentation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: Takes a good long time thinking of presentation, its theme &amp; formatting, that it gets delayed in execution and becomes hassel.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19925" y="243025"/>
            <a:ext cx="69027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Conclusion </a:t>
            </a:r>
            <a:r>
              <a:rPr b="1" lang="en" sz="38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&amp; Suggestion</a:t>
            </a:r>
            <a:endParaRPr b="1" sz="52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319925" y="1095550"/>
            <a:ext cx="7805400" cy="3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Comforting the customers tends to make them order frequently, this can be achieved by enhancing user experience.</a:t>
            </a:r>
            <a:endParaRPr i="1" sz="15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Some higher rated products generate low revenue, so work is needed around the marketing and branding of them.</a:t>
            </a:r>
            <a:endParaRPr i="1" sz="15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Advertisement</a:t>
            </a: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in other countries with lower revenue </a:t>
            </a: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generation should be considered.</a:t>
            </a:r>
            <a:endParaRPr i="1" sz="15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Special </a:t>
            </a: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monthly</a:t>
            </a: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events or programs must be </a:t>
            </a: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organized</a:t>
            </a: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to lift up lower </a:t>
            </a: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performing</a:t>
            </a: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months in sales.</a:t>
            </a:r>
            <a:endParaRPr i="1" sz="15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All Strategies must be formed to connect with customer at personalised level with integrity.             </a:t>
            </a:r>
            <a:r>
              <a:rPr lang="en" sz="1600">
                <a:solidFill>
                  <a:srgbClr val="262626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These are crucial keys for business growth.</a:t>
            </a:r>
            <a:r>
              <a:rPr i="1" lang="en" sz="15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i="1" sz="15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949550" y="614100"/>
            <a:ext cx="62466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Unveiling </a:t>
            </a:r>
            <a:r>
              <a:rPr b="1" lang="en" sz="36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Amazon</a:t>
            </a:r>
            <a:r>
              <a:rPr b="1" lang="en" sz="3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's Tapestry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08125" y="2571750"/>
            <a:ext cx="48585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Engage with the retail giant, Amazon, as we unravel its story through the lens of our dataset  — </a:t>
            </a: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an intricate tapestry of </a:t>
            </a:r>
            <a:r>
              <a:rPr lang="en" sz="18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eCommerce</a:t>
            </a: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insights waiting to be explored.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>
            <a:off x="0" y="2571750"/>
            <a:ext cx="2571752" cy="25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of protractor ruler on top of architectural diagrams" id="187" name="Google Shape;187;p32"/>
          <p:cNvPicPr preferRelativeResize="0"/>
          <p:nvPr/>
        </p:nvPicPr>
        <p:blipFill rotWithShape="1">
          <a:blip r:embed="rId3">
            <a:alphaModFix amt="89000"/>
          </a:blip>
          <a:srcRect b="3852" l="11076" r="29814" t="3769"/>
          <a:stretch/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0" y="1059150"/>
            <a:ext cx="45720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43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3438"/>
                </a:solidFill>
                <a:latin typeface="Comfortaa"/>
                <a:ea typeface="Comfortaa"/>
                <a:cs typeface="Comfortaa"/>
                <a:sym typeface="Comfortaa"/>
              </a:rPr>
              <a:t>Thank you for navigating the Amazon’s forest of data with me!</a:t>
            </a:r>
            <a:endParaRPr sz="1800">
              <a:solidFill>
                <a:srgbClr val="23343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233438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1600">
                <a:solidFill>
                  <a:srgbClr val="233438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600">
              <a:solidFill>
                <a:srgbClr val="23343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33438"/>
                </a:solidFill>
                <a:latin typeface="Comfortaa"/>
                <a:ea typeface="Comfortaa"/>
                <a:cs typeface="Comfortaa"/>
                <a:sym typeface="Comfortaa"/>
              </a:rPr>
              <a:t>If you ever feel data fatigue, just click “</a:t>
            </a:r>
            <a:r>
              <a:rPr b="1" lang="en" sz="1600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Add to Cart</a:t>
            </a:r>
            <a:r>
              <a:rPr lang="en" sz="1600">
                <a:solidFill>
                  <a:srgbClr val="233438"/>
                </a:solidFill>
                <a:latin typeface="Comfortaa"/>
                <a:ea typeface="Comfortaa"/>
                <a:cs typeface="Comfortaa"/>
                <a:sym typeface="Comfortaa"/>
              </a:rPr>
              <a:t>" on a random dataset of your life —</a:t>
            </a:r>
            <a:endParaRPr sz="1600">
              <a:solidFill>
                <a:srgbClr val="23343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33438"/>
                </a:solidFill>
                <a:latin typeface="Comfortaa"/>
                <a:ea typeface="Comfortaa"/>
                <a:cs typeface="Comfortaa"/>
                <a:sym typeface="Comfortaa"/>
              </a:rPr>
              <a:t>your next order &amp; analysis awaits!</a:t>
            </a:r>
            <a:endParaRPr b="1" sz="1600">
              <a:solidFill>
                <a:srgbClr val="23343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334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9D9D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 b="6024" l="12394" r="12394" t="6024"/>
          <a:stretch/>
        </p:blipFill>
        <p:spPr>
          <a:xfrm>
            <a:off x="3555400" y="1832675"/>
            <a:ext cx="729975" cy="7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2662875" y="1505375"/>
            <a:ext cx="115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40707"/>
                </a:solidFill>
                <a:latin typeface="Roboto Black"/>
                <a:ea typeface="Roboto Black"/>
                <a:cs typeface="Roboto Black"/>
                <a:sym typeface="Roboto Black"/>
              </a:rPr>
              <a:t> th</a:t>
            </a:r>
            <a:endParaRPr sz="6000">
              <a:solidFill>
                <a:srgbClr val="04070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4106900" y="1505375"/>
            <a:ext cx="115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40707"/>
                </a:solidFill>
                <a:latin typeface="Roboto Black"/>
                <a:ea typeface="Roboto Black"/>
                <a:cs typeface="Roboto Black"/>
                <a:sym typeface="Roboto Black"/>
              </a:rPr>
              <a:t>nk</a:t>
            </a:r>
            <a:endParaRPr sz="6000">
              <a:solidFill>
                <a:srgbClr val="04070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5307200" y="1505375"/>
            <a:ext cx="154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40707"/>
                </a:solidFill>
                <a:latin typeface="Roboto Black"/>
                <a:ea typeface="Roboto Black"/>
                <a:cs typeface="Roboto Black"/>
                <a:sym typeface="Roboto Black"/>
              </a:rPr>
              <a:t>you</a:t>
            </a:r>
            <a:endParaRPr sz="6000">
              <a:solidFill>
                <a:srgbClr val="04070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0" y="3545950"/>
            <a:ext cx="9144000" cy="838200"/>
          </a:xfrm>
          <a:prstGeom prst="rect">
            <a:avLst/>
          </a:prstGeom>
          <a:solidFill>
            <a:srgbClr val="F897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405825" y="374875"/>
            <a:ext cx="624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b="1" lang="en" sz="3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Glimpse of Giant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0" y="1251325"/>
            <a:ext cx="9144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From its 1994 bookstore roots, </a:t>
            </a:r>
            <a:r>
              <a:rPr lang="en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Amazon</a:t>
            </a: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has exploded into a global online shopping titan, captivating over </a:t>
            </a:r>
            <a:r>
              <a:rPr lang="en" u="sng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310 million customers</a:t>
            </a: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in </a:t>
            </a:r>
            <a:r>
              <a:rPr lang="en" u="sng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20+ countries</a:t>
            </a: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. It dominates the e-commerce landscape, capturing a staggering </a:t>
            </a:r>
            <a:r>
              <a:rPr lang="en" u="sng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50% market share</a:t>
            </a: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with its seemingly endless product selection. Think electronics, furniture, groceries – even clothes – all delivered straight to your doorstep with just a click. But Amazon's ambition doesn't stop there. </a:t>
            </a:r>
            <a:endParaRPr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It's constantly innovating, from drone delivery trials to AI-powered recommendations, all aimed at making your shopping experience faster, easier, and more personalized. But one thing's for sure: Amazon's dominance in the </a:t>
            </a:r>
            <a:r>
              <a:rPr lang="en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e-commerce</a:t>
            </a:r>
            <a:r>
              <a:rPr lang="en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realm is undeniable, and its impact on the way we shop, and perhaps even live, is undeniable.</a:t>
            </a:r>
            <a:endParaRPr sz="12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0" y="260900"/>
            <a:ext cx="454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Problem Statement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6125" y="1219000"/>
            <a:ext cx="6270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You are working as a business analyst at </a:t>
            </a:r>
            <a:r>
              <a:rPr lang="en" sz="16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Amazon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, a company currently performing well.</a:t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The stakeholders wish to maintain this level of performance and seek improvement.</a:t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For this purpose, they want to </a:t>
            </a:r>
            <a:r>
              <a:rPr lang="en" sz="16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devise new strategies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You are part of a team exploring new ways to benefit customers, such as offering more discounts and Prime membership perks. </a:t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Could you suggest additional methods to identify and reward customers and enhance their shopping experience?</a:t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 amt="79000"/>
          </a:blip>
          <a:srcRect b="0" l="14850" r="14497" t="0"/>
          <a:stretch/>
        </p:blipFill>
        <p:spPr>
          <a:xfrm>
            <a:off x="7306275" y="1316875"/>
            <a:ext cx="1837725" cy="19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763200" y="368300"/>
            <a:ext cx="52860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Let’s dive into the </a:t>
            </a:r>
            <a:r>
              <a:rPr b="1"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data !</a:t>
            </a:r>
            <a:r>
              <a:rPr i="1"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i="1"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1"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i="1"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63200" y="3411975"/>
            <a:ext cx="48945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Data is prepared, and ready to be shipped.</a:t>
            </a:r>
            <a:endParaRPr i="1"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So let’s just get into it!</a:t>
            </a:r>
            <a:endParaRPr i="1"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63200" y="1527200"/>
            <a:ext cx="6834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Amazon’s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E Commerce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dataset of sales and products is huge.</a:t>
            </a:r>
            <a:r>
              <a:rPr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My PowerBI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sheet unveils the intricate insights &amp; trends discussed in this presentation.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572250" y="257175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865225" y="565900"/>
            <a:ext cx="32076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Raw to Ready</a:t>
            </a:r>
            <a:endParaRPr b="1" sz="34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155725" y="1434400"/>
            <a:ext cx="5676600" cy="3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W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e have cleaned and organized our raw dataset for better </a:t>
            </a:r>
            <a:r>
              <a:rPr lang="en" sz="16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readability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" sz="16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operations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&amp; </a:t>
            </a:r>
            <a:r>
              <a:rPr lang="en" sz="16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analysis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First, we get the dataset from source then </a:t>
            </a:r>
            <a:r>
              <a:rPr lang="en" sz="1600">
                <a:solidFill>
                  <a:srgbClr val="F89718"/>
                </a:solidFill>
                <a:latin typeface="Comfortaa"/>
                <a:ea typeface="Comfortaa"/>
                <a:cs typeface="Comfortaa"/>
                <a:sym typeface="Comfortaa"/>
              </a:rPr>
              <a:t>Transform data</a:t>
            </a: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Then data is Loaded into the Power Query Editor for new measures and visualisation. </a:t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And now we are ready to pack…</a:t>
            </a:r>
            <a:endParaRPr i="1" sz="1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>
            <a:off x="-25" y="3219875"/>
            <a:ext cx="2883874" cy="19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491075" y="337025"/>
            <a:ext cx="386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What did we do ?</a:t>
            </a:r>
            <a:endParaRPr b="1" sz="3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91075" y="1177575"/>
            <a:ext cx="6427200" cy="3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Formatted Table &amp; Model view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Created data in table view and checked for Model view for any cardinality if needed.</a:t>
            </a:r>
            <a:b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Fixed the inconsistent values 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Removed all Null values and Errors(except </a:t>
            </a:r>
            <a:r>
              <a:rPr b="1"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Reason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column), corrected format of Order Date, ‘Delivey’ to ‘Delivery’.</a:t>
            </a:r>
            <a:b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Filled missing values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Filled missing values with ‘</a:t>
            </a:r>
            <a:r>
              <a:rPr b="1"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None</a:t>
            </a: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’ in Reason section</a:t>
            </a:r>
            <a:b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Generated new/hidden data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Generated new column of Days to reach order from Order Date &amp; Delivery Date and created Product hierarchy</a:t>
            </a:r>
            <a:b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Moved and Organised data</a:t>
            </a:r>
            <a:br>
              <a:rPr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Moved &amp; Grouped columns accordingly to make data more readable and get necessary information for every page.</a:t>
            </a:r>
            <a:endParaRPr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422"/>
            <a:ext cx="8839198" cy="44589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751050" y="102225"/>
            <a:ext cx="1641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 View</a:t>
            </a:r>
            <a:endParaRPr b="1" sz="1800" u="sng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4825"/>
            <a:ext cx="8839200" cy="44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751050" y="102225"/>
            <a:ext cx="1641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 View</a:t>
            </a:r>
            <a:endParaRPr b="1" sz="1800" u="sng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