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C39092-1425-48E1-9A83-E1257A6C018F}">
  <a:tblStyle styleId="{F4C39092-1425-48E1-9A83-E1257A6C01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5d4ff6b7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5d4ff6b7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5d4ff6b7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5d4ff6b7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5d4ff6b7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5d4ff6b7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5d4ff6b7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5d4ff6b7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5d4ff6b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5d4ff6b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631b3e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631b3e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6346e0cd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6346e0cd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6346e0cd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6346e0cd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6918971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6918971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6918971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6918971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6346e0cd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6346e0cd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6918971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6918971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5834e8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5834e8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Industry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375" y="163300"/>
            <a:ext cx="89466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75" y="98800"/>
            <a:ext cx="7998750" cy="49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</a:t>
            </a:r>
            <a:r>
              <a:rPr b="1" lang="en"/>
              <a:t> in Cr.</a:t>
            </a:r>
            <a:endParaRPr/>
          </a:p>
        </p:txBody>
      </p:sp>
      <p:graphicFrame>
        <p:nvGraphicFramePr>
          <p:cNvPr id="115" name="Google Shape;115;p24"/>
          <p:cNvGraphicFramePr/>
          <p:nvPr/>
        </p:nvGraphicFramePr>
        <p:xfrm>
          <a:off x="677125" y="8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{F4C39092-1425-48E1-9A83-E1257A6C018F}</a:tableStyleId>
              </a:tblPr>
              <a:tblGrid>
                <a:gridCol w="1299125"/>
                <a:gridCol w="1119925"/>
                <a:gridCol w="1119925"/>
                <a:gridCol w="1119925"/>
                <a:gridCol w="1119925"/>
                <a:gridCol w="1119925"/>
                <a:gridCol w="1119925"/>
              </a:tblGrid>
              <a:tr h="6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Company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2019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2020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2022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Avg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</a:rPr>
                        <a:t>hero motors</a:t>
                      </a:r>
                      <a:endParaRPr b="1" sz="16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34657.6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29984.5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31517.1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30106.3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34727.4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</a:rPr>
                        <a:t>32198.58</a:t>
                      </a:r>
                      <a:endParaRPr b="1" sz="16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EA4335"/>
                          </a:solidFill>
                        </a:rPr>
                        <a:t>honda motorcycle</a:t>
                      </a:r>
                      <a:endParaRPr b="1" sz="16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14299.8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13736.5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12380.3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12951.9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-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EA4335"/>
                          </a:solidFill>
                        </a:rPr>
                        <a:t>13342.125</a:t>
                      </a:r>
                      <a:endParaRPr b="1" sz="16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BBC04"/>
                          </a:solidFill>
                        </a:rPr>
                        <a:t>Tvs motor</a:t>
                      </a:r>
                      <a:endParaRPr b="1" sz="1600">
                        <a:solidFill>
                          <a:srgbClr val="FBBC04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20185.4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18901.1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19468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24388.2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32112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BBC04"/>
                          </a:solidFill>
                        </a:rPr>
                        <a:t>23010.94</a:t>
                      </a:r>
                      <a:endParaRPr b="1" sz="1600">
                        <a:solidFill>
                          <a:srgbClr val="FBBC04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4A853"/>
                          </a:solidFill>
                        </a:rPr>
                        <a:t>bajaj</a:t>
                      </a:r>
                      <a:endParaRPr b="1" sz="16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31702.1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31443.2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29017.5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34428.8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37642.9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4A853"/>
                          </a:solidFill>
                        </a:rPr>
                        <a:t>32846.9</a:t>
                      </a:r>
                      <a:endParaRPr b="1" sz="16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Royal Enfield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10240.5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9696.8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9173.5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10738.6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15037.3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10977.34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50" y="0"/>
            <a:ext cx="8582691" cy="53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50" y="-32700"/>
            <a:ext cx="8424108" cy="52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50" y="130775"/>
            <a:ext cx="7301150" cy="49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 Share 2019 - 2023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82800" y="4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{F4C39092-1425-48E1-9A83-E1257A6C018F}</a:tableStyleId>
              </a:tblPr>
              <a:tblGrid>
                <a:gridCol w="1430925"/>
                <a:gridCol w="1233575"/>
                <a:gridCol w="1233575"/>
                <a:gridCol w="1233575"/>
                <a:gridCol w="1233575"/>
                <a:gridCol w="1233575"/>
                <a:gridCol w="1233575"/>
              </a:tblGrid>
              <a:tr h="45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Company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2019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2020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2021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2022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2023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Avg</a:t>
                      </a:r>
                      <a:endParaRPr b="1"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1"/>
                          </a:solidFill>
                        </a:rPr>
                        <a:t>H</a:t>
                      </a:r>
                      <a:r>
                        <a:rPr b="1" lang="en" sz="1700">
                          <a:solidFill>
                            <a:schemeClr val="accent1"/>
                          </a:solidFill>
                        </a:rPr>
                        <a:t>ero motors</a:t>
                      </a:r>
                      <a:endParaRPr b="1" sz="17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36.60%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41.80%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39.20%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34.51%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32.20%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1"/>
                          </a:solidFill>
                        </a:rPr>
                        <a:t>36.86%</a:t>
                      </a:r>
                      <a:endParaRPr b="1" sz="19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A4335"/>
                          </a:solidFill>
                        </a:rPr>
                        <a:t>H</a:t>
                      </a:r>
                      <a:r>
                        <a:rPr b="1" lang="en" sz="1700">
                          <a:solidFill>
                            <a:srgbClr val="EA4335"/>
                          </a:solidFill>
                        </a:rPr>
                        <a:t>onda motorcycle</a:t>
                      </a:r>
                      <a:endParaRPr b="1" sz="17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26.31%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19.80%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20.50%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24.83%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25.20%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EA4335"/>
                          </a:solidFill>
                        </a:rPr>
                        <a:t>23.33%</a:t>
                      </a:r>
                      <a:endParaRPr b="1" sz="19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BBC04"/>
                          </a:solidFill>
                        </a:rPr>
                        <a:t>Tvs motor</a:t>
                      </a:r>
                      <a:endParaRPr b="1" sz="1700">
                        <a:solidFill>
                          <a:srgbClr val="FBBC0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14.80%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14.30%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14.30%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15.07%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16.20%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BBC04"/>
                          </a:solidFill>
                        </a:rPr>
                        <a:t>14.93%</a:t>
                      </a:r>
                      <a:endParaRPr b="1" sz="1900">
                        <a:solidFill>
                          <a:srgbClr val="FBBC0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4A853"/>
                          </a:solidFill>
                        </a:rPr>
                        <a:t>B</a:t>
                      </a:r>
                      <a:r>
                        <a:rPr b="1" lang="en" sz="1700">
                          <a:solidFill>
                            <a:srgbClr val="34A853"/>
                          </a:solidFill>
                        </a:rPr>
                        <a:t>ajaj</a:t>
                      </a:r>
                      <a:endParaRPr b="1" sz="17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12.00%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14.30%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13.70%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11.70%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11.30%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34A853"/>
                          </a:solidFill>
                        </a:rPr>
                        <a:t>12.60%</a:t>
                      </a:r>
                      <a:endParaRPr b="1" sz="19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F6D01"/>
                          </a:solidFill>
                        </a:rPr>
                        <a:t>Royal </a:t>
                      </a:r>
                      <a:r>
                        <a:rPr b="1" lang="en" sz="1700">
                          <a:solidFill>
                            <a:srgbClr val="FF6D01"/>
                          </a:solidFill>
                        </a:rPr>
                        <a:t>Enfield</a:t>
                      </a:r>
                      <a:endParaRPr b="1" sz="1700">
                        <a:solidFill>
                          <a:srgbClr val="FF6D0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3.80%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4.20%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4.30%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3.79%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4.50%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FF6D01"/>
                          </a:solidFill>
                        </a:rPr>
                        <a:t>4.12%</a:t>
                      </a:r>
                      <a:endParaRPr b="1" sz="1900">
                        <a:solidFill>
                          <a:srgbClr val="FF6D0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46BDC6"/>
                          </a:solidFill>
                        </a:rPr>
                        <a:t>O</a:t>
                      </a:r>
                      <a:r>
                        <a:rPr b="1" lang="en" sz="1700">
                          <a:solidFill>
                            <a:srgbClr val="46BDC6"/>
                          </a:solidFill>
                        </a:rPr>
                        <a:t>thers</a:t>
                      </a:r>
                      <a:endParaRPr b="1" sz="1700">
                        <a:solidFill>
                          <a:srgbClr val="46BDC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6BDC6"/>
                          </a:solidFill>
                        </a:rPr>
                        <a:t>8%</a:t>
                      </a:r>
                      <a:endParaRPr b="1" sz="1900">
                        <a:solidFill>
                          <a:srgbClr val="46BDC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Out off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Total</a:t>
                      </a:r>
                      <a:endParaRPr b="1"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93.51%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94.40%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92.00%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89.90%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89.40%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91.84%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72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88" y="182413"/>
            <a:ext cx="8238476" cy="50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AVG. </a:t>
            </a:r>
            <a:r>
              <a:rPr b="1" lang="en"/>
              <a:t>Market Share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 Sales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8"/>
          <p:cNvGraphicFramePr/>
          <p:nvPr/>
        </p:nvGraphicFramePr>
        <p:xfrm>
          <a:off x="513700" y="8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{F4C39092-1425-48E1-9A83-E1257A6C018F}</a:tableStyleId>
              </a:tblPr>
              <a:tblGrid>
                <a:gridCol w="1347725"/>
                <a:gridCol w="1161825"/>
                <a:gridCol w="1161825"/>
                <a:gridCol w="1161825"/>
                <a:gridCol w="1161825"/>
                <a:gridCol w="1161825"/>
                <a:gridCol w="1161825"/>
              </a:tblGrid>
              <a:tr h="6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Company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2019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2020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2022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2023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Avg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hero motors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6,670,388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5,388,331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5,599,859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5,756,900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386,184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4,760,332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honda motorcycle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4,803,053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3,579,557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3,867,817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4,055,757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338,289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3,328,895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Tvs motor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2,693,963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1,988,458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2,164,228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2,422,864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232,956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1,900,494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bajaj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2,285,358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1,723,391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1,809,375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2,036,750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181,828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1,607,340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Royal Infield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690,913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538,889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573,438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628,536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68,881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500,131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 Profit in Cr.</a:t>
            </a:r>
            <a:endParaRPr/>
          </a:p>
        </p:txBody>
      </p:sp>
      <p:graphicFrame>
        <p:nvGraphicFramePr>
          <p:cNvPr id="99" name="Google Shape;99;p21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{F4C39092-1425-48E1-9A83-E1257A6C018F}</a:tableStyleId>
              </a:tblPr>
              <a:tblGrid>
                <a:gridCol w="1380450"/>
                <a:gridCol w="1190025"/>
                <a:gridCol w="1190025"/>
                <a:gridCol w="1190025"/>
                <a:gridCol w="1190025"/>
                <a:gridCol w="1190025"/>
                <a:gridCol w="1190025"/>
              </a:tblGrid>
              <a:tr h="71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Company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2019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2020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2021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2022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2023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AVG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1"/>
                          </a:solidFill>
                        </a:rPr>
                        <a:t>hero motors</a:t>
                      </a:r>
                      <a:endParaRPr b="1" sz="17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3444.1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3636.1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2197.8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2316.9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2810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2880.98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A4335"/>
                          </a:solidFill>
                        </a:rPr>
                        <a:t>honda motorcycle</a:t>
                      </a:r>
                      <a:endParaRPr b="1" sz="17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549.3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419.3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618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629.3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514.5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546.08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BBC04"/>
                          </a:solidFill>
                        </a:rPr>
                        <a:t>Tvs motor</a:t>
                      </a:r>
                      <a:endParaRPr b="1" sz="1700">
                        <a:solidFill>
                          <a:srgbClr val="FBBC04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704.7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624.6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594.3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756.8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1328.7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801.82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4A853"/>
                          </a:solidFill>
                        </a:rPr>
                        <a:t>bajaj</a:t>
                      </a:r>
                      <a:endParaRPr b="1" sz="17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4927.6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5211.9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4857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6165.9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6060.2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5444.52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Royal Enfield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2202.7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1827.4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1346.9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1676.6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2913.9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1993.5</a:t>
                      </a:r>
                      <a:endParaRPr b="1" sz="1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