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67" r:id="rId7"/>
    <p:sldId id="257" r:id="rId8"/>
    <p:sldId id="258" r:id="rId9"/>
    <p:sldId id="268" r:id="rId10"/>
    <p:sldId id="269" r:id="rId11"/>
    <p:sldId id="270" r:id="rId12"/>
    <p:sldId id="259" r:id="rId13"/>
    <p:sldId id="26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151C94-149D-4C59-B3F2-0430B6472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B9B63D7-DA5D-4825-8A54-E5F812B14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45C9664-7893-4FF9-801A-5ECC7061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030727A-BF59-4AED-AB35-37E5F1E5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46B0395-E2E0-4536-90F1-DCC94741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85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850BFA-3C02-4AD7-A6A7-7AD811F1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B62C5C6-6F96-46B4-99B3-2A960054F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7766A2A-1FA1-4129-8DA6-1FE2C5B4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5E516BA-F508-4B10-A8DE-0F1B4802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42D4B40-C7DD-4C75-9C18-E1BD49A4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853E38E-0622-4E5F-AF59-A442636F6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6C3B6D7-5F62-4AAA-93AF-B975DEC7B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C351613-1FE2-4AFA-949C-66D916EC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C520F88-2439-48A8-B91E-E3024E04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72A1B20-83C1-48F6-A553-366B9498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08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8458E3C-C9A8-43BE-AEE3-FC020DAC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9E850CA-0885-4406-AA62-13EBF4AF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78F9329-B876-4185-8CD8-6AE9C017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AB1D9BE-04A0-4CCE-8F45-16446BA2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C3EF469-D99C-49F2-89DD-84A226DA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9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554F45-9DAC-4E80-9772-3CCDBB46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DCFBA04-184D-483D-8D3B-552240880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D29EE3A-F1B8-4699-87B9-0244CF83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526C228-F756-491B-892B-C84A857F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73F6AD2-6FCA-491E-BADD-7ECDBFFE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0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E76533C-4314-4E0D-89A6-065E5AB7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F6BB164-847F-452C-A10E-EBBE6E3E6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C6EB764-31C9-4439-86F4-C1CAB9B6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DFEF068-F61B-4D6B-ABD9-17452DD8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A020E42-EBA8-4D5A-A484-37DEC19D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CBE2E93-5249-4459-AE54-AFC3A1AE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2438AB-877E-4A39-BFE4-EF04C1F9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D1A0BD4-537C-44A2-8358-3F649AFE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DADFC9F-6D13-457B-BCB9-5041D2E3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2BA8B3D-F0E3-4235-B27D-D46FC882F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30C5CA54-0D63-4A30-B89B-2C75ACA17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E0C214B8-8F62-4E90-8BEF-FF86CB54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ADB48535-D10A-414E-8C3E-3E9D331F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F3D55C0F-042D-4ECA-AAC1-BD011044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31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8984D5D-70CD-48D7-ABC7-6B742588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7DE84D3-FF02-48EE-8759-9DF0BB1E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D8F1284-8718-4042-BBF3-85132DC0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F7FA9544-FB9A-469F-AB80-92A10C52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4D4F8103-9796-4DB3-9CF1-D7AD0496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ED9BB1C-1D7F-4461-B039-1CCBF201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A378B05-22BE-4141-8852-8F834B2A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43C2EA8-36AD-46CD-BE7E-CE03CADD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99CC30A-14DF-4F30-8625-46909806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91239F8-2272-4D95-A9E2-05B8D85B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07BDAFB8-CAEB-42CF-9FF3-8E79D562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6EF5100-1FD9-4640-9ED6-568B7F91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05BC85B-8A6A-4A5A-B6AB-45253D48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4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9AB2709-3A04-4981-882A-79099D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6B1FC542-AAF9-4752-8978-FB7502266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B06C2D4-F1B6-4A84-AD6F-7D971DE2E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397D08D-B30A-4DBF-AD3B-91508FB0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227D12C-0DD1-497F-92A3-FA1186C9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9BAB8C7-C864-42E6-BE6D-1EAD407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presentation-creation.r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1FF7618-AFFA-4777-B050-79A55E4A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9AF6512-FDEB-4200-AE89-95997A21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900B99-77E6-4EAF-AA77-D91F6610E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26CA-0663-4E07-A376-4C9EE9A80E0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87B041F-D5E0-40A6-9FDB-4186443F7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7797FB0-AC7D-47DF-89B6-AC4D4C6FE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B360-C7B8-4ECB-BBA3-6C39853F17C2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3"/>
            <a:extLst>
              <a:ext uri="{FF2B5EF4-FFF2-40B4-BE49-F238E27FC236}">
                <a16:creationId xmlns="" xmlns:a16="http://schemas.microsoft.com/office/drawing/2014/main" id="{3AF17038-5EE2-4EC0-950E-7BA99D4096B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0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CE200CBB-74C2-4D02-8DBF-F1BC78246D1F}"/>
              </a:ext>
            </a:extLst>
          </p:cNvPr>
          <p:cNvSpPr/>
          <p:nvPr/>
        </p:nvSpPr>
        <p:spPr>
          <a:xfrm>
            <a:off x="865113" y="785641"/>
            <a:ext cx="822121" cy="822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3A9205A9-ACBA-4E2C-95B2-93D330C9E2B1}"/>
              </a:ext>
            </a:extLst>
          </p:cNvPr>
          <p:cNvSpPr/>
          <p:nvPr/>
        </p:nvSpPr>
        <p:spPr>
          <a:xfrm>
            <a:off x="11207886" y="670771"/>
            <a:ext cx="822121" cy="8221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AA5FC647-2D8A-4F5A-B684-7C55417FBFAD}"/>
              </a:ext>
            </a:extLst>
          </p:cNvPr>
          <p:cNvSpPr/>
          <p:nvPr/>
        </p:nvSpPr>
        <p:spPr>
          <a:xfrm>
            <a:off x="614492" y="4820977"/>
            <a:ext cx="1819013" cy="1819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руг: прозрачная заливка 8">
            <a:extLst>
              <a:ext uri="{FF2B5EF4-FFF2-40B4-BE49-F238E27FC236}">
                <a16:creationId xmlns="" xmlns:a16="http://schemas.microsoft.com/office/drawing/2014/main" id="{0F36CB1C-C3D5-4931-B8BF-37E35D87D7BA}"/>
              </a:ext>
            </a:extLst>
          </p:cNvPr>
          <p:cNvSpPr/>
          <p:nvPr/>
        </p:nvSpPr>
        <p:spPr>
          <a:xfrm>
            <a:off x="5382491" y="4429919"/>
            <a:ext cx="2379518" cy="2379518"/>
          </a:xfrm>
          <a:prstGeom prst="donu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Круг: прозрачная заливка 9">
            <a:extLst>
              <a:ext uri="{FF2B5EF4-FFF2-40B4-BE49-F238E27FC236}">
                <a16:creationId xmlns="" xmlns:a16="http://schemas.microsoft.com/office/drawing/2014/main" id="{98D546CE-648C-4E39-A9ED-CA4B34BFB815}"/>
              </a:ext>
            </a:extLst>
          </p:cNvPr>
          <p:cNvSpPr/>
          <p:nvPr/>
        </p:nvSpPr>
        <p:spPr>
          <a:xfrm>
            <a:off x="233493" y="2774356"/>
            <a:ext cx="827881" cy="827881"/>
          </a:xfrm>
          <a:prstGeom prst="donut">
            <a:avLst>
              <a:gd name="adj" fmla="val 25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26ECA8E6-0026-4D04-9CD7-71F11E6E6330}"/>
              </a:ext>
            </a:extLst>
          </p:cNvPr>
          <p:cNvSpPr/>
          <p:nvPr/>
        </p:nvSpPr>
        <p:spPr>
          <a:xfrm>
            <a:off x="2849992" y="4005575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9B053A47-DE65-4AFA-B633-772A68C68FF1}"/>
              </a:ext>
            </a:extLst>
          </p:cNvPr>
          <p:cNvSpPr/>
          <p:nvPr/>
        </p:nvSpPr>
        <p:spPr>
          <a:xfrm>
            <a:off x="10299284" y="3429000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1D1A15B9-002A-4579-AEB3-70A29FEBF411}"/>
              </a:ext>
            </a:extLst>
          </p:cNvPr>
          <p:cNvSpPr/>
          <p:nvPr/>
        </p:nvSpPr>
        <p:spPr>
          <a:xfrm>
            <a:off x="10690968" y="3820684"/>
            <a:ext cx="468856" cy="468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523999" y="144698"/>
            <a:ext cx="104533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САМАРСКОЙ ОБЛАСТИ</a:t>
            </a:r>
          </a:p>
          <a:p>
            <a:pPr algn="ctr"/>
            <a:r>
              <a:rPr lang="ru-RU" sz="1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«ТОЛЬЯТТИНСКИЙ СОЦИАЛЬНО-ЭКОНОМИЧЕСКИЙ КОЛЛЕДЖ»</a:t>
            </a:r>
          </a:p>
          <a:p>
            <a:pPr algn="ctr"/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143943" y="4820977"/>
            <a:ext cx="4048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студентки 2 курса, группа ИСП-21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Малицкой Екатерины Евгеньевны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Суханцев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Вадим Андреевич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43" y="2512746"/>
            <a:ext cx="9231181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ПРОИЗВОДСТВЕННОЙ ПРАКТИКЕ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FB0FCBA3-CEBD-441A-A641-4B614F09149A}"/>
              </a:ext>
            </a:extLst>
          </p:cNvPr>
          <p:cNvSpPr/>
          <p:nvPr/>
        </p:nvSpPr>
        <p:spPr>
          <a:xfrm>
            <a:off x="132875" y="-8200"/>
            <a:ext cx="822121" cy="822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909D9D13-7D71-4A7D-8B71-B56A3E72A155}"/>
              </a:ext>
            </a:extLst>
          </p:cNvPr>
          <p:cNvSpPr/>
          <p:nvPr/>
        </p:nvSpPr>
        <p:spPr>
          <a:xfrm>
            <a:off x="7698210" y="5860433"/>
            <a:ext cx="476775" cy="476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3137D0C-7309-4125-9B00-30D0D7E5F390}"/>
              </a:ext>
            </a:extLst>
          </p:cNvPr>
          <p:cNvSpPr/>
          <p:nvPr/>
        </p:nvSpPr>
        <p:spPr>
          <a:xfrm>
            <a:off x="11054911" y="4085151"/>
            <a:ext cx="822121" cy="8221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098ADDE4-197A-4DE6-83F3-F9F1EB92BB85}"/>
              </a:ext>
            </a:extLst>
          </p:cNvPr>
          <p:cNvSpPr/>
          <p:nvPr/>
        </p:nvSpPr>
        <p:spPr>
          <a:xfrm>
            <a:off x="10581803" y="118399"/>
            <a:ext cx="1819013" cy="1819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E6F1F461-0397-4D24-8738-E3DAAA426C3C}"/>
              </a:ext>
            </a:extLst>
          </p:cNvPr>
          <p:cNvSpPr/>
          <p:nvPr/>
        </p:nvSpPr>
        <p:spPr>
          <a:xfrm>
            <a:off x="9280810" y="5294705"/>
            <a:ext cx="2210500" cy="2210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уг: прозрачная заливка 10">
            <a:extLst>
              <a:ext uri="{FF2B5EF4-FFF2-40B4-BE49-F238E27FC236}">
                <a16:creationId xmlns="" xmlns:a16="http://schemas.microsoft.com/office/drawing/2014/main" id="{E70F67AD-BA74-48FF-99FE-8334C513BA9E}"/>
              </a:ext>
            </a:extLst>
          </p:cNvPr>
          <p:cNvSpPr/>
          <p:nvPr/>
        </p:nvSpPr>
        <p:spPr>
          <a:xfrm>
            <a:off x="-1658762" y="1365969"/>
            <a:ext cx="2379518" cy="2379518"/>
          </a:xfrm>
          <a:prstGeom prst="donu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Круг: прозрачная заливка 11">
            <a:extLst>
              <a:ext uri="{FF2B5EF4-FFF2-40B4-BE49-F238E27FC236}">
                <a16:creationId xmlns="" xmlns:a16="http://schemas.microsoft.com/office/drawing/2014/main" id="{1A5CE594-509C-40D1-906F-1CB3A4CF2C44}"/>
              </a:ext>
            </a:extLst>
          </p:cNvPr>
          <p:cNvSpPr/>
          <p:nvPr/>
        </p:nvSpPr>
        <p:spPr>
          <a:xfrm>
            <a:off x="424259" y="3370885"/>
            <a:ext cx="827881" cy="827881"/>
          </a:xfrm>
          <a:prstGeom prst="donut">
            <a:avLst>
              <a:gd name="adj" fmla="val 25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Круг: прозрачная заливка 12">
            <a:extLst>
              <a:ext uri="{FF2B5EF4-FFF2-40B4-BE49-F238E27FC236}">
                <a16:creationId xmlns="" xmlns:a16="http://schemas.microsoft.com/office/drawing/2014/main" id="{4C18D33B-C5F6-4286-AD62-429D2EB10527}"/>
              </a:ext>
            </a:extLst>
          </p:cNvPr>
          <p:cNvSpPr/>
          <p:nvPr/>
        </p:nvSpPr>
        <p:spPr>
          <a:xfrm>
            <a:off x="59520" y="5836639"/>
            <a:ext cx="1271191" cy="1271191"/>
          </a:xfrm>
          <a:prstGeom prst="donut">
            <a:avLst>
              <a:gd name="adj" fmla="val 25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B013E36F-9E64-4F23-9E45-D3CCCC11A7BF}"/>
              </a:ext>
            </a:extLst>
          </p:cNvPr>
          <p:cNvSpPr/>
          <p:nvPr/>
        </p:nvSpPr>
        <p:spPr>
          <a:xfrm>
            <a:off x="1880038" y="6035817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5F624855-5E01-4629-8506-21E67D05A228}"/>
              </a:ext>
            </a:extLst>
          </p:cNvPr>
          <p:cNvSpPr/>
          <p:nvPr/>
        </p:nvSpPr>
        <p:spPr>
          <a:xfrm>
            <a:off x="553715" y="4489081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4EA58801-AC4C-430C-B8EA-7EA7D5F02356}"/>
              </a:ext>
            </a:extLst>
          </p:cNvPr>
          <p:cNvSpPr/>
          <p:nvPr/>
        </p:nvSpPr>
        <p:spPr>
          <a:xfrm>
            <a:off x="945399" y="4880765"/>
            <a:ext cx="468856" cy="468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8">
            <a:extLst>
              <a:ext uri="{FF2B5EF4-FFF2-40B4-BE49-F238E27FC236}">
                <a16:creationId xmlns="" xmlns:a16="http://schemas.microsoft.com/office/drawing/2014/main" id="{137612D6-1DB2-48F1-910F-734B375D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приложения в котором работала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606324" y="5239248"/>
            <a:ext cx="276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«Заправка ГСМ»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51" y="1621870"/>
            <a:ext cx="6207638" cy="349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3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FB0FCBA3-CEBD-441A-A641-4B614F09149A}"/>
              </a:ext>
            </a:extLst>
          </p:cNvPr>
          <p:cNvSpPr/>
          <p:nvPr/>
        </p:nvSpPr>
        <p:spPr>
          <a:xfrm>
            <a:off x="132875" y="-8200"/>
            <a:ext cx="822121" cy="822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909D9D13-7D71-4A7D-8B71-B56A3E72A155}"/>
              </a:ext>
            </a:extLst>
          </p:cNvPr>
          <p:cNvSpPr/>
          <p:nvPr/>
        </p:nvSpPr>
        <p:spPr>
          <a:xfrm>
            <a:off x="7698210" y="5860433"/>
            <a:ext cx="476775" cy="476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3137D0C-7309-4125-9B00-30D0D7E5F390}"/>
              </a:ext>
            </a:extLst>
          </p:cNvPr>
          <p:cNvSpPr/>
          <p:nvPr/>
        </p:nvSpPr>
        <p:spPr>
          <a:xfrm>
            <a:off x="11054911" y="4085151"/>
            <a:ext cx="822121" cy="8221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098ADDE4-197A-4DE6-83F3-F9F1EB92BB85}"/>
              </a:ext>
            </a:extLst>
          </p:cNvPr>
          <p:cNvSpPr/>
          <p:nvPr/>
        </p:nvSpPr>
        <p:spPr>
          <a:xfrm>
            <a:off x="10581803" y="118399"/>
            <a:ext cx="1819013" cy="1819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E6F1F461-0397-4D24-8738-E3DAAA426C3C}"/>
              </a:ext>
            </a:extLst>
          </p:cNvPr>
          <p:cNvSpPr/>
          <p:nvPr/>
        </p:nvSpPr>
        <p:spPr>
          <a:xfrm>
            <a:off x="9280810" y="5294705"/>
            <a:ext cx="2210500" cy="2210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уг: прозрачная заливка 10">
            <a:extLst>
              <a:ext uri="{FF2B5EF4-FFF2-40B4-BE49-F238E27FC236}">
                <a16:creationId xmlns="" xmlns:a16="http://schemas.microsoft.com/office/drawing/2014/main" id="{E70F67AD-BA74-48FF-99FE-8334C513BA9E}"/>
              </a:ext>
            </a:extLst>
          </p:cNvPr>
          <p:cNvSpPr/>
          <p:nvPr/>
        </p:nvSpPr>
        <p:spPr>
          <a:xfrm>
            <a:off x="-1658762" y="1365969"/>
            <a:ext cx="2379518" cy="2379518"/>
          </a:xfrm>
          <a:prstGeom prst="donu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Круг: прозрачная заливка 11">
            <a:extLst>
              <a:ext uri="{FF2B5EF4-FFF2-40B4-BE49-F238E27FC236}">
                <a16:creationId xmlns="" xmlns:a16="http://schemas.microsoft.com/office/drawing/2014/main" id="{1A5CE594-509C-40D1-906F-1CB3A4CF2C44}"/>
              </a:ext>
            </a:extLst>
          </p:cNvPr>
          <p:cNvSpPr/>
          <p:nvPr/>
        </p:nvSpPr>
        <p:spPr>
          <a:xfrm>
            <a:off x="424259" y="3370885"/>
            <a:ext cx="827881" cy="827881"/>
          </a:xfrm>
          <a:prstGeom prst="donut">
            <a:avLst>
              <a:gd name="adj" fmla="val 25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Круг: прозрачная заливка 12">
            <a:extLst>
              <a:ext uri="{FF2B5EF4-FFF2-40B4-BE49-F238E27FC236}">
                <a16:creationId xmlns="" xmlns:a16="http://schemas.microsoft.com/office/drawing/2014/main" id="{4C18D33B-C5F6-4286-AD62-429D2EB10527}"/>
              </a:ext>
            </a:extLst>
          </p:cNvPr>
          <p:cNvSpPr/>
          <p:nvPr/>
        </p:nvSpPr>
        <p:spPr>
          <a:xfrm>
            <a:off x="59520" y="5836639"/>
            <a:ext cx="1271191" cy="1271191"/>
          </a:xfrm>
          <a:prstGeom prst="donut">
            <a:avLst>
              <a:gd name="adj" fmla="val 25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B013E36F-9E64-4F23-9E45-D3CCCC11A7BF}"/>
              </a:ext>
            </a:extLst>
          </p:cNvPr>
          <p:cNvSpPr/>
          <p:nvPr/>
        </p:nvSpPr>
        <p:spPr>
          <a:xfrm>
            <a:off x="1880038" y="6035817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5F624855-5E01-4629-8506-21E67D05A228}"/>
              </a:ext>
            </a:extLst>
          </p:cNvPr>
          <p:cNvSpPr/>
          <p:nvPr/>
        </p:nvSpPr>
        <p:spPr>
          <a:xfrm>
            <a:off x="553715" y="4489081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4EA58801-AC4C-430C-B8EA-7EA7D5F02356}"/>
              </a:ext>
            </a:extLst>
          </p:cNvPr>
          <p:cNvSpPr/>
          <p:nvPr/>
        </p:nvSpPr>
        <p:spPr>
          <a:xfrm>
            <a:off x="945399" y="4880765"/>
            <a:ext cx="468856" cy="468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8">
            <a:extLst>
              <a:ext uri="{FF2B5EF4-FFF2-40B4-BE49-F238E27FC236}">
                <a16:creationId xmlns="" xmlns:a16="http://schemas.microsoft.com/office/drawing/2014/main" id="{137612D6-1DB2-48F1-910F-734B375D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приложения в котором работала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039398" y="5370329"/>
            <a:ext cx="38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«Заправка ГСМ(создание)»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49" y="1717818"/>
            <a:ext cx="6306252" cy="35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4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5569FE-23AC-414D-A405-8D9D286A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Результат работы</a:t>
            </a:r>
            <a:endParaRPr lang="ru-RU" b="1" dirty="0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5EDC11C0-1E2D-4E22-AE85-1C4327BFCF1E}"/>
              </a:ext>
            </a:extLst>
          </p:cNvPr>
          <p:cNvSpPr/>
          <p:nvPr/>
        </p:nvSpPr>
        <p:spPr>
          <a:xfrm>
            <a:off x="132875" y="0"/>
            <a:ext cx="822121" cy="822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8CB8F8F6-BE6A-4677-97F5-8F899FD77A11}"/>
              </a:ext>
            </a:extLst>
          </p:cNvPr>
          <p:cNvSpPr/>
          <p:nvPr/>
        </p:nvSpPr>
        <p:spPr>
          <a:xfrm>
            <a:off x="7698210" y="5860433"/>
            <a:ext cx="476775" cy="476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004811B9-3C67-4598-B14D-6F3B6F606F8D}"/>
              </a:ext>
            </a:extLst>
          </p:cNvPr>
          <p:cNvSpPr/>
          <p:nvPr/>
        </p:nvSpPr>
        <p:spPr>
          <a:xfrm>
            <a:off x="11054911" y="4085151"/>
            <a:ext cx="822121" cy="8221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BF76FC10-98CB-463C-8D29-7892C9D4E182}"/>
              </a:ext>
            </a:extLst>
          </p:cNvPr>
          <p:cNvSpPr/>
          <p:nvPr/>
        </p:nvSpPr>
        <p:spPr>
          <a:xfrm>
            <a:off x="10581803" y="118399"/>
            <a:ext cx="1819013" cy="1819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5A76D593-996F-46CA-B333-20AEA732A107}"/>
              </a:ext>
            </a:extLst>
          </p:cNvPr>
          <p:cNvSpPr/>
          <p:nvPr/>
        </p:nvSpPr>
        <p:spPr>
          <a:xfrm>
            <a:off x="-1514542" y="2052103"/>
            <a:ext cx="2210500" cy="2210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руг: прозрачная заливка 12">
            <a:extLst>
              <a:ext uri="{FF2B5EF4-FFF2-40B4-BE49-F238E27FC236}">
                <a16:creationId xmlns="" xmlns:a16="http://schemas.microsoft.com/office/drawing/2014/main" id="{980B1099-1C6F-4A98-94E5-0A2D117244AA}"/>
              </a:ext>
            </a:extLst>
          </p:cNvPr>
          <p:cNvSpPr/>
          <p:nvPr/>
        </p:nvSpPr>
        <p:spPr>
          <a:xfrm>
            <a:off x="2893139" y="-209061"/>
            <a:ext cx="827881" cy="827881"/>
          </a:xfrm>
          <a:prstGeom prst="donut">
            <a:avLst>
              <a:gd name="adj" fmla="val 25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="" xmlns:a16="http://schemas.microsoft.com/office/drawing/2014/main" id="{D576066B-6740-4DFD-A5C3-42BD4EBF752E}"/>
              </a:ext>
            </a:extLst>
          </p:cNvPr>
          <p:cNvSpPr/>
          <p:nvPr/>
        </p:nvSpPr>
        <p:spPr>
          <a:xfrm>
            <a:off x="8027670" y="-43686"/>
            <a:ext cx="1271191" cy="1271191"/>
          </a:xfrm>
          <a:prstGeom prst="donut">
            <a:avLst>
              <a:gd name="adj" fmla="val 25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7749298F-C9F9-43C7-ADF8-E56AD12E8FB9}"/>
              </a:ext>
            </a:extLst>
          </p:cNvPr>
          <p:cNvSpPr/>
          <p:nvPr/>
        </p:nvSpPr>
        <p:spPr>
          <a:xfrm>
            <a:off x="10839858" y="6231887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DB0E303C-0A4A-4FFD-AB51-0349437680FA}"/>
              </a:ext>
            </a:extLst>
          </p:cNvPr>
          <p:cNvSpPr/>
          <p:nvPr/>
        </p:nvSpPr>
        <p:spPr>
          <a:xfrm>
            <a:off x="212088" y="4999893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="" xmlns:a16="http://schemas.microsoft.com/office/drawing/2014/main" id="{9B3929E8-C767-4AB4-B55C-94434A2CEF8D}"/>
              </a:ext>
            </a:extLst>
          </p:cNvPr>
          <p:cNvSpPr/>
          <p:nvPr/>
        </p:nvSpPr>
        <p:spPr>
          <a:xfrm>
            <a:off x="603772" y="5391577"/>
            <a:ext cx="468856" cy="468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067050" y="2052103"/>
            <a:ext cx="6462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работы является изучение организационной структуры предприятия, проведенный анализ предметной области, разработанная функциональная модель предметной области. Помимо этого был получен новый опыт работы в команде, попробовала себя в качестве пользователя программного продукта, освоила навыки пользования интерфейсом 1С Предприятие.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2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B5EFEE9-78B9-41C7-9476-E37E7AA4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21" y="577859"/>
            <a:ext cx="10515600" cy="1325563"/>
          </a:xfrm>
        </p:spPr>
        <p:txBody>
          <a:bodyPr/>
          <a:lstStyle/>
          <a:p>
            <a:r>
              <a:rPr lang="ru-RU" b="1" dirty="0" smtClean="0"/>
              <a:t>Вывод</a:t>
            </a:r>
            <a:endParaRPr lang="ru-RU" b="1" dirty="0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38A00C9C-1A96-49E3-AFA5-A8338C5FFE1C}"/>
              </a:ext>
            </a:extLst>
          </p:cNvPr>
          <p:cNvSpPr/>
          <p:nvPr/>
        </p:nvSpPr>
        <p:spPr>
          <a:xfrm>
            <a:off x="8965380" y="979472"/>
            <a:ext cx="822121" cy="822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1F6131AF-9DE6-41E5-88C4-215CA23A2A42}"/>
              </a:ext>
            </a:extLst>
          </p:cNvPr>
          <p:cNvSpPr/>
          <p:nvPr/>
        </p:nvSpPr>
        <p:spPr>
          <a:xfrm>
            <a:off x="534189" y="79525"/>
            <a:ext cx="476775" cy="476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44FD99E8-FCE4-44B9-9006-2D2D1F5DFB12}"/>
              </a:ext>
            </a:extLst>
          </p:cNvPr>
          <p:cNvSpPr/>
          <p:nvPr/>
        </p:nvSpPr>
        <p:spPr>
          <a:xfrm>
            <a:off x="10781252" y="5924026"/>
            <a:ext cx="822121" cy="8221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4B9B7A33-9C0C-4C93-B2D0-FE3D73A97AA9}"/>
              </a:ext>
            </a:extLst>
          </p:cNvPr>
          <p:cNvSpPr/>
          <p:nvPr/>
        </p:nvSpPr>
        <p:spPr>
          <a:xfrm>
            <a:off x="2714819" y="-962546"/>
            <a:ext cx="1819013" cy="1819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63E52C75-A991-4CE7-8598-B64866A435CF}"/>
              </a:ext>
            </a:extLst>
          </p:cNvPr>
          <p:cNvSpPr/>
          <p:nvPr/>
        </p:nvSpPr>
        <p:spPr>
          <a:xfrm>
            <a:off x="1413826" y="5856750"/>
            <a:ext cx="2210500" cy="2210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уг: прозрачная заливка 10">
            <a:extLst>
              <a:ext uri="{FF2B5EF4-FFF2-40B4-BE49-F238E27FC236}">
                <a16:creationId xmlns="" xmlns:a16="http://schemas.microsoft.com/office/drawing/2014/main" id="{DFE29038-581E-4439-B1D8-B7AF96B518D5}"/>
              </a:ext>
            </a:extLst>
          </p:cNvPr>
          <p:cNvSpPr/>
          <p:nvPr/>
        </p:nvSpPr>
        <p:spPr>
          <a:xfrm>
            <a:off x="8311450" y="5924026"/>
            <a:ext cx="2379518" cy="2379518"/>
          </a:xfrm>
          <a:prstGeom prst="donu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Круг: прозрачная заливка 11">
            <a:extLst>
              <a:ext uri="{FF2B5EF4-FFF2-40B4-BE49-F238E27FC236}">
                <a16:creationId xmlns="" xmlns:a16="http://schemas.microsoft.com/office/drawing/2014/main" id="{C7CDF20E-26F9-402E-A027-4F1377998EB3}"/>
              </a:ext>
            </a:extLst>
          </p:cNvPr>
          <p:cNvSpPr/>
          <p:nvPr/>
        </p:nvSpPr>
        <p:spPr>
          <a:xfrm>
            <a:off x="-55304" y="2250895"/>
            <a:ext cx="827881" cy="827881"/>
          </a:xfrm>
          <a:prstGeom prst="donut">
            <a:avLst>
              <a:gd name="adj" fmla="val 25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Круг: прозрачная заливка 12">
            <a:extLst>
              <a:ext uri="{FF2B5EF4-FFF2-40B4-BE49-F238E27FC236}">
                <a16:creationId xmlns="" xmlns:a16="http://schemas.microsoft.com/office/drawing/2014/main" id="{12DEDA0A-716A-4A34-842C-EB1FE5CF0ECA}"/>
              </a:ext>
            </a:extLst>
          </p:cNvPr>
          <p:cNvSpPr/>
          <p:nvPr/>
        </p:nvSpPr>
        <p:spPr>
          <a:xfrm>
            <a:off x="10690968" y="179576"/>
            <a:ext cx="1271191" cy="1271191"/>
          </a:xfrm>
          <a:prstGeom prst="donut">
            <a:avLst>
              <a:gd name="adj" fmla="val 25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6686A33D-A36B-4D99-AD4C-6802B9205574}"/>
              </a:ext>
            </a:extLst>
          </p:cNvPr>
          <p:cNvSpPr/>
          <p:nvPr/>
        </p:nvSpPr>
        <p:spPr>
          <a:xfrm>
            <a:off x="11419421" y="2802887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3E4F5AF6-946C-43BA-808F-775E35BDFB6E}"/>
              </a:ext>
            </a:extLst>
          </p:cNvPr>
          <p:cNvSpPr/>
          <p:nvPr/>
        </p:nvSpPr>
        <p:spPr>
          <a:xfrm>
            <a:off x="7467709" y="651197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E855E239-6AF4-4117-95D3-FE78AC48AFBB}"/>
              </a:ext>
            </a:extLst>
          </p:cNvPr>
          <p:cNvSpPr/>
          <p:nvPr/>
        </p:nvSpPr>
        <p:spPr>
          <a:xfrm>
            <a:off x="7859393" y="1042881"/>
            <a:ext cx="468856" cy="468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295525" y="2413336"/>
            <a:ext cx="65723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итогам прохождения производственной практики на предприятии, теоретические и практические уровни подготовки значительно улучшились. Повысилось качество выполняемой работы, был получен новый опыт работы с 1С. Были изучены слабые стороны программного продукта, что послужит опытом в дальнейшем.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9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38A00C9C-1A96-49E3-AFA5-A8338C5FFE1C}"/>
              </a:ext>
            </a:extLst>
          </p:cNvPr>
          <p:cNvSpPr/>
          <p:nvPr/>
        </p:nvSpPr>
        <p:spPr>
          <a:xfrm>
            <a:off x="8965380" y="979472"/>
            <a:ext cx="822121" cy="822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1F6131AF-9DE6-41E5-88C4-215CA23A2A42}"/>
              </a:ext>
            </a:extLst>
          </p:cNvPr>
          <p:cNvSpPr/>
          <p:nvPr/>
        </p:nvSpPr>
        <p:spPr>
          <a:xfrm>
            <a:off x="534189" y="79525"/>
            <a:ext cx="476775" cy="476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44FD99E8-FCE4-44B9-9006-2D2D1F5DFB12}"/>
              </a:ext>
            </a:extLst>
          </p:cNvPr>
          <p:cNvSpPr/>
          <p:nvPr/>
        </p:nvSpPr>
        <p:spPr>
          <a:xfrm>
            <a:off x="10781252" y="5924026"/>
            <a:ext cx="822121" cy="8221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4B9B7A33-9C0C-4C93-B2D0-FE3D73A97AA9}"/>
              </a:ext>
            </a:extLst>
          </p:cNvPr>
          <p:cNvSpPr/>
          <p:nvPr/>
        </p:nvSpPr>
        <p:spPr>
          <a:xfrm>
            <a:off x="2714819" y="-962546"/>
            <a:ext cx="1819013" cy="1819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63E52C75-A991-4CE7-8598-B64866A435CF}"/>
              </a:ext>
            </a:extLst>
          </p:cNvPr>
          <p:cNvSpPr/>
          <p:nvPr/>
        </p:nvSpPr>
        <p:spPr>
          <a:xfrm>
            <a:off x="1413826" y="5856750"/>
            <a:ext cx="2210500" cy="2210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уг: прозрачная заливка 10">
            <a:extLst>
              <a:ext uri="{FF2B5EF4-FFF2-40B4-BE49-F238E27FC236}">
                <a16:creationId xmlns="" xmlns:a16="http://schemas.microsoft.com/office/drawing/2014/main" id="{DFE29038-581E-4439-B1D8-B7AF96B518D5}"/>
              </a:ext>
            </a:extLst>
          </p:cNvPr>
          <p:cNvSpPr/>
          <p:nvPr/>
        </p:nvSpPr>
        <p:spPr>
          <a:xfrm>
            <a:off x="8311450" y="5924026"/>
            <a:ext cx="2379518" cy="2379518"/>
          </a:xfrm>
          <a:prstGeom prst="donu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Круг: прозрачная заливка 11">
            <a:extLst>
              <a:ext uri="{FF2B5EF4-FFF2-40B4-BE49-F238E27FC236}">
                <a16:creationId xmlns="" xmlns:a16="http://schemas.microsoft.com/office/drawing/2014/main" id="{C7CDF20E-26F9-402E-A027-4F1377998EB3}"/>
              </a:ext>
            </a:extLst>
          </p:cNvPr>
          <p:cNvSpPr/>
          <p:nvPr/>
        </p:nvSpPr>
        <p:spPr>
          <a:xfrm>
            <a:off x="-55304" y="2250895"/>
            <a:ext cx="827881" cy="827881"/>
          </a:xfrm>
          <a:prstGeom prst="donut">
            <a:avLst>
              <a:gd name="adj" fmla="val 25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Круг: прозрачная заливка 12">
            <a:extLst>
              <a:ext uri="{FF2B5EF4-FFF2-40B4-BE49-F238E27FC236}">
                <a16:creationId xmlns="" xmlns:a16="http://schemas.microsoft.com/office/drawing/2014/main" id="{12DEDA0A-716A-4A34-842C-EB1FE5CF0ECA}"/>
              </a:ext>
            </a:extLst>
          </p:cNvPr>
          <p:cNvSpPr/>
          <p:nvPr/>
        </p:nvSpPr>
        <p:spPr>
          <a:xfrm>
            <a:off x="10690968" y="179576"/>
            <a:ext cx="1271191" cy="1271191"/>
          </a:xfrm>
          <a:prstGeom prst="donut">
            <a:avLst>
              <a:gd name="adj" fmla="val 25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6686A33D-A36B-4D99-AD4C-6802B9205574}"/>
              </a:ext>
            </a:extLst>
          </p:cNvPr>
          <p:cNvSpPr/>
          <p:nvPr/>
        </p:nvSpPr>
        <p:spPr>
          <a:xfrm>
            <a:off x="11419421" y="2802887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3E4F5AF6-946C-43BA-808F-775E35BDFB6E}"/>
              </a:ext>
            </a:extLst>
          </p:cNvPr>
          <p:cNvSpPr/>
          <p:nvPr/>
        </p:nvSpPr>
        <p:spPr>
          <a:xfrm>
            <a:off x="7467709" y="651197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E855E239-6AF4-4117-95D3-FE78AC48AFBB}"/>
              </a:ext>
            </a:extLst>
          </p:cNvPr>
          <p:cNvSpPr/>
          <p:nvPr/>
        </p:nvSpPr>
        <p:spPr>
          <a:xfrm>
            <a:off x="7859393" y="1042881"/>
            <a:ext cx="468856" cy="468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9076" y="2768478"/>
            <a:ext cx="7714356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1990737-0AC9-461C-AC79-0BE1C568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Где я проходила практику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FC1D6242-1F4A-46BD-9ACB-24F4B341A491}"/>
              </a:ext>
            </a:extLst>
          </p:cNvPr>
          <p:cNvSpPr/>
          <p:nvPr/>
        </p:nvSpPr>
        <p:spPr>
          <a:xfrm>
            <a:off x="0" y="605729"/>
            <a:ext cx="717973" cy="717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EE74639F-6DB1-48BF-A242-E01169B0D207}"/>
              </a:ext>
            </a:extLst>
          </p:cNvPr>
          <p:cNvSpPr/>
          <p:nvPr/>
        </p:nvSpPr>
        <p:spPr>
          <a:xfrm>
            <a:off x="1098680" y="1423269"/>
            <a:ext cx="717973" cy="717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28F04415-A7B0-4970-81DA-25F165682D0F}"/>
              </a:ext>
            </a:extLst>
          </p:cNvPr>
          <p:cNvSpPr/>
          <p:nvPr/>
        </p:nvSpPr>
        <p:spPr>
          <a:xfrm>
            <a:off x="3705619" y="5695996"/>
            <a:ext cx="717973" cy="7179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C0B9CBAD-0C55-493E-80FA-3BE993C255B7}"/>
              </a:ext>
            </a:extLst>
          </p:cNvPr>
          <p:cNvSpPr/>
          <p:nvPr/>
        </p:nvSpPr>
        <p:spPr>
          <a:xfrm>
            <a:off x="471961" y="5820942"/>
            <a:ext cx="717973" cy="7179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844BBAF6-965E-4C5E-B4AA-7B773366C5EE}"/>
              </a:ext>
            </a:extLst>
          </p:cNvPr>
          <p:cNvSpPr/>
          <p:nvPr/>
        </p:nvSpPr>
        <p:spPr>
          <a:xfrm>
            <a:off x="3587831" y="89958"/>
            <a:ext cx="476775" cy="476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Круг: прозрачная заливка 21">
            <a:extLst>
              <a:ext uri="{FF2B5EF4-FFF2-40B4-BE49-F238E27FC236}">
                <a16:creationId xmlns="" xmlns:a16="http://schemas.microsoft.com/office/drawing/2014/main" id="{332A36D2-4FB8-4FCE-985B-2E477BA0E7B3}"/>
              </a:ext>
            </a:extLst>
          </p:cNvPr>
          <p:cNvSpPr/>
          <p:nvPr/>
        </p:nvSpPr>
        <p:spPr>
          <a:xfrm>
            <a:off x="8389851" y="4271238"/>
            <a:ext cx="2379518" cy="2379518"/>
          </a:xfrm>
          <a:prstGeom prst="donu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="" xmlns:a16="http://schemas.microsoft.com/office/drawing/2014/main" id="{6A3338B1-B753-4C08-868B-72DDDA9DB8C3}"/>
              </a:ext>
            </a:extLst>
          </p:cNvPr>
          <p:cNvSpPr/>
          <p:nvPr/>
        </p:nvSpPr>
        <p:spPr>
          <a:xfrm>
            <a:off x="8365665" y="2322225"/>
            <a:ext cx="827881" cy="827881"/>
          </a:xfrm>
          <a:prstGeom prst="donut">
            <a:avLst>
              <a:gd name="adj" fmla="val 25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Круг: прозрачная заливка 23">
            <a:extLst>
              <a:ext uri="{FF2B5EF4-FFF2-40B4-BE49-F238E27FC236}">
                <a16:creationId xmlns="" xmlns:a16="http://schemas.microsoft.com/office/drawing/2014/main" id="{C68D47F2-343B-4027-BF1C-F6F89CA3D73E}"/>
              </a:ext>
            </a:extLst>
          </p:cNvPr>
          <p:cNvSpPr/>
          <p:nvPr/>
        </p:nvSpPr>
        <p:spPr>
          <a:xfrm>
            <a:off x="7899400" y="218684"/>
            <a:ext cx="1271191" cy="1271191"/>
          </a:xfrm>
          <a:prstGeom prst="donut">
            <a:avLst>
              <a:gd name="adj" fmla="val 25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="" xmlns:a16="http://schemas.microsoft.com/office/drawing/2014/main" id="{271E3418-92C5-4B48-B345-0F4CB5D73EB8}"/>
              </a:ext>
            </a:extLst>
          </p:cNvPr>
          <p:cNvSpPr/>
          <p:nvPr/>
        </p:nvSpPr>
        <p:spPr>
          <a:xfrm>
            <a:off x="10064855" y="889017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6AF38DEF-0866-4821-AC47-8738EAD41C4F}"/>
              </a:ext>
            </a:extLst>
          </p:cNvPr>
          <p:cNvSpPr/>
          <p:nvPr/>
        </p:nvSpPr>
        <p:spPr>
          <a:xfrm>
            <a:off x="10299284" y="3429000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="" xmlns:a16="http://schemas.microsoft.com/office/drawing/2014/main" id="{64CCE5D4-A8D1-4AA0-A83A-9D5F22886A07}"/>
              </a:ext>
            </a:extLst>
          </p:cNvPr>
          <p:cNvSpPr/>
          <p:nvPr/>
        </p:nvSpPr>
        <p:spPr>
          <a:xfrm>
            <a:off x="10690968" y="3820684"/>
            <a:ext cx="468856" cy="468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202AE611-084E-4454-B302-0C11037477C8}"/>
              </a:ext>
            </a:extLst>
          </p:cNvPr>
          <p:cNvSpPr/>
          <p:nvPr/>
        </p:nvSpPr>
        <p:spPr>
          <a:xfrm>
            <a:off x="10781252" y="5924026"/>
            <a:ext cx="822121" cy="8221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A023757B-3711-45C8-B64F-104E2E834A87}"/>
              </a:ext>
            </a:extLst>
          </p:cNvPr>
          <p:cNvSpPr/>
          <p:nvPr/>
        </p:nvSpPr>
        <p:spPr>
          <a:xfrm>
            <a:off x="907147" y="-1059562"/>
            <a:ext cx="1819013" cy="1819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="" xmlns:a16="http://schemas.microsoft.com/office/drawing/2014/main" id="{BEEAFE56-EEA9-448E-931A-1200F630B522}"/>
              </a:ext>
            </a:extLst>
          </p:cNvPr>
          <p:cNvSpPr/>
          <p:nvPr/>
        </p:nvSpPr>
        <p:spPr>
          <a:xfrm>
            <a:off x="9392873" y="514859"/>
            <a:ext cx="2210500" cy="2210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="" xmlns:a16="http://schemas.microsoft.com/office/drawing/2014/main" id="{B4EA1E77-88E5-45D4-9552-2D0D87204AA5}"/>
              </a:ext>
            </a:extLst>
          </p:cNvPr>
          <p:cNvSpPr txBox="1">
            <a:spLocks/>
          </p:cNvSpPr>
          <p:nvPr/>
        </p:nvSpPr>
        <p:spPr>
          <a:xfrm>
            <a:off x="3907785" y="6492352"/>
            <a:ext cx="4267200" cy="36512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2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783" y="2440672"/>
            <a:ext cx="7925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своей практики 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компании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ООО АМТ «Логистика»-Грузоперевозки.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она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адресу: г.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Тольятти, ул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Борковская д. 38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«АМТ-Логистика» была сформирована в 2011 году на базе транспортного предприятия ЗАО «Автомобилист» основанном в 1960 г. Компания «АМТ-Логистика» осуществляет как внутригородские перевозки, так и перевозки по области и России. Основные организации,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которыми работает это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АВТОВАЗ, «Джи Эм АВТОВАЗ», ТПВ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РУС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другие.</a:t>
            </a:r>
          </a:p>
        </p:txBody>
      </p:sp>
    </p:spTree>
    <p:extLst>
      <p:ext uri="{BB962C8B-B14F-4D97-AF65-F5344CB8AC3E}">
        <p14:creationId xmlns:p14="http://schemas.microsoft.com/office/powerpoint/2010/main" val="3858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896FB1-3146-4B89-8B63-ADD41FA7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Анализ предметной области</a:t>
            </a:r>
            <a:endParaRPr lang="ru-RU" b="1" dirty="0"/>
          </a:p>
        </p:txBody>
      </p:sp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CFB28DEC-9171-41E0-9FB4-B9F55D56BFC2}"/>
              </a:ext>
            </a:extLst>
          </p:cNvPr>
          <p:cNvSpPr/>
          <p:nvPr/>
        </p:nvSpPr>
        <p:spPr>
          <a:xfrm>
            <a:off x="3773330" y="2859807"/>
            <a:ext cx="1547666" cy="154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C16500D6-DBA9-4681-B272-CD464FC97939}"/>
              </a:ext>
            </a:extLst>
          </p:cNvPr>
          <p:cNvSpPr/>
          <p:nvPr/>
        </p:nvSpPr>
        <p:spPr>
          <a:xfrm>
            <a:off x="838013" y="3479613"/>
            <a:ext cx="1819013" cy="1819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153B4BA-D109-4B34-AE79-AEF90C31FDD3}"/>
              </a:ext>
            </a:extLst>
          </p:cNvPr>
          <p:cNvSpPr/>
          <p:nvPr/>
        </p:nvSpPr>
        <p:spPr>
          <a:xfrm>
            <a:off x="6701056" y="2323750"/>
            <a:ext cx="2210500" cy="2210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035988-3519-4708-9BAE-9160BE8A2BAE}"/>
              </a:ext>
            </a:extLst>
          </p:cNvPr>
          <p:cNvSpPr txBox="1"/>
          <p:nvPr/>
        </p:nvSpPr>
        <p:spPr>
          <a:xfrm>
            <a:off x="267973" y="5401739"/>
            <a:ext cx="3094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Формирование информации по маршрутам.</a:t>
            </a:r>
            <a:br>
              <a:rPr lang="ru-RU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789C08D-901A-46AB-AA9A-694FCB3E4486}"/>
              </a:ext>
            </a:extLst>
          </p:cNvPr>
          <p:cNvSpPr txBox="1"/>
          <p:nvPr/>
        </p:nvSpPr>
        <p:spPr>
          <a:xfrm>
            <a:off x="3073998" y="4438814"/>
            <a:ext cx="3220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Постановка задачи водителю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5897A0E-5694-45A1-9A20-634FFC6DB6D2}"/>
              </a:ext>
            </a:extLst>
          </p:cNvPr>
          <p:cNvSpPr txBox="1"/>
          <p:nvPr/>
        </p:nvSpPr>
        <p:spPr>
          <a:xfrm>
            <a:off x="6548572" y="4652295"/>
            <a:ext cx="277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Отражение информации о проделанной работе</a:t>
            </a:r>
            <a:endParaRPr lang="en-US" dirty="0"/>
          </a:p>
        </p:txBody>
      </p:sp>
      <p:sp>
        <p:nvSpPr>
          <p:cNvPr id="18" name="Овал 17">
            <a:extLst>
              <a:ext uri="{FF2B5EF4-FFF2-40B4-BE49-F238E27FC236}">
                <a16:creationId xmlns="" xmlns:a16="http://schemas.microsoft.com/office/drawing/2014/main" id="{CB9D8EBF-9586-4902-A8C6-931DCED1FCA1}"/>
              </a:ext>
            </a:extLst>
          </p:cNvPr>
          <p:cNvSpPr/>
          <p:nvPr/>
        </p:nvSpPr>
        <p:spPr>
          <a:xfrm>
            <a:off x="6517263" y="0"/>
            <a:ext cx="476775" cy="476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="" xmlns:a16="http://schemas.microsoft.com/office/drawing/2014/main" id="{ABC4699F-65BD-45F7-A292-2AA881B626CC}"/>
              </a:ext>
            </a:extLst>
          </p:cNvPr>
          <p:cNvSpPr/>
          <p:nvPr/>
        </p:nvSpPr>
        <p:spPr>
          <a:xfrm>
            <a:off x="9047039" y="5628977"/>
            <a:ext cx="2379518" cy="2379518"/>
          </a:xfrm>
          <a:prstGeom prst="donu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: прозрачная заливка 19">
            <a:extLst>
              <a:ext uri="{FF2B5EF4-FFF2-40B4-BE49-F238E27FC236}">
                <a16:creationId xmlns="" xmlns:a16="http://schemas.microsoft.com/office/drawing/2014/main" id="{2D079BAD-BCEE-434F-BB93-8199AAB7AEB9}"/>
              </a:ext>
            </a:extLst>
          </p:cNvPr>
          <p:cNvSpPr/>
          <p:nvPr/>
        </p:nvSpPr>
        <p:spPr>
          <a:xfrm>
            <a:off x="82632" y="1354658"/>
            <a:ext cx="827881" cy="827881"/>
          </a:xfrm>
          <a:prstGeom prst="donut">
            <a:avLst>
              <a:gd name="adj" fmla="val 25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: прозрачная заливка 20">
            <a:extLst>
              <a:ext uri="{FF2B5EF4-FFF2-40B4-BE49-F238E27FC236}">
                <a16:creationId xmlns="" xmlns:a16="http://schemas.microsoft.com/office/drawing/2014/main" id="{AEA5C7DC-3E53-4126-8746-354044DCA1A2}"/>
              </a:ext>
            </a:extLst>
          </p:cNvPr>
          <p:cNvSpPr/>
          <p:nvPr/>
        </p:nvSpPr>
        <p:spPr>
          <a:xfrm>
            <a:off x="8623827" y="-135949"/>
            <a:ext cx="1271191" cy="1271191"/>
          </a:xfrm>
          <a:prstGeom prst="donut">
            <a:avLst>
              <a:gd name="adj" fmla="val 25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="" xmlns:a16="http://schemas.microsoft.com/office/drawing/2014/main" id="{0AD14E38-5A32-4F9C-8C74-E1D833968022}"/>
              </a:ext>
            </a:extLst>
          </p:cNvPr>
          <p:cNvSpPr/>
          <p:nvPr/>
        </p:nvSpPr>
        <p:spPr>
          <a:xfrm>
            <a:off x="10493259" y="1401564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="" xmlns:a16="http://schemas.microsoft.com/office/drawing/2014/main" id="{4D04DB56-9F86-4E9F-8C96-A958487B4116}"/>
              </a:ext>
            </a:extLst>
          </p:cNvPr>
          <p:cNvSpPr/>
          <p:nvPr/>
        </p:nvSpPr>
        <p:spPr>
          <a:xfrm>
            <a:off x="11353800" y="4541199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="" xmlns:a16="http://schemas.microsoft.com/office/drawing/2014/main" id="{6C2654D7-7672-4345-8E54-A71A935BABA1}"/>
              </a:ext>
            </a:extLst>
          </p:cNvPr>
          <p:cNvSpPr/>
          <p:nvPr/>
        </p:nvSpPr>
        <p:spPr>
          <a:xfrm>
            <a:off x="11745484" y="4932883"/>
            <a:ext cx="468856" cy="468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8444144-6A5B-408C-B29A-87ECD3947EBC}"/>
              </a:ext>
            </a:extLst>
          </p:cNvPr>
          <p:cNvSpPr txBox="1"/>
          <p:nvPr/>
        </p:nvSpPr>
        <p:spPr>
          <a:xfrm>
            <a:off x="1324343" y="4115649"/>
            <a:ext cx="846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</a:rPr>
              <a:t>01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EA12464-A659-436A-B725-C2B6F193B3B7}"/>
              </a:ext>
            </a:extLst>
          </p:cNvPr>
          <p:cNvSpPr txBox="1"/>
          <p:nvPr/>
        </p:nvSpPr>
        <p:spPr>
          <a:xfrm>
            <a:off x="4123986" y="3310474"/>
            <a:ext cx="846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</a:rPr>
              <a:t>02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DE5DA5B-B70F-42CB-B42F-21A941E9182D}"/>
              </a:ext>
            </a:extLst>
          </p:cNvPr>
          <p:cNvSpPr txBox="1"/>
          <p:nvPr/>
        </p:nvSpPr>
        <p:spPr>
          <a:xfrm>
            <a:off x="7392215" y="3105244"/>
            <a:ext cx="846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</a:rPr>
              <a:t>03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8987" y="1443875"/>
            <a:ext cx="670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анализа предметной области было установлено, что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обмена информацией при управлении грузоперевозками  можно представить следующими этапами:</a:t>
            </a:r>
            <a:r>
              <a:rPr lang="ru-RU" dirty="0"/>
              <a:t/>
            </a:r>
            <a:br>
              <a:rPr lang="ru-RU" dirty="0"/>
            </a:br>
            <a:endParaRPr lang="ru-RU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5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вал 23">
            <a:extLst>
              <a:ext uri="{FF2B5EF4-FFF2-40B4-BE49-F238E27FC236}">
                <a16:creationId xmlns="" xmlns:a16="http://schemas.microsoft.com/office/drawing/2014/main" id="{8D7A1BEB-4243-4F8B-AEDF-A699B6833559}"/>
              </a:ext>
            </a:extLst>
          </p:cNvPr>
          <p:cNvSpPr/>
          <p:nvPr/>
        </p:nvSpPr>
        <p:spPr>
          <a:xfrm>
            <a:off x="9677400" y="3791637"/>
            <a:ext cx="3505200" cy="35052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="" xmlns:a16="http://schemas.microsoft.com/office/drawing/2014/main" id="{6FF34B76-8B9B-43B1-B722-45D5BEF2A79E}"/>
              </a:ext>
            </a:extLst>
          </p:cNvPr>
          <p:cNvSpPr/>
          <p:nvPr/>
        </p:nvSpPr>
        <p:spPr>
          <a:xfrm>
            <a:off x="9585960" y="1406002"/>
            <a:ext cx="3505200" cy="3505200"/>
          </a:xfrm>
          <a:prstGeom prst="ellipse">
            <a:avLst/>
          </a:pr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AFE14C57-B0E6-4C14-B20C-7B8BB758207A}"/>
              </a:ext>
            </a:extLst>
          </p:cNvPr>
          <p:cNvSpPr/>
          <p:nvPr/>
        </p:nvSpPr>
        <p:spPr>
          <a:xfrm>
            <a:off x="9452610" y="-794805"/>
            <a:ext cx="3505200" cy="3505200"/>
          </a:xfrm>
          <a:prstGeom prst="ellipse">
            <a:avLst/>
          </a:prstGeom>
          <a:solidFill>
            <a:schemeClr val="accent4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14" y="1721013"/>
            <a:ext cx="6917445" cy="373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09950" y="5632850"/>
            <a:ext cx="3927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Контекстная</a:t>
            </a:r>
            <a:r>
              <a:rPr lang="ru-RU" dirty="0"/>
              <a:t> диаграмма деятельности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1025" y="6622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 контекстной диаграмме деятельности транспортной компании изображено функционирование основной бизнес-функции: </a:t>
            </a:r>
          </a:p>
        </p:txBody>
      </p:sp>
    </p:spTree>
    <p:extLst>
      <p:ext uri="{BB962C8B-B14F-4D97-AF65-F5344CB8AC3E}">
        <p14:creationId xmlns:p14="http://schemas.microsoft.com/office/powerpoint/2010/main" val="40603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вал 23">
            <a:extLst>
              <a:ext uri="{FF2B5EF4-FFF2-40B4-BE49-F238E27FC236}">
                <a16:creationId xmlns="" xmlns:a16="http://schemas.microsoft.com/office/drawing/2014/main" id="{8D7A1BEB-4243-4F8B-AEDF-A699B6833559}"/>
              </a:ext>
            </a:extLst>
          </p:cNvPr>
          <p:cNvSpPr/>
          <p:nvPr/>
        </p:nvSpPr>
        <p:spPr>
          <a:xfrm>
            <a:off x="9677400" y="3791637"/>
            <a:ext cx="3505200" cy="35052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="" xmlns:a16="http://schemas.microsoft.com/office/drawing/2014/main" id="{6FF34B76-8B9B-43B1-B722-45D5BEF2A79E}"/>
              </a:ext>
            </a:extLst>
          </p:cNvPr>
          <p:cNvSpPr/>
          <p:nvPr/>
        </p:nvSpPr>
        <p:spPr>
          <a:xfrm>
            <a:off x="9585960" y="1406002"/>
            <a:ext cx="3505200" cy="3505200"/>
          </a:xfrm>
          <a:prstGeom prst="ellipse">
            <a:avLst/>
          </a:pr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AFE14C57-B0E6-4C14-B20C-7B8BB758207A}"/>
              </a:ext>
            </a:extLst>
          </p:cNvPr>
          <p:cNvSpPr/>
          <p:nvPr/>
        </p:nvSpPr>
        <p:spPr>
          <a:xfrm>
            <a:off x="9452610" y="-794805"/>
            <a:ext cx="3505200" cy="3505200"/>
          </a:xfrm>
          <a:prstGeom prst="ellipse">
            <a:avLst/>
          </a:prstGeom>
          <a:solidFill>
            <a:schemeClr val="accent4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42900" y="4686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При декомпозиции главной бизнес-функции выделяются следующие функциональные блоки: получение заказа, поиск исполнителя, выполнение </a:t>
            </a:r>
            <a:r>
              <a:rPr lang="ru-RU" dirty="0" smtClean="0"/>
              <a:t>заказа.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1721075"/>
            <a:ext cx="6719888" cy="361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0375" y="5528017"/>
            <a:ext cx="524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декомпозиции деятельности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7211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вал 23">
            <a:extLst>
              <a:ext uri="{FF2B5EF4-FFF2-40B4-BE49-F238E27FC236}">
                <a16:creationId xmlns="" xmlns:a16="http://schemas.microsoft.com/office/drawing/2014/main" id="{8D7A1BEB-4243-4F8B-AEDF-A699B6833559}"/>
              </a:ext>
            </a:extLst>
          </p:cNvPr>
          <p:cNvSpPr/>
          <p:nvPr/>
        </p:nvSpPr>
        <p:spPr>
          <a:xfrm>
            <a:off x="9677400" y="3791637"/>
            <a:ext cx="3505200" cy="35052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="" xmlns:a16="http://schemas.microsoft.com/office/drawing/2014/main" id="{6FF34B76-8B9B-43B1-B722-45D5BEF2A79E}"/>
              </a:ext>
            </a:extLst>
          </p:cNvPr>
          <p:cNvSpPr/>
          <p:nvPr/>
        </p:nvSpPr>
        <p:spPr>
          <a:xfrm>
            <a:off x="9585960" y="1406002"/>
            <a:ext cx="3505200" cy="3505200"/>
          </a:xfrm>
          <a:prstGeom prst="ellipse">
            <a:avLst/>
          </a:pr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AFE14C57-B0E6-4C14-B20C-7B8BB758207A}"/>
              </a:ext>
            </a:extLst>
          </p:cNvPr>
          <p:cNvSpPr/>
          <p:nvPr/>
        </p:nvSpPr>
        <p:spPr>
          <a:xfrm>
            <a:off x="9452610" y="-794805"/>
            <a:ext cx="3505200" cy="3505200"/>
          </a:xfrm>
          <a:prstGeom prst="ellipse">
            <a:avLst/>
          </a:prstGeom>
          <a:solidFill>
            <a:schemeClr val="accent4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486150" y="5632849"/>
            <a:ext cx="477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 декомпозиции выполнения заказа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1025" y="6622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По окончании перевозки, груз выгружается из транспортного средства и происходит оплата выполненного заказа. 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558706"/>
            <a:ext cx="6296024" cy="383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4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9665ACD-296E-4080-99C6-2FE9C06F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77" y="-16138"/>
            <a:ext cx="10515600" cy="1325563"/>
          </a:xfrm>
        </p:spPr>
        <p:txBody>
          <a:bodyPr/>
          <a:lstStyle/>
          <a:p>
            <a:r>
              <a:rPr lang="ru-RU" b="1" dirty="0" smtClean="0"/>
              <a:t>Архитектура программного средства</a:t>
            </a:r>
            <a:endParaRPr lang="ru-RU" b="1" dirty="0"/>
          </a:p>
        </p:txBody>
      </p:sp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3E4C56D1-393D-4305-879B-24D5F965CCDD}"/>
              </a:ext>
            </a:extLst>
          </p:cNvPr>
          <p:cNvSpPr/>
          <p:nvPr/>
        </p:nvSpPr>
        <p:spPr>
          <a:xfrm>
            <a:off x="132875" y="-8200"/>
            <a:ext cx="822121" cy="822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8B4BF70D-3752-4707-AE1A-4915FBD89C24}"/>
              </a:ext>
            </a:extLst>
          </p:cNvPr>
          <p:cNvSpPr/>
          <p:nvPr/>
        </p:nvSpPr>
        <p:spPr>
          <a:xfrm>
            <a:off x="6364822" y="-8200"/>
            <a:ext cx="476775" cy="476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35BDC5EF-1A3B-406F-95C9-EA5CC5A78049}"/>
              </a:ext>
            </a:extLst>
          </p:cNvPr>
          <p:cNvSpPr/>
          <p:nvPr/>
        </p:nvSpPr>
        <p:spPr>
          <a:xfrm>
            <a:off x="10781252" y="5924026"/>
            <a:ext cx="822121" cy="8221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BF8F2917-81ED-4342-91D7-183327CBD6E6}"/>
              </a:ext>
            </a:extLst>
          </p:cNvPr>
          <p:cNvSpPr/>
          <p:nvPr/>
        </p:nvSpPr>
        <p:spPr>
          <a:xfrm>
            <a:off x="-320880" y="5836640"/>
            <a:ext cx="1819013" cy="1819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9CB8E9C0-8235-4DE2-9557-A30E6561DDF8}"/>
              </a:ext>
            </a:extLst>
          </p:cNvPr>
          <p:cNvSpPr/>
          <p:nvPr/>
        </p:nvSpPr>
        <p:spPr>
          <a:xfrm>
            <a:off x="10640971" y="371884"/>
            <a:ext cx="2210500" cy="2210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руг: прозрачная заливка 8">
            <a:extLst>
              <a:ext uri="{FF2B5EF4-FFF2-40B4-BE49-F238E27FC236}">
                <a16:creationId xmlns="" xmlns:a16="http://schemas.microsoft.com/office/drawing/2014/main" id="{82DC0F0A-FFDC-47DA-9154-D77172CCF7DF}"/>
              </a:ext>
            </a:extLst>
          </p:cNvPr>
          <p:cNvSpPr/>
          <p:nvPr/>
        </p:nvSpPr>
        <p:spPr>
          <a:xfrm>
            <a:off x="8311450" y="5924026"/>
            <a:ext cx="2379518" cy="2379518"/>
          </a:xfrm>
          <a:prstGeom prst="donu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Круг: прозрачная заливка 9">
            <a:extLst>
              <a:ext uri="{FF2B5EF4-FFF2-40B4-BE49-F238E27FC236}">
                <a16:creationId xmlns="" xmlns:a16="http://schemas.microsoft.com/office/drawing/2014/main" id="{98F7F693-7336-4B32-B433-3BA364B719A7}"/>
              </a:ext>
            </a:extLst>
          </p:cNvPr>
          <p:cNvSpPr/>
          <p:nvPr/>
        </p:nvSpPr>
        <p:spPr>
          <a:xfrm>
            <a:off x="-55304" y="2250895"/>
            <a:ext cx="827881" cy="827881"/>
          </a:xfrm>
          <a:prstGeom prst="donut">
            <a:avLst>
              <a:gd name="adj" fmla="val 25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Круг: прозрачная заливка 10">
            <a:extLst>
              <a:ext uri="{FF2B5EF4-FFF2-40B4-BE49-F238E27FC236}">
                <a16:creationId xmlns="" xmlns:a16="http://schemas.microsoft.com/office/drawing/2014/main" id="{DC13F7DE-F6E4-439E-A864-7E04BF99B6C6}"/>
              </a:ext>
            </a:extLst>
          </p:cNvPr>
          <p:cNvSpPr/>
          <p:nvPr/>
        </p:nvSpPr>
        <p:spPr>
          <a:xfrm>
            <a:off x="2519076" y="6280712"/>
            <a:ext cx="1271191" cy="1271191"/>
          </a:xfrm>
          <a:prstGeom prst="donut">
            <a:avLst>
              <a:gd name="adj" fmla="val 25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853EBF90-9D77-43BA-9D7A-FD0F764E5552}"/>
              </a:ext>
            </a:extLst>
          </p:cNvPr>
          <p:cNvSpPr/>
          <p:nvPr/>
        </p:nvSpPr>
        <p:spPr>
          <a:xfrm>
            <a:off x="8339268" y="-307540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932D52A-78F7-4435-9021-CC556CD569CF}"/>
              </a:ext>
            </a:extLst>
          </p:cNvPr>
          <p:cNvSpPr/>
          <p:nvPr/>
        </p:nvSpPr>
        <p:spPr>
          <a:xfrm>
            <a:off x="10939775" y="3978220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651BA0C0-AA69-429C-8811-AA2D49E11446}"/>
              </a:ext>
            </a:extLst>
          </p:cNvPr>
          <p:cNvSpPr/>
          <p:nvPr/>
        </p:nvSpPr>
        <p:spPr>
          <a:xfrm>
            <a:off x="11331459" y="4369904"/>
            <a:ext cx="468856" cy="468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44" y="1527763"/>
            <a:ext cx="5286787" cy="220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 rot="10800000" flipV="1">
            <a:off x="1628721" y="3970893"/>
            <a:ext cx="4268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для информационной системы по доставке грузов</a:t>
            </a:r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22" y="1477134"/>
            <a:ext cx="4164013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38200" y="4000572"/>
            <a:ext cx="455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для варианта использования «Регистрация заказа»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4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FB0FCBA3-CEBD-441A-A641-4B614F09149A}"/>
              </a:ext>
            </a:extLst>
          </p:cNvPr>
          <p:cNvSpPr/>
          <p:nvPr/>
        </p:nvSpPr>
        <p:spPr>
          <a:xfrm>
            <a:off x="132875" y="-8200"/>
            <a:ext cx="822121" cy="822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909D9D13-7D71-4A7D-8B71-B56A3E72A155}"/>
              </a:ext>
            </a:extLst>
          </p:cNvPr>
          <p:cNvSpPr/>
          <p:nvPr/>
        </p:nvSpPr>
        <p:spPr>
          <a:xfrm>
            <a:off x="7698210" y="5860433"/>
            <a:ext cx="476775" cy="476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3137D0C-7309-4125-9B00-30D0D7E5F390}"/>
              </a:ext>
            </a:extLst>
          </p:cNvPr>
          <p:cNvSpPr/>
          <p:nvPr/>
        </p:nvSpPr>
        <p:spPr>
          <a:xfrm>
            <a:off x="11054911" y="4085151"/>
            <a:ext cx="822121" cy="8221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098ADDE4-197A-4DE6-83F3-F9F1EB92BB85}"/>
              </a:ext>
            </a:extLst>
          </p:cNvPr>
          <p:cNvSpPr/>
          <p:nvPr/>
        </p:nvSpPr>
        <p:spPr>
          <a:xfrm>
            <a:off x="10581803" y="118399"/>
            <a:ext cx="1819013" cy="1819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E6F1F461-0397-4D24-8738-E3DAAA426C3C}"/>
              </a:ext>
            </a:extLst>
          </p:cNvPr>
          <p:cNvSpPr/>
          <p:nvPr/>
        </p:nvSpPr>
        <p:spPr>
          <a:xfrm>
            <a:off x="9280810" y="5294705"/>
            <a:ext cx="2210500" cy="2210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уг: прозрачная заливка 10">
            <a:extLst>
              <a:ext uri="{FF2B5EF4-FFF2-40B4-BE49-F238E27FC236}">
                <a16:creationId xmlns="" xmlns:a16="http://schemas.microsoft.com/office/drawing/2014/main" id="{E70F67AD-BA74-48FF-99FE-8334C513BA9E}"/>
              </a:ext>
            </a:extLst>
          </p:cNvPr>
          <p:cNvSpPr/>
          <p:nvPr/>
        </p:nvSpPr>
        <p:spPr>
          <a:xfrm>
            <a:off x="-1658762" y="1365969"/>
            <a:ext cx="2379518" cy="2379518"/>
          </a:xfrm>
          <a:prstGeom prst="donu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Круг: прозрачная заливка 11">
            <a:extLst>
              <a:ext uri="{FF2B5EF4-FFF2-40B4-BE49-F238E27FC236}">
                <a16:creationId xmlns="" xmlns:a16="http://schemas.microsoft.com/office/drawing/2014/main" id="{1A5CE594-509C-40D1-906F-1CB3A4CF2C44}"/>
              </a:ext>
            </a:extLst>
          </p:cNvPr>
          <p:cNvSpPr/>
          <p:nvPr/>
        </p:nvSpPr>
        <p:spPr>
          <a:xfrm>
            <a:off x="424259" y="3370885"/>
            <a:ext cx="827881" cy="827881"/>
          </a:xfrm>
          <a:prstGeom prst="donut">
            <a:avLst>
              <a:gd name="adj" fmla="val 25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Круг: прозрачная заливка 12">
            <a:extLst>
              <a:ext uri="{FF2B5EF4-FFF2-40B4-BE49-F238E27FC236}">
                <a16:creationId xmlns="" xmlns:a16="http://schemas.microsoft.com/office/drawing/2014/main" id="{4C18D33B-C5F6-4286-AD62-429D2EB10527}"/>
              </a:ext>
            </a:extLst>
          </p:cNvPr>
          <p:cNvSpPr/>
          <p:nvPr/>
        </p:nvSpPr>
        <p:spPr>
          <a:xfrm>
            <a:off x="59520" y="5836639"/>
            <a:ext cx="1271191" cy="1271191"/>
          </a:xfrm>
          <a:prstGeom prst="donut">
            <a:avLst>
              <a:gd name="adj" fmla="val 25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B013E36F-9E64-4F23-9E45-D3CCCC11A7BF}"/>
              </a:ext>
            </a:extLst>
          </p:cNvPr>
          <p:cNvSpPr/>
          <p:nvPr/>
        </p:nvSpPr>
        <p:spPr>
          <a:xfrm>
            <a:off x="1880038" y="6035817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5F624855-5E01-4629-8506-21E67D05A228}"/>
              </a:ext>
            </a:extLst>
          </p:cNvPr>
          <p:cNvSpPr/>
          <p:nvPr/>
        </p:nvSpPr>
        <p:spPr>
          <a:xfrm>
            <a:off x="553715" y="4489081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4EA58801-AC4C-430C-B8EA-7EA7D5F02356}"/>
              </a:ext>
            </a:extLst>
          </p:cNvPr>
          <p:cNvSpPr/>
          <p:nvPr/>
        </p:nvSpPr>
        <p:spPr>
          <a:xfrm>
            <a:off x="945399" y="4880765"/>
            <a:ext cx="468856" cy="468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8">
            <a:extLst>
              <a:ext uri="{FF2B5EF4-FFF2-40B4-BE49-F238E27FC236}">
                <a16:creationId xmlns="" xmlns:a16="http://schemas.microsoft.com/office/drawing/2014/main" id="{137612D6-1DB2-48F1-910F-734B375D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приложения в котором работала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63" y="1937412"/>
            <a:ext cx="5719763" cy="322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06324" y="5239248"/>
            <a:ext cx="342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УАТ Логистика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1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FB0FCBA3-CEBD-441A-A641-4B614F09149A}"/>
              </a:ext>
            </a:extLst>
          </p:cNvPr>
          <p:cNvSpPr/>
          <p:nvPr/>
        </p:nvSpPr>
        <p:spPr>
          <a:xfrm>
            <a:off x="132875" y="-8200"/>
            <a:ext cx="822121" cy="822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909D9D13-7D71-4A7D-8B71-B56A3E72A155}"/>
              </a:ext>
            </a:extLst>
          </p:cNvPr>
          <p:cNvSpPr/>
          <p:nvPr/>
        </p:nvSpPr>
        <p:spPr>
          <a:xfrm>
            <a:off x="7698210" y="5860433"/>
            <a:ext cx="476775" cy="476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3137D0C-7309-4125-9B00-30D0D7E5F390}"/>
              </a:ext>
            </a:extLst>
          </p:cNvPr>
          <p:cNvSpPr/>
          <p:nvPr/>
        </p:nvSpPr>
        <p:spPr>
          <a:xfrm>
            <a:off x="11054911" y="4085151"/>
            <a:ext cx="822121" cy="8221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098ADDE4-197A-4DE6-83F3-F9F1EB92BB85}"/>
              </a:ext>
            </a:extLst>
          </p:cNvPr>
          <p:cNvSpPr/>
          <p:nvPr/>
        </p:nvSpPr>
        <p:spPr>
          <a:xfrm>
            <a:off x="10581803" y="118399"/>
            <a:ext cx="1819013" cy="1819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E6F1F461-0397-4D24-8738-E3DAAA426C3C}"/>
              </a:ext>
            </a:extLst>
          </p:cNvPr>
          <p:cNvSpPr/>
          <p:nvPr/>
        </p:nvSpPr>
        <p:spPr>
          <a:xfrm>
            <a:off x="9280810" y="5294705"/>
            <a:ext cx="2210500" cy="2210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уг: прозрачная заливка 10">
            <a:extLst>
              <a:ext uri="{FF2B5EF4-FFF2-40B4-BE49-F238E27FC236}">
                <a16:creationId xmlns="" xmlns:a16="http://schemas.microsoft.com/office/drawing/2014/main" id="{E70F67AD-BA74-48FF-99FE-8334C513BA9E}"/>
              </a:ext>
            </a:extLst>
          </p:cNvPr>
          <p:cNvSpPr/>
          <p:nvPr/>
        </p:nvSpPr>
        <p:spPr>
          <a:xfrm>
            <a:off x="-1658762" y="1365969"/>
            <a:ext cx="2379518" cy="2379518"/>
          </a:xfrm>
          <a:prstGeom prst="donu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Круг: прозрачная заливка 11">
            <a:extLst>
              <a:ext uri="{FF2B5EF4-FFF2-40B4-BE49-F238E27FC236}">
                <a16:creationId xmlns="" xmlns:a16="http://schemas.microsoft.com/office/drawing/2014/main" id="{1A5CE594-509C-40D1-906F-1CB3A4CF2C44}"/>
              </a:ext>
            </a:extLst>
          </p:cNvPr>
          <p:cNvSpPr/>
          <p:nvPr/>
        </p:nvSpPr>
        <p:spPr>
          <a:xfrm>
            <a:off x="424259" y="3370885"/>
            <a:ext cx="827881" cy="827881"/>
          </a:xfrm>
          <a:prstGeom prst="donut">
            <a:avLst>
              <a:gd name="adj" fmla="val 25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Круг: прозрачная заливка 12">
            <a:extLst>
              <a:ext uri="{FF2B5EF4-FFF2-40B4-BE49-F238E27FC236}">
                <a16:creationId xmlns="" xmlns:a16="http://schemas.microsoft.com/office/drawing/2014/main" id="{4C18D33B-C5F6-4286-AD62-429D2EB10527}"/>
              </a:ext>
            </a:extLst>
          </p:cNvPr>
          <p:cNvSpPr/>
          <p:nvPr/>
        </p:nvSpPr>
        <p:spPr>
          <a:xfrm>
            <a:off x="59520" y="5836639"/>
            <a:ext cx="1271191" cy="1271191"/>
          </a:xfrm>
          <a:prstGeom prst="donut">
            <a:avLst>
              <a:gd name="adj" fmla="val 25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B013E36F-9E64-4F23-9E45-D3CCCC11A7BF}"/>
              </a:ext>
            </a:extLst>
          </p:cNvPr>
          <p:cNvSpPr/>
          <p:nvPr/>
        </p:nvSpPr>
        <p:spPr>
          <a:xfrm>
            <a:off x="1880038" y="6035817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5F624855-5E01-4629-8506-21E67D05A228}"/>
              </a:ext>
            </a:extLst>
          </p:cNvPr>
          <p:cNvSpPr/>
          <p:nvPr/>
        </p:nvSpPr>
        <p:spPr>
          <a:xfrm>
            <a:off x="553715" y="4489081"/>
            <a:ext cx="1252225" cy="125222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4EA58801-AC4C-430C-B8EA-7EA7D5F02356}"/>
              </a:ext>
            </a:extLst>
          </p:cNvPr>
          <p:cNvSpPr/>
          <p:nvPr/>
        </p:nvSpPr>
        <p:spPr>
          <a:xfrm>
            <a:off x="945399" y="4880765"/>
            <a:ext cx="468856" cy="468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8">
            <a:extLst>
              <a:ext uri="{FF2B5EF4-FFF2-40B4-BE49-F238E27FC236}">
                <a16:creationId xmlns="" xmlns:a16="http://schemas.microsoft.com/office/drawing/2014/main" id="{137612D6-1DB2-48F1-910F-734B375D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приложения в котором работала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651151" y="5537267"/>
            <a:ext cx="261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Переход на вкладку ГСМ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50" y="1732005"/>
            <a:ext cx="6630988" cy="372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7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344</Words>
  <Application>Microsoft Office PowerPoint</Application>
  <PresentationFormat>Произвольный</PresentationFormat>
  <Paragraphs>44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Где я проходила практику</vt:lpstr>
      <vt:lpstr>Анализ предметной области</vt:lpstr>
      <vt:lpstr>Презентация PowerPoint</vt:lpstr>
      <vt:lpstr>Презентация PowerPoint</vt:lpstr>
      <vt:lpstr>Презентация PowerPoint</vt:lpstr>
      <vt:lpstr>Архитектура программного средства</vt:lpstr>
      <vt:lpstr>Скриншоты приложения в котором работала</vt:lpstr>
      <vt:lpstr>Скриншоты приложения в котором работала</vt:lpstr>
      <vt:lpstr>Скриншоты приложения в котором работала</vt:lpstr>
      <vt:lpstr>Скриншоты приложения в котором работала</vt:lpstr>
      <vt:lpstr>Результат работы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User</cp:lastModifiedBy>
  <cp:revision>13</cp:revision>
  <dcterms:created xsi:type="dcterms:W3CDTF">2021-11-30T12:57:49Z</dcterms:created>
  <dcterms:modified xsi:type="dcterms:W3CDTF">2022-06-20T22:30:33Z</dcterms:modified>
</cp:coreProperties>
</file>