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8" r:id="rId6"/>
    <p:sldId id="269" r:id="rId7"/>
    <p:sldId id="259" r:id="rId8"/>
    <p:sldId id="264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721D7-5A06-427B-94CB-56DBF2EE48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42064-A596-41D3-BA6F-1854CE58CB2E}">
      <dgm:prSet/>
      <dgm:spPr/>
      <dgm:t>
        <a:bodyPr/>
        <a:lstStyle/>
        <a:p>
          <a:r>
            <a:rPr lang="en-US"/>
            <a:t>Integration of identity into self-structure </a:t>
          </a:r>
        </a:p>
      </dgm:t>
    </dgm:pt>
    <dgm:pt modelId="{F41A1DE6-2308-4F69-93E7-B98D94178A16}" type="parTrans" cxnId="{4ECB45FC-2F02-4C77-9A8C-64D0031DF075}">
      <dgm:prSet/>
      <dgm:spPr/>
      <dgm:t>
        <a:bodyPr/>
        <a:lstStyle/>
        <a:p>
          <a:endParaRPr lang="en-US"/>
        </a:p>
      </dgm:t>
    </dgm:pt>
    <dgm:pt modelId="{67C2D00D-810E-41C4-A711-60805FC6A29E}" type="sibTrans" cxnId="{4ECB45FC-2F02-4C77-9A8C-64D0031DF075}">
      <dgm:prSet/>
      <dgm:spPr/>
      <dgm:t>
        <a:bodyPr/>
        <a:lstStyle/>
        <a:p>
          <a:endParaRPr lang="en-US"/>
        </a:p>
      </dgm:t>
    </dgm:pt>
    <dgm:pt modelId="{2EA4D836-A3BC-4C9B-B365-9765833A3FF0}">
      <dgm:prSet/>
      <dgm:spPr/>
      <dgm:t>
        <a:bodyPr/>
        <a:lstStyle/>
        <a:p>
          <a:r>
            <a:rPr lang="en-US" dirty="0"/>
            <a:t>Meaningfulness of work</a:t>
          </a:r>
        </a:p>
      </dgm:t>
    </dgm:pt>
    <dgm:pt modelId="{A92397AC-520E-4E27-AAB7-D57677675DBE}" type="parTrans" cxnId="{E343A2DE-5B96-486A-94F9-DE807094C772}">
      <dgm:prSet/>
      <dgm:spPr/>
      <dgm:t>
        <a:bodyPr/>
        <a:lstStyle/>
        <a:p>
          <a:endParaRPr lang="en-US"/>
        </a:p>
      </dgm:t>
    </dgm:pt>
    <dgm:pt modelId="{D79BDBB7-8BA7-4F5A-A89B-D0E475D628B3}" type="sibTrans" cxnId="{E343A2DE-5B96-486A-94F9-DE807094C772}">
      <dgm:prSet/>
      <dgm:spPr/>
      <dgm:t>
        <a:bodyPr/>
        <a:lstStyle/>
        <a:p>
          <a:endParaRPr lang="en-US"/>
        </a:p>
      </dgm:t>
    </dgm:pt>
    <dgm:pt modelId="{00AE2E31-EBEF-4B35-974B-2AAEF857BA6D}">
      <dgm:prSet/>
      <dgm:spPr/>
      <dgm:t>
        <a:bodyPr/>
        <a:lstStyle/>
        <a:p>
          <a:r>
            <a:rPr lang="en-US" dirty="0"/>
            <a:t>Social importance of occupation</a:t>
          </a:r>
        </a:p>
      </dgm:t>
    </dgm:pt>
    <dgm:pt modelId="{5FE9043D-F24A-4878-901F-57D7FA0D1D8C}" type="parTrans" cxnId="{FC0332E5-F26C-4AE2-8EF1-4CF553262467}">
      <dgm:prSet/>
      <dgm:spPr/>
      <dgm:t>
        <a:bodyPr/>
        <a:lstStyle/>
        <a:p>
          <a:endParaRPr lang="en-US"/>
        </a:p>
      </dgm:t>
    </dgm:pt>
    <dgm:pt modelId="{4E7D474A-1CF5-426C-8246-C8777CAE7E2E}" type="sibTrans" cxnId="{FC0332E5-F26C-4AE2-8EF1-4CF553262467}">
      <dgm:prSet/>
      <dgm:spPr/>
      <dgm:t>
        <a:bodyPr/>
        <a:lstStyle/>
        <a:p>
          <a:endParaRPr lang="en-US"/>
        </a:p>
      </dgm:t>
    </dgm:pt>
    <dgm:pt modelId="{DEFECB46-ECD0-3148-8708-9FF75159F2DB}" type="pres">
      <dgm:prSet presAssocID="{ED0721D7-5A06-427B-94CB-56DBF2EE4815}" presName="vert0" presStyleCnt="0">
        <dgm:presLayoutVars>
          <dgm:dir/>
          <dgm:animOne val="branch"/>
          <dgm:animLvl val="lvl"/>
        </dgm:presLayoutVars>
      </dgm:prSet>
      <dgm:spPr/>
    </dgm:pt>
    <dgm:pt modelId="{21E2754A-5036-3A49-B46D-FF2D5DE60842}" type="pres">
      <dgm:prSet presAssocID="{95542064-A596-41D3-BA6F-1854CE58CB2E}" presName="thickLine" presStyleLbl="alignNode1" presStyleIdx="0" presStyleCnt="3"/>
      <dgm:spPr/>
    </dgm:pt>
    <dgm:pt modelId="{0E8FC8CC-4ED5-9246-BAC6-7DF4D857BB11}" type="pres">
      <dgm:prSet presAssocID="{95542064-A596-41D3-BA6F-1854CE58CB2E}" presName="horz1" presStyleCnt="0"/>
      <dgm:spPr/>
    </dgm:pt>
    <dgm:pt modelId="{D894D7A3-4684-AF44-AAAA-6B29E0D0E2FB}" type="pres">
      <dgm:prSet presAssocID="{95542064-A596-41D3-BA6F-1854CE58CB2E}" presName="tx1" presStyleLbl="revTx" presStyleIdx="0" presStyleCnt="3"/>
      <dgm:spPr/>
    </dgm:pt>
    <dgm:pt modelId="{EB7CBBA0-D604-174A-B6E6-8A69BA584E6D}" type="pres">
      <dgm:prSet presAssocID="{95542064-A596-41D3-BA6F-1854CE58CB2E}" presName="vert1" presStyleCnt="0"/>
      <dgm:spPr/>
    </dgm:pt>
    <dgm:pt modelId="{42FB730F-0A87-4041-9CE4-936B66BB3CAF}" type="pres">
      <dgm:prSet presAssocID="{2EA4D836-A3BC-4C9B-B365-9765833A3FF0}" presName="thickLine" presStyleLbl="alignNode1" presStyleIdx="1" presStyleCnt="3"/>
      <dgm:spPr/>
    </dgm:pt>
    <dgm:pt modelId="{1ACC640D-3EEB-3047-937C-6D31E85B9509}" type="pres">
      <dgm:prSet presAssocID="{2EA4D836-A3BC-4C9B-B365-9765833A3FF0}" presName="horz1" presStyleCnt="0"/>
      <dgm:spPr/>
    </dgm:pt>
    <dgm:pt modelId="{71934924-C60A-6640-ACBE-B8EBA5B6CE81}" type="pres">
      <dgm:prSet presAssocID="{2EA4D836-A3BC-4C9B-B365-9765833A3FF0}" presName="tx1" presStyleLbl="revTx" presStyleIdx="1" presStyleCnt="3"/>
      <dgm:spPr/>
    </dgm:pt>
    <dgm:pt modelId="{E8E89125-3F1C-0D49-AEBA-8119B3AA2121}" type="pres">
      <dgm:prSet presAssocID="{2EA4D836-A3BC-4C9B-B365-9765833A3FF0}" presName="vert1" presStyleCnt="0"/>
      <dgm:spPr/>
    </dgm:pt>
    <dgm:pt modelId="{2D03FCDF-B39C-F74C-9BDC-A6E3D142F6A6}" type="pres">
      <dgm:prSet presAssocID="{00AE2E31-EBEF-4B35-974B-2AAEF857BA6D}" presName="thickLine" presStyleLbl="alignNode1" presStyleIdx="2" presStyleCnt="3"/>
      <dgm:spPr/>
    </dgm:pt>
    <dgm:pt modelId="{C8E64360-18C1-164D-9B5B-C4266495A192}" type="pres">
      <dgm:prSet presAssocID="{00AE2E31-EBEF-4B35-974B-2AAEF857BA6D}" presName="horz1" presStyleCnt="0"/>
      <dgm:spPr/>
    </dgm:pt>
    <dgm:pt modelId="{62200780-E11E-1C4C-8807-03DE9DDC9457}" type="pres">
      <dgm:prSet presAssocID="{00AE2E31-EBEF-4B35-974B-2AAEF857BA6D}" presName="tx1" presStyleLbl="revTx" presStyleIdx="2" presStyleCnt="3"/>
      <dgm:spPr/>
    </dgm:pt>
    <dgm:pt modelId="{B24D8309-275B-A04C-9D09-0E3DFE2BF27F}" type="pres">
      <dgm:prSet presAssocID="{00AE2E31-EBEF-4B35-974B-2AAEF857BA6D}" presName="vert1" presStyleCnt="0"/>
      <dgm:spPr/>
    </dgm:pt>
  </dgm:ptLst>
  <dgm:cxnLst>
    <dgm:cxn modelId="{30506824-A641-0141-8441-A7FBB2DE8D7D}" type="presOf" srcId="{00AE2E31-EBEF-4B35-974B-2AAEF857BA6D}" destId="{62200780-E11E-1C4C-8807-03DE9DDC9457}" srcOrd="0" destOrd="0" presId="urn:microsoft.com/office/officeart/2008/layout/LinedList"/>
    <dgm:cxn modelId="{948EA04C-EAB3-A246-B73B-69E1F4BA42B4}" type="presOf" srcId="{ED0721D7-5A06-427B-94CB-56DBF2EE4815}" destId="{DEFECB46-ECD0-3148-8708-9FF75159F2DB}" srcOrd="0" destOrd="0" presId="urn:microsoft.com/office/officeart/2008/layout/LinedList"/>
    <dgm:cxn modelId="{386FBC4D-DD35-4F42-8C86-4679DF44D2D7}" type="presOf" srcId="{95542064-A596-41D3-BA6F-1854CE58CB2E}" destId="{D894D7A3-4684-AF44-AAAA-6B29E0D0E2FB}" srcOrd="0" destOrd="0" presId="urn:microsoft.com/office/officeart/2008/layout/LinedList"/>
    <dgm:cxn modelId="{A89371A3-3BE0-2D4C-9C3A-7AD2EC009790}" type="presOf" srcId="{2EA4D836-A3BC-4C9B-B365-9765833A3FF0}" destId="{71934924-C60A-6640-ACBE-B8EBA5B6CE81}" srcOrd="0" destOrd="0" presId="urn:microsoft.com/office/officeart/2008/layout/LinedList"/>
    <dgm:cxn modelId="{E343A2DE-5B96-486A-94F9-DE807094C772}" srcId="{ED0721D7-5A06-427B-94CB-56DBF2EE4815}" destId="{2EA4D836-A3BC-4C9B-B365-9765833A3FF0}" srcOrd="1" destOrd="0" parTransId="{A92397AC-520E-4E27-AAB7-D57677675DBE}" sibTransId="{D79BDBB7-8BA7-4F5A-A89B-D0E475D628B3}"/>
    <dgm:cxn modelId="{FC0332E5-F26C-4AE2-8EF1-4CF553262467}" srcId="{ED0721D7-5A06-427B-94CB-56DBF2EE4815}" destId="{00AE2E31-EBEF-4B35-974B-2AAEF857BA6D}" srcOrd="2" destOrd="0" parTransId="{5FE9043D-F24A-4878-901F-57D7FA0D1D8C}" sibTransId="{4E7D474A-1CF5-426C-8246-C8777CAE7E2E}"/>
    <dgm:cxn modelId="{4ECB45FC-2F02-4C77-9A8C-64D0031DF075}" srcId="{ED0721D7-5A06-427B-94CB-56DBF2EE4815}" destId="{95542064-A596-41D3-BA6F-1854CE58CB2E}" srcOrd="0" destOrd="0" parTransId="{F41A1DE6-2308-4F69-93E7-B98D94178A16}" sibTransId="{67C2D00D-810E-41C4-A711-60805FC6A29E}"/>
    <dgm:cxn modelId="{ADDB4880-9CF2-3844-A89C-B9E3B334088E}" type="presParOf" srcId="{DEFECB46-ECD0-3148-8708-9FF75159F2DB}" destId="{21E2754A-5036-3A49-B46D-FF2D5DE60842}" srcOrd="0" destOrd="0" presId="urn:microsoft.com/office/officeart/2008/layout/LinedList"/>
    <dgm:cxn modelId="{F3B4B6CE-1B26-0848-8672-D3B480EE75E5}" type="presParOf" srcId="{DEFECB46-ECD0-3148-8708-9FF75159F2DB}" destId="{0E8FC8CC-4ED5-9246-BAC6-7DF4D857BB11}" srcOrd="1" destOrd="0" presId="urn:microsoft.com/office/officeart/2008/layout/LinedList"/>
    <dgm:cxn modelId="{33E88646-E2B0-434F-8F8C-26DA0B04C82B}" type="presParOf" srcId="{0E8FC8CC-4ED5-9246-BAC6-7DF4D857BB11}" destId="{D894D7A3-4684-AF44-AAAA-6B29E0D0E2FB}" srcOrd="0" destOrd="0" presId="urn:microsoft.com/office/officeart/2008/layout/LinedList"/>
    <dgm:cxn modelId="{59D2C3B7-2138-0E41-AE13-DC069B8800DB}" type="presParOf" srcId="{0E8FC8CC-4ED5-9246-BAC6-7DF4D857BB11}" destId="{EB7CBBA0-D604-174A-B6E6-8A69BA584E6D}" srcOrd="1" destOrd="0" presId="urn:microsoft.com/office/officeart/2008/layout/LinedList"/>
    <dgm:cxn modelId="{94183572-B60B-6041-BA2A-B6AEA1F29FE5}" type="presParOf" srcId="{DEFECB46-ECD0-3148-8708-9FF75159F2DB}" destId="{42FB730F-0A87-4041-9CE4-936B66BB3CAF}" srcOrd="2" destOrd="0" presId="urn:microsoft.com/office/officeart/2008/layout/LinedList"/>
    <dgm:cxn modelId="{0CC74C24-5E2C-2E49-B026-CCA170CC6F26}" type="presParOf" srcId="{DEFECB46-ECD0-3148-8708-9FF75159F2DB}" destId="{1ACC640D-3EEB-3047-937C-6D31E85B9509}" srcOrd="3" destOrd="0" presId="urn:microsoft.com/office/officeart/2008/layout/LinedList"/>
    <dgm:cxn modelId="{B8FD5982-249B-A04F-B80D-FF3717725AC6}" type="presParOf" srcId="{1ACC640D-3EEB-3047-937C-6D31E85B9509}" destId="{71934924-C60A-6640-ACBE-B8EBA5B6CE81}" srcOrd="0" destOrd="0" presId="urn:microsoft.com/office/officeart/2008/layout/LinedList"/>
    <dgm:cxn modelId="{C3A3E70A-7681-C14A-958C-778F67A9C903}" type="presParOf" srcId="{1ACC640D-3EEB-3047-937C-6D31E85B9509}" destId="{E8E89125-3F1C-0D49-AEBA-8119B3AA2121}" srcOrd="1" destOrd="0" presId="urn:microsoft.com/office/officeart/2008/layout/LinedList"/>
    <dgm:cxn modelId="{2542A3C1-FD4B-254F-A17A-0C406F561B6B}" type="presParOf" srcId="{DEFECB46-ECD0-3148-8708-9FF75159F2DB}" destId="{2D03FCDF-B39C-F74C-9BDC-A6E3D142F6A6}" srcOrd="4" destOrd="0" presId="urn:microsoft.com/office/officeart/2008/layout/LinedList"/>
    <dgm:cxn modelId="{36C17806-CF88-5948-BFA7-A9B0FF7A48F4}" type="presParOf" srcId="{DEFECB46-ECD0-3148-8708-9FF75159F2DB}" destId="{C8E64360-18C1-164D-9B5B-C4266495A192}" srcOrd="5" destOrd="0" presId="urn:microsoft.com/office/officeart/2008/layout/LinedList"/>
    <dgm:cxn modelId="{12395A2F-3769-5B40-8D14-58A082722201}" type="presParOf" srcId="{C8E64360-18C1-164D-9B5B-C4266495A192}" destId="{62200780-E11E-1C4C-8807-03DE9DDC9457}" srcOrd="0" destOrd="0" presId="urn:microsoft.com/office/officeart/2008/layout/LinedList"/>
    <dgm:cxn modelId="{C7249D4F-799D-434B-A4F1-6B12A2577BC5}" type="presParOf" srcId="{C8E64360-18C1-164D-9B5B-C4266495A192}" destId="{B24D8309-275B-A04C-9D09-0E3DFE2BF2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754A-5036-3A49-B46D-FF2D5DE60842}">
      <dsp:nvSpPr>
        <dsp:cNvPr id="0" name=""/>
        <dsp:cNvSpPr/>
      </dsp:nvSpPr>
      <dsp:spPr>
        <a:xfrm>
          <a:off x="0" y="2562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D7A3-4684-AF44-AAAA-6B29E0D0E2FB}">
      <dsp:nvSpPr>
        <dsp:cNvPr id="0" name=""/>
        <dsp:cNvSpPr/>
      </dsp:nvSpPr>
      <dsp:spPr>
        <a:xfrm>
          <a:off x="0" y="2562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Integration of identity into self-structure </a:t>
          </a:r>
        </a:p>
      </dsp:txBody>
      <dsp:txXfrm>
        <a:off x="0" y="2562"/>
        <a:ext cx="6281873" cy="1747832"/>
      </dsp:txXfrm>
    </dsp:sp>
    <dsp:sp modelId="{42FB730F-0A87-4041-9CE4-936B66BB3CAF}">
      <dsp:nvSpPr>
        <dsp:cNvPr id="0" name=""/>
        <dsp:cNvSpPr/>
      </dsp:nvSpPr>
      <dsp:spPr>
        <a:xfrm>
          <a:off x="0" y="1750394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34924-C60A-6640-ACBE-B8EBA5B6CE81}">
      <dsp:nvSpPr>
        <dsp:cNvPr id="0" name=""/>
        <dsp:cNvSpPr/>
      </dsp:nvSpPr>
      <dsp:spPr>
        <a:xfrm>
          <a:off x="0" y="1750394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Meaningfulness of work</a:t>
          </a:r>
        </a:p>
      </dsp:txBody>
      <dsp:txXfrm>
        <a:off x="0" y="1750394"/>
        <a:ext cx="6281873" cy="1747832"/>
      </dsp:txXfrm>
    </dsp:sp>
    <dsp:sp modelId="{2D03FCDF-B39C-F74C-9BDC-A6E3D142F6A6}">
      <dsp:nvSpPr>
        <dsp:cNvPr id="0" name=""/>
        <dsp:cNvSpPr/>
      </dsp:nvSpPr>
      <dsp:spPr>
        <a:xfrm>
          <a:off x="0" y="3498227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00780-E11E-1C4C-8807-03DE9DDC9457}">
      <dsp:nvSpPr>
        <dsp:cNvPr id="0" name=""/>
        <dsp:cNvSpPr/>
      </dsp:nvSpPr>
      <dsp:spPr>
        <a:xfrm>
          <a:off x="0" y="3498227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Social importance of occupation</a:t>
          </a:r>
        </a:p>
      </dsp:txBody>
      <dsp:txXfrm>
        <a:off x="0" y="3498227"/>
        <a:ext cx="6281873" cy="174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j4DZ_v4ASU" TargetMode="External"/><Relationship Id="rId2" Type="http://schemas.openxmlformats.org/officeDocument/2006/relationships/hyperlink" Target="https://youtu.be/MuWcRSZhbi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_ai6pS4H-0" TargetMode="External"/><Relationship Id="rId2" Type="http://schemas.openxmlformats.org/officeDocument/2006/relationships/hyperlink" Target="https://docs.google.com/spreadsheets/d/1JPPb5k6SCHKnIy_y7_6NmZQsx1UfVtB5P74lnENYqZA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21/06/23/1043082/podcast-hired-by-an-algorithm-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B42-0900-B6EC-120B-24E54010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42EA-993F-DD5A-52AC-237E0AD4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12</a:t>
            </a:r>
          </a:p>
        </p:txBody>
      </p:sp>
    </p:spTree>
    <p:extLst>
      <p:ext uri="{BB962C8B-B14F-4D97-AF65-F5344CB8AC3E}">
        <p14:creationId xmlns:p14="http://schemas.microsoft.com/office/powerpoint/2010/main" val="11856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924C-16C0-72A7-5039-3E48C611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5753-99DC-8D02-9262-9B8F7E03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EPA</a:t>
            </a:r>
          </a:p>
          <a:p>
            <a:pPr lvl="1"/>
            <a:r>
              <a:rPr lang="en-US" dirty="0"/>
              <a:t>Lab 1</a:t>
            </a:r>
          </a:p>
          <a:p>
            <a:r>
              <a:rPr lang="en-US" dirty="0"/>
              <a:t>Deflection</a:t>
            </a:r>
          </a:p>
          <a:p>
            <a:pPr lvl="1"/>
            <a:r>
              <a:rPr lang="en-US" b="1" dirty="0"/>
              <a:t>Lab 2 part 1</a:t>
            </a:r>
          </a:p>
          <a:p>
            <a:pPr lvl="1"/>
            <a:r>
              <a:rPr lang="en-US" b="1" dirty="0">
                <a:hlinkClick r:id="rId2"/>
              </a:rPr>
              <a:t>https://youtu.be/MuWcRSZhbi4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Emotions</a:t>
            </a:r>
          </a:p>
          <a:p>
            <a:pPr lvl="1"/>
            <a:r>
              <a:rPr lang="en-US" b="1" dirty="0"/>
              <a:t>lab 3 question 4 </a:t>
            </a:r>
          </a:p>
          <a:p>
            <a:pPr lvl="1"/>
            <a:r>
              <a:rPr lang="en-US" b="1" dirty="0">
                <a:hlinkClick r:id="rId3"/>
              </a:rPr>
              <a:t>https://youtu.be/tj4DZ_v4ASU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Optimal Behavior</a:t>
            </a:r>
          </a:p>
          <a:p>
            <a:pPr lvl="1"/>
            <a:r>
              <a:rPr lang="en-US" b="1" dirty="0"/>
              <a:t>Lab 3 question 3</a:t>
            </a:r>
            <a:endParaRPr lang="en-US" b="1" dirty="0">
              <a:hlinkClick r:id="rId3"/>
            </a:endParaRPr>
          </a:p>
          <a:p>
            <a:pPr lvl="1"/>
            <a:r>
              <a:rPr lang="en-US" b="1" dirty="0">
                <a:hlinkClick r:id="rId3"/>
              </a:rPr>
              <a:t>https://youtu.be/tj4DZ_v4ASU</a:t>
            </a:r>
            <a:r>
              <a:rPr lang="en-US" b="1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524B-2E7D-EB08-5860-FD7B7FB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1CC1-AABD-EFED-F80D-87195957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sheet with examples: </a:t>
            </a:r>
          </a:p>
          <a:p>
            <a:pPr lvl="1"/>
            <a:r>
              <a:rPr lang="en-US" dirty="0">
                <a:hlinkClick r:id="rId2"/>
              </a:rPr>
              <a:t>https://docs.google.com/spreadsheets/d/1JPPb5k6SCHKnIy_y7_6NmZQsx1UfVtB5P74lnENYqZA/edit?usp=sharing</a:t>
            </a:r>
            <a:r>
              <a:rPr lang="en-US" dirty="0"/>
              <a:t> </a:t>
            </a:r>
          </a:p>
          <a:p>
            <a:r>
              <a:rPr lang="en-US" dirty="0" err="1"/>
              <a:t>Youtube</a:t>
            </a:r>
            <a:r>
              <a:rPr lang="en-US" dirty="0"/>
              <a:t> walkthrough </a:t>
            </a:r>
          </a:p>
          <a:p>
            <a:pPr lvl="1"/>
            <a:r>
              <a:rPr lang="en-US" dirty="0">
                <a:hlinkClick r:id="rId3"/>
              </a:rPr>
              <a:t>https://youtu.be/Y_ai6pS4H-0</a:t>
            </a:r>
            <a:endParaRPr lang="en-US" dirty="0"/>
          </a:p>
          <a:p>
            <a:r>
              <a:rPr lang="en-US" b="1" dirty="0"/>
              <a:t>Do not edit directly </a:t>
            </a:r>
          </a:p>
          <a:p>
            <a:pPr lvl="1"/>
            <a:r>
              <a:rPr lang="en-US" b="1" dirty="0"/>
              <a:t>Copy sheet to your own google drive</a:t>
            </a:r>
          </a:p>
        </p:txBody>
      </p:sp>
    </p:spTree>
    <p:extLst>
      <p:ext uri="{BB962C8B-B14F-4D97-AF65-F5344CB8AC3E}">
        <p14:creationId xmlns:p14="http://schemas.microsoft.com/office/powerpoint/2010/main" val="12586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83F1-F9F1-256E-E0D2-5E867F3B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Friday: change to podcast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4805-9770-00F9-722C-CAA12C2E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https://www.technologyreview.com/2021/06/23/1043082/podcast-hired-by-an-algorithm-2/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554E-6C9C-FD1C-45A8-570A50F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vocation?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7234-A118-013D-F185-DCD3A7C3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Latin word </a:t>
            </a:r>
            <a:r>
              <a:rPr lang="en-US" dirty="0" err="1"/>
              <a:t>vocare</a:t>
            </a:r>
            <a:r>
              <a:rPr lang="en-US" dirty="0"/>
              <a:t> – to call </a:t>
            </a:r>
          </a:p>
          <a:p>
            <a:r>
              <a:rPr lang="en-US" dirty="0"/>
              <a:t>What are examples of jobs you consider to be vocations? </a:t>
            </a:r>
          </a:p>
          <a:p>
            <a:r>
              <a:rPr lang="en-US" dirty="0"/>
              <a:t>How do we distinguish between ‘regular’ jobs and vocations? </a:t>
            </a:r>
          </a:p>
          <a:p>
            <a:r>
              <a:rPr lang="en-US" dirty="0"/>
              <a:t>Can people within the same job have different perceptions over whether it is a vocation? </a:t>
            </a:r>
          </a:p>
        </p:txBody>
      </p:sp>
    </p:spTree>
    <p:extLst>
      <p:ext uri="{BB962C8B-B14F-4D97-AF65-F5344CB8AC3E}">
        <p14:creationId xmlns:p14="http://schemas.microsoft.com/office/powerpoint/2010/main" val="24618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081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13FBB-8BAA-0C98-7E81-56FC0B24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Martin Luther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rtin Luther quote: Every occupation has its own honor before God.  Ordinary work...">
            <a:extLst>
              <a:ext uri="{FF2B5EF4-FFF2-40B4-BE49-F238E27FC236}">
                <a16:creationId xmlns:a16="http://schemas.microsoft.com/office/drawing/2014/main" id="{65386F0B-BFC4-BAE7-6094-0AE11D9AE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331" y="498750"/>
            <a:ext cx="7089345" cy="333871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F63D59-6A20-2B5A-0B73-7045CAAC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Zookeepers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1D41C14-B6DD-82BD-D888-173D2D45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466461"/>
            <a:ext cx="5641848" cy="3906978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29C6-C7AB-E078-9C12-6C3499B9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r>
              <a:rPr lang="en-US" dirty="0"/>
              <a:t>Have innate or natural gifts, characteristics, predispositions that make them especially:</a:t>
            </a:r>
          </a:p>
          <a:p>
            <a:pPr lvl="1"/>
            <a:r>
              <a:rPr lang="en-US" dirty="0"/>
              <a:t>Well suited for the occupation </a:t>
            </a:r>
          </a:p>
          <a:p>
            <a:pPr lvl="1"/>
            <a:r>
              <a:rPr lang="en-US" dirty="0"/>
              <a:t>And better at it than others who do not have this connection</a:t>
            </a:r>
          </a:p>
          <a:p>
            <a:r>
              <a:rPr lang="en-US" dirty="0"/>
              <a:t>Inevitability of ending up in that occupation</a:t>
            </a:r>
          </a:p>
          <a:p>
            <a:pPr lvl="1"/>
            <a:r>
              <a:rPr lang="en-US" dirty="0"/>
              <a:t>‘meant to do’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F93F-7FF2-76A6-D71C-AA1EB87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14FF7-1934-65E1-5CA4-CDDCD3C5E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263077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45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2315-27BA-1CF1-7ABD-6E7126F4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0AB8-B023-490E-BE00-4A3E411A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 duty to work</a:t>
            </a:r>
          </a:p>
          <a:p>
            <a:r>
              <a:rPr lang="en-US" dirty="0"/>
              <a:t>Willingness to make sacrifices</a:t>
            </a:r>
          </a:p>
          <a:p>
            <a:pPr lvl="1"/>
            <a:r>
              <a:rPr lang="en-US" dirty="0"/>
              <a:t>Financial, demanding/dangerous work</a:t>
            </a:r>
          </a:p>
          <a:p>
            <a:r>
              <a:rPr lang="en-US" dirty="0"/>
              <a:t>More likely to be critical of work organization but also not leave it if something bad is happening due to feelings of moral duty to work</a:t>
            </a:r>
          </a:p>
          <a:p>
            <a:pPr lvl="1"/>
            <a:r>
              <a:rPr lang="en-US" dirty="0"/>
              <a:t>Animals being mistreated seen as reason to </a:t>
            </a:r>
            <a:r>
              <a:rPr lang="en-US" b="1" dirty="0"/>
              <a:t>stay </a:t>
            </a:r>
            <a:r>
              <a:rPr lang="en-US" dirty="0"/>
              <a:t>at the zoo </a:t>
            </a:r>
          </a:p>
        </p:txBody>
      </p:sp>
    </p:spTree>
    <p:extLst>
      <p:ext uri="{BB962C8B-B14F-4D97-AF65-F5344CB8AC3E}">
        <p14:creationId xmlns:p14="http://schemas.microsoft.com/office/powerpoint/2010/main" val="18648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9D90A-7AD2-1A38-A958-CC62AE77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>
                <a:sym typeface="Wingdings" pitchFamily="2" charset="2"/>
              </a:rPr>
              <a:t>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033EC-9613-00D3-F275-3EB1EDE3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F6EA9-B9DE-CE96-8F3B-8B6A149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Section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A64FB-ED27-C794-47F3-F5708DF0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ACT </a:t>
            </a:r>
            <a:r>
              <a:rPr lang="en-US" dirty="0" err="1"/>
              <a:t>Dictionar</a:t>
            </a:r>
            <a:r>
              <a:rPr lang="en-US" dirty="0"/>
              <a:t>(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Independent Variable </a:t>
            </a:r>
          </a:p>
          <a:p>
            <a:pPr lvl="2"/>
            <a:r>
              <a:rPr lang="en-US" dirty="0"/>
              <a:t>Concept</a:t>
            </a:r>
          </a:p>
          <a:p>
            <a:pPr lvl="2"/>
            <a:r>
              <a:rPr lang="en-US" dirty="0"/>
              <a:t>Measurement</a:t>
            </a:r>
          </a:p>
          <a:p>
            <a:pPr lvl="1"/>
            <a:r>
              <a:rPr lang="en-US" dirty="0"/>
              <a:t>Dependent Variable </a:t>
            </a:r>
          </a:p>
          <a:p>
            <a:pPr lvl="2"/>
            <a:r>
              <a:rPr lang="en-US" dirty="0"/>
              <a:t>Concept </a:t>
            </a:r>
          </a:p>
          <a:p>
            <a:pPr lvl="2"/>
            <a:r>
              <a:rPr lang="en-US" dirty="0"/>
              <a:t>Measurement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Simulation table</a:t>
            </a:r>
          </a:p>
        </p:txBody>
      </p:sp>
    </p:spTree>
    <p:extLst>
      <p:ext uri="{BB962C8B-B14F-4D97-AF65-F5344CB8AC3E}">
        <p14:creationId xmlns:p14="http://schemas.microsoft.com/office/powerpoint/2010/main" val="5352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C7B-3CDB-82A4-59CE-F15049C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A376-0B66-9EEA-A128-F75280A9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or table of simulation results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Identify main pattern between levels of Independent Variable </a:t>
            </a:r>
          </a:p>
          <a:p>
            <a:pPr lvl="1"/>
            <a:r>
              <a:rPr lang="en-US" dirty="0"/>
              <a:t>Break down by behaviors </a:t>
            </a:r>
          </a:p>
          <a:p>
            <a:pPr lvl="1"/>
            <a:r>
              <a:rPr lang="en-US" dirty="0"/>
              <a:t>Refer back to figures and tables when you mention specific values or differences between your independent variable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What are the implications of your findings?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Future directions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89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{A961834C-A77A-C846-8B52-C65573045BE2}tf16401369</Template>
  <TotalTime>1575</TotalTime>
  <Words>356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Vocations</vt:lpstr>
      <vt:lpstr>What is a vocation?</vt:lpstr>
      <vt:lpstr>Martin Luther</vt:lpstr>
      <vt:lpstr>Zookeepers</vt:lpstr>
      <vt:lpstr>Positives</vt:lpstr>
      <vt:lpstr>Negatives</vt:lpstr>
      <vt:lpstr>Methods  Results</vt:lpstr>
      <vt:lpstr>Methods Section Outline</vt:lpstr>
      <vt:lpstr>Results Section Outline</vt:lpstr>
      <vt:lpstr>Lab References</vt:lpstr>
      <vt:lpstr>Making Plots</vt:lpstr>
      <vt:lpstr>Friday: change to podcast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Vocations</dc:title>
  <dc:creator>Em Maloney</dc:creator>
  <cp:lastModifiedBy>Em Maloney</cp:lastModifiedBy>
  <cp:revision>1</cp:revision>
  <dcterms:created xsi:type="dcterms:W3CDTF">2023-04-11T13:16:14Z</dcterms:created>
  <dcterms:modified xsi:type="dcterms:W3CDTF">2023-04-12T15:31:53Z</dcterms:modified>
</cp:coreProperties>
</file>