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4" r:id="rId14"/>
    <p:sldId id="260" r:id="rId15"/>
    <p:sldId id="261" r:id="rId16"/>
    <p:sldId id="277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A2D07-367F-4885-9F96-1324215D986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5B052D-B768-4C9E-8EDD-CA651FDF8E73}">
      <dgm:prSet/>
      <dgm:spPr/>
      <dgm:t>
        <a:bodyPr/>
        <a:lstStyle/>
        <a:p>
          <a:r>
            <a:rPr lang="en-US"/>
            <a:t>Licensing</a:t>
          </a:r>
        </a:p>
      </dgm:t>
    </dgm:pt>
    <dgm:pt modelId="{25D4EC1C-15E4-4A65-B35E-78AB2933A2B9}" type="parTrans" cxnId="{9F8E2332-A643-40D7-8695-18F5B04A160B}">
      <dgm:prSet/>
      <dgm:spPr/>
      <dgm:t>
        <a:bodyPr/>
        <a:lstStyle/>
        <a:p>
          <a:endParaRPr lang="en-US"/>
        </a:p>
      </dgm:t>
    </dgm:pt>
    <dgm:pt modelId="{4B878DEE-90B6-4B6C-B9B0-170DBC6B316C}" type="sibTrans" cxnId="{9F8E2332-A643-40D7-8695-18F5B04A160B}">
      <dgm:prSet/>
      <dgm:spPr/>
      <dgm:t>
        <a:bodyPr/>
        <a:lstStyle/>
        <a:p>
          <a:endParaRPr lang="en-US"/>
        </a:p>
      </dgm:t>
    </dgm:pt>
    <dgm:pt modelId="{D09B9E31-3F8B-4CFF-8D36-7E5A53651398}">
      <dgm:prSet/>
      <dgm:spPr/>
      <dgm:t>
        <a:bodyPr/>
        <a:lstStyle/>
        <a:p>
          <a:r>
            <a:rPr lang="en-US"/>
            <a:t>Educational credentials </a:t>
          </a:r>
        </a:p>
      </dgm:t>
    </dgm:pt>
    <dgm:pt modelId="{5547BC6C-CF34-4196-84DE-699582AFD169}" type="parTrans" cxnId="{78BDD854-2A88-4030-A97F-B907ED56AD2A}">
      <dgm:prSet/>
      <dgm:spPr/>
      <dgm:t>
        <a:bodyPr/>
        <a:lstStyle/>
        <a:p>
          <a:endParaRPr lang="en-US"/>
        </a:p>
      </dgm:t>
    </dgm:pt>
    <dgm:pt modelId="{5747C44C-0B06-482D-8C44-037748859B1B}" type="sibTrans" cxnId="{78BDD854-2A88-4030-A97F-B907ED56AD2A}">
      <dgm:prSet/>
      <dgm:spPr/>
      <dgm:t>
        <a:bodyPr/>
        <a:lstStyle/>
        <a:p>
          <a:endParaRPr lang="en-US"/>
        </a:p>
      </dgm:t>
    </dgm:pt>
    <dgm:pt modelId="{10E21135-531E-4461-B913-A2203063C699}">
      <dgm:prSet/>
      <dgm:spPr/>
      <dgm:t>
        <a:bodyPr/>
        <a:lstStyle/>
        <a:p>
          <a:r>
            <a:rPr lang="en-US" dirty="0"/>
            <a:t>Unions </a:t>
          </a:r>
        </a:p>
      </dgm:t>
    </dgm:pt>
    <dgm:pt modelId="{F01F25CE-140D-4E43-A1DA-6F23AC19D26F}" type="parTrans" cxnId="{0D8A2B86-3D54-4192-83A4-008C16BBD832}">
      <dgm:prSet/>
      <dgm:spPr/>
      <dgm:t>
        <a:bodyPr/>
        <a:lstStyle/>
        <a:p>
          <a:endParaRPr lang="en-US"/>
        </a:p>
      </dgm:t>
    </dgm:pt>
    <dgm:pt modelId="{CF4A0385-EB37-4D2A-8BAD-D3729D384061}" type="sibTrans" cxnId="{0D8A2B86-3D54-4192-83A4-008C16BBD832}">
      <dgm:prSet/>
      <dgm:spPr/>
      <dgm:t>
        <a:bodyPr/>
        <a:lstStyle/>
        <a:p>
          <a:endParaRPr lang="en-US"/>
        </a:p>
      </dgm:t>
    </dgm:pt>
    <dgm:pt modelId="{E39FE2F1-9E70-45B5-9BD6-045E9186D530}">
      <dgm:prSet/>
      <dgm:spPr/>
      <dgm:t>
        <a:bodyPr/>
        <a:lstStyle/>
        <a:p>
          <a:r>
            <a:rPr lang="en-US"/>
            <a:t>Occupational associations </a:t>
          </a:r>
        </a:p>
      </dgm:t>
    </dgm:pt>
    <dgm:pt modelId="{D981046D-BDBD-4817-ADBC-05BC1B3FE6DD}" type="parTrans" cxnId="{5F9B6639-7BE8-4200-BD5F-FE06FC6B357D}">
      <dgm:prSet/>
      <dgm:spPr/>
      <dgm:t>
        <a:bodyPr/>
        <a:lstStyle/>
        <a:p>
          <a:endParaRPr lang="en-US"/>
        </a:p>
      </dgm:t>
    </dgm:pt>
    <dgm:pt modelId="{465A0B3E-8600-4101-B0C5-560A60253101}" type="sibTrans" cxnId="{5F9B6639-7BE8-4200-BD5F-FE06FC6B357D}">
      <dgm:prSet/>
      <dgm:spPr/>
      <dgm:t>
        <a:bodyPr/>
        <a:lstStyle/>
        <a:p>
          <a:endParaRPr lang="en-US"/>
        </a:p>
      </dgm:t>
    </dgm:pt>
    <dgm:pt modelId="{8F5E8155-6F18-4BF2-BC24-31F8FF74E95C}">
      <dgm:prSet/>
      <dgm:spPr/>
      <dgm:t>
        <a:bodyPr/>
        <a:lstStyle/>
        <a:p>
          <a:r>
            <a:rPr lang="en-US" dirty="0"/>
            <a:t>Voluntary certification </a:t>
          </a:r>
        </a:p>
      </dgm:t>
    </dgm:pt>
    <dgm:pt modelId="{BDD681EC-85D3-4374-BB12-BAE16407B68D}" type="parTrans" cxnId="{80D01F39-27E8-4CCF-83FD-5577F1CAB3C8}">
      <dgm:prSet/>
      <dgm:spPr/>
      <dgm:t>
        <a:bodyPr/>
        <a:lstStyle/>
        <a:p>
          <a:endParaRPr lang="en-US"/>
        </a:p>
      </dgm:t>
    </dgm:pt>
    <dgm:pt modelId="{11148180-15BD-4BEC-B166-0C30F038F993}" type="sibTrans" cxnId="{80D01F39-27E8-4CCF-83FD-5577F1CAB3C8}">
      <dgm:prSet/>
      <dgm:spPr/>
      <dgm:t>
        <a:bodyPr/>
        <a:lstStyle/>
        <a:p>
          <a:endParaRPr lang="en-US"/>
        </a:p>
      </dgm:t>
    </dgm:pt>
    <dgm:pt modelId="{58C87F28-834A-504F-888A-4A3258813AA2}" type="pres">
      <dgm:prSet presAssocID="{130A2D07-367F-4885-9F96-1324215D9867}" presName="linear" presStyleCnt="0">
        <dgm:presLayoutVars>
          <dgm:animLvl val="lvl"/>
          <dgm:resizeHandles val="exact"/>
        </dgm:presLayoutVars>
      </dgm:prSet>
      <dgm:spPr/>
    </dgm:pt>
    <dgm:pt modelId="{74601EB5-4D8C-4D41-AE3E-EA9CA14241D8}" type="pres">
      <dgm:prSet presAssocID="{EA5B052D-B768-4C9E-8EDD-CA651FDF8E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E2E1D6-5EC5-A841-BCBE-C4BF1358B74B}" type="pres">
      <dgm:prSet presAssocID="{4B878DEE-90B6-4B6C-B9B0-170DBC6B316C}" presName="spacer" presStyleCnt="0"/>
      <dgm:spPr/>
    </dgm:pt>
    <dgm:pt modelId="{7B9F839D-879E-C24F-9CDB-BAF21E1BDAEC}" type="pres">
      <dgm:prSet presAssocID="{D09B9E31-3F8B-4CFF-8D36-7E5A5365139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CBEE9B-A967-654B-B528-94E8290F5683}" type="pres">
      <dgm:prSet presAssocID="{5747C44C-0B06-482D-8C44-037748859B1B}" presName="spacer" presStyleCnt="0"/>
      <dgm:spPr/>
    </dgm:pt>
    <dgm:pt modelId="{F7B9E2C8-94E9-1A42-9CF3-8FB7B95B3596}" type="pres">
      <dgm:prSet presAssocID="{10E21135-531E-4461-B913-A2203063C69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189832-17FE-3943-93AC-4A74302D7DC3}" type="pres">
      <dgm:prSet presAssocID="{CF4A0385-EB37-4D2A-8BAD-D3729D384061}" presName="spacer" presStyleCnt="0"/>
      <dgm:spPr/>
    </dgm:pt>
    <dgm:pt modelId="{F66C0354-A56D-814A-949A-1B52896C98D3}" type="pres">
      <dgm:prSet presAssocID="{E39FE2F1-9E70-45B5-9BD6-045E9186D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030693-73F8-C749-95C9-4747C2CA50A9}" type="pres">
      <dgm:prSet presAssocID="{465A0B3E-8600-4101-B0C5-560A60253101}" presName="spacer" presStyleCnt="0"/>
      <dgm:spPr/>
    </dgm:pt>
    <dgm:pt modelId="{F8664E2D-6BC3-1E48-A07A-BDE707C53757}" type="pres">
      <dgm:prSet presAssocID="{8F5E8155-6F18-4BF2-BC24-31F8FF74E9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DCA429-9A92-AE48-B124-0ECEBC6B000D}" type="presOf" srcId="{8F5E8155-6F18-4BF2-BC24-31F8FF74E95C}" destId="{F8664E2D-6BC3-1E48-A07A-BDE707C53757}" srcOrd="0" destOrd="0" presId="urn:microsoft.com/office/officeart/2005/8/layout/vList2"/>
    <dgm:cxn modelId="{9F8E2332-A643-40D7-8695-18F5B04A160B}" srcId="{130A2D07-367F-4885-9F96-1324215D9867}" destId="{EA5B052D-B768-4C9E-8EDD-CA651FDF8E73}" srcOrd="0" destOrd="0" parTransId="{25D4EC1C-15E4-4A65-B35E-78AB2933A2B9}" sibTransId="{4B878DEE-90B6-4B6C-B9B0-170DBC6B316C}"/>
    <dgm:cxn modelId="{80D01F39-27E8-4CCF-83FD-5577F1CAB3C8}" srcId="{130A2D07-367F-4885-9F96-1324215D9867}" destId="{8F5E8155-6F18-4BF2-BC24-31F8FF74E95C}" srcOrd="4" destOrd="0" parTransId="{BDD681EC-85D3-4374-BB12-BAE16407B68D}" sibTransId="{11148180-15BD-4BEC-B166-0C30F038F993}"/>
    <dgm:cxn modelId="{5F9B6639-7BE8-4200-BD5F-FE06FC6B357D}" srcId="{130A2D07-367F-4885-9F96-1324215D9867}" destId="{E39FE2F1-9E70-45B5-9BD6-045E9186D530}" srcOrd="3" destOrd="0" parTransId="{D981046D-BDBD-4817-ADBC-05BC1B3FE6DD}" sibTransId="{465A0B3E-8600-4101-B0C5-560A60253101}"/>
    <dgm:cxn modelId="{17FFFD3E-E4CB-5044-9FB5-A6320ACA2794}" type="presOf" srcId="{130A2D07-367F-4885-9F96-1324215D9867}" destId="{58C87F28-834A-504F-888A-4A3258813AA2}" srcOrd="0" destOrd="0" presId="urn:microsoft.com/office/officeart/2005/8/layout/vList2"/>
    <dgm:cxn modelId="{78BDD854-2A88-4030-A97F-B907ED56AD2A}" srcId="{130A2D07-367F-4885-9F96-1324215D9867}" destId="{D09B9E31-3F8B-4CFF-8D36-7E5A53651398}" srcOrd="1" destOrd="0" parTransId="{5547BC6C-CF34-4196-84DE-699582AFD169}" sibTransId="{5747C44C-0B06-482D-8C44-037748859B1B}"/>
    <dgm:cxn modelId="{0D8A2B86-3D54-4192-83A4-008C16BBD832}" srcId="{130A2D07-367F-4885-9F96-1324215D9867}" destId="{10E21135-531E-4461-B913-A2203063C699}" srcOrd="2" destOrd="0" parTransId="{F01F25CE-140D-4E43-A1DA-6F23AC19D26F}" sibTransId="{CF4A0385-EB37-4D2A-8BAD-D3729D384061}"/>
    <dgm:cxn modelId="{7B4409C6-BE37-C44C-AC12-7220EBCCDA41}" type="presOf" srcId="{EA5B052D-B768-4C9E-8EDD-CA651FDF8E73}" destId="{74601EB5-4D8C-4D41-AE3E-EA9CA14241D8}" srcOrd="0" destOrd="0" presId="urn:microsoft.com/office/officeart/2005/8/layout/vList2"/>
    <dgm:cxn modelId="{B31282C7-EE18-A047-991F-55AE74440E32}" type="presOf" srcId="{10E21135-531E-4461-B913-A2203063C699}" destId="{F7B9E2C8-94E9-1A42-9CF3-8FB7B95B3596}" srcOrd="0" destOrd="0" presId="urn:microsoft.com/office/officeart/2005/8/layout/vList2"/>
    <dgm:cxn modelId="{6D5EAACA-EAAF-164A-896F-8D10147A9333}" type="presOf" srcId="{D09B9E31-3F8B-4CFF-8D36-7E5A53651398}" destId="{7B9F839D-879E-C24F-9CDB-BAF21E1BDAEC}" srcOrd="0" destOrd="0" presId="urn:microsoft.com/office/officeart/2005/8/layout/vList2"/>
    <dgm:cxn modelId="{AC2534D8-979A-0E49-8F3A-BF7C498A287D}" type="presOf" srcId="{E39FE2F1-9E70-45B5-9BD6-045E9186D530}" destId="{F66C0354-A56D-814A-949A-1B52896C98D3}" srcOrd="0" destOrd="0" presId="urn:microsoft.com/office/officeart/2005/8/layout/vList2"/>
    <dgm:cxn modelId="{1152241A-88D9-204E-9ABD-00CC6613264B}" type="presParOf" srcId="{58C87F28-834A-504F-888A-4A3258813AA2}" destId="{74601EB5-4D8C-4D41-AE3E-EA9CA14241D8}" srcOrd="0" destOrd="0" presId="urn:microsoft.com/office/officeart/2005/8/layout/vList2"/>
    <dgm:cxn modelId="{65EA54D8-8B61-D246-AAE2-6B94654261CC}" type="presParOf" srcId="{58C87F28-834A-504F-888A-4A3258813AA2}" destId="{CCE2E1D6-5EC5-A841-BCBE-C4BF1358B74B}" srcOrd="1" destOrd="0" presId="urn:microsoft.com/office/officeart/2005/8/layout/vList2"/>
    <dgm:cxn modelId="{28BBBCBC-F58A-A446-A71F-01AC7CACEC76}" type="presParOf" srcId="{58C87F28-834A-504F-888A-4A3258813AA2}" destId="{7B9F839D-879E-C24F-9CDB-BAF21E1BDAEC}" srcOrd="2" destOrd="0" presId="urn:microsoft.com/office/officeart/2005/8/layout/vList2"/>
    <dgm:cxn modelId="{714522D0-CC4E-C44C-A987-C207E94DDF28}" type="presParOf" srcId="{58C87F28-834A-504F-888A-4A3258813AA2}" destId="{02CBEE9B-A967-654B-B528-94E8290F5683}" srcOrd="3" destOrd="0" presId="urn:microsoft.com/office/officeart/2005/8/layout/vList2"/>
    <dgm:cxn modelId="{18ED87EF-E025-A246-8C03-40E2C91B0BDB}" type="presParOf" srcId="{58C87F28-834A-504F-888A-4A3258813AA2}" destId="{F7B9E2C8-94E9-1A42-9CF3-8FB7B95B3596}" srcOrd="4" destOrd="0" presId="urn:microsoft.com/office/officeart/2005/8/layout/vList2"/>
    <dgm:cxn modelId="{27B8A341-D0FF-7944-9C51-B8D6E840809C}" type="presParOf" srcId="{58C87F28-834A-504F-888A-4A3258813AA2}" destId="{51189832-17FE-3943-93AC-4A74302D7DC3}" srcOrd="5" destOrd="0" presId="urn:microsoft.com/office/officeart/2005/8/layout/vList2"/>
    <dgm:cxn modelId="{21B49F86-4E9F-A044-8CE8-1F3EA045582F}" type="presParOf" srcId="{58C87F28-834A-504F-888A-4A3258813AA2}" destId="{F66C0354-A56D-814A-949A-1B52896C98D3}" srcOrd="6" destOrd="0" presId="urn:microsoft.com/office/officeart/2005/8/layout/vList2"/>
    <dgm:cxn modelId="{C6F46537-A4F6-BA44-A711-76E42CC6F0FE}" type="presParOf" srcId="{58C87F28-834A-504F-888A-4A3258813AA2}" destId="{E5030693-73F8-C749-95C9-4747C2CA50A9}" srcOrd="7" destOrd="0" presId="urn:microsoft.com/office/officeart/2005/8/layout/vList2"/>
    <dgm:cxn modelId="{7E6CBABC-0DA7-3641-9AF4-09F236FE9D84}" type="presParOf" srcId="{58C87F28-834A-504F-888A-4A3258813AA2}" destId="{F8664E2D-6BC3-1E48-A07A-BDE707C537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E5BD87-E435-40DF-AA38-FAAA263D2B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BC5386-83C5-4A0B-B1BF-0F3637169A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Reduce labor supply</a:t>
          </a:r>
        </a:p>
      </dgm:t>
    </dgm:pt>
    <dgm:pt modelId="{8996994A-057A-42CC-B3D7-8C282C3CEA3D}" type="parTrans" cxnId="{00E037B2-E453-4618-B6A1-EA1AF7B12624}">
      <dgm:prSet/>
      <dgm:spPr/>
      <dgm:t>
        <a:bodyPr/>
        <a:lstStyle/>
        <a:p>
          <a:endParaRPr lang="en-US"/>
        </a:p>
      </dgm:t>
    </dgm:pt>
    <dgm:pt modelId="{5A709803-1C38-4FBA-8B21-FB3FF09409B8}" type="sibTrans" cxnId="{00E037B2-E453-4618-B6A1-EA1AF7B12624}">
      <dgm:prSet/>
      <dgm:spPr/>
      <dgm:t>
        <a:bodyPr/>
        <a:lstStyle/>
        <a:p>
          <a:endParaRPr lang="en-US"/>
        </a:p>
      </dgm:t>
    </dgm:pt>
    <dgm:pt modelId="{9FF69518-73AD-4916-9FCF-644D127791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Increase demand</a:t>
          </a:r>
        </a:p>
      </dgm:t>
    </dgm:pt>
    <dgm:pt modelId="{38FAD513-90A2-4F59-8E75-A44F01EFA478}" type="parTrans" cxnId="{C5C19D81-43E8-4ABB-96A4-EC7A866423EF}">
      <dgm:prSet/>
      <dgm:spPr/>
      <dgm:t>
        <a:bodyPr/>
        <a:lstStyle/>
        <a:p>
          <a:endParaRPr lang="en-US"/>
        </a:p>
      </dgm:t>
    </dgm:pt>
    <dgm:pt modelId="{53604FF0-0C9C-4239-BAB0-E35C6CFA3482}" type="sibTrans" cxnId="{C5C19D81-43E8-4ABB-96A4-EC7A866423EF}">
      <dgm:prSet/>
      <dgm:spPr/>
      <dgm:t>
        <a:bodyPr/>
        <a:lstStyle/>
        <a:p>
          <a:endParaRPr lang="en-US"/>
        </a:p>
      </dgm:t>
    </dgm:pt>
    <dgm:pt modelId="{2AD221B3-B819-DE4E-B4FE-ED473931DD9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A1D7736F-FB91-6844-A8F6-F3AB84BF487C}" type="parTrans" cxnId="{E377E8DA-F0D2-CF42-99CB-789D0D086BAC}">
      <dgm:prSet/>
      <dgm:spPr/>
      <dgm:t>
        <a:bodyPr/>
        <a:lstStyle/>
        <a:p>
          <a:endParaRPr lang="en-US"/>
        </a:p>
      </dgm:t>
    </dgm:pt>
    <dgm:pt modelId="{83CF42F1-04E0-6F4F-A5BA-4729574C8985}" type="sibTrans" cxnId="{E377E8DA-F0D2-CF42-99CB-789D0D086BAC}">
      <dgm:prSet/>
      <dgm:spPr/>
      <dgm:t>
        <a:bodyPr/>
        <a:lstStyle/>
        <a:p>
          <a:endParaRPr lang="en-US"/>
        </a:p>
      </dgm:t>
    </dgm:pt>
    <dgm:pt modelId="{1BA3EDA3-B568-A045-AC5A-18C9E529618E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9ADE7C53-00D2-944B-AE3E-AC71EF44FA5C}" type="parTrans" cxnId="{85D1D7D2-F480-3844-A3B4-0CC8EC883111}">
      <dgm:prSet/>
      <dgm:spPr/>
      <dgm:t>
        <a:bodyPr/>
        <a:lstStyle/>
        <a:p>
          <a:endParaRPr lang="en-US"/>
        </a:p>
      </dgm:t>
    </dgm:pt>
    <dgm:pt modelId="{0BF255FE-E69E-3A44-90BE-4EFF68F68BA6}" type="sibTrans" cxnId="{85D1D7D2-F480-3844-A3B4-0CC8EC883111}">
      <dgm:prSet/>
      <dgm:spPr/>
      <dgm:t>
        <a:bodyPr/>
        <a:lstStyle/>
        <a:p>
          <a:endParaRPr lang="en-US"/>
        </a:p>
      </dgm:t>
    </dgm:pt>
    <dgm:pt modelId="{4ABBDBA2-2719-4C50-B7D4-977DE2D5AC2D}" type="pres">
      <dgm:prSet presAssocID="{C6E5BD87-E435-40DF-AA38-FAAA263D2BAF}" presName="root" presStyleCnt="0">
        <dgm:presLayoutVars>
          <dgm:dir/>
          <dgm:resizeHandles val="exact"/>
        </dgm:presLayoutVars>
      </dgm:prSet>
      <dgm:spPr/>
    </dgm:pt>
    <dgm:pt modelId="{4114993B-A777-4743-9F25-3F426F747863}" type="pres">
      <dgm:prSet presAssocID="{8FBC5386-83C5-4A0B-B1BF-0F3637169A8A}" presName="compNode" presStyleCnt="0"/>
      <dgm:spPr/>
    </dgm:pt>
    <dgm:pt modelId="{49003106-AA70-4F4E-8F16-40E89E236D93}" type="pres">
      <dgm:prSet presAssocID="{8FBC5386-83C5-4A0B-B1BF-0F3637169A8A}" presName="iconBgRect" presStyleLbl="bgShp" presStyleIdx="0" presStyleCnt="2"/>
      <dgm:spPr/>
    </dgm:pt>
    <dgm:pt modelId="{8523725D-7AF1-4E58-8A13-3BC529385CC5}" type="pres">
      <dgm:prSet presAssocID="{8FBC5386-83C5-4A0B-B1BF-0F3637169A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CE0372D-9362-441D-B171-6809486E7EE3}" type="pres">
      <dgm:prSet presAssocID="{8FBC5386-83C5-4A0B-B1BF-0F3637169A8A}" presName="spaceRect" presStyleCnt="0"/>
      <dgm:spPr/>
    </dgm:pt>
    <dgm:pt modelId="{20565F02-F2FB-43D9-A655-9AD77664B48C}" type="pres">
      <dgm:prSet presAssocID="{8FBC5386-83C5-4A0B-B1BF-0F3637169A8A}" presName="textRect" presStyleLbl="revTx" presStyleIdx="0" presStyleCnt="2">
        <dgm:presLayoutVars>
          <dgm:chMax val="1"/>
          <dgm:chPref val="1"/>
        </dgm:presLayoutVars>
      </dgm:prSet>
      <dgm:spPr/>
    </dgm:pt>
    <dgm:pt modelId="{43A2DBD2-B852-4EE4-8684-78C96A4BE0E6}" type="pres">
      <dgm:prSet presAssocID="{5A709803-1C38-4FBA-8B21-FB3FF09409B8}" presName="sibTrans" presStyleCnt="0"/>
      <dgm:spPr/>
    </dgm:pt>
    <dgm:pt modelId="{8F7043FC-3062-452D-B985-378FF6D850C2}" type="pres">
      <dgm:prSet presAssocID="{9FF69518-73AD-4916-9FCF-644D12779166}" presName="compNode" presStyleCnt="0"/>
      <dgm:spPr/>
    </dgm:pt>
    <dgm:pt modelId="{08A600CC-AEF1-44CE-8669-130FB8ABFF04}" type="pres">
      <dgm:prSet presAssocID="{9FF69518-73AD-4916-9FCF-644D12779166}" presName="iconBgRect" presStyleLbl="bgShp" presStyleIdx="1" presStyleCnt="2"/>
      <dgm:spPr/>
    </dgm:pt>
    <dgm:pt modelId="{117AFE0C-3307-48C5-B10F-03D8D58D742B}" type="pres">
      <dgm:prSet presAssocID="{9FF69518-73AD-4916-9FCF-644D127791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2E7510F-ED01-401A-A05D-1664C3E97195}" type="pres">
      <dgm:prSet presAssocID="{9FF69518-73AD-4916-9FCF-644D12779166}" presName="spaceRect" presStyleCnt="0"/>
      <dgm:spPr/>
    </dgm:pt>
    <dgm:pt modelId="{DC4D98EE-6A96-425E-8D85-837FF1A105F1}" type="pres">
      <dgm:prSet presAssocID="{9FF69518-73AD-4916-9FCF-644D127791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37621C-6E32-3446-BBC0-71F17658EA57}" type="presOf" srcId="{C6E5BD87-E435-40DF-AA38-FAAA263D2BAF}" destId="{4ABBDBA2-2719-4C50-B7D4-977DE2D5AC2D}" srcOrd="0" destOrd="0" presId="urn:microsoft.com/office/officeart/2018/5/layout/IconCircleLabelList"/>
    <dgm:cxn modelId="{C5C19D81-43E8-4ABB-96A4-EC7A866423EF}" srcId="{C6E5BD87-E435-40DF-AA38-FAAA263D2BAF}" destId="{9FF69518-73AD-4916-9FCF-644D12779166}" srcOrd="1" destOrd="0" parTransId="{38FAD513-90A2-4F59-8E75-A44F01EFA478}" sibTransId="{53604FF0-0C9C-4239-BAB0-E35C6CFA3482}"/>
    <dgm:cxn modelId="{00E037B2-E453-4618-B6A1-EA1AF7B12624}" srcId="{C6E5BD87-E435-40DF-AA38-FAAA263D2BAF}" destId="{8FBC5386-83C5-4A0B-B1BF-0F3637169A8A}" srcOrd="0" destOrd="0" parTransId="{8996994A-057A-42CC-B3D7-8C282C3CEA3D}" sibTransId="{5A709803-1C38-4FBA-8B21-FB3FF09409B8}"/>
    <dgm:cxn modelId="{85D1D7D2-F480-3844-A3B4-0CC8EC883111}" srcId="{9FF69518-73AD-4916-9FCF-644D12779166}" destId="{1BA3EDA3-B568-A045-AC5A-18C9E529618E}" srcOrd="0" destOrd="0" parTransId="{9ADE7C53-00D2-944B-AE3E-AC71EF44FA5C}" sibTransId="{0BF255FE-E69E-3A44-90BE-4EFF68F68BA6}"/>
    <dgm:cxn modelId="{44EA28D4-2F25-5340-B300-A5E8B6D3936A}" type="presOf" srcId="{8FBC5386-83C5-4A0B-B1BF-0F3637169A8A}" destId="{20565F02-F2FB-43D9-A655-9AD77664B48C}" srcOrd="0" destOrd="0" presId="urn:microsoft.com/office/officeart/2018/5/layout/IconCircleLabelList"/>
    <dgm:cxn modelId="{09A9CCD9-34C3-4043-ACAF-5B7DFB99A51E}" type="presOf" srcId="{9FF69518-73AD-4916-9FCF-644D12779166}" destId="{DC4D98EE-6A96-425E-8D85-837FF1A105F1}" srcOrd="0" destOrd="0" presId="urn:microsoft.com/office/officeart/2018/5/layout/IconCircleLabelList"/>
    <dgm:cxn modelId="{E377E8DA-F0D2-CF42-99CB-789D0D086BAC}" srcId="{8FBC5386-83C5-4A0B-B1BF-0F3637169A8A}" destId="{2AD221B3-B819-DE4E-B4FE-ED473931DD95}" srcOrd="0" destOrd="0" parTransId="{A1D7736F-FB91-6844-A8F6-F3AB84BF487C}" sibTransId="{83CF42F1-04E0-6F4F-A5BA-4729574C8985}"/>
    <dgm:cxn modelId="{38875CCA-D7FA-4240-88BC-C999C1580E9A}" type="presParOf" srcId="{4ABBDBA2-2719-4C50-B7D4-977DE2D5AC2D}" destId="{4114993B-A777-4743-9F25-3F426F747863}" srcOrd="0" destOrd="0" presId="urn:microsoft.com/office/officeart/2018/5/layout/IconCircleLabelList"/>
    <dgm:cxn modelId="{B1C12BC6-570B-FC42-8711-7FE40A7F0099}" type="presParOf" srcId="{4114993B-A777-4743-9F25-3F426F747863}" destId="{49003106-AA70-4F4E-8F16-40E89E236D93}" srcOrd="0" destOrd="0" presId="urn:microsoft.com/office/officeart/2018/5/layout/IconCircleLabelList"/>
    <dgm:cxn modelId="{F186C07C-B802-B045-903E-5159BB6C34B1}" type="presParOf" srcId="{4114993B-A777-4743-9F25-3F426F747863}" destId="{8523725D-7AF1-4E58-8A13-3BC529385CC5}" srcOrd="1" destOrd="0" presId="urn:microsoft.com/office/officeart/2018/5/layout/IconCircleLabelList"/>
    <dgm:cxn modelId="{578E4A99-459A-1B4D-BA7D-B840A436D192}" type="presParOf" srcId="{4114993B-A777-4743-9F25-3F426F747863}" destId="{7CE0372D-9362-441D-B171-6809486E7EE3}" srcOrd="2" destOrd="0" presId="urn:microsoft.com/office/officeart/2018/5/layout/IconCircleLabelList"/>
    <dgm:cxn modelId="{41F5E2CC-F2BE-9744-AE09-A6D8B66D1C15}" type="presParOf" srcId="{4114993B-A777-4743-9F25-3F426F747863}" destId="{20565F02-F2FB-43D9-A655-9AD77664B48C}" srcOrd="3" destOrd="0" presId="urn:microsoft.com/office/officeart/2018/5/layout/IconCircleLabelList"/>
    <dgm:cxn modelId="{CE728C14-FFD6-FD44-AED5-8B27D27EBA25}" type="presParOf" srcId="{4ABBDBA2-2719-4C50-B7D4-977DE2D5AC2D}" destId="{43A2DBD2-B852-4EE4-8684-78C96A4BE0E6}" srcOrd="1" destOrd="0" presId="urn:microsoft.com/office/officeart/2018/5/layout/IconCircleLabelList"/>
    <dgm:cxn modelId="{9B8B270C-35D7-9C4D-B9B4-64D5E9858F88}" type="presParOf" srcId="{4ABBDBA2-2719-4C50-B7D4-977DE2D5AC2D}" destId="{8F7043FC-3062-452D-B985-378FF6D850C2}" srcOrd="2" destOrd="0" presId="urn:microsoft.com/office/officeart/2018/5/layout/IconCircleLabelList"/>
    <dgm:cxn modelId="{1CEEB1A4-4995-214F-9AAA-97F6DB2B501C}" type="presParOf" srcId="{8F7043FC-3062-452D-B985-378FF6D850C2}" destId="{08A600CC-AEF1-44CE-8669-130FB8ABFF04}" srcOrd="0" destOrd="0" presId="urn:microsoft.com/office/officeart/2018/5/layout/IconCircleLabelList"/>
    <dgm:cxn modelId="{F84E912B-AEC0-8941-BEDC-ACE918EB3A08}" type="presParOf" srcId="{8F7043FC-3062-452D-B985-378FF6D850C2}" destId="{117AFE0C-3307-48C5-B10F-03D8D58D742B}" srcOrd="1" destOrd="0" presId="urn:microsoft.com/office/officeart/2018/5/layout/IconCircleLabelList"/>
    <dgm:cxn modelId="{8CCF7F6D-CEEC-EB45-80D1-75B0EFEF0BC2}" type="presParOf" srcId="{8F7043FC-3062-452D-B985-378FF6D850C2}" destId="{D2E7510F-ED01-401A-A05D-1664C3E97195}" srcOrd="2" destOrd="0" presId="urn:microsoft.com/office/officeart/2018/5/layout/IconCircleLabelList"/>
    <dgm:cxn modelId="{55848B44-68E2-524B-A700-3AFFCA07C317}" type="presParOf" srcId="{8F7043FC-3062-452D-B985-378FF6D850C2}" destId="{DC4D98EE-6A96-425E-8D85-837FF1A105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6CD18-5401-4A77-BEF2-C5C631A8C9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C6A42F-09B1-466E-8C42-6F10E32DD113}">
      <dgm:prSet/>
      <dgm:spPr/>
      <dgm:t>
        <a:bodyPr/>
        <a:lstStyle/>
        <a:p>
          <a:r>
            <a:rPr lang="en-US"/>
            <a:t>Functional: </a:t>
          </a:r>
        </a:p>
      </dgm:t>
    </dgm:pt>
    <dgm:pt modelId="{62FD05ED-F08B-4E50-8804-65F68101CD4D}" type="parTrans" cxnId="{E9E459B2-CD2A-4D5E-9D86-329E03023C08}">
      <dgm:prSet/>
      <dgm:spPr/>
      <dgm:t>
        <a:bodyPr/>
        <a:lstStyle/>
        <a:p>
          <a:endParaRPr lang="en-US"/>
        </a:p>
      </dgm:t>
    </dgm:pt>
    <dgm:pt modelId="{A6A2FF5E-3FD3-493E-993E-274507EF50C1}" type="sibTrans" cxnId="{E9E459B2-CD2A-4D5E-9D86-329E03023C08}">
      <dgm:prSet/>
      <dgm:spPr/>
      <dgm:t>
        <a:bodyPr/>
        <a:lstStyle/>
        <a:p>
          <a:endParaRPr lang="en-US"/>
        </a:p>
      </dgm:t>
    </dgm:pt>
    <dgm:pt modelId="{2EAC2D42-CF0F-47BF-96C6-7B85064C0685}">
      <dgm:prSet/>
      <dgm:spPr/>
      <dgm:t>
        <a:bodyPr/>
        <a:lstStyle/>
        <a:p>
          <a:r>
            <a:rPr lang="en-US"/>
            <a:t>Credentials indicate to employers that one has the necessary skills and knowledge to adequately perform at the job </a:t>
          </a:r>
        </a:p>
      </dgm:t>
    </dgm:pt>
    <dgm:pt modelId="{8A945D25-7D7C-4329-BC28-FC14612EE9BF}" type="parTrans" cxnId="{C2845426-55EC-4754-AD87-6A3C078CEB74}">
      <dgm:prSet/>
      <dgm:spPr/>
      <dgm:t>
        <a:bodyPr/>
        <a:lstStyle/>
        <a:p>
          <a:endParaRPr lang="en-US"/>
        </a:p>
      </dgm:t>
    </dgm:pt>
    <dgm:pt modelId="{8AA7061E-5EF7-4A5F-809A-0AA84A4F2726}" type="sibTrans" cxnId="{C2845426-55EC-4754-AD87-6A3C078CEB74}">
      <dgm:prSet/>
      <dgm:spPr/>
      <dgm:t>
        <a:bodyPr/>
        <a:lstStyle/>
        <a:p>
          <a:endParaRPr lang="en-US"/>
        </a:p>
      </dgm:t>
    </dgm:pt>
    <dgm:pt modelId="{147C4A1A-2BA7-4766-9682-83D65E7CFFAB}">
      <dgm:prSet/>
      <dgm:spPr/>
      <dgm:t>
        <a:bodyPr/>
        <a:lstStyle/>
        <a:p>
          <a:r>
            <a:rPr lang="en-US"/>
            <a:t>Conflict</a:t>
          </a:r>
        </a:p>
      </dgm:t>
    </dgm:pt>
    <dgm:pt modelId="{D1C058F2-61CD-4315-918F-FB7357E688BC}" type="parTrans" cxnId="{DA605FE2-3510-49EA-B04F-B7D899E8DE9C}">
      <dgm:prSet/>
      <dgm:spPr/>
      <dgm:t>
        <a:bodyPr/>
        <a:lstStyle/>
        <a:p>
          <a:endParaRPr lang="en-US"/>
        </a:p>
      </dgm:t>
    </dgm:pt>
    <dgm:pt modelId="{716FAA8B-6835-4B88-A31C-66CE49B0E0F7}" type="sibTrans" cxnId="{DA605FE2-3510-49EA-B04F-B7D899E8DE9C}">
      <dgm:prSet/>
      <dgm:spPr/>
      <dgm:t>
        <a:bodyPr/>
        <a:lstStyle/>
        <a:p>
          <a:endParaRPr lang="en-US"/>
        </a:p>
      </dgm:t>
    </dgm:pt>
    <dgm:pt modelId="{5C9DB13F-24BC-4C50-9C48-D23A36B5C595}">
      <dgm:prSet/>
      <dgm:spPr/>
      <dgm:t>
        <a:bodyPr/>
        <a:lstStyle/>
        <a:p>
          <a:r>
            <a:rPr lang="en-US"/>
            <a:t>Very loose coupling between credential and skill </a:t>
          </a:r>
        </a:p>
      </dgm:t>
    </dgm:pt>
    <dgm:pt modelId="{90BD5C76-2405-4F17-997D-02A0CAFAE693}" type="parTrans" cxnId="{E3E3882D-8AA3-4D56-9364-2A1671232231}">
      <dgm:prSet/>
      <dgm:spPr/>
      <dgm:t>
        <a:bodyPr/>
        <a:lstStyle/>
        <a:p>
          <a:endParaRPr lang="en-US"/>
        </a:p>
      </dgm:t>
    </dgm:pt>
    <dgm:pt modelId="{1EE085C7-45CC-418C-BF16-8DCEA9A2DEAE}" type="sibTrans" cxnId="{E3E3882D-8AA3-4D56-9364-2A1671232231}">
      <dgm:prSet/>
      <dgm:spPr/>
      <dgm:t>
        <a:bodyPr/>
        <a:lstStyle/>
        <a:p>
          <a:endParaRPr lang="en-US"/>
        </a:p>
      </dgm:t>
    </dgm:pt>
    <dgm:pt modelId="{E9547EB3-78A2-4938-B8FB-1A0855AA9546}">
      <dgm:prSet/>
      <dgm:spPr/>
      <dgm:t>
        <a:bodyPr/>
        <a:lstStyle/>
        <a:p>
          <a:r>
            <a:rPr lang="en-US"/>
            <a:t>Can be ‘bought’ </a:t>
          </a:r>
        </a:p>
      </dgm:t>
    </dgm:pt>
    <dgm:pt modelId="{95C836EB-ABEF-419E-B6DA-B23F3E0BDC7D}" type="parTrans" cxnId="{EFB302AC-16F7-4F95-BF70-8D2A9CB4E083}">
      <dgm:prSet/>
      <dgm:spPr/>
      <dgm:t>
        <a:bodyPr/>
        <a:lstStyle/>
        <a:p>
          <a:endParaRPr lang="en-US"/>
        </a:p>
      </dgm:t>
    </dgm:pt>
    <dgm:pt modelId="{A4BE2C8F-BC9F-4C01-BCC0-4A55FBDFAD2D}" type="sibTrans" cxnId="{EFB302AC-16F7-4F95-BF70-8D2A9CB4E083}">
      <dgm:prSet/>
      <dgm:spPr/>
      <dgm:t>
        <a:bodyPr/>
        <a:lstStyle/>
        <a:p>
          <a:endParaRPr lang="en-US"/>
        </a:p>
      </dgm:t>
    </dgm:pt>
    <dgm:pt modelId="{ADDA3833-9ED7-2B44-BFC4-8DD971B1B5F7}" type="pres">
      <dgm:prSet presAssocID="{D676CD18-5401-4A77-BEF2-C5C631A8C9B7}" presName="linear" presStyleCnt="0">
        <dgm:presLayoutVars>
          <dgm:dir/>
          <dgm:animLvl val="lvl"/>
          <dgm:resizeHandles val="exact"/>
        </dgm:presLayoutVars>
      </dgm:prSet>
      <dgm:spPr/>
    </dgm:pt>
    <dgm:pt modelId="{75088216-695F-CE4F-8B32-779E997112B0}" type="pres">
      <dgm:prSet presAssocID="{8DC6A42F-09B1-466E-8C42-6F10E32DD113}" presName="parentLin" presStyleCnt="0"/>
      <dgm:spPr/>
    </dgm:pt>
    <dgm:pt modelId="{F1C4589F-0C94-0F44-A127-34B9A056924A}" type="pres">
      <dgm:prSet presAssocID="{8DC6A42F-09B1-466E-8C42-6F10E32DD113}" presName="parentLeftMargin" presStyleLbl="node1" presStyleIdx="0" presStyleCnt="2"/>
      <dgm:spPr/>
    </dgm:pt>
    <dgm:pt modelId="{E5E26293-14CC-5245-BA8D-6395D553FD16}" type="pres">
      <dgm:prSet presAssocID="{8DC6A42F-09B1-466E-8C42-6F10E32DD1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1936E7-2A1A-394D-9E95-CF9177AFF103}" type="pres">
      <dgm:prSet presAssocID="{8DC6A42F-09B1-466E-8C42-6F10E32DD113}" presName="negativeSpace" presStyleCnt="0"/>
      <dgm:spPr/>
    </dgm:pt>
    <dgm:pt modelId="{8469FE77-A6BC-B94B-8088-4881727405FC}" type="pres">
      <dgm:prSet presAssocID="{8DC6A42F-09B1-466E-8C42-6F10E32DD113}" presName="childText" presStyleLbl="conFgAcc1" presStyleIdx="0" presStyleCnt="2">
        <dgm:presLayoutVars>
          <dgm:bulletEnabled val="1"/>
        </dgm:presLayoutVars>
      </dgm:prSet>
      <dgm:spPr/>
    </dgm:pt>
    <dgm:pt modelId="{EA4F4BD5-0998-C14F-B514-1B9AB1B57BF8}" type="pres">
      <dgm:prSet presAssocID="{A6A2FF5E-3FD3-493E-993E-274507EF50C1}" presName="spaceBetweenRectangles" presStyleCnt="0"/>
      <dgm:spPr/>
    </dgm:pt>
    <dgm:pt modelId="{18B1B8C9-73E2-AE44-9C80-36CB498D7A91}" type="pres">
      <dgm:prSet presAssocID="{147C4A1A-2BA7-4766-9682-83D65E7CFFAB}" presName="parentLin" presStyleCnt="0"/>
      <dgm:spPr/>
    </dgm:pt>
    <dgm:pt modelId="{3A63BD78-C7C1-1640-A2F8-8438C7D0DFF7}" type="pres">
      <dgm:prSet presAssocID="{147C4A1A-2BA7-4766-9682-83D65E7CFFAB}" presName="parentLeftMargin" presStyleLbl="node1" presStyleIdx="0" presStyleCnt="2"/>
      <dgm:spPr/>
    </dgm:pt>
    <dgm:pt modelId="{658797A4-547E-444F-83E3-04B57AA50743}" type="pres">
      <dgm:prSet presAssocID="{147C4A1A-2BA7-4766-9682-83D65E7CFF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F60A41-91CD-E148-A769-805B66354C10}" type="pres">
      <dgm:prSet presAssocID="{147C4A1A-2BA7-4766-9682-83D65E7CFFAB}" presName="negativeSpace" presStyleCnt="0"/>
      <dgm:spPr/>
    </dgm:pt>
    <dgm:pt modelId="{E39A81EA-04BB-294D-ADEA-F2A862AC72DF}" type="pres">
      <dgm:prSet presAssocID="{147C4A1A-2BA7-4766-9682-83D65E7CFF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5FD13-DD72-0643-B7A5-CF3395AD7495}" type="presOf" srcId="{D676CD18-5401-4A77-BEF2-C5C631A8C9B7}" destId="{ADDA3833-9ED7-2B44-BFC4-8DD971B1B5F7}" srcOrd="0" destOrd="0" presId="urn:microsoft.com/office/officeart/2005/8/layout/list1"/>
    <dgm:cxn modelId="{F83C9614-C60C-FA40-A602-3F46D0D7B500}" type="presOf" srcId="{E9547EB3-78A2-4938-B8FB-1A0855AA9546}" destId="{E39A81EA-04BB-294D-ADEA-F2A862AC72DF}" srcOrd="0" destOrd="1" presId="urn:microsoft.com/office/officeart/2005/8/layout/list1"/>
    <dgm:cxn modelId="{C2845426-55EC-4754-AD87-6A3C078CEB74}" srcId="{8DC6A42F-09B1-466E-8C42-6F10E32DD113}" destId="{2EAC2D42-CF0F-47BF-96C6-7B85064C0685}" srcOrd="0" destOrd="0" parTransId="{8A945D25-7D7C-4329-BC28-FC14612EE9BF}" sibTransId="{8AA7061E-5EF7-4A5F-809A-0AA84A4F2726}"/>
    <dgm:cxn modelId="{E3E3882D-8AA3-4D56-9364-2A1671232231}" srcId="{147C4A1A-2BA7-4766-9682-83D65E7CFFAB}" destId="{5C9DB13F-24BC-4C50-9C48-D23A36B5C595}" srcOrd="0" destOrd="0" parTransId="{90BD5C76-2405-4F17-997D-02A0CAFAE693}" sibTransId="{1EE085C7-45CC-418C-BF16-8DCEA9A2DEAE}"/>
    <dgm:cxn modelId="{9E03207F-F0BA-7647-9300-F7CD3F4B6C80}" type="presOf" srcId="{147C4A1A-2BA7-4766-9682-83D65E7CFFAB}" destId="{658797A4-547E-444F-83E3-04B57AA50743}" srcOrd="1" destOrd="0" presId="urn:microsoft.com/office/officeart/2005/8/layout/list1"/>
    <dgm:cxn modelId="{E33C41A8-FB37-1141-BBB5-C580A97FE338}" type="presOf" srcId="{8DC6A42F-09B1-466E-8C42-6F10E32DD113}" destId="{E5E26293-14CC-5245-BA8D-6395D553FD16}" srcOrd="1" destOrd="0" presId="urn:microsoft.com/office/officeart/2005/8/layout/list1"/>
    <dgm:cxn modelId="{EFB302AC-16F7-4F95-BF70-8D2A9CB4E083}" srcId="{147C4A1A-2BA7-4766-9682-83D65E7CFFAB}" destId="{E9547EB3-78A2-4938-B8FB-1A0855AA9546}" srcOrd="1" destOrd="0" parTransId="{95C836EB-ABEF-419E-B6DA-B23F3E0BDC7D}" sibTransId="{A4BE2C8F-BC9F-4C01-BCC0-4A55FBDFAD2D}"/>
    <dgm:cxn modelId="{E9E459B2-CD2A-4D5E-9D86-329E03023C08}" srcId="{D676CD18-5401-4A77-BEF2-C5C631A8C9B7}" destId="{8DC6A42F-09B1-466E-8C42-6F10E32DD113}" srcOrd="0" destOrd="0" parTransId="{62FD05ED-F08B-4E50-8804-65F68101CD4D}" sibTransId="{A6A2FF5E-3FD3-493E-993E-274507EF50C1}"/>
    <dgm:cxn modelId="{C1FB88CC-90EF-7841-B520-81FC28E61E7E}" type="presOf" srcId="{2EAC2D42-CF0F-47BF-96C6-7B85064C0685}" destId="{8469FE77-A6BC-B94B-8088-4881727405FC}" srcOrd="0" destOrd="0" presId="urn:microsoft.com/office/officeart/2005/8/layout/list1"/>
    <dgm:cxn modelId="{B03459D7-72B5-6141-B149-3A1926BD5EC6}" type="presOf" srcId="{147C4A1A-2BA7-4766-9682-83D65E7CFFAB}" destId="{3A63BD78-C7C1-1640-A2F8-8438C7D0DFF7}" srcOrd="0" destOrd="0" presId="urn:microsoft.com/office/officeart/2005/8/layout/list1"/>
    <dgm:cxn modelId="{DA605FE2-3510-49EA-B04F-B7D899E8DE9C}" srcId="{D676CD18-5401-4A77-BEF2-C5C631A8C9B7}" destId="{147C4A1A-2BA7-4766-9682-83D65E7CFFAB}" srcOrd="1" destOrd="0" parTransId="{D1C058F2-61CD-4315-918F-FB7357E688BC}" sibTransId="{716FAA8B-6835-4B88-A31C-66CE49B0E0F7}"/>
    <dgm:cxn modelId="{7A432AF9-1A50-5B43-B05C-61C7537A355F}" type="presOf" srcId="{8DC6A42F-09B1-466E-8C42-6F10E32DD113}" destId="{F1C4589F-0C94-0F44-A127-34B9A056924A}" srcOrd="0" destOrd="0" presId="urn:microsoft.com/office/officeart/2005/8/layout/list1"/>
    <dgm:cxn modelId="{0F96B5FC-6963-B44F-A496-4988721F6549}" type="presOf" srcId="{5C9DB13F-24BC-4C50-9C48-D23A36B5C595}" destId="{E39A81EA-04BB-294D-ADEA-F2A862AC72DF}" srcOrd="0" destOrd="0" presId="urn:microsoft.com/office/officeart/2005/8/layout/list1"/>
    <dgm:cxn modelId="{CF6BF6A8-6EB1-2041-B20A-5C67E05CCC59}" type="presParOf" srcId="{ADDA3833-9ED7-2B44-BFC4-8DD971B1B5F7}" destId="{75088216-695F-CE4F-8B32-779E997112B0}" srcOrd="0" destOrd="0" presId="urn:microsoft.com/office/officeart/2005/8/layout/list1"/>
    <dgm:cxn modelId="{4F145871-ED8F-F942-80B1-D9202E9DA394}" type="presParOf" srcId="{75088216-695F-CE4F-8B32-779E997112B0}" destId="{F1C4589F-0C94-0F44-A127-34B9A056924A}" srcOrd="0" destOrd="0" presId="urn:microsoft.com/office/officeart/2005/8/layout/list1"/>
    <dgm:cxn modelId="{64973355-6FC4-8549-8BC9-0F2BC3FC1739}" type="presParOf" srcId="{75088216-695F-CE4F-8B32-779E997112B0}" destId="{E5E26293-14CC-5245-BA8D-6395D553FD16}" srcOrd="1" destOrd="0" presId="urn:microsoft.com/office/officeart/2005/8/layout/list1"/>
    <dgm:cxn modelId="{951404A8-94CA-B346-A6C6-E2C23CCAB740}" type="presParOf" srcId="{ADDA3833-9ED7-2B44-BFC4-8DD971B1B5F7}" destId="{4D1936E7-2A1A-394D-9E95-CF9177AFF103}" srcOrd="1" destOrd="0" presId="urn:microsoft.com/office/officeart/2005/8/layout/list1"/>
    <dgm:cxn modelId="{16BC61F9-D1B2-A041-9513-CEE54C61E513}" type="presParOf" srcId="{ADDA3833-9ED7-2B44-BFC4-8DD971B1B5F7}" destId="{8469FE77-A6BC-B94B-8088-4881727405FC}" srcOrd="2" destOrd="0" presId="urn:microsoft.com/office/officeart/2005/8/layout/list1"/>
    <dgm:cxn modelId="{0BA047C3-FF6B-6B4E-AF28-81CF3A146C20}" type="presParOf" srcId="{ADDA3833-9ED7-2B44-BFC4-8DD971B1B5F7}" destId="{EA4F4BD5-0998-C14F-B514-1B9AB1B57BF8}" srcOrd="3" destOrd="0" presId="urn:microsoft.com/office/officeart/2005/8/layout/list1"/>
    <dgm:cxn modelId="{3CA96343-44D3-4A42-9535-A203B607F030}" type="presParOf" srcId="{ADDA3833-9ED7-2B44-BFC4-8DD971B1B5F7}" destId="{18B1B8C9-73E2-AE44-9C80-36CB498D7A91}" srcOrd="4" destOrd="0" presId="urn:microsoft.com/office/officeart/2005/8/layout/list1"/>
    <dgm:cxn modelId="{608D1B78-D94B-C94E-A976-4C4165A74647}" type="presParOf" srcId="{18B1B8C9-73E2-AE44-9C80-36CB498D7A91}" destId="{3A63BD78-C7C1-1640-A2F8-8438C7D0DFF7}" srcOrd="0" destOrd="0" presId="urn:microsoft.com/office/officeart/2005/8/layout/list1"/>
    <dgm:cxn modelId="{9318E346-15C2-B946-8F19-F143C32F25BC}" type="presParOf" srcId="{18B1B8C9-73E2-AE44-9C80-36CB498D7A91}" destId="{658797A4-547E-444F-83E3-04B57AA50743}" srcOrd="1" destOrd="0" presId="urn:microsoft.com/office/officeart/2005/8/layout/list1"/>
    <dgm:cxn modelId="{558B29FA-F008-4D45-A47C-FF1F70ECE235}" type="presParOf" srcId="{ADDA3833-9ED7-2B44-BFC4-8DD971B1B5F7}" destId="{94F60A41-91CD-E148-A769-805B66354C10}" srcOrd="5" destOrd="0" presId="urn:microsoft.com/office/officeart/2005/8/layout/list1"/>
    <dgm:cxn modelId="{EB7F55DB-B8B6-E14A-A1F8-524D43E3FD0F}" type="presParOf" srcId="{ADDA3833-9ED7-2B44-BFC4-8DD971B1B5F7}" destId="{E39A81EA-04BB-294D-ADEA-F2A862AC72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01EB5-4D8C-4D41-AE3E-EA9CA14241D8}">
      <dsp:nvSpPr>
        <dsp:cNvPr id="0" name=""/>
        <dsp:cNvSpPr/>
      </dsp:nvSpPr>
      <dsp:spPr>
        <a:xfrm>
          <a:off x="0" y="70050"/>
          <a:ext cx="599440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Licensing</a:t>
          </a:r>
        </a:p>
      </dsp:txBody>
      <dsp:txXfrm>
        <a:off x="46834" y="116884"/>
        <a:ext cx="5900732" cy="865732"/>
      </dsp:txXfrm>
    </dsp:sp>
    <dsp:sp modelId="{7B9F839D-879E-C24F-9CDB-BAF21E1BDAEC}">
      <dsp:nvSpPr>
        <dsp:cNvPr id="0" name=""/>
        <dsp:cNvSpPr/>
      </dsp:nvSpPr>
      <dsp:spPr>
        <a:xfrm>
          <a:off x="0" y="1147530"/>
          <a:ext cx="5994400" cy="959400"/>
        </a:xfrm>
        <a:prstGeom prst="roundRect">
          <a:avLst/>
        </a:prstGeom>
        <a:solidFill>
          <a:schemeClr val="accent2">
            <a:hueOff val="-1899524"/>
            <a:satOff val="4207"/>
            <a:lumOff val="5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Educational credentials </a:t>
          </a:r>
        </a:p>
      </dsp:txBody>
      <dsp:txXfrm>
        <a:off x="46834" y="1194364"/>
        <a:ext cx="5900732" cy="865732"/>
      </dsp:txXfrm>
    </dsp:sp>
    <dsp:sp modelId="{F7B9E2C8-94E9-1A42-9CF3-8FB7B95B3596}">
      <dsp:nvSpPr>
        <dsp:cNvPr id="0" name=""/>
        <dsp:cNvSpPr/>
      </dsp:nvSpPr>
      <dsp:spPr>
        <a:xfrm>
          <a:off x="0" y="2225010"/>
          <a:ext cx="5994400" cy="959400"/>
        </a:xfrm>
        <a:prstGeom prst="roundRect">
          <a:avLst/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Unions </a:t>
          </a:r>
        </a:p>
      </dsp:txBody>
      <dsp:txXfrm>
        <a:off x="46834" y="2271844"/>
        <a:ext cx="5900732" cy="865732"/>
      </dsp:txXfrm>
    </dsp:sp>
    <dsp:sp modelId="{F66C0354-A56D-814A-949A-1B52896C98D3}">
      <dsp:nvSpPr>
        <dsp:cNvPr id="0" name=""/>
        <dsp:cNvSpPr/>
      </dsp:nvSpPr>
      <dsp:spPr>
        <a:xfrm>
          <a:off x="0" y="3302490"/>
          <a:ext cx="5994400" cy="959400"/>
        </a:xfrm>
        <a:prstGeom prst="roundRect">
          <a:avLst/>
        </a:prstGeom>
        <a:solidFill>
          <a:schemeClr val="accent2">
            <a:hueOff val="-5698571"/>
            <a:satOff val="12620"/>
            <a:lumOff val="1735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Occupational associations </a:t>
          </a:r>
        </a:p>
      </dsp:txBody>
      <dsp:txXfrm>
        <a:off x="46834" y="3349324"/>
        <a:ext cx="5900732" cy="865732"/>
      </dsp:txXfrm>
    </dsp:sp>
    <dsp:sp modelId="{F8664E2D-6BC3-1E48-A07A-BDE707C53757}">
      <dsp:nvSpPr>
        <dsp:cNvPr id="0" name=""/>
        <dsp:cNvSpPr/>
      </dsp:nvSpPr>
      <dsp:spPr>
        <a:xfrm>
          <a:off x="0" y="4379970"/>
          <a:ext cx="5994400" cy="959400"/>
        </a:xfrm>
        <a:prstGeom prst="roundRect">
          <a:avLst/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Voluntary certification </a:t>
          </a:r>
        </a:p>
      </dsp:txBody>
      <dsp:txXfrm>
        <a:off x="46834" y="4426804"/>
        <a:ext cx="5900732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03106-AA70-4F4E-8F16-40E89E236D93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3725D-7AF1-4E58-8A13-3BC529385CC5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65F02-F2FB-43D9-A655-9AD77664B48C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Reduce labor supply</a:t>
          </a:r>
        </a:p>
      </dsp:txBody>
      <dsp:txXfrm>
        <a:off x="1235696" y="2854550"/>
        <a:ext cx="3543750" cy="720000"/>
      </dsp:txXfrm>
    </dsp:sp>
    <dsp:sp modelId="{08A600CC-AEF1-44CE-8669-130FB8ABFF04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FE0C-3307-48C5-B10F-03D8D58D742B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D98EE-6A96-425E-8D85-837FF1A105F1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Increase demand</a:t>
          </a:r>
        </a:p>
      </dsp:txBody>
      <dsp:txXfrm>
        <a:off x="5399603" y="2854550"/>
        <a:ext cx="354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9FE77-A6BC-B94B-8088-4881727405FC}">
      <dsp:nvSpPr>
        <dsp:cNvPr id="0" name=""/>
        <dsp:cNvSpPr/>
      </dsp:nvSpPr>
      <dsp:spPr>
        <a:xfrm>
          <a:off x="0" y="390095"/>
          <a:ext cx="10178321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51" tIns="499872" rIns="7899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Credentials indicate to employers that one has the necessary skills and knowledge to adequately perform at the job </a:t>
          </a:r>
        </a:p>
      </dsp:txBody>
      <dsp:txXfrm>
        <a:off x="0" y="390095"/>
        <a:ext cx="10178321" cy="1323000"/>
      </dsp:txXfrm>
    </dsp:sp>
    <dsp:sp modelId="{E5E26293-14CC-5245-BA8D-6395D553FD16}">
      <dsp:nvSpPr>
        <dsp:cNvPr id="0" name=""/>
        <dsp:cNvSpPr/>
      </dsp:nvSpPr>
      <dsp:spPr>
        <a:xfrm>
          <a:off x="508916" y="35855"/>
          <a:ext cx="71248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Functional: </a:t>
          </a:r>
        </a:p>
      </dsp:txBody>
      <dsp:txXfrm>
        <a:off x="543501" y="70440"/>
        <a:ext cx="7055655" cy="639310"/>
      </dsp:txXfrm>
    </dsp:sp>
    <dsp:sp modelId="{E39A81EA-04BB-294D-ADEA-F2A862AC72DF}">
      <dsp:nvSpPr>
        <dsp:cNvPr id="0" name=""/>
        <dsp:cNvSpPr/>
      </dsp:nvSpPr>
      <dsp:spPr>
        <a:xfrm>
          <a:off x="0" y="2196935"/>
          <a:ext cx="1017832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51" tIns="499872" rIns="7899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Very loose coupling between credential and skill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Can be ‘bought’ </a:t>
          </a:r>
        </a:p>
      </dsp:txBody>
      <dsp:txXfrm>
        <a:off x="0" y="2196935"/>
        <a:ext cx="10178321" cy="1360800"/>
      </dsp:txXfrm>
    </dsp:sp>
    <dsp:sp modelId="{658797A4-547E-444F-83E3-04B57AA50743}">
      <dsp:nvSpPr>
        <dsp:cNvPr id="0" name=""/>
        <dsp:cNvSpPr/>
      </dsp:nvSpPr>
      <dsp:spPr>
        <a:xfrm>
          <a:off x="508916" y="1842695"/>
          <a:ext cx="71248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Conflict</a:t>
          </a:r>
        </a:p>
      </dsp:txBody>
      <dsp:txXfrm>
        <a:off x="543501" y="1877280"/>
        <a:ext cx="705565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9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947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070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5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079B-DDE6-073E-26BA-82B8E29EF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CD5E5-C865-DD6F-D15F-58DA7DDE7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7</a:t>
            </a:r>
          </a:p>
        </p:txBody>
      </p:sp>
    </p:spTree>
    <p:extLst>
      <p:ext uri="{BB962C8B-B14F-4D97-AF65-F5344CB8AC3E}">
        <p14:creationId xmlns:p14="http://schemas.microsoft.com/office/powerpoint/2010/main" val="155049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67D4-0FAA-2638-1D4F-F0B6B26B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What’s the difference between White and Blue Collar Jobs?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4906-6303-9F44-EE2F-6A38B04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F7C6-A81A-C6EE-9688-8886C27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Occupations can act in ways to close their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E1B3-82DD-083A-A9AB-AD68010F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will this result in? </a:t>
            </a:r>
          </a:p>
        </p:txBody>
      </p:sp>
    </p:spTree>
    <p:extLst>
      <p:ext uri="{BB962C8B-B14F-4D97-AF65-F5344CB8AC3E}">
        <p14:creationId xmlns:p14="http://schemas.microsoft.com/office/powerpoint/2010/main" val="29138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76A-1FD4-A8FF-0AE4-37B5E7E3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839"/>
          </a:xfrm>
        </p:spPr>
        <p:txBody>
          <a:bodyPr anchor="ctr">
            <a:normAutofit/>
          </a:bodyPr>
          <a:lstStyle/>
          <a:p>
            <a:r>
              <a:rPr lang="en-US" sz="3700"/>
              <a:t>What forms does occupational closure take?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CA6E7-D2E2-BC71-D859-61DD1A7E0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65818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27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7C4A-89AA-F4E3-5DF8-C87072D2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Mechanisms: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88628-4D6C-D416-21AF-E6842FB27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549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79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77-18A4-09C9-3852-0747FCC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706-9706-14D2-A2FB-FA2E1944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X axis = quantity of the available labor</a:t>
            </a:r>
          </a:p>
          <a:p>
            <a:r>
              <a:rPr lang="en-US" dirty="0"/>
              <a:t>Y axis = price of the labor (wage) </a:t>
            </a:r>
          </a:p>
          <a:p>
            <a:r>
              <a:rPr lang="en-US" dirty="0"/>
              <a:t>Supply has a positive slope while demand has a negative slope</a:t>
            </a:r>
          </a:p>
        </p:txBody>
      </p:sp>
      <p:pic>
        <p:nvPicPr>
          <p:cNvPr id="1026" name="Picture 2" descr="relationship of price to supply and demand">
            <a:extLst>
              <a:ext uri="{FF2B5EF4-FFF2-40B4-BE49-F238E27FC236}">
                <a16:creationId xmlns:a16="http://schemas.microsoft.com/office/drawing/2014/main" id="{A869A35C-A883-FD9C-9AEB-6DD28E3C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93831"/>
            <a:ext cx="5995465" cy="449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5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77-18A4-09C9-3852-0747FCC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706-9706-14D2-A2FB-FA2E1944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When supply </a:t>
            </a:r>
            <a:r>
              <a:rPr lang="en-US" b="1" dirty="0"/>
              <a:t>decreases </a:t>
            </a:r>
            <a:r>
              <a:rPr lang="en-US" dirty="0"/>
              <a:t>and demand stays the same, price </a:t>
            </a:r>
            <a:r>
              <a:rPr lang="en-US" b="1" dirty="0"/>
              <a:t>increases</a:t>
            </a:r>
          </a:p>
        </p:txBody>
      </p:sp>
      <p:pic>
        <p:nvPicPr>
          <p:cNvPr id="2052" name="Picture 4" descr="decrease in supply">
            <a:extLst>
              <a:ext uri="{FF2B5EF4-FFF2-40B4-BE49-F238E27FC236}">
                <a16:creationId xmlns:a16="http://schemas.microsoft.com/office/drawing/2014/main" id="{C9C34BD0-B094-D737-09CC-5574D090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664232"/>
            <a:ext cx="5995465" cy="55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0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77-18A4-09C9-3852-0747FCC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706-9706-14D2-A2FB-FA2E1944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When demand </a:t>
            </a:r>
            <a:r>
              <a:rPr lang="en-US" b="1" dirty="0"/>
              <a:t>increases </a:t>
            </a:r>
            <a:r>
              <a:rPr lang="en-US" dirty="0"/>
              <a:t>and supply stays the same, price </a:t>
            </a:r>
            <a:r>
              <a:rPr lang="en-US" b="1" dirty="0"/>
              <a:t>increases</a:t>
            </a:r>
          </a:p>
        </p:txBody>
      </p:sp>
      <p:pic>
        <p:nvPicPr>
          <p:cNvPr id="9220" name="Picture 4" descr="Supply And Demand - Intelligent Economist">
            <a:extLst>
              <a:ext uri="{FF2B5EF4-FFF2-40B4-BE49-F238E27FC236}">
                <a16:creationId xmlns:a16="http://schemas.microsoft.com/office/drawing/2014/main" id="{49D38A32-F325-2E90-FE90-269C810C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2286000"/>
            <a:ext cx="287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2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860F-BF35-0AE5-A07E-A3919FD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Reduce Supply: </a:t>
            </a:r>
            <a:br>
              <a:rPr lang="en-US" sz="5400" dirty="0"/>
            </a:br>
            <a:r>
              <a:rPr lang="en-US" dirty="0"/>
              <a:t>Educational Credentials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12B9F-E1CF-0190-84B4-7F8394411F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40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679-A45E-FB24-7A5B-C2092AC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Reduce Supply: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C3F2-A8D6-F0D1-B031-AAE15EF0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Needed in order to legally belong to that occupation / fulfill job duties</a:t>
            </a:r>
          </a:p>
          <a:p>
            <a:pPr lvl="1"/>
            <a:r>
              <a:rPr lang="en-US" dirty="0"/>
              <a:t>E.g. therapists, teachers, lawyers </a:t>
            </a:r>
          </a:p>
          <a:p>
            <a:r>
              <a:rPr lang="en-US" dirty="0"/>
              <a:t>Usually framed as a protective measure </a:t>
            </a:r>
          </a:p>
          <a:p>
            <a:endParaRPr lang="en-US" dirty="0"/>
          </a:p>
        </p:txBody>
      </p:sp>
      <p:pic>
        <p:nvPicPr>
          <p:cNvPr id="6146" name="Picture 2" descr="Occupational licensing and American workers">
            <a:extLst>
              <a:ext uri="{FF2B5EF4-FFF2-40B4-BE49-F238E27FC236}">
                <a16:creationId xmlns:a16="http://schemas.microsoft.com/office/drawing/2014/main" id="{15581C24-56E4-9032-4783-C5619B73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901552"/>
            <a:ext cx="5995465" cy="50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3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679-A45E-FB24-7A5B-C2092AC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Reduce Supply: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C3F2-A8D6-F0D1-B031-AAE15EF0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Needed in order to legally belong to that occupation / fulfill job duties</a:t>
            </a:r>
          </a:p>
          <a:p>
            <a:pPr lvl="1"/>
            <a:r>
              <a:rPr lang="en-US" dirty="0"/>
              <a:t>E.g. therapists, teachers, lawyers </a:t>
            </a:r>
          </a:p>
          <a:p>
            <a:r>
              <a:rPr lang="en-US" dirty="0"/>
              <a:t>Usually framed as a protective measure </a:t>
            </a:r>
          </a:p>
          <a:p>
            <a:endParaRPr lang="en-US" dirty="0"/>
          </a:p>
        </p:txBody>
      </p:sp>
      <p:pic>
        <p:nvPicPr>
          <p:cNvPr id="7170" name="Picture 2" descr="New Data Show that Roughly One-Quarter of U.S. Workers Hold an Occupational  License | whitehouse.gov">
            <a:extLst>
              <a:ext uri="{FF2B5EF4-FFF2-40B4-BE49-F238E27FC236}">
                <a16:creationId xmlns:a16="http://schemas.microsoft.com/office/drawing/2014/main" id="{F850F06E-00F9-F3D7-8BE7-33E6BE9D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268774"/>
            <a:ext cx="5995465" cy="43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374-7B0A-0F24-3CCD-506CCBE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pay some occupations more than 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965-603C-D855-E560-7B4FF0C7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professors paid more than elementary school teachers?</a:t>
            </a:r>
          </a:p>
          <a:p>
            <a:r>
              <a:rPr lang="en-US" dirty="0"/>
              <a:t>Why are software engineers paid more than mechanical engineers?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7FF-7969-0765-B15D-B2803548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Reduce Supply: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0C0A-B10B-6E2B-1F18-BD761211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Reduce labor supply (or the threat of it) via collective action like strikes </a:t>
            </a:r>
          </a:p>
        </p:txBody>
      </p:sp>
      <p:pic>
        <p:nvPicPr>
          <p:cNvPr id="8194" name="Picture 2" descr="Pandemic Fuels Union Interest Among Frontline Workers | Time">
            <a:extLst>
              <a:ext uri="{FF2B5EF4-FFF2-40B4-BE49-F238E27FC236}">
                <a16:creationId xmlns:a16="http://schemas.microsoft.com/office/drawing/2014/main" id="{2BBBEB46-5A16-A292-6EA9-59029468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515017"/>
            <a:ext cx="5995465" cy="38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8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441-64CA-A97D-BF7C-1FF759D1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Demand: Occupational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DE16-2ABE-9A77-1188-6584F703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720372" cy="3593591"/>
          </a:xfrm>
        </p:spPr>
        <p:txBody>
          <a:bodyPr/>
          <a:lstStyle/>
          <a:p>
            <a:r>
              <a:rPr lang="en-US" dirty="0"/>
              <a:t>Lobbying to ensure a certain amount allocated in the state budget</a:t>
            </a:r>
          </a:p>
          <a:p>
            <a:pPr lvl="1"/>
            <a:r>
              <a:rPr lang="en-US" dirty="0"/>
              <a:t>Teachers, police, farming </a:t>
            </a:r>
          </a:p>
          <a:p>
            <a:r>
              <a:rPr lang="en-US" dirty="0"/>
              <a:t>Advertising / marketing</a:t>
            </a:r>
          </a:p>
          <a:p>
            <a:pPr lvl="1"/>
            <a:r>
              <a:rPr lang="en-US" dirty="0"/>
              <a:t>To maintain symbolic control over a certain area </a:t>
            </a:r>
          </a:p>
        </p:txBody>
      </p:sp>
      <p:pic>
        <p:nvPicPr>
          <p:cNvPr id="10242" name="Picture 2" descr="American Occupational Therapy Association - AOTA - We're promoting  occupational therapy with an advertising campaign that will feature a  series of photos showing things people can do because of occupational  therapy. Do">
            <a:extLst>
              <a:ext uri="{FF2B5EF4-FFF2-40B4-BE49-F238E27FC236}">
                <a16:creationId xmlns:a16="http://schemas.microsoft.com/office/drawing/2014/main" id="{7D45B8FC-3B72-4F49-207A-DFB3B952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757487"/>
            <a:ext cx="5301234" cy="26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519-7926-A6DD-B6FF-1BA5555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 Demand: Occupational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86B1-36B7-1BB8-A750-4EAD0AF5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10853"/>
            <a:ext cx="10178322" cy="3268739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If you are looking for someone to fulfill this expectation, </a:t>
            </a:r>
            <a:r>
              <a:rPr lang="en-US" b="1" dirty="0"/>
              <a:t>only</a:t>
            </a:r>
            <a:r>
              <a:rPr lang="en-US" dirty="0"/>
              <a:t> look to people who have this certification or belong to the occupation – even if others say they can also do it </a:t>
            </a:r>
          </a:p>
          <a:p>
            <a:pPr lvl="1"/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66EF92-A4C3-A688-D271-F8E22DDD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39" y="3609474"/>
            <a:ext cx="7772400" cy="15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2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CDCA-BDB9-0BE5-BF24-11E34D25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demand by influencing Perceived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8F9A-836F-568E-FA78-A2720EB8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Certification</a:t>
            </a:r>
          </a:p>
          <a:p>
            <a:pPr lvl="1"/>
            <a:r>
              <a:rPr lang="en-US" dirty="0"/>
              <a:t>Signal who are the ‘good’/ ‘competent’ members of an occupation </a:t>
            </a:r>
          </a:p>
          <a:p>
            <a:r>
              <a:rPr lang="en-US" dirty="0"/>
              <a:t>Occupational associations</a:t>
            </a:r>
          </a:p>
          <a:p>
            <a:pPr lvl="1"/>
            <a:r>
              <a:rPr lang="en-US" dirty="0"/>
              <a:t>Influence public opinion</a:t>
            </a:r>
          </a:p>
          <a:p>
            <a:pPr lvl="1"/>
            <a:r>
              <a:rPr lang="en-US" dirty="0"/>
              <a:t>Continually reinforce need for existence of the occupation</a:t>
            </a:r>
          </a:p>
          <a:p>
            <a:r>
              <a:rPr lang="en-US" dirty="0"/>
              <a:t>Licensing &amp; credentialing </a:t>
            </a:r>
          </a:p>
          <a:p>
            <a:pPr lvl="1"/>
            <a:r>
              <a:rPr lang="en-US" dirty="0"/>
              <a:t>Signal themselves</a:t>
            </a:r>
          </a:p>
          <a:p>
            <a:pPr lvl="1"/>
            <a:r>
              <a:rPr lang="en-US" dirty="0"/>
              <a:t>Link education to occupation </a:t>
            </a:r>
          </a:p>
        </p:txBody>
      </p:sp>
    </p:spTree>
    <p:extLst>
      <p:ext uri="{BB962C8B-B14F-4D97-AF65-F5344CB8AC3E}">
        <p14:creationId xmlns:p14="http://schemas.microsoft.com/office/powerpoint/2010/main" val="17125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38E7-5D6A-921B-34E6-B897DAE3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28DD2B5-64EA-2D32-B699-EA046AA3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7" b="7827"/>
          <a:stretch/>
        </p:blipFill>
        <p:spPr>
          <a:xfrm>
            <a:off x="2279650" y="2243137"/>
            <a:ext cx="7632700" cy="2371725"/>
          </a:xfrm>
        </p:spPr>
      </p:pic>
    </p:spTree>
    <p:extLst>
      <p:ext uri="{BB962C8B-B14F-4D97-AF65-F5344CB8AC3E}">
        <p14:creationId xmlns:p14="http://schemas.microsoft.com/office/powerpoint/2010/main" val="104876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862F-B4AF-807E-00A0-AE3BEAB2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these mechanisms distributed across Occupations?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9DD8DA6-53AD-FF3B-E7C8-B79C32AE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4" y="1874517"/>
            <a:ext cx="7986712" cy="4642568"/>
          </a:xfrm>
        </p:spPr>
      </p:pic>
    </p:spTree>
    <p:extLst>
      <p:ext uri="{BB962C8B-B14F-4D97-AF65-F5344CB8AC3E}">
        <p14:creationId xmlns:p14="http://schemas.microsoft.com/office/powerpoint/2010/main" val="267299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B3A30-34E3-53C9-A5C9-B8B67C96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Plan </a:t>
            </a:r>
            <a:r>
              <a:rPr lang="en-US" dirty="0">
                <a:sym typeface="Wingdings" pitchFamily="2" charset="2"/>
              </a:rPr>
              <a:t> Analysis and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7CB7F-0BF5-2745-A03C-869C5C627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5BC55-D828-643F-B1F9-13DBD1BA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400"/>
              <a:t>Example – Deflection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A4912-2B76-9202-8C64-2CE042E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190" y="239636"/>
            <a:ext cx="4363595" cy="13208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RQ: How does the cultural likelihood of experiencing sexual harassment at work differ between the U.S. and Germany?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5A11F3-E7A1-C4C3-89A0-0C6F8B657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9827"/>
              </p:ext>
            </p:extLst>
          </p:nvPr>
        </p:nvGraphicFramePr>
        <p:xfrm>
          <a:off x="1798321" y="1965960"/>
          <a:ext cx="9329737" cy="462087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129523">
                  <a:extLst>
                    <a:ext uri="{9D8B030D-6E8A-4147-A177-3AD203B41FA5}">
                      <a16:colId xmlns:a16="http://schemas.microsoft.com/office/drawing/2014/main" val="938678244"/>
                    </a:ext>
                  </a:extLst>
                </a:gridCol>
                <a:gridCol w="1348663">
                  <a:extLst>
                    <a:ext uri="{9D8B030D-6E8A-4147-A177-3AD203B41FA5}">
                      <a16:colId xmlns:a16="http://schemas.microsoft.com/office/drawing/2014/main" val="2342122477"/>
                    </a:ext>
                  </a:extLst>
                </a:gridCol>
                <a:gridCol w="1943743">
                  <a:extLst>
                    <a:ext uri="{9D8B030D-6E8A-4147-A177-3AD203B41FA5}">
                      <a16:colId xmlns:a16="http://schemas.microsoft.com/office/drawing/2014/main" val="2526497602"/>
                    </a:ext>
                  </a:extLst>
                </a:gridCol>
                <a:gridCol w="1688295">
                  <a:extLst>
                    <a:ext uri="{9D8B030D-6E8A-4147-A177-3AD203B41FA5}">
                      <a16:colId xmlns:a16="http://schemas.microsoft.com/office/drawing/2014/main" val="2321606145"/>
                    </a:ext>
                  </a:extLst>
                </a:gridCol>
                <a:gridCol w="2219513">
                  <a:extLst>
                    <a:ext uri="{9D8B030D-6E8A-4147-A177-3AD203B41FA5}">
                      <a16:colId xmlns:a16="http://schemas.microsoft.com/office/drawing/2014/main" val="1079081316"/>
                    </a:ext>
                  </a:extLst>
                </a:gridCol>
              </a:tblGrid>
              <a:tr h="870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ACT Dictionary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Behavior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Outcome of interest 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355068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493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20446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10412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3219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2801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92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8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5BC55-D828-643F-B1F9-13DBD1BA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400"/>
              <a:t>Example – Deflection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A4912-2B76-9202-8C64-2CE042E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190" y="239636"/>
            <a:ext cx="4363595" cy="13208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RQ: How does the cultural likelihood of experiencing sexual harassment at work differ between the U.S. and Germany?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5A11F3-E7A1-C4C3-89A0-0C6F8B657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55609"/>
              </p:ext>
            </p:extLst>
          </p:nvPr>
        </p:nvGraphicFramePr>
        <p:xfrm>
          <a:off x="1798321" y="1965960"/>
          <a:ext cx="9329736" cy="4634479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20275">
                  <a:extLst>
                    <a:ext uri="{9D8B030D-6E8A-4147-A177-3AD203B41FA5}">
                      <a16:colId xmlns:a16="http://schemas.microsoft.com/office/drawing/2014/main" val="938678244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2342122477"/>
                    </a:ext>
                  </a:extLst>
                </a:gridCol>
                <a:gridCol w="1570198">
                  <a:extLst>
                    <a:ext uri="{9D8B030D-6E8A-4147-A177-3AD203B41FA5}">
                      <a16:colId xmlns:a16="http://schemas.microsoft.com/office/drawing/2014/main" val="2526497602"/>
                    </a:ext>
                  </a:extLst>
                </a:gridCol>
                <a:gridCol w="1363842">
                  <a:extLst>
                    <a:ext uri="{9D8B030D-6E8A-4147-A177-3AD203B41FA5}">
                      <a16:colId xmlns:a16="http://schemas.microsoft.com/office/drawing/2014/main" val="2321606145"/>
                    </a:ext>
                  </a:extLst>
                </a:gridCol>
                <a:gridCol w="1792971">
                  <a:extLst>
                    <a:ext uri="{9D8B030D-6E8A-4147-A177-3AD203B41FA5}">
                      <a16:colId xmlns:a16="http://schemas.microsoft.com/office/drawing/2014/main" val="1079081316"/>
                    </a:ext>
                  </a:extLst>
                </a:gridCol>
                <a:gridCol w="1792971">
                  <a:extLst>
                    <a:ext uri="{9D8B030D-6E8A-4147-A177-3AD203B41FA5}">
                      <a16:colId xmlns:a16="http://schemas.microsoft.com/office/drawing/2014/main" val="2699815789"/>
                    </a:ext>
                  </a:extLst>
                </a:gridCol>
              </a:tblGrid>
              <a:tr h="870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ACT Dictionary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Behavior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Outcome of interest 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355068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12.0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493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20446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10412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3219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2801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92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58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DFFD-6622-33A5-E549-D6BA93A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806097" cy="1492132"/>
          </a:xfrm>
        </p:spPr>
        <p:txBody>
          <a:bodyPr>
            <a:normAutofit/>
          </a:bodyPr>
          <a:lstStyle/>
          <a:p>
            <a:r>
              <a:rPr lang="en-US" sz="3200" dirty="0"/>
              <a:t>Example – Emotions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AA6FD42-CFC8-4854-D5DE-A391AEE346D0}"/>
              </a:ext>
            </a:extLst>
          </p:cNvPr>
          <p:cNvSpPr txBox="1">
            <a:spLocks/>
          </p:cNvSpPr>
          <p:nvPr/>
        </p:nvSpPr>
        <p:spPr>
          <a:xfrm>
            <a:off x="6463190" y="239636"/>
            <a:ext cx="4363595" cy="1320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RQ: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mental health consequences for experiencing racial microaggressions across different industries?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62D592-7C56-0023-2B87-BC201A6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E4229C1-83A3-98E1-0FA6-D87B22DF5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765430"/>
              </p:ext>
            </p:extLst>
          </p:nvPr>
        </p:nvGraphicFramePr>
        <p:xfrm>
          <a:off x="2594957" y="1932266"/>
          <a:ext cx="7002086" cy="4114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91162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982417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</a:tblGrid>
              <a:tr h="77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 Dictionary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Behavior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Modifier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Outcome of interest </a:t>
                      </a:r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U.S. 2015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AEE-B3A4-7042-8134-949C396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pay some occupations more than others?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5EE0-97BD-0C25-5A77-527304E2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CEOs paid more than uber drivers?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DFFD-6622-33A5-E549-D6BA93A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806097" cy="1492132"/>
          </a:xfrm>
        </p:spPr>
        <p:txBody>
          <a:bodyPr>
            <a:normAutofit/>
          </a:bodyPr>
          <a:lstStyle/>
          <a:p>
            <a:r>
              <a:rPr lang="en-US" sz="3200" dirty="0"/>
              <a:t>Example – Emotions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AA6FD42-CFC8-4854-D5DE-A391AEE346D0}"/>
              </a:ext>
            </a:extLst>
          </p:cNvPr>
          <p:cNvSpPr txBox="1">
            <a:spLocks/>
          </p:cNvSpPr>
          <p:nvPr/>
        </p:nvSpPr>
        <p:spPr>
          <a:xfrm>
            <a:off x="4920916" y="239636"/>
            <a:ext cx="5905869" cy="132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RQ: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mental health consequences for experiencing racial microaggressions across different industries?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469DD2A-4ABA-4EBE-54D3-903C7FBD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525243"/>
              </p:ext>
            </p:extLst>
          </p:nvPr>
        </p:nvGraphicFramePr>
        <p:xfrm>
          <a:off x="1163280" y="1874517"/>
          <a:ext cx="10503566" cy="46634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91162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982417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4143284712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751640256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99960865"/>
                    </a:ext>
                  </a:extLst>
                </a:gridCol>
              </a:tblGrid>
              <a:tr h="77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 Dictionary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Behavior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Modifier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Closest measured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U.S. 2015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Lawyer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Undermine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Emotional, indignant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Black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Emotional, indignant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Black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Sniveling, scared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Sniveling, anxious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Sniveling, anxious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Nervous, emotional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7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26F-E752-3E63-D6DE-67F2A18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3A8B-1ECE-FC9C-AC28-F5CCF9E1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E1B769-1AA4-6C52-899E-DE2CDAE9C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6942"/>
              </p:ext>
            </p:extLst>
          </p:nvPr>
        </p:nvGraphicFramePr>
        <p:xfrm>
          <a:off x="1163280" y="1874517"/>
          <a:ext cx="10503566" cy="376494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91162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982417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4143284712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751640256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99960865"/>
                    </a:ext>
                  </a:extLst>
                </a:gridCol>
              </a:tblGrid>
              <a:tr h="77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 Dictionary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Behavior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Modifier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Closest measured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52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7E3-E3F2-ABE7-3FE4-375A6DB7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Weber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341A-9617-925A-1D01-02C8312D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closure: </a:t>
            </a:r>
          </a:p>
          <a:p>
            <a:pPr lvl="1"/>
            <a:r>
              <a:rPr lang="en-US" dirty="0"/>
              <a:t>Powerful groups act in ways to maintain boundaries between themselves and others </a:t>
            </a:r>
          </a:p>
          <a:p>
            <a:pPr lvl="1"/>
            <a:r>
              <a:rPr lang="en-US" dirty="0"/>
              <a:t>Usually by: </a:t>
            </a:r>
          </a:p>
          <a:p>
            <a:pPr lvl="2"/>
            <a:r>
              <a:rPr lang="en-US" dirty="0"/>
              <a:t>Monopolizing access to valued resources and opportunities </a:t>
            </a:r>
          </a:p>
          <a:p>
            <a:pPr lvl="2"/>
            <a:r>
              <a:rPr lang="en-US" dirty="0"/>
              <a:t>Preventing others from easily accessing those same resources and opportunities </a:t>
            </a:r>
          </a:p>
          <a:p>
            <a:pPr lvl="2"/>
            <a:endParaRPr lang="en-US" dirty="0"/>
          </a:p>
          <a:p>
            <a:r>
              <a:rPr lang="en-US" dirty="0"/>
              <a:t>Can anyone think of an example of this?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55C-5C6A-CFA7-5CE6-FD7ED2B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Boundary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C7B2-6ED8-CCCC-E152-F36FDD9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Enforcement of category rules / definitions / prototypes to determine who/what belongs and who/what does not </a:t>
            </a:r>
          </a:p>
          <a:p>
            <a:endParaRPr lang="en-US" dirty="0"/>
          </a:p>
          <a:p>
            <a:r>
              <a:rPr lang="en-US" dirty="0"/>
              <a:t>Examples at different types of social categories: 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Olympic Runner Caster Semenya Wants To Compete, Not Defend Her Womanhood :  Live Updates: The Tokyo Olympics : NPR">
            <a:extLst>
              <a:ext uri="{FF2B5EF4-FFF2-40B4-BE49-F238E27FC236}">
                <a16:creationId xmlns:a16="http://schemas.microsoft.com/office/drawing/2014/main" id="{355AF718-8FCB-77BE-5AF8-8492E550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93831"/>
            <a:ext cx="5995465" cy="449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55C-5C6A-CFA7-5CE6-FD7ED2B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Boundary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C7B2-6ED8-CCCC-E152-F36FDD9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Enforcement of category rules / definitions / prototypes to determine who/what belongs and who/what does not </a:t>
            </a:r>
          </a:p>
          <a:p>
            <a:endParaRPr lang="en-US" dirty="0"/>
          </a:p>
          <a:p>
            <a:r>
              <a:rPr lang="en-US" dirty="0"/>
              <a:t>Examples at different types of social categories: </a:t>
            </a:r>
          </a:p>
          <a:p>
            <a:pPr lvl="1"/>
            <a:r>
              <a:rPr lang="en-US" dirty="0"/>
              <a:t>Rape / Sexual Assault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51EA96-355C-5D77-97E5-69F94D31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568548"/>
            <a:ext cx="5995465" cy="37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55C-5C6A-CFA7-5CE6-FD7ED2B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Boundary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C7B2-6ED8-CCCC-E152-F36FDD9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Enforcement of category rules / definitions / prototypes to determine who/what belongs and who/what does not </a:t>
            </a:r>
          </a:p>
          <a:p>
            <a:endParaRPr lang="en-US" dirty="0"/>
          </a:p>
          <a:p>
            <a:r>
              <a:rPr lang="en-US" dirty="0"/>
              <a:t>Examples at different types of social categories: </a:t>
            </a:r>
          </a:p>
          <a:p>
            <a:pPr lvl="1"/>
            <a:r>
              <a:rPr lang="en-US" dirty="0"/>
              <a:t>Anti-miscegenation laws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 descr="Loving Day: How interracial marriage became legal in the U.S. : NPR">
            <a:extLst>
              <a:ext uri="{FF2B5EF4-FFF2-40B4-BE49-F238E27FC236}">
                <a16:creationId xmlns:a16="http://schemas.microsoft.com/office/drawing/2014/main" id="{4728DA55-FE21-DD23-84DB-56504796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96725"/>
            <a:ext cx="5995465" cy="44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DDD-F870-59CD-BFBA-695015E8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think about Boundaries in relation to occupations?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BBAE-F06D-99A3-04D7-5344AFFA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occupations not only as positions within the larger division of labor but also as social groups with a vested interest in maintaining (or attaining) new levels of status and/or rewards </a:t>
            </a:r>
          </a:p>
          <a:p>
            <a:endParaRPr lang="en-US" dirty="0"/>
          </a:p>
          <a:p>
            <a:r>
              <a:rPr lang="en-US" dirty="0"/>
              <a:t>We’ve seen examples of how closure can work </a:t>
            </a:r>
            <a:r>
              <a:rPr lang="en-US" b="1" dirty="0"/>
              <a:t>within </a:t>
            </a:r>
            <a:r>
              <a:rPr lang="en-US" dirty="0"/>
              <a:t>occupations</a:t>
            </a:r>
          </a:p>
          <a:p>
            <a:pPr lvl="1"/>
            <a:r>
              <a:rPr lang="en-US" dirty="0"/>
              <a:t>Tokenism mechanisms </a:t>
            </a:r>
          </a:p>
          <a:p>
            <a:pPr lvl="1"/>
            <a:r>
              <a:rPr lang="en-US" dirty="0"/>
              <a:t>The glass escalator / glass ceiling / racialized glass escalator</a:t>
            </a:r>
          </a:p>
          <a:p>
            <a:r>
              <a:rPr lang="en-US" dirty="0"/>
              <a:t>This can also occur </a:t>
            </a:r>
            <a:r>
              <a:rPr lang="en-US" b="1" dirty="0"/>
              <a:t>between </a:t>
            </a:r>
            <a:r>
              <a:rPr lang="en-US" dirty="0"/>
              <a:t>occupations</a:t>
            </a:r>
          </a:p>
        </p:txBody>
      </p:sp>
    </p:spTree>
    <p:extLst>
      <p:ext uri="{BB962C8B-B14F-4D97-AF65-F5344CB8AC3E}">
        <p14:creationId xmlns:p14="http://schemas.microsoft.com/office/powerpoint/2010/main" val="63159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67D4-0FAA-2638-1D4F-F0B6B26B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What’s the difference between a job and a profession?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4906-6303-9F44-EE2F-6A38B04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49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{E363BEC7-A824-0740-B173-5927ED6B4D27}tf10001071</Template>
  <TotalTime>1314</TotalTime>
  <Words>1065</Words>
  <Application>Microsoft Macintosh PowerPoint</Application>
  <PresentationFormat>Widescreen</PresentationFormat>
  <Paragraphs>296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Impact</vt:lpstr>
      <vt:lpstr>Badge</vt:lpstr>
      <vt:lpstr>$ </vt:lpstr>
      <vt:lpstr>Why do we pay some occupations more than others?</vt:lpstr>
      <vt:lpstr>Why do we pay some occupations more than others? </vt:lpstr>
      <vt:lpstr>Return to Weber</vt:lpstr>
      <vt:lpstr>Boundary Maintenance</vt:lpstr>
      <vt:lpstr>Boundary Maintenance</vt:lpstr>
      <vt:lpstr>Boundary Maintenance</vt:lpstr>
      <vt:lpstr>How do we think about Boundaries in relation to occupations?</vt:lpstr>
      <vt:lpstr>Example: What’s the difference between a job and a profession?</vt:lpstr>
      <vt:lpstr>Example: What’s the difference between White and Blue Collar Jobs?</vt:lpstr>
      <vt:lpstr>Occupations can act in ways to close their boundaries</vt:lpstr>
      <vt:lpstr>What forms does occupational closure take?</vt:lpstr>
      <vt:lpstr>Mechanisms:</vt:lpstr>
      <vt:lpstr>Supply and Demand</vt:lpstr>
      <vt:lpstr>Supply and Demand</vt:lpstr>
      <vt:lpstr>Supply and Demand</vt:lpstr>
      <vt:lpstr>Reduce Supply:  Educational Credentials</vt:lpstr>
      <vt:lpstr>Reduce Supply: Licensing</vt:lpstr>
      <vt:lpstr>Reduce Supply: Licensing</vt:lpstr>
      <vt:lpstr>Reduce Supply: Unions</vt:lpstr>
      <vt:lpstr>Increase Demand: Occupational Associations</vt:lpstr>
      <vt:lpstr>Channel Demand: Occupational Associations</vt:lpstr>
      <vt:lpstr>Increase demand by influencing Perceived value</vt:lpstr>
      <vt:lpstr>Results</vt:lpstr>
      <vt:lpstr>How Are these mechanisms distributed across Occupations?</vt:lpstr>
      <vt:lpstr>Methods Plan  Analysis and Results</vt:lpstr>
      <vt:lpstr>Example – Deflection Outcome</vt:lpstr>
      <vt:lpstr>Example – Deflection Outcome</vt:lpstr>
      <vt:lpstr>Example – Emotions</vt:lpstr>
      <vt:lpstr>Example – Emotions</vt:lpstr>
      <vt:lpstr>Workshop?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</dc:title>
  <dc:creator>Em Maloney</dc:creator>
  <cp:lastModifiedBy>Em Maloney</cp:lastModifiedBy>
  <cp:revision>6</cp:revision>
  <dcterms:created xsi:type="dcterms:W3CDTF">2023-04-06T19:18:39Z</dcterms:created>
  <dcterms:modified xsi:type="dcterms:W3CDTF">2023-04-07T17:12:49Z</dcterms:modified>
</cp:coreProperties>
</file>