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9" r:id="rId4"/>
    <p:sldId id="258" r:id="rId5"/>
    <p:sldId id="260" r:id="rId6"/>
    <p:sldId id="264" r:id="rId7"/>
    <p:sldId id="266" r:id="rId8"/>
    <p:sldId id="265" r:id="rId9"/>
    <p:sldId id="262" r:id="rId10"/>
    <p:sldId id="269" r:id="rId11"/>
    <p:sldId id="270" r:id="rId12"/>
    <p:sldId id="267" r:id="rId13"/>
    <p:sldId id="271" r:id="rId14"/>
    <p:sldId id="263" r:id="rId15"/>
    <p:sldId id="272" r:id="rId16"/>
    <p:sldId id="273" r:id="rId17"/>
    <p:sldId id="296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9" r:id="rId31"/>
    <p:sldId id="286" r:id="rId32"/>
    <p:sldId id="291" r:id="rId33"/>
    <p:sldId id="292" r:id="rId34"/>
    <p:sldId id="293" r:id="rId35"/>
    <p:sldId id="294" r:id="rId36"/>
    <p:sldId id="29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5840"/>
  </p:normalViewPr>
  <p:slideViewPr>
    <p:cSldViewPr snapToGrid="0">
      <p:cViewPr varScale="1">
        <p:scale>
          <a:sx n="90" d="100"/>
          <a:sy n="90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BC84C-D1DC-F846-85FE-1AF63004527E}" type="datetimeFigureOut">
              <a:rPr lang="en-US" smtClean="0"/>
              <a:t>2/14/23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4092F9-038F-604E-8AE4-C63A05E57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50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1, 3, 3, 4, 5, 2, 1, 1, 0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092F9-038F-604E-8AE4-C63A05E57C8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1, 3, 3, 4, 5, 2, 1, 1, 0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092F9-038F-604E-8AE4-C63A05E57C8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32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1, 3, 3, 4, 5, 2, 1, 1, 0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092F9-038F-604E-8AE4-C63A05E57C8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1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3.184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092F9-038F-604E-8AE4-C63A05E57C8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94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2B25B-11AC-4546-658F-73DCC69AC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7AEF6F-D2A6-C35C-351E-05E10A13F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02F5A-C3A1-9129-858B-2355ACA48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0AD4-03F4-3348-9228-5241E0ED62CF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20AEC-739C-7594-CA99-F1346B1B5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CB7C7-D3BF-24EA-EFCE-EB30F2535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06B0-6F69-A448-BDC8-668C4F545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85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828E5-A3CA-B010-16B0-B948EF9A3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865496-1EE9-BCB8-D37C-6A9C41D85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0575E-F7B6-73B2-3992-4462B8DB9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0AD4-03F4-3348-9228-5241E0ED62CF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DFED7-6268-FBA2-8C0D-80697D0FF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AEFCB-1CA2-582A-22A4-BAF06FD82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06B0-6F69-A448-BDC8-668C4F545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85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E96333-20F5-6703-0EBF-8485B351C8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6050E0-AA3E-56D7-5716-AEA9239D1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0475E-229F-D908-92B1-86FD2C10C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0AD4-03F4-3348-9228-5241E0ED62CF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612D8-878E-282F-DF2F-FDC516B94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C9654-9A08-BD30-A740-71048493A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06B0-6F69-A448-BDC8-668C4F545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8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194EF-490E-43D8-2C6F-6EDF58DE7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AB899-87AF-570E-A370-04C69F474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A5BEB-CB95-BC4B-3374-27F4EEF35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0AD4-03F4-3348-9228-5241E0ED62CF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871DB-C01E-BEF5-3903-39131CFDB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39259-E0E4-E83A-397D-366CD88FC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06B0-6F69-A448-BDC8-668C4F545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1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8DAE-0628-6F8E-5919-6CBCD2B28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BB158-FC67-54AA-3794-BD17F9762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7AFDF-6D47-EA3C-4771-744947AEF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0AD4-03F4-3348-9228-5241E0ED62CF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64431-A41C-A2C8-23CA-1EEFDF300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CF7D9-F4AC-9DFE-CDEB-19F0E9BE6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06B0-6F69-A448-BDC8-668C4F545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01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8001F-2528-2C91-FF1F-425C1B4CF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07419-9DD3-1AF6-B63C-19A951F636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B0ECCF-1FCA-3F2C-5701-663CE8B79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6C655-9540-3057-564C-036FC9F9B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0AD4-03F4-3348-9228-5241E0ED62CF}" type="datetimeFigureOut">
              <a:rPr lang="en-US" smtClean="0"/>
              <a:t>2/14/23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C3F04-B654-DAF8-D1C8-E8BD5490D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2CFF1-5144-41A2-34F9-1223F8E87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06B0-6F69-A448-BDC8-668C4F545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12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D2665-4DAF-FDCE-961C-A378778C1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1F1F6-9C10-923D-9874-1D09165B4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D657C5-CE66-7A6D-2C7E-C0FF7121F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C0564C-E926-02CC-9B55-86BFABC35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87B3DA-5254-26C7-6852-75ECBB5DB2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AA4C9F-99BC-2C05-6C00-DD541B3BB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0AD4-03F4-3348-9228-5241E0ED62CF}" type="datetimeFigureOut">
              <a:rPr lang="en-US" smtClean="0"/>
              <a:t>2/14/23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BC7AEA-5B9E-B55C-AF3B-40A7BA46C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A1C5C6-508F-4DA0-70D9-02FC10F2A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06B0-6F69-A448-BDC8-668C4F545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11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AEC07-250A-DB47-891F-AE116CDCB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2A8AC-9E74-3770-FACD-84208667E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0AD4-03F4-3348-9228-5241E0ED62CF}" type="datetimeFigureOut">
              <a:rPr lang="en-US" smtClean="0"/>
              <a:t>2/14/23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0203F5-7FA5-A2F8-111B-B5812398E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D6045-29DB-E5AE-AE9F-343F638D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06B0-6F69-A448-BDC8-668C4F545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4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DA9CBA-9E77-BF8D-3062-6A65DEF10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0AD4-03F4-3348-9228-5241E0ED62CF}" type="datetimeFigureOut">
              <a:rPr lang="en-US" smtClean="0"/>
              <a:t>2/14/23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9B3CD4-2B13-8583-FA52-9ECB9B7E7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4E0F3-E1DE-0805-4C20-ABC3C79B4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06B0-6F69-A448-BDC8-668C4F545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4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65840-FD1F-F2B2-6AEB-885F55483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59E3B-518B-884F-D94F-4E141EAF0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3E3040-F043-0B6F-3E91-04773AA40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35F54-657D-67D5-D840-2E99E4DCB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0AD4-03F4-3348-9228-5241E0ED62CF}" type="datetimeFigureOut">
              <a:rPr lang="en-US" smtClean="0"/>
              <a:t>2/14/23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8BEC0-8EF1-EB40-FF97-F7F8913B6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41DC5-A7DC-C249-8F4C-D2A74540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06B0-6F69-A448-BDC8-668C4F545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05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2498E-5FFB-C40A-FAB8-2434CAA2B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2DA55F-27B6-0FC8-6310-707827F267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481AC-859A-FC42-A0E5-522C547D0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ECD36-6073-729F-077A-5C1A2F7EA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0AD4-03F4-3348-9228-5241E0ED62CF}" type="datetimeFigureOut">
              <a:rPr lang="en-US" smtClean="0"/>
              <a:t>2/14/23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2E61D-FB40-9459-1A10-BC0186876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D70C0-05BC-D59E-FF02-FA9ECBCC0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06B0-6F69-A448-BDC8-668C4F545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58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1C51A4-2E4B-0BE7-61F4-C1512F852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91DC8-7404-C032-B757-E8E995EAE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42D9A-9717-A994-0003-7B3B96D951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B0AD4-03F4-3348-9228-5241E0ED62CF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3DDF4-D462-5A0F-740E-6163C64D2C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ABD1D-AFFF-AE04-13EF-15D325B92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106B0-6F69-A448-BDC8-668C4F545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0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aRu4g4_lCw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9E150-AA4C-0995-7D87-A92DFB70A0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Occupational ‘Taste’ Differentiation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37DBC5-E610-59BD-DFE1-FBFC30ED54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February 15, 2023</a:t>
            </a:r>
          </a:p>
        </p:txBody>
      </p:sp>
    </p:spTree>
    <p:extLst>
      <p:ext uri="{BB962C8B-B14F-4D97-AF65-F5344CB8AC3E}">
        <p14:creationId xmlns:p14="http://schemas.microsoft.com/office/powerpoint/2010/main" val="390254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8E821-0B2D-5F4A-F433-F0F95E2A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 note on reading plots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201C97-276E-2105-1122-B2A5FE1374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668" r="47998"/>
          <a:stretch/>
        </p:blipFill>
        <p:spPr>
          <a:xfrm>
            <a:off x="838200" y="2237433"/>
            <a:ext cx="4117638" cy="2591742"/>
          </a:xfrm>
          <a:prstGeom prst="rect">
            <a:avLst/>
          </a:prstGeom>
        </p:spPr>
      </p:pic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1522D226-75D4-0077-BBC5-BFADBE7944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50533" r="46250" b="13240"/>
          <a:stretch/>
        </p:blipFill>
        <p:spPr>
          <a:xfrm>
            <a:off x="5803899" y="2237433"/>
            <a:ext cx="5102947" cy="2591742"/>
          </a:xfrm>
          <a:prstGeom prst="rect">
            <a:avLst/>
          </a:prstGeom>
        </p:spPr>
      </p:pic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7A2341CF-EA44-8DFE-1597-A26BC5569D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20" t="84947" r="13291" b="3580"/>
          <a:stretch/>
        </p:blipFill>
        <p:spPr>
          <a:xfrm>
            <a:off x="5803899" y="5056361"/>
            <a:ext cx="5102948" cy="6391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9E851E4-FD07-E7F4-F025-B13F96C65C9B}"/>
              </a:ext>
            </a:extLst>
          </p:cNvPr>
          <p:cNvSpPr/>
          <p:nvPr/>
        </p:nvSpPr>
        <p:spPr>
          <a:xfrm>
            <a:off x="3971925" y="3171825"/>
            <a:ext cx="371475" cy="1437416"/>
          </a:xfrm>
          <a:prstGeom prst="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46A3CF-33D1-5E8F-5697-57367D696DB8}"/>
              </a:ext>
            </a:extLst>
          </p:cNvPr>
          <p:cNvSpPr txBox="1"/>
          <p:nvPr/>
        </p:nvSpPr>
        <p:spPr>
          <a:xfrm>
            <a:off x="991264" y="5220467"/>
            <a:ext cx="2886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total, respondent 3 placed</a:t>
            </a:r>
          </a:p>
          <a:p>
            <a:r>
              <a:rPr lang="en-US" dirty="0"/>
              <a:t>4 occupations in rung 8</a:t>
            </a:r>
          </a:p>
        </p:txBody>
      </p:sp>
    </p:spTree>
    <p:extLst>
      <p:ext uri="{BB962C8B-B14F-4D97-AF65-F5344CB8AC3E}">
        <p14:creationId xmlns:p14="http://schemas.microsoft.com/office/powerpoint/2010/main" val="2354028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8E821-0B2D-5F4A-F433-F0F95E2A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 note on reading plots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201C97-276E-2105-1122-B2A5FE1374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668" r="47998"/>
          <a:stretch/>
        </p:blipFill>
        <p:spPr>
          <a:xfrm>
            <a:off x="838200" y="2237433"/>
            <a:ext cx="4117638" cy="2591742"/>
          </a:xfrm>
          <a:prstGeom prst="rect">
            <a:avLst/>
          </a:prstGeom>
        </p:spPr>
      </p:pic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1522D226-75D4-0077-BBC5-BFADBE7944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50533" r="46250" b="13240"/>
          <a:stretch/>
        </p:blipFill>
        <p:spPr>
          <a:xfrm>
            <a:off x="5803899" y="2237433"/>
            <a:ext cx="5102947" cy="2591742"/>
          </a:xfrm>
          <a:prstGeom prst="rect">
            <a:avLst/>
          </a:prstGeom>
        </p:spPr>
      </p:pic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7A2341CF-EA44-8DFE-1597-A26BC5569D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20" t="84947" r="13291" b="3580"/>
          <a:stretch/>
        </p:blipFill>
        <p:spPr>
          <a:xfrm>
            <a:off x="5803899" y="5056361"/>
            <a:ext cx="5102948" cy="6391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9E851E4-FD07-E7F4-F025-B13F96C65C9B}"/>
              </a:ext>
            </a:extLst>
          </p:cNvPr>
          <p:cNvSpPr/>
          <p:nvPr/>
        </p:nvSpPr>
        <p:spPr>
          <a:xfrm>
            <a:off x="3971925" y="3171825"/>
            <a:ext cx="371475" cy="1437416"/>
          </a:xfrm>
          <a:prstGeom prst="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46A3CF-33D1-5E8F-5697-57367D696DB8}"/>
              </a:ext>
            </a:extLst>
          </p:cNvPr>
          <p:cNvSpPr txBox="1"/>
          <p:nvPr/>
        </p:nvSpPr>
        <p:spPr>
          <a:xfrm>
            <a:off x="991264" y="5220467"/>
            <a:ext cx="2886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total, respondent 3 placed</a:t>
            </a:r>
          </a:p>
          <a:p>
            <a:r>
              <a:rPr lang="en-US" dirty="0"/>
              <a:t>4 occupations in rung 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F14A8C-5191-92F2-F3BF-11C5434C9663}"/>
              </a:ext>
            </a:extLst>
          </p:cNvPr>
          <p:cNvSpPr/>
          <p:nvPr/>
        </p:nvSpPr>
        <p:spPr>
          <a:xfrm>
            <a:off x="9696450" y="3171825"/>
            <a:ext cx="371475" cy="1437416"/>
          </a:xfrm>
          <a:prstGeom prst="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20F376-6D81-3628-AC65-9B9D74836872}"/>
              </a:ext>
            </a:extLst>
          </p:cNvPr>
          <p:cNvSpPr txBox="1"/>
          <p:nvPr/>
        </p:nvSpPr>
        <p:spPr>
          <a:xfrm>
            <a:off x="7808049" y="5763567"/>
            <a:ext cx="30987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of those occupations require </a:t>
            </a:r>
          </a:p>
          <a:p>
            <a:r>
              <a:rPr lang="en-US" dirty="0"/>
              <a:t>high educational attainment,</a:t>
            </a:r>
          </a:p>
          <a:p>
            <a:r>
              <a:rPr lang="en-US" dirty="0"/>
              <a:t>1 does not</a:t>
            </a:r>
          </a:p>
        </p:txBody>
      </p:sp>
    </p:spTree>
    <p:extLst>
      <p:ext uri="{BB962C8B-B14F-4D97-AF65-F5344CB8AC3E}">
        <p14:creationId xmlns:p14="http://schemas.microsoft.com/office/powerpoint/2010/main" val="2486274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5A0435-40E1-0F9B-6277-5D877CFA74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1371" y="643466"/>
            <a:ext cx="7375408" cy="55710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F58E90-E2F0-FB48-DAC9-BFC7BECF2E87}"/>
              </a:ext>
            </a:extLst>
          </p:cNvPr>
          <p:cNvSpPr txBox="1"/>
          <p:nvPr/>
        </p:nvSpPr>
        <p:spPr>
          <a:xfrm>
            <a:off x="185738" y="1500188"/>
            <a:ext cx="406713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If we split each count </a:t>
            </a:r>
          </a:p>
          <a:p>
            <a:r>
              <a:rPr lang="en-US" sz="2800" b="1" dirty="0">
                <a:latin typeface="+mj-lt"/>
              </a:rPr>
              <a:t>of occupations by the </a:t>
            </a:r>
          </a:p>
          <a:p>
            <a:r>
              <a:rPr lang="en-US" sz="2800" b="1" dirty="0">
                <a:latin typeface="+mj-lt"/>
              </a:rPr>
              <a:t>number which require </a:t>
            </a:r>
          </a:p>
          <a:p>
            <a:r>
              <a:rPr lang="en-US" sz="2800" b="1" dirty="0">
                <a:latin typeface="+mj-lt"/>
              </a:rPr>
              <a:t>high or low educational </a:t>
            </a:r>
          </a:p>
          <a:p>
            <a:r>
              <a:rPr lang="en-US" sz="2800" b="1" dirty="0">
                <a:latin typeface="+mj-lt"/>
              </a:rPr>
              <a:t>credentials…</a:t>
            </a:r>
          </a:p>
          <a:p>
            <a:r>
              <a:rPr lang="en-US" sz="2800" b="1" dirty="0">
                <a:latin typeface="+mj-lt"/>
              </a:rPr>
              <a:t>What patterns/differences </a:t>
            </a:r>
          </a:p>
          <a:p>
            <a:r>
              <a:rPr lang="en-US" sz="2800" b="1" dirty="0">
                <a:latin typeface="+mj-lt"/>
              </a:rPr>
              <a:t>do we see?</a:t>
            </a:r>
          </a:p>
        </p:txBody>
      </p:sp>
    </p:spTree>
    <p:extLst>
      <p:ext uri="{BB962C8B-B14F-4D97-AF65-F5344CB8AC3E}">
        <p14:creationId xmlns:p14="http://schemas.microsoft.com/office/powerpoint/2010/main" val="235321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47264-83E0-34C6-0A1A-04AA8B667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think preferences might be linked to social characteristics?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1EBB8-7A62-1761-16FF-F6E183C22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u="none" strike="noStrike" dirty="0" err="1">
                <a:solidFill>
                  <a:srgbClr val="273144"/>
                </a:solidFill>
                <a:effectLst/>
                <a:latin typeface="proxima nova extrabold"/>
              </a:rPr>
              <a:t>bit.ly</a:t>
            </a:r>
            <a:r>
              <a:rPr lang="en-US" b="0" i="0" u="none" strike="noStrike" dirty="0">
                <a:solidFill>
                  <a:srgbClr val="273144"/>
                </a:solidFill>
                <a:effectLst/>
                <a:latin typeface="proxima nova extrabold"/>
              </a:rPr>
              <a:t>/</a:t>
            </a:r>
            <a:r>
              <a:rPr lang="en-US" b="0" i="0" u="none" strike="noStrike" dirty="0" err="1">
                <a:solidFill>
                  <a:srgbClr val="273144"/>
                </a:solidFill>
                <a:effectLst/>
                <a:latin typeface="proxima nova extrabold"/>
              </a:rPr>
              <a:t>music_genre</a:t>
            </a:r>
            <a:r>
              <a:rPr lang="en-US" b="0" i="0" u="none" strike="noStrike" dirty="0">
                <a:solidFill>
                  <a:srgbClr val="273144"/>
                </a:solidFill>
                <a:effectLst/>
                <a:latin typeface="proxima nova extrabold"/>
              </a:rPr>
              <a:t>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658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47264-83E0-34C6-0A1A-04AA8B667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think preferences might be linked to social characteristics?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1EBB8-7A62-1761-16FF-F6E183C22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https://www.youtube.com/watch?v=YaRu4g4_lCw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27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A7E10-C452-D199-95B8-99264FC2F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distinctions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F30F2-E32C-89C1-A6A2-BE89B00FF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our intuitions of how class might show up in occupational rankings? </a:t>
            </a:r>
          </a:p>
        </p:txBody>
      </p:sp>
    </p:spTree>
    <p:extLst>
      <p:ext uri="{BB962C8B-B14F-4D97-AF65-F5344CB8AC3E}">
        <p14:creationId xmlns:p14="http://schemas.microsoft.com/office/powerpoint/2010/main" val="1821493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C5C42-07B7-E17B-0D03-6AAAD7904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D0430-DA0F-9C58-2518-E944AA9A2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Higher education </a:t>
            </a:r>
            <a:r>
              <a:rPr lang="en-US" dirty="0">
                <a:sym typeface="Wingdings" pitchFamily="2" charset="2"/>
              </a:rPr>
              <a:t> consensus</a:t>
            </a:r>
          </a:p>
          <a:p>
            <a:r>
              <a:rPr lang="en-US" dirty="0">
                <a:sym typeface="Wingdings" pitchFamily="2" charset="2"/>
              </a:rPr>
              <a:t>Higher education  use education to sort occupations</a:t>
            </a:r>
          </a:p>
          <a:p>
            <a:r>
              <a:rPr lang="en-US" dirty="0">
                <a:sym typeface="Wingdings" pitchFamily="2" charset="2"/>
              </a:rPr>
              <a:t>Higher education  higher ratings for higher ed occupations</a:t>
            </a:r>
          </a:p>
          <a:p>
            <a:r>
              <a:rPr lang="en-US" dirty="0">
                <a:sym typeface="Wingdings" pitchFamily="2" charset="2"/>
              </a:rPr>
              <a:t>Higher education  greater differences in ratings for higher ed and lower ed occupations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398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C5C42-07B7-E17B-0D03-6AAAD7904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D0430-DA0F-9C58-2518-E944AA9A2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Higher education </a:t>
            </a:r>
            <a:r>
              <a:rPr lang="en-US" dirty="0">
                <a:sym typeface="Wingdings" pitchFamily="2" charset="2"/>
              </a:rPr>
              <a:t> consensus</a:t>
            </a:r>
          </a:p>
          <a:p>
            <a:r>
              <a:rPr lang="en-US" dirty="0">
                <a:sym typeface="Wingdings" pitchFamily="2" charset="2"/>
              </a:rPr>
              <a:t>Higher education  use education to sort occupations</a:t>
            </a:r>
          </a:p>
          <a:p>
            <a:r>
              <a:rPr lang="en-US" dirty="0">
                <a:sym typeface="Wingdings" pitchFamily="2" charset="2"/>
              </a:rPr>
              <a:t>Higher education  higher ratings for higher ed occupations</a:t>
            </a:r>
          </a:p>
          <a:p>
            <a:r>
              <a:rPr lang="en-US" dirty="0">
                <a:sym typeface="Wingdings" pitchFamily="2" charset="2"/>
              </a:rPr>
              <a:t>Higher education  greater differences in ratings for higher ed and lower ed occupations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olidFill>
                  <a:schemeClr val="accent1"/>
                </a:solidFill>
                <a:sym typeface="Wingdings" pitchFamily="2" charset="2"/>
              </a:rPr>
              <a:t>How do these hypotheses relate to the theoretical ideas introduced in the video from Pierre Bourdieu?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987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695AE-C786-46A3-B47B-29103CEB4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050D7-4548-8688-664B-26B20073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need a way of measuring: </a:t>
            </a:r>
          </a:p>
          <a:p>
            <a:pPr lvl="1"/>
            <a:r>
              <a:rPr lang="en-US" dirty="0"/>
              <a:t>How frequently educational requirements / class distinctions seem to be used by respondents </a:t>
            </a:r>
          </a:p>
          <a:p>
            <a:pPr lvl="1"/>
            <a:r>
              <a:rPr lang="en-US" dirty="0"/>
              <a:t>How strong the association is between educational requirement and respondent ranking</a:t>
            </a:r>
          </a:p>
          <a:p>
            <a:pPr lvl="1"/>
            <a:endParaRPr lang="en-US" dirty="0"/>
          </a:p>
          <a:p>
            <a:r>
              <a:rPr lang="en-US" dirty="0"/>
              <a:t>Whether the extent to which that is used varies by: </a:t>
            </a:r>
          </a:p>
          <a:p>
            <a:pPr lvl="1"/>
            <a:r>
              <a:rPr lang="en-US" dirty="0"/>
              <a:t>Respondent status</a:t>
            </a:r>
          </a:p>
          <a:p>
            <a:pPr lvl="1"/>
            <a:endParaRPr lang="en-US" dirty="0"/>
          </a:p>
          <a:p>
            <a:r>
              <a:rPr lang="en-US" dirty="0"/>
              <a:t>How similar are respondents to each other? Can they be cleanly categorized?</a:t>
            </a:r>
          </a:p>
        </p:txBody>
      </p:sp>
    </p:spTree>
    <p:extLst>
      <p:ext uri="{BB962C8B-B14F-4D97-AF65-F5344CB8AC3E}">
        <p14:creationId xmlns:p14="http://schemas.microsoft.com/office/powerpoint/2010/main" val="467838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uble Brace 7">
            <a:extLst>
              <a:ext uri="{FF2B5EF4-FFF2-40B4-BE49-F238E27FC236}">
                <a16:creationId xmlns:a16="http://schemas.microsoft.com/office/drawing/2014/main" id="{074DD116-B6A1-01E6-9D42-2A12CA7B13D6}"/>
              </a:ext>
            </a:extLst>
          </p:cNvPr>
          <p:cNvSpPr/>
          <p:nvPr/>
        </p:nvSpPr>
        <p:spPr>
          <a:xfrm>
            <a:off x="6619875" y="3314700"/>
            <a:ext cx="871538" cy="1799114"/>
          </a:xfrm>
          <a:prstGeom prst="bracePair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8AAC36-4737-D7B8-2FA0-9EC665DEF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Are Educational Requirements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1F918-A276-F6A8-AE28-D38CDB162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return to our fake respondent 3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382C7C0-9551-44F8-FFE6-CCA56CF104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70175"/>
              </p:ext>
            </p:extLst>
          </p:nvPr>
        </p:nvGraphicFramePr>
        <p:xfrm>
          <a:off x="6861175" y="2888774"/>
          <a:ext cx="4876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8361183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1685571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084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Occupation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086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Surgeon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16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743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Lawyer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79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Firefighter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808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Nurse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002075"/>
                  </a:ext>
                </a:extLst>
              </a:tr>
            </a:tbl>
          </a:graphicData>
        </a:graphic>
      </p:graphicFrame>
      <p:sp>
        <p:nvSpPr>
          <p:cNvPr id="7" name="Double Brace 6">
            <a:extLst>
              <a:ext uri="{FF2B5EF4-FFF2-40B4-BE49-F238E27FC236}">
                <a16:creationId xmlns:a16="http://schemas.microsoft.com/office/drawing/2014/main" id="{0835DDC1-60DB-1622-F272-725B59D821F8}"/>
              </a:ext>
            </a:extLst>
          </p:cNvPr>
          <p:cNvSpPr/>
          <p:nvPr/>
        </p:nvSpPr>
        <p:spPr>
          <a:xfrm rot="16200000">
            <a:off x="4714876" y="4678045"/>
            <a:ext cx="871538" cy="871537"/>
          </a:xfrm>
          <a:prstGeom prst="bracePair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CFEABC-53BC-DC9A-BC39-1888AE245C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533" r="46250" b="13240"/>
          <a:stretch/>
        </p:blipFill>
        <p:spPr>
          <a:xfrm>
            <a:off x="838200" y="2705423"/>
            <a:ext cx="5102947" cy="2591742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C69FC97-5479-19B2-6068-8A1F17FBACCE}"/>
              </a:ext>
            </a:extLst>
          </p:cNvPr>
          <p:cNvCxnSpPr>
            <a:cxnSpLocks/>
          </p:cNvCxnSpPr>
          <p:nvPr/>
        </p:nvCxnSpPr>
        <p:spPr>
          <a:xfrm>
            <a:off x="5157788" y="5549583"/>
            <a:ext cx="0" cy="35115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B1CE52-3F12-FBB5-0108-AC1C8AA8CE3C}"/>
              </a:ext>
            </a:extLst>
          </p:cNvPr>
          <p:cNvCxnSpPr>
            <a:cxnSpLocks/>
          </p:cNvCxnSpPr>
          <p:nvPr/>
        </p:nvCxnSpPr>
        <p:spPr>
          <a:xfrm>
            <a:off x="5157788" y="5900738"/>
            <a:ext cx="125729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477C51E-B47D-2A4A-E811-C6657DDE322E}"/>
              </a:ext>
            </a:extLst>
          </p:cNvPr>
          <p:cNvCxnSpPr>
            <a:cxnSpLocks/>
          </p:cNvCxnSpPr>
          <p:nvPr/>
        </p:nvCxnSpPr>
        <p:spPr>
          <a:xfrm flipV="1">
            <a:off x="6415087" y="4286250"/>
            <a:ext cx="0" cy="1614487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09E050-7A71-7370-B60A-2C25247E8674}"/>
              </a:ext>
            </a:extLst>
          </p:cNvPr>
          <p:cNvCxnSpPr>
            <a:cxnSpLocks/>
          </p:cNvCxnSpPr>
          <p:nvPr/>
        </p:nvCxnSpPr>
        <p:spPr>
          <a:xfrm flipV="1">
            <a:off x="6415087" y="4151313"/>
            <a:ext cx="204788" cy="120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804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FED-D26A-25BA-E22A-40220A6C7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 far, we’ve largely discussed measures that</a:t>
            </a:r>
            <a:br>
              <a:rPr lang="en-US" dirty="0"/>
            </a:br>
            <a:r>
              <a:rPr lang="en-US" dirty="0"/>
              <a:t>collapse rankings or ratings across people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51674CA-DD5D-E270-D693-8C26FAE59B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2333231"/>
              </p:ext>
            </p:extLst>
          </p:nvPr>
        </p:nvGraphicFramePr>
        <p:xfrm>
          <a:off x="388620" y="1825625"/>
          <a:ext cx="1096518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375537262"/>
                    </a:ext>
                  </a:extLst>
                </a:gridCol>
                <a:gridCol w="935736">
                  <a:extLst>
                    <a:ext uri="{9D8B030D-6E8A-4147-A177-3AD203B41FA5}">
                      <a16:colId xmlns:a16="http://schemas.microsoft.com/office/drawing/2014/main" val="252739377"/>
                    </a:ext>
                  </a:extLst>
                </a:gridCol>
                <a:gridCol w="1096518">
                  <a:extLst>
                    <a:ext uri="{9D8B030D-6E8A-4147-A177-3AD203B41FA5}">
                      <a16:colId xmlns:a16="http://schemas.microsoft.com/office/drawing/2014/main" val="1718614259"/>
                    </a:ext>
                  </a:extLst>
                </a:gridCol>
                <a:gridCol w="1096518">
                  <a:extLst>
                    <a:ext uri="{9D8B030D-6E8A-4147-A177-3AD203B41FA5}">
                      <a16:colId xmlns:a16="http://schemas.microsoft.com/office/drawing/2014/main" val="1472467956"/>
                    </a:ext>
                  </a:extLst>
                </a:gridCol>
                <a:gridCol w="1096518">
                  <a:extLst>
                    <a:ext uri="{9D8B030D-6E8A-4147-A177-3AD203B41FA5}">
                      <a16:colId xmlns:a16="http://schemas.microsoft.com/office/drawing/2014/main" val="4124219852"/>
                    </a:ext>
                  </a:extLst>
                </a:gridCol>
                <a:gridCol w="1096518">
                  <a:extLst>
                    <a:ext uri="{9D8B030D-6E8A-4147-A177-3AD203B41FA5}">
                      <a16:colId xmlns:a16="http://schemas.microsoft.com/office/drawing/2014/main" val="1674200494"/>
                    </a:ext>
                  </a:extLst>
                </a:gridCol>
                <a:gridCol w="1096518">
                  <a:extLst>
                    <a:ext uri="{9D8B030D-6E8A-4147-A177-3AD203B41FA5}">
                      <a16:colId xmlns:a16="http://schemas.microsoft.com/office/drawing/2014/main" val="3165028706"/>
                    </a:ext>
                  </a:extLst>
                </a:gridCol>
                <a:gridCol w="1096518">
                  <a:extLst>
                    <a:ext uri="{9D8B030D-6E8A-4147-A177-3AD203B41FA5}">
                      <a16:colId xmlns:a16="http://schemas.microsoft.com/office/drawing/2014/main" val="822202791"/>
                    </a:ext>
                  </a:extLst>
                </a:gridCol>
                <a:gridCol w="1096518">
                  <a:extLst>
                    <a:ext uri="{9D8B030D-6E8A-4147-A177-3AD203B41FA5}">
                      <a16:colId xmlns:a16="http://schemas.microsoft.com/office/drawing/2014/main" val="2013837559"/>
                    </a:ext>
                  </a:extLst>
                </a:gridCol>
                <a:gridCol w="1096518">
                  <a:extLst>
                    <a:ext uri="{9D8B030D-6E8A-4147-A177-3AD203B41FA5}">
                      <a16:colId xmlns:a16="http://schemas.microsoft.com/office/drawing/2014/main" val="488624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579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teacher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794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lawyer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3182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5587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judge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4538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banker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3509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8060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7946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bus driver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7588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accountant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4297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dentist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7814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athlete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2022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457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AAC36-4737-D7B8-2FA0-9EC665DEF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Are Educational Requirements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1F918-A276-F6A8-AE28-D38CDB162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often do high and low education occupations coincide in the same rung?</a:t>
            </a:r>
          </a:p>
          <a:p>
            <a:endParaRPr lang="en-US" dirty="0"/>
          </a:p>
          <a:p>
            <a:r>
              <a:rPr lang="en-US" dirty="0"/>
              <a:t>Actual / </a:t>
            </a:r>
            <a:r>
              <a:rPr lang="en-US" b="1" dirty="0"/>
              <a:t>total possible </a:t>
            </a:r>
          </a:p>
          <a:p>
            <a:endParaRPr lang="en-US" dirty="0"/>
          </a:p>
          <a:p>
            <a:r>
              <a:rPr lang="en-US" dirty="0"/>
              <a:t>20 high education occupations &amp; 20 low education occupations  </a:t>
            </a:r>
          </a:p>
          <a:p>
            <a:pPr lvl="1"/>
            <a:r>
              <a:rPr lang="en-US" dirty="0"/>
              <a:t>Total possible high-low educational credential occupations is </a:t>
            </a:r>
          </a:p>
          <a:p>
            <a:pPr lvl="1"/>
            <a:r>
              <a:rPr lang="en-US" dirty="0"/>
              <a:t>20 * 20 = 400</a:t>
            </a:r>
          </a:p>
        </p:txBody>
      </p:sp>
    </p:spTree>
    <p:extLst>
      <p:ext uri="{BB962C8B-B14F-4D97-AF65-F5344CB8AC3E}">
        <p14:creationId xmlns:p14="http://schemas.microsoft.com/office/powerpoint/2010/main" val="994354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AAC36-4737-D7B8-2FA0-9EC665DEF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Are Educational Requirements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1F918-A276-F6A8-AE28-D38CDB162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often do high and low education occupations coincide in the same rung?</a:t>
            </a:r>
          </a:p>
          <a:p>
            <a:endParaRPr lang="en-US" dirty="0"/>
          </a:p>
          <a:p>
            <a:r>
              <a:rPr lang="en-US" b="1" dirty="0"/>
              <a:t>Actual</a:t>
            </a:r>
            <a:r>
              <a:rPr lang="en-US" dirty="0"/>
              <a:t> / total possible </a:t>
            </a:r>
          </a:p>
          <a:p>
            <a:endParaRPr lang="en-US" dirty="0"/>
          </a:p>
          <a:p>
            <a:r>
              <a:rPr lang="en-US" dirty="0"/>
              <a:t>For each rung: </a:t>
            </a:r>
          </a:p>
          <a:p>
            <a:pPr lvl="1"/>
            <a:r>
              <a:rPr lang="en-US" dirty="0"/>
              <a:t>multiply number of high * number of low</a:t>
            </a:r>
          </a:p>
        </p:txBody>
      </p:sp>
    </p:spTree>
    <p:extLst>
      <p:ext uri="{BB962C8B-B14F-4D97-AF65-F5344CB8AC3E}">
        <p14:creationId xmlns:p14="http://schemas.microsoft.com/office/powerpoint/2010/main" val="1015641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AAC36-4737-D7B8-2FA0-9EC665DEF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Are Educational Requirements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1F918-A276-F6A8-AE28-D38CDB162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05388" cy="4351338"/>
          </a:xfrm>
        </p:spPr>
        <p:txBody>
          <a:bodyPr/>
          <a:lstStyle/>
          <a:p>
            <a:r>
              <a:rPr lang="en-US" dirty="0"/>
              <a:t>How often do high and low education occupations coincide in the same rung?</a:t>
            </a:r>
          </a:p>
          <a:p>
            <a:endParaRPr lang="en-US" dirty="0"/>
          </a:p>
          <a:p>
            <a:r>
              <a:rPr lang="en-US" b="1" dirty="0"/>
              <a:t>Actual</a:t>
            </a:r>
            <a:r>
              <a:rPr lang="en-US" dirty="0"/>
              <a:t> / total possible </a:t>
            </a:r>
          </a:p>
          <a:p>
            <a:endParaRPr lang="en-US" dirty="0"/>
          </a:p>
          <a:p>
            <a:r>
              <a:rPr lang="en-US" dirty="0"/>
              <a:t>For each rung: </a:t>
            </a:r>
          </a:p>
          <a:p>
            <a:pPr lvl="1"/>
            <a:r>
              <a:rPr lang="en-US" dirty="0"/>
              <a:t>multiply number of high * number of low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E8EFFE-1076-7D8C-8958-2FCC61415C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533" r="46250" b="13240"/>
          <a:stretch/>
        </p:blipFill>
        <p:spPr>
          <a:xfrm>
            <a:off x="6096000" y="1950996"/>
            <a:ext cx="5495924" cy="2791332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767287D-F34C-A09D-3A97-53057B1AF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785429"/>
              </p:ext>
            </p:extLst>
          </p:nvPr>
        </p:nvGraphicFramePr>
        <p:xfrm>
          <a:off x="6586534" y="5002636"/>
          <a:ext cx="500539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539">
                  <a:extLst>
                    <a:ext uri="{9D8B030D-6E8A-4147-A177-3AD203B41FA5}">
                      <a16:colId xmlns:a16="http://schemas.microsoft.com/office/drawing/2014/main" val="2269138130"/>
                    </a:ext>
                  </a:extLst>
                </a:gridCol>
                <a:gridCol w="500539">
                  <a:extLst>
                    <a:ext uri="{9D8B030D-6E8A-4147-A177-3AD203B41FA5}">
                      <a16:colId xmlns:a16="http://schemas.microsoft.com/office/drawing/2014/main" val="1988016936"/>
                    </a:ext>
                  </a:extLst>
                </a:gridCol>
                <a:gridCol w="500539">
                  <a:extLst>
                    <a:ext uri="{9D8B030D-6E8A-4147-A177-3AD203B41FA5}">
                      <a16:colId xmlns:a16="http://schemas.microsoft.com/office/drawing/2014/main" val="415355567"/>
                    </a:ext>
                  </a:extLst>
                </a:gridCol>
                <a:gridCol w="500539">
                  <a:extLst>
                    <a:ext uri="{9D8B030D-6E8A-4147-A177-3AD203B41FA5}">
                      <a16:colId xmlns:a16="http://schemas.microsoft.com/office/drawing/2014/main" val="3046370935"/>
                    </a:ext>
                  </a:extLst>
                </a:gridCol>
                <a:gridCol w="500539">
                  <a:extLst>
                    <a:ext uri="{9D8B030D-6E8A-4147-A177-3AD203B41FA5}">
                      <a16:colId xmlns:a16="http://schemas.microsoft.com/office/drawing/2014/main" val="4258139841"/>
                    </a:ext>
                  </a:extLst>
                </a:gridCol>
                <a:gridCol w="500539">
                  <a:extLst>
                    <a:ext uri="{9D8B030D-6E8A-4147-A177-3AD203B41FA5}">
                      <a16:colId xmlns:a16="http://schemas.microsoft.com/office/drawing/2014/main" val="3788873331"/>
                    </a:ext>
                  </a:extLst>
                </a:gridCol>
                <a:gridCol w="500539">
                  <a:extLst>
                    <a:ext uri="{9D8B030D-6E8A-4147-A177-3AD203B41FA5}">
                      <a16:colId xmlns:a16="http://schemas.microsoft.com/office/drawing/2014/main" val="3356951224"/>
                    </a:ext>
                  </a:extLst>
                </a:gridCol>
                <a:gridCol w="500539">
                  <a:extLst>
                    <a:ext uri="{9D8B030D-6E8A-4147-A177-3AD203B41FA5}">
                      <a16:colId xmlns:a16="http://schemas.microsoft.com/office/drawing/2014/main" val="437927199"/>
                    </a:ext>
                  </a:extLst>
                </a:gridCol>
                <a:gridCol w="500539">
                  <a:extLst>
                    <a:ext uri="{9D8B030D-6E8A-4147-A177-3AD203B41FA5}">
                      <a16:colId xmlns:a16="http://schemas.microsoft.com/office/drawing/2014/main" val="3857881397"/>
                    </a:ext>
                  </a:extLst>
                </a:gridCol>
                <a:gridCol w="500539">
                  <a:extLst>
                    <a:ext uri="{9D8B030D-6E8A-4147-A177-3AD203B41FA5}">
                      <a16:colId xmlns:a16="http://schemas.microsoft.com/office/drawing/2014/main" val="1803022866"/>
                    </a:ext>
                  </a:extLst>
                </a:gridCol>
              </a:tblGrid>
              <a:tr h="2752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283376"/>
                  </a:ext>
                </a:extLst>
              </a:tr>
              <a:tr h="317182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300639"/>
                  </a:ext>
                </a:extLst>
              </a:tr>
              <a:tr h="317182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68361"/>
                  </a:ext>
                </a:extLst>
              </a:tr>
              <a:tr h="317182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549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4926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AAC36-4737-D7B8-2FA0-9EC665DEF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Are Educational Requirements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1F918-A276-F6A8-AE28-D38CDB162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05388" cy="4351338"/>
          </a:xfrm>
        </p:spPr>
        <p:txBody>
          <a:bodyPr/>
          <a:lstStyle/>
          <a:p>
            <a:r>
              <a:rPr lang="en-US" dirty="0"/>
              <a:t>How often do high and low education occupations coincide in the same rung?</a:t>
            </a:r>
          </a:p>
          <a:p>
            <a:endParaRPr lang="en-US" dirty="0"/>
          </a:p>
          <a:p>
            <a:r>
              <a:rPr lang="en-US" b="1" dirty="0"/>
              <a:t>Actual</a:t>
            </a:r>
            <a:r>
              <a:rPr lang="en-US" dirty="0"/>
              <a:t> / total possible </a:t>
            </a:r>
          </a:p>
          <a:p>
            <a:endParaRPr lang="en-US" dirty="0"/>
          </a:p>
          <a:p>
            <a:r>
              <a:rPr lang="en-US" dirty="0"/>
              <a:t>For each rung: </a:t>
            </a:r>
          </a:p>
          <a:p>
            <a:pPr lvl="1"/>
            <a:r>
              <a:rPr lang="en-US" dirty="0"/>
              <a:t>multiply number of high * number of low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767287D-F34C-A09D-3A97-53057B1AF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336196"/>
              </p:ext>
            </p:extLst>
          </p:nvPr>
        </p:nvGraphicFramePr>
        <p:xfrm>
          <a:off x="6348414" y="2430886"/>
          <a:ext cx="500539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539">
                  <a:extLst>
                    <a:ext uri="{9D8B030D-6E8A-4147-A177-3AD203B41FA5}">
                      <a16:colId xmlns:a16="http://schemas.microsoft.com/office/drawing/2014/main" val="2269138130"/>
                    </a:ext>
                  </a:extLst>
                </a:gridCol>
                <a:gridCol w="500539">
                  <a:extLst>
                    <a:ext uri="{9D8B030D-6E8A-4147-A177-3AD203B41FA5}">
                      <a16:colId xmlns:a16="http://schemas.microsoft.com/office/drawing/2014/main" val="1988016936"/>
                    </a:ext>
                  </a:extLst>
                </a:gridCol>
                <a:gridCol w="500539">
                  <a:extLst>
                    <a:ext uri="{9D8B030D-6E8A-4147-A177-3AD203B41FA5}">
                      <a16:colId xmlns:a16="http://schemas.microsoft.com/office/drawing/2014/main" val="415355567"/>
                    </a:ext>
                  </a:extLst>
                </a:gridCol>
                <a:gridCol w="500539">
                  <a:extLst>
                    <a:ext uri="{9D8B030D-6E8A-4147-A177-3AD203B41FA5}">
                      <a16:colId xmlns:a16="http://schemas.microsoft.com/office/drawing/2014/main" val="3046370935"/>
                    </a:ext>
                  </a:extLst>
                </a:gridCol>
                <a:gridCol w="500539">
                  <a:extLst>
                    <a:ext uri="{9D8B030D-6E8A-4147-A177-3AD203B41FA5}">
                      <a16:colId xmlns:a16="http://schemas.microsoft.com/office/drawing/2014/main" val="4258139841"/>
                    </a:ext>
                  </a:extLst>
                </a:gridCol>
                <a:gridCol w="500539">
                  <a:extLst>
                    <a:ext uri="{9D8B030D-6E8A-4147-A177-3AD203B41FA5}">
                      <a16:colId xmlns:a16="http://schemas.microsoft.com/office/drawing/2014/main" val="3788873331"/>
                    </a:ext>
                  </a:extLst>
                </a:gridCol>
                <a:gridCol w="500539">
                  <a:extLst>
                    <a:ext uri="{9D8B030D-6E8A-4147-A177-3AD203B41FA5}">
                      <a16:colId xmlns:a16="http://schemas.microsoft.com/office/drawing/2014/main" val="3356951224"/>
                    </a:ext>
                  </a:extLst>
                </a:gridCol>
                <a:gridCol w="500539">
                  <a:extLst>
                    <a:ext uri="{9D8B030D-6E8A-4147-A177-3AD203B41FA5}">
                      <a16:colId xmlns:a16="http://schemas.microsoft.com/office/drawing/2014/main" val="437927199"/>
                    </a:ext>
                  </a:extLst>
                </a:gridCol>
                <a:gridCol w="500539">
                  <a:extLst>
                    <a:ext uri="{9D8B030D-6E8A-4147-A177-3AD203B41FA5}">
                      <a16:colId xmlns:a16="http://schemas.microsoft.com/office/drawing/2014/main" val="3857881397"/>
                    </a:ext>
                  </a:extLst>
                </a:gridCol>
                <a:gridCol w="500539">
                  <a:extLst>
                    <a:ext uri="{9D8B030D-6E8A-4147-A177-3AD203B41FA5}">
                      <a16:colId xmlns:a16="http://schemas.microsoft.com/office/drawing/2014/main" val="1803022866"/>
                    </a:ext>
                  </a:extLst>
                </a:gridCol>
              </a:tblGrid>
              <a:tr h="2752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283376"/>
                  </a:ext>
                </a:extLst>
              </a:tr>
              <a:tr h="317182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300639"/>
                  </a:ext>
                </a:extLst>
              </a:tr>
              <a:tr h="317182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68361"/>
                  </a:ext>
                </a:extLst>
              </a:tr>
              <a:tr h="317182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54947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5C28A62-7904-B535-70FD-2BF80734C03B}"/>
              </a:ext>
            </a:extLst>
          </p:cNvPr>
          <p:cNvSpPr txBox="1"/>
          <p:nvPr/>
        </p:nvSpPr>
        <p:spPr>
          <a:xfrm>
            <a:off x="7072313" y="4400550"/>
            <a:ext cx="381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 up to get the total number: </a:t>
            </a:r>
            <a:r>
              <a:rPr lang="en-US" b="1" dirty="0"/>
              <a:t>45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806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AAC36-4737-D7B8-2FA0-9EC665DEF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Are Educational Requirements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1F918-A276-F6A8-AE28-D38CDB162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US" dirty="0"/>
              <a:t>How often do high and low education occupations coincide in the same rung?</a:t>
            </a:r>
          </a:p>
          <a:p>
            <a:endParaRPr lang="en-US" dirty="0"/>
          </a:p>
          <a:p>
            <a:r>
              <a:rPr lang="en-US" dirty="0"/>
              <a:t>45/400 = 11.25%</a:t>
            </a:r>
          </a:p>
          <a:p>
            <a:endParaRPr lang="en-US" dirty="0"/>
          </a:p>
          <a:p>
            <a:r>
              <a:rPr lang="en-US" dirty="0"/>
              <a:t>Between-category integration / segregation </a:t>
            </a:r>
          </a:p>
          <a:p>
            <a:pPr lvl="1"/>
            <a:r>
              <a:rPr lang="en-US" dirty="0"/>
              <a:t>Higher percent is less segregation </a:t>
            </a:r>
          </a:p>
          <a:p>
            <a:pPr lvl="1"/>
            <a:r>
              <a:rPr lang="en-US" dirty="0"/>
              <a:t>Lower percent is higher segregation</a:t>
            </a:r>
          </a:p>
        </p:txBody>
      </p:sp>
    </p:spTree>
    <p:extLst>
      <p:ext uri="{BB962C8B-B14F-4D97-AF65-F5344CB8AC3E}">
        <p14:creationId xmlns:p14="http://schemas.microsoft.com/office/powerpoint/2010/main" val="1331925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911A6-C3AE-FEBB-EECF-B84EBBD31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How strong is the association between rung location and educational credential?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6951F0-9049-644A-3E2F-D069A3A95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0B1ABA-3839-9A66-BFA8-C0B771914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918" y="1825625"/>
            <a:ext cx="5872163" cy="44250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52F230-05F0-A6E0-355B-14FD1F6A48AC}"/>
              </a:ext>
            </a:extLst>
          </p:cNvPr>
          <p:cNvSpPr txBox="1"/>
          <p:nvPr/>
        </p:nvSpPr>
        <p:spPr>
          <a:xfrm>
            <a:off x="1020875" y="3829050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Standard deviation</a:t>
            </a:r>
          </a:p>
          <a:p>
            <a:r>
              <a:rPr lang="en-US" dirty="0"/>
              <a:t> of each!</a:t>
            </a:r>
          </a:p>
        </p:txBody>
      </p:sp>
    </p:spTree>
    <p:extLst>
      <p:ext uri="{BB962C8B-B14F-4D97-AF65-F5344CB8AC3E}">
        <p14:creationId xmlns:p14="http://schemas.microsoft.com/office/powerpoint/2010/main" val="16029131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B079A-9ADB-FACB-37FC-0F5C83D1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How similar are two respondents to each other?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DBC1A-3DD1-11D0-C9FB-87CCD7C22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1D035169-48D8-B7BE-3AA4-014825610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704582"/>
              </p:ext>
            </p:extLst>
          </p:nvPr>
        </p:nvGraphicFramePr>
        <p:xfrm>
          <a:off x="538162" y="2439988"/>
          <a:ext cx="4876800" cy="2595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8361183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1685571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08439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/>
                        <a:t>Respondent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816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Occupation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086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Surgeon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16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743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Lawyer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79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Firefighter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808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Nurse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002075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D15EDF1-E957-66F9-3A7E-97141635CA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36287"/>
              </p:ext>
            </p:extLst>
          </p:nvPr>
        </p:nvGraphicFramePr>
        <p:xfrm>
          <a:off x="6376987" y="2439988"/>
          <a:ext cx="487680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8361183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1685571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08439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/>
                        <a:t>Respondent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816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Occupation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086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Surgeon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16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743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Lawyer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79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Firefighter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808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Nurse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002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1001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B079A-9ADB-FACB-37FC-0F5C83D1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How similar are two respondents to each other?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DBC1A-3DD1-11D0-C9FB-87CCD7C22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7E8E06C-EA46-A24F-7491-B5350307C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893087"/>
              </p:ext>
            </p:extLst>
          </p:nvPr>
        </p:nvGraphicFramePr>
        <p:xfrm>
          <a:off x="2605086" y="2703354"/>
          <a:ext cx="695325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650">
                  <a:extLst>
                    <a:ext uri="{9D8B030D-6E8A-4147-A177-3AD203B41FA5}">
                      <a16:colId xmlns:a16="http://schemas.microsoft.com/office/drawing/2014/main" val="2916855710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11084393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2932008140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423490362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3567246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Occupation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Difference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Absolute Diff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086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Surgeon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16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Judge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743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Lawyer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79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Firefighter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808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Nurse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00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052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07835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B079A-9ADB-FACB-37FC-0F5C83D1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How similar are two respondents to each other?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DBC1A-3DD1-11D0-C9FB-87CCD7C22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Accounting for how respondents use the scale..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1D035169-48D8-B7BE-3AA4-014825610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063881"/>
              </p:ext>
            </p:extLst>
          </p:nvPr>
        </p:nvGraphicFramePr>
        <p:xfrm>
          <a:off x="538162" y="2439988"/>
          <a:ext cx="5276852" cy="2595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596113760"/>
                    </a:ext>
                  </a:extLst>
                </a:gridCol>
                <a:gridCol w="1319213">
                  <a:extLst>
                    <a:ext uri="{9D8B030D-6E8A-4147-A177-3AD203B41FA5}">
                      <a16:colId xmlns:a16="http://schemas.microsoft.com/office/drawing/2014/main" val="2836118301"/>
                    </a:ext>
                  </a:extLst>
                </a:gridCol>
                <a:gridCol w="1319213">
                  <a:extLst>
                    <a:ext uri="{9D8B030D-6E8A-4147-A177-3AD203B41FA5}">
                      <a16:colId xmlns:a16="http://schemas.microsoft.com/office/drawing/2014/main" val="2916855710"/>
                    </a:ext>
                  </a:extLst>
                </a:gridCol>
                <a:gridCol w="1319213">
                  <a:extLst>
                    <a:ext uri="{9D8B030D-6E8A-4147-A177-3AD203B41FA5}">
                      <a16:colId xmlns:a16="http://schemas.microsoft.com/office/drawing/2014/main" val="11084393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en-US" dirty="0"/>
                        <a:t>Respondent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Respondent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816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Rung, std.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Occupation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086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1.095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Surgeon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16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1.095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743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-0.730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Lawyer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79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-0.730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Firefighter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808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-0.730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Nurse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002075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D15EDF1-E957-66F9-3A7E-97141635CA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918130"/>
              </p:ext>
            </p:extLst>
          </p:nvPr>
        </p:nvGraphicFramePr>
        <p:xfrm>
          <a:off x="6115052" y="2439988"/>
          <a:ext cx="5886448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71612">
                  <a:extLst>
                    <a:ext uri="{9D8B030D-6E8A-4147-A177-3AD203B41FA5}">
                      <a16:colId xmlns:a16="http://schemas.microsoft.com/office/drawing/2014/main" val="2673643458"/>
                    </a:ext>
                  </a:extLst>
                </a:gridCol>
                <a:gridCol w="1471612">
                  <a:extLst>
                    <a:ext uri="{9D8B030D-6E8A-4147-A177-3AD203B41FA5}">
                      <a16:colId xmlns:a16="http://schemas.microsoft.com/office/drawing/2014/main" val="2836118301"/>
                    </a:ext>
                  </a:extLst>
                </a:gridCol>
                <a:gridCol w="1471612">
                  <a:extLst>
                    <a:ext uri="{9D8B030D-6E8A-4147-A177-3AD203B41FA5}">
                      <a16:colId xmlns:a16="http://schemas.microsoft.com/office/drawing/2014/main" val="2916855710"/>
                    </a:ext>
                  </a:extLst>
                </a:gridCol>
                <a:gridCol w="1471612">
                  <a:extLst>
                    <a:ext uri="{9D8B030D-6E8A-4147-A177-3AD203B41FA5}">
                      <a16:colId xmlns:a16="http://schemas.microsoft.com/office/drawing/2014/main" val="11084393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en-US" dirty="0"/>
                        <a:t>Respondent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Respondent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816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Rung, std.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Occupation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086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0.396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Surgeon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16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743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-0.264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Lawyer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79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0.396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Firefighter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808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-1.583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Nurse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002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9334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B079A-9ADB-FACB-37FC-0F5C83D1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How similar are two respondents to each other?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DBC1A-3DD1-11D0-C9FB-87CCD7C22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B796529-DEF9-8CE2-1DEA-7A7C36C32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118888"/>
              </p:ext>
            </p:extLst>
          </p:nvPr>
        </p:nvGraphicFramePr>
        <p:xfrm>
          <a:off x="2605086" y="2703354"/>
          <a:ext cx="695325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650">
                  <a:extLst>
                    <a:ext uri="{9D8B030D-6E8A-4147-A177-3AD203B41FA5}">
                      <a16:colId xmlns:a16="http://schemas.microsoft.com/office/drawing/2014/main" val="2916855710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11084393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2932008140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423490362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3567246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Occupation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Difference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Absolute Diff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086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Surgeon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0.396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1.095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716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Judge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1.055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1.095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5743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Lawyer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-0.264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-0.730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0.466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1479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Firefighter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0.396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-0.730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1.126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35808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Nurse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-1.583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-0.730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-0.853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0.853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100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3.184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052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4129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FED-D26A-25BA-E22A-40220A6C7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But we may be losing some information…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51674CA-DD5D-E270-D693-8C26FAE59B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4440304"/>
              </p:ext>
            </p:extLst>
          </p:nvPr>
        </p:nvGraphicFramePr>
        <p:xfrm>
          <a:off x="388616" y="1690688"/>
          <a:ext cx="10965184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375537262"/>
                    </a:ext>
                  </a:extLst>
                </a:gridCol>
                <a:gridCol w="850669">
                  <a:extLst>
                    <a:ext uri="{9D8B030D-6E8A-4147-A177-3AD203B41FA5}">
                      <a16:colId xmlns:a16="http://schemas.microsoft.com/office/drawing/2014/main" val="252739377"/>
                    </a:ext>
                  </a:extLst>
                </a:gridCol>
                <a:gridCol w="996835">
                  <a:extLst>
                    <a:ext uri="{9D8B030D-6E8A-4147-A177-3AD203B41FA5}">
                      <a16:colId xmlns:a16="http://schemas.microsoft.com/office/drawing/2014/main" val="1718614259"/>
                    </a:ext>
                  </a:extLst>
                </a:gridCol>
                <a:gridCol w="996835">
                  <a:extLst>
                    <a:ext uri="{9D8B030D-6E8A-4147-A177-3AD203B41FA5}">
                      <a16:colId xmlns:a16="http://schemas.microsoft.com/office/drawing/2014/main" val="1472467956"/>
                    </a:ext>
                  </a:extLst>
                </a:gridCol>
                <a:gridCol w="996835">
                  <a:extLst>
                    <a:ext uri="{9D8B030D-6E8A-4147-A177-3AD203B41FA5}">
                      <a16:colId xmlns:a16="http://schemas.microsoft.com/office/drawing/2014/main" val="4124219852"/>
                    </a:ext>
                  </a:extLst>
                </a:gridCol>
                <a:gridCol w="996835">
                  <a:extLst>
                    <a:ext uri="{9D8B030D-6E8A-4147-A177-3AD203B41FA5}">
                      <a16:colId xmlns:a16="http://schemas.microsoft.com/office/drawing/2014/main" val="1674200494"/>
                    </a:ext>
                  </a:extLst>
                </a:gridCol>
                <a:gridCol w="996835">
                  <a:extLst>
                    <a:ext uri="{9D8B030D-6E8A-4147-A177-3AD203B41FA5}">
                      <a16:colId xmlns:a16="http://schemas.microsoft.com/office/drawing/2014/main" val="3165028706"/>
                    </a:ext>
                  </a:extLst>
                </a:gridCol>
                <a:gridCol w="996835">
                  <a:extLst>
                    <a:ext uri="{9D8B030D-6E8A-4147-A177-3AD203B41FA5}">
                      <a16:colId xmlns:a16="http://schemas.microsoft.com/office/drawing/2014/main" val="822202791"/>
                    </a:ext>
                  </a:extLst>
                </a:gridCol>
                <a:gridCol w="996835">
                  <a:extLst>
                    <a:ext uri="{9D8B030D-6E8A-4147-A177-3AD203B41FA5}">
                      <a16:colId xmlns:a16="http://schemas.microsoft.com/office/drawing/2014/main" val="2013837559"/>
                    </a:ext>
                  </a:extLst>
                </a:gridCol>
                <a:gridCol w="996835">
                  <a:extLst>
                    <a:ext uri="{9D8B030D-6E8A-4147-A177-3AD203B41FA5}">
                      <a16:colId xmlns:a16="http://schemas.microsoft.com/office/drawing/2014/main" val="488624016"/>
                    </a:ext>
                  </a:extLst>
                </a:gridCol>
                <a:gridCol w="996835">
                  <a:extLst>
                    <a:ext uri="{9D8B030D-6E8A-4147-A177-3AD203B41FA5}">
                      <a16:colId xmlns:a16="http://schemas.microsoft.com/office/drawing/2014/main" val="1991787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579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teacher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794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lawyer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3182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5587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judge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4538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banker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3509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8060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7946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bus driver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7588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accountant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4297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dentist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7814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athlete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2022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2364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912456-9A15-FA92-2D51-12079CF8A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4D569-E5CC-F260-97CF-6B329F1C9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 highly educated respondents exhibit stronger segregation on educational credentials 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CF02D484-75EF-D96E-87F8-F8343484D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007407"/>
            <a:ext cx="7214616" cy="481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6430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912456-9A15-FA92-2D51-12079CF8A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4D569-E5CC-F260-97CF-6B329F1C9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 highly educated respondents exhibit stronger segregation on educational credentials 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9267713F-23D5-E0B1-B2C6-421D72A11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691766"/>
            <a:ext cx="7214616" cy="544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154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12456-9A15-FA92-2D51-12079CF8A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474422"/>
            <a:ext cx="3571810" cy="11467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4D569-E5CC-F260-97CF-6B329F1C9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528BF9-770A-112C-9C72-67B3C19A2ACD}"/>
              </a:ext>
            </a:extLst>
          </p:cNvPr>
          <p:cNvSpPr txBox="1"/>
          <p:nvPr/>
        </p:nvSpPr>
        <p:spPr>
          <a:xfrm>
            <a:off x="638882" y="2049792"/>
            <a:ext cx="112054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respondent who has higher educational attainment 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More likely to have a higher mean rank of high ed cred occupations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More likely to have a </a:t>
            </a:r>
            <a:r>
              <a:rPr lang="en-US" sz="2400" b="1" dirty="0"/>
              <a:t>larger</a:t>
            </a:r>
            <a:r>
              <a:rPr lang="en-US" sz="2400" dirty="0"/>
              <a:t> difference between mean rank of high ed cred occupations and mean rank of low ed cred occupations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85629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FFFE3-F1C3-9AEF-795F-9FFA87077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5CD92-F228-2623-0FD7-5DF1B6792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you think these findings pose a significant threat to approaches that assume consensus?</a:t>
            </a:r>
          </a:p>
        </p:txBody>
      </p:sp>
    </p:spTree>
    <p:extLst>
      <p:ext uri="{BB962C8B-B14F-4D97-AF65-F5344CB8AC3E}">
        <p14:creationId xmlns:p14="http://schemas.microsoft.com/office/powerpoint/2010/main" val="31902230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FFFE3-F1C3-9AEF-795F-9FFA87077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5CD92-F228-2623-0FD7-5DF1B6792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other attributes of occupations do you think would be interesting to investigate their categorization across the prestige rankings? </a:t>
            </a:r>
          </a:p>
          <a:p>
            <a:pPr lvl="1"/>
            <a:r>
              <a:rPr lang="en-US" dirty="0"/>
              <a:t>Things like the variable educational credentials required </a:t>
            </a:r>
          </a:p>
        </p:txBody>
      </p:sp>
    </p:spTree>
    <p:extLst>
      <p:ext uri="{BB962C8B-B14F-4D97-AF65-F5344CB8AC3E}">
        <p14:creationId xmlns:p14="http://schemas.microsoft.com/office/powerpoint/2010/main" val="18164391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FFFE3-F1C3-9AEF-795F-9FFA87077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5CD92-F228-2623-0FD7-5DF1B6792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other attributes of individuals do you think would be interesting to investigate their categorization tendencies across the prestige rankings? </a:t>
            </a:r>
          </a:p>
          <a:p>
            <a:pPr lvl="1"/>
            <a:r>
              <a:rPr lang="en-US" dirty="0"/>
              <a:t>Things like the variable educational attainment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2625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1B163-074F-17D7-0EF8-38AA5ADC5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8A3BD-E5CF-AE39-BAE3-F588FB28C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broad implications of these findings?</a:t>
            </a:r>
          </a:p>
        </p:txBody>
      </p:sp>
    </p:spTree>
    <p:extLst>
      <p:ext uri="{BB962C8B-B14F-4D97-AF65-F5344CB8AC3E}">
        <p14:creationId xmlns:p14="http://schemas.microsoft.com/office/powerpoint/2010/main" val="4114253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B169B-3A26-0584-ABA3-FF5E39B01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we are losing some information…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93754-F694-D420-D919-3C0711BF8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accounting for individual variation in estimates may introduce measurement error</a:t>
            </a:r>
          </a:p>
          <a:p>
            <a:pPr lvl="1"/>
            <a:r>
              <a:rPr lang="en-US" dirty="0"/>
              <a:t>Especially if the variation is related to:</a:t>
            </a:r>
          </a:p>
          <a:p>
            <a:pPr lvl="2"/>
            <a:r>
              <a:rPr lang="en-US" dirty="0"/>
              <a:t>Characteristics of the individual </a:t>
            </a:r>
          </a:p>
          <a:p>
            <a:pPr lvl="2"/>
            <a:r>
              <a:rPr lang="en-US" dirty="0"/>
              <a:t>Characteristics of the item 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Let’s explore some possibilities:</a:t>
            </a:r>
          </a:p>
        </p:txBody>
      </p:sp>
    </p:spTree>
    <p:extLst>
      <p:ext uri="{BB962C8B-B14F-4D97-AF65-F5344CB8AC3E}">
        <p14:creationId xmlns:p14="http://schemas.microsoft.com/office/powerpoint/2010/main" val="450637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54F978-F8CF-0895-94BA-2B36B615D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8296" y="643466"/>
            <a:ext cx="737540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155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8E821-0B2D-5F4A-F433-F0F95E2A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 note on reading plots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C1145-00A3-D49E-4B32-31BFA0A78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201C97-276E-2105-1122-B2A5FE1374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668" r="47998"/>
          <a:stretch/>
        </p:blipFill>
        <p:spPr>
          <a:xfrm>
            <a:off x="3159408" y="2028825"/>
            <a:ext cx="5527392" cy="34790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CBE9A6-E25F-5151-17F7-567BE348AAE4}"/>
              </a:ext>
            </a:extLst>
          </p:cNvPr>
          <p:cNvSpPr txBox="1"/>
          <p:nvPr/>
        </p:nvSpPr>
        <p:spPr>
          <a:xfrm>
            <a:off x="3768091" y="5507901"/>
            <a:ext cx="4310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X-axis corresponds to the spot in the ladder </a:t>
            </a:r>
          </a:p>
          <a:p>
            <a:r>
              <a:rPr lang="en-US" dirty="0"/>
              <a:t>according to general social standing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093522-DBAA-6500-B6BA-AD3ACA5A1712}"/>
              </a:ext>
            </a:extLst>
          </p:cNvPr>
          <p:cNvSpPr txBox="1"/>
          <p:nvPr/>
        </p:nvSpPr>
        <p:spPr>
          <a:xfrm>
            <a:off x="8239506" y="4729162"/>
            <a:ext cx="1615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the highest </a:t>
            </a:r>
          </a:p>
          <a:p>
            <a:r>
              <a:rPr lang="en-US" dirty="0"/>
              <a:t>social standing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CBAD15-D6DF-C8EE-4117-849A84EDC916}"/>
              </a:ext>
            </a:extLst>
          </p:cNvPr>
          <p:cNvSpPr txBox="1"/>
          <p:nvPr/>
        </p:nvSpPr>
        <p:spPr>
          <a:xfrm>
            <a:off x="2505456" y="4729162"/>
            <a:ext cx="1615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the lowest </a:t>
            </a:r>
          </a:p>
          <a:p>
            <a:r>
              <a:rPr lang="en-US" dirty="0"/>
              <a:t>social standing </a:t>
            </a:r>
          </a:p>
        </p:txBody>
      </p:sp>
    </p:spTree>
    <p:extLst>
      <p:ext uri="{BB962C8B-B14F-4D97-AF65-F5344CB8AC3E}">
        <p14:creationId xmlns:p14="http://schemas.microsoft.com/office/powerpoint/2010/main" val="348742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8E821-0B2D-5F4A-F433-F0F95E2A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note on reading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C1145-00A3-D49E-4B32-31BFA0A78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201C97-276E-2105-1122-B2A5FE1374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668" r="47998"/>
          <a:stretch/>
        </p:blipFill>
        <p:spPr>
          <a:xfrm>
            <a:off x="3159408" y="2028825"/>
            <a:ext cx="5527392" cy="34790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CBE9A6-E25F-5151-17F7-567BE348AAE4}"/>
              </a:ext>
            </a:extLst>
          </p:cNvPr>
          <p:cNvSpPr txBox="1"/>
          <p:nvPr/>
        </p:nvSpPr>
        <p:spPr>
          <a:xfrm>
            <a:off x="196215" y="3077964"/>
            <a:ext cx="33283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Y-axis corresponds to the </a:t>
            </a:r>
          </a:p>
          <a:p>
            <a:r>
              <a:rPr lang="en-US" dirty="0"/>
              <a:t>number of occupations that a </a:t>
            </a:r>
          </a:p>
          <a:p>
            <a:r>
              <a:rPr lang="en-US" dirty="0"/>
              <a:t>Respondent placed into that rung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B7AB19-992C-A16D-1EF5-6C61E16564B4}"/>
              </a:ext>
            </a:extLst>
          </p:cNvPr>
          <p:cNvSpPr/>
          <p:nvPr/>
        </p:nvSpPr>
        <p:spPr>
          <a:xfrm>
            <a:off x="7815263" y="3429000"/>
            <a:ext cx="728662" cy="1794604"/>
          </a:xfrm>
          <a:prstGeom prst="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ABB57C-46E6-6B52-FA4A-54A86986643F}"/>
              </a:ext>
            </a:extLst>
          </p:cNvPr>
          <p:cNvSpPr txBox="1"/>
          <p:nvPr/>
        </p:nvSpPr>
        <p:spPr>
          <a:xfrm>
            <a:off x="8686800" y="4126277"/>
            <a:ext cx="335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Respondent 3 placed 2 </a:t>
            </a:r>
          </a:p>
          <a:p>
            <a:r>
              <a:rPr lang="en-US" dirty="0"/>
              <a:t>occupations in the top/ninth rung</a:t>
            </a:r>
          </a:p>
        </p:txBody>
      </p:sp>
    </p:spTree>
    <p:extLst>
      <p:ext uri="{BB962C8B-B14F-4D97-AF65-F5344CB8AC3E}">
        <p14:creationId xmlns:p14="http://schemas.microsoft.com/office/powerpoint/2010/main" val="855531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54F978-F8CF-0895-94BA-2B36B615D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8446" y="643466"/>
            <a:ext cx="7375408" cy="55710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ED02D7-CF0A-7623-CDA1-F40B13C57AD7}"/>
              </a:ext>
            </a:extLst>
          </p:cNvPr>
          <p:cNvSpPr txBox="1"/>
          <p:nvPr/>
        </p:nvSpPr>
        <p:spPr>
          <a:xfrm>
            <a:off x="300038" y="1600201"/>
            <a:ext cx="292605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What patterns /</a:t>
            </a:r>
          </a:p>
          <a:p>
            <a:r>
              <a:rPr lang="en-US" sz="2800" b="1" dirty="0">
                <a:latin typeface="+mj-lt"/>
              </a:rPr>
              <a:t>differences do you </a:t>
            </a:r>
          </a:p>
          <a:p>
            <a:r>
              <a:rPr lang="en-US" sz="2800" b="1" dirty="0">
                <a:latin typeface="+mj-lt"/>
              </a:rPr>
              <a:t>see?</a:t>
            </a:r>
          </a:p>
        </p:txBody>
      </p:sp>
    </p:spTree>
    <p:extLst>
      <p:ext uri="{BB962C8B-B14F-4D97-AF65-F5344CB8AC3E}">
        <p14:creationId xmlns:p14="http://schemas.microsoft.com/office/powerpoint/2010/main" val="3555186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5A0435-40E1-0F9B-6277-5D877CFA74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1371" y="643466"/>
            <a:ext cx="7375408" cy="55710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B2D0EF-29F8-7CDB-E814-B8AF8EC52AE5}"/>
              </a:ext>
            </a:extLst>
          </p:cNvPr>
          <p:cNvSpPr txBox="1"/>
          <p:nvPr/>
        </p:nvSpPr>
        <p:spPr>
          <a:xfrm>
            <a:off x="185738" y="1500188"/>
            <a:ext cx="406713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If we split each count </a:t>
            </a:r>
          </a:p>
          <a:p>
            <a:r>
              <a:rPr lang="en-US" sz="2800" b="1" dirty="0">
                <a:latin typeface="+mj-lt"/>
              </a:rPr>
              <a:t>of occupations by the </a:t>
            </a:r>
          </a:p>
          <a:p>
            <a:r>
              <a:rPr lang="en-US" sz="2800" b="1" dirty="0">
                <a:latin typeface="+mj-lt"/>
              </a:rPr>
              <a:t>number which require </a:t>
            </a:r>
          </a:p>
          <a:p>
            <a:r>
              <a:rPr lang="en-US" sz="2800" b="1" dirty="0">
                <a:latin typeface="+mj-lt"/>
              </a:rPr>
              <a:t>high or low educational </a:t>
            </a:r>
          </a:p>
          <a:p>
            <a:r>
              <a:rPr lang="en-US" sz="2800" b="1" dirty="0">
                <a:latin typeface="+mj-lt"/>
              </a:rPr>
              <a:t>credentials…</a:t>
            </a:r>
          </a:p>
          <a:p>
            <a:r>
              <a:rPr lang="en-US" sz="2800" b="1" dirty="0">
                <a:latin typeface="+mj-lt"/>
              </a:rPr>
              <a:t>What patterns/differences </a:t>
            </a:r>
          </a:p>
          <a:p>
            <a:r>
              <a:rPr lang="en-US" sz="2800" b="1" dirty="0">
                <a:latin typeface="+mj-lt"/>
              </a:rPr>
              <a:t>do we see?</a:t>
            </a:r>
          </a:p>
        </p:txBody>
      </p:sp>
    </p:spTree>
    <p:extLst>
      <p:ext uri="{BB962C8B-B14F-4D97-AF65-F5344CB8AC3E}">
        <p14:creationId xmlns:p14="http://schemas.microsoft.com/office/powerpoint/2010/main" val="742344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1784</TotalTime>
  <Words>1471</Words>
  <Application>Microsoft Macintosh PowerPoint</Application>
  <PresentationFormat>Widescreen</PresentationFormat>
  <Paragraphs>652</Paragraphs>
  <Slides>36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proxima nova extrabold</vt:lpstr>
      <vt:lpstr>Office Theme</vt:lpstr>
      <vt:lpstr>Occupational ‘Taste’ Differentiation </vt:lpstr>
      <vt:lpstr>So far, we’ve largely discussed measures that collapse rankings or ratings across people</vt:lpstr>
      <vt:lpstr>But we may be losing some information…</vt:lpstr>
      <vt:lpstr>But we are losing some information…</vt:lpstr>
      <vt:lpstr>PowerPoint Presentation</vt:lpstr>
      <vt:lpstr>Quick note on reading plots</vt:lpstr>
      <vt:lpstr>Quick note on reading plots</vt:lpstr>
      <vt:lpstr>PowerPoint Presentation</vt:lpstr>
      <vt:lpstr>PowerPoint Presentation</vt:lpstr>
      <vt:lpstr>Quick note on reading plots</vt:lpstr>
      <vt:lpstr>Quick note on reading plots</vt:lpstr>
      <vt:lpstr>PowerPoint Presentation</vt:lpstr>
      <vt:lpstr>Why do we think preferences might be linked to social characteristics? </vt:lpstr>
      <vt:lpstr>Why do we think preferences might be linked to social characteristics? </vt:lpstr>
      <vt:lpstr>Class distinctions</vt:lpstr>
      <vt:lpstr>Paper hypotheses</vt:lpstr>
      <vt:lpstr>Paper hypotheses</vt:lpstr>
      <vt:lpstr>How to test?</vt:lpstr>
      <vt:lpstr>1. Are Educational Requirements Used?</vt:lpstr>
      <vt:lpstr>1. Are Educational Requirements Used?</vt:lpstr>
      <vt:lpstr>1. Are Educational Requirements Used?</vt:lpstr>
      <vt:lpstr>1. Are Educational Requirements Used?</vt:lpstr>
      <vt:lpstr>1. Are Educational Requirements Used?</vt:lpstr>
      <vt:lpstr>1. Are Educational Requirements Used?</vt:lpstr>
      <vt:lpstr>2. How strong is the association between rung location and educational credential?</vt:lpstr>
      <vt:lpstr>3. How similar are two respondents to each other? </vt:lpstr>
      <vt:lpstr>3. How similar are two respondents to each other? </vt:lpstr>
      <vt:lpstr>3. How similar are two respondents to each other? </vt:lpstr>
      <vt:lpstr>3. How similar are two respondents to each other? </vt:lpstr>
      <vt:lpstr>Results</vt:lpstr>
      <vt:lpstr>Results</vt:lpstr>
      <vt:lpstr>Results</vt:lpstr>
      <vt:lpstr>Discussion</vt:lpstr>
      <vt:lpstr>Discussion</vt:lpstr>
      <vt:lpstr>Discussion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Taste Differentiation </dc:title>
  <dc:creator>Em Maloney</dc:creator>
  <cp:lastModifiedBy>Em Maloney</cp:lastModifiedBy>
  <cp:revision>10</cp:revision>
  <dcterms:created xsi:type="dcterms:W3CDTF">2023-02-14T09:37:39Z</dcterms:created>
  <dcterms:modified xsi:type="dcterms:W3CDTF">2023-02-15T15:21:49Z</dcterms:modified>
</cp:coreProperties>
</file>