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5"/>
  </p:notesMasterIdLst>
  <p:sldIdLst>
    <p:sldId id="278" r:id="rId2"/>
    <p:sldId id="279" r:id="rId3"/>
    <p:sldId id="308" r:id="rId4"/>
    <p:sldId id="294" r:id="rId5"/>
    <p:sldId id="323" r:id="rId6"/>
    <p:sldId id="324" r:id="rId7"/>
    <p:sldId id="295" r:id="rId8"/>
    <p:sldId id="281" r:id="rId9"/>
    <p:sldId id="296" r:id="rId10"/>
    <p:sldId id="297" r:id="rId11"/>
    <p:sldId id="299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06" r:id="rId21"/>
    <p:sldId id="317" r:id="rId22"/>
    <p:sldId id="283" r:id="rId23"/>
    <p:sldId id="300" r:id="rId24"/>
    <p:sldId id="301" r:id="rId25"/>
    <p:sldId id="302" r:id="rId26"/>
    <p:sldId id="303" r:id="rId27"/>
    <p:sldId id="304" r:id="rId28"/>
    <p:sldId id="305" r:id="rId29"/>
    <p:sldId id="318" r:id="rId30"/>
    <p:sldId id="319" r:id="rId31"/>
    <p:sldId id="320" r:id="rId32"/>
    <p:sldId id="321" r:id="rId33"/>
    <p:sldId id="322" r:id="rId3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/>
    <p:restoredTop sz="95840" autoAdjust="0"/>
  </p:normalViewPr>
  <p:slideViewPr>
    <p:cSldViewPr snapToGrid="0" snapToObjects="1">
      <p:cViewPr varScale="1">
        <p:scale>
          <a:sx n="90" d="100"/>
          <a:sy n="90" d="100"/>
        </p:scale>
        <p:origin x="224" y="56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3A55B-E603-8747-8A9A-DD15BB17BBA0}" type="doc">
      <dgm:prSet loTypeId="urn:microsoft.com/office/officeart/2005/8/layout/vList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6C5E393-36C7-CC43-B732-C3F4446892B5}">
      <dgm:prSet/>
      <dgm:spPr/>
      <dgm:t>
        <a:bodyPr/>
        <a:lstStyle/>
        <a:p>
          <a:r>
            <a:rPr lang="en-US" dirty="0"/>
            <a:t>Cognitive meaning </a:t>
          </a:r>
        </a:p>
      </dgm:t>
    </dgm:pt>
    <dgm:pt modelId="{29139686-68E2-AB45-9B5F-6C7E3C7574D2}" type="parTrans" cxnId="{70C2F304-907D-E04F-A5AA-84639644A856}">
      <dgm:prSet/>
      <dgm:spPr/>
      <dgm:t>
        <a:bodyPr/>
        <a:lstStyle/>
        <a:p>
          <a:endParaRPr lang="en-US"/>
        </a:p>
      </dgm:t>
    </dgm:pt>
    <dgm:pt modelId="{50C00B92-DBC2-5242-99E3-07A648C7376A}" type="sibTrans" cxnId="{70C2F304-907D-E04F-A5AA-84639644A856}">
      <dgm:prSet/>
      <dgm:spPr/>
      <dgm:t>
        <a:bodyPr/>
        <a:lstStyle/>
        <a:p>
          <a:endParaRPr lang="en-US"/>
        </a:p>
      </dgm:t>
    </dgm:pt>
    <dgm:pt modelId="{96E47546-2AE3-9740-B8F3-16161528959D}">
      <dgm:prSet/>
      <dgm:spPr/>
      <dgm:t>
        <a:bodyPr/>
        <a:lstStyle/>
        <a:p>
          <a:r>
            <a:rPr lang="en-US"/>
            <a:t>definition</a:t>
          </a:r>
        </a:p>
      </dgm:t>
    </dgm:pt>
    <dgm:pt modelId="{C92D5031-2A5E-6446-AD28-FF5462D23B21}" type="parTrans" cxnId="{EA05CBAC-60E5-084B-8C80-AFA647C41A29}">
      <dgm:prSet/>
      <dgm:spPr/>
      <dgm:t>
        <a:bodyPr/>
        <a:lstStyle/>
        <a:p>
          <a:endParaRPr lang="en-US"/>
        </a:p>
      </dgm:t>
    </dgm:pt>
    <dgm:pt modelId="{01CE9201-E843-5248-81CF-1526993BBB92}" type="sibTrans" cxnId="{EA05CBAC-60E5-084B-8C80-AFA647C41A29}">
      <dgm:prSet/>
      <dgm:spPr/>
      <dgm:t>
        <a:bodyPr/>
        <a:lstStyle/>
        <a:p>
          <a:endParaRPr lang="en-US"/>
        </a:p>
      </dgm:t>
    </dgm:pt>
    <dgm:pt modelId="{DFEE85EE-E310-2A46-B058-3FC3A19C502C}">
      <dgm:prSet/>
      <dgm:spPr/>
      <dgm:t>
        <a:bodyPr/>
        <a:lstStyle/>
        <a:p>
          <a:r>
            <a:rPr lang="en-US"/>
            <a:t>Affective/cultural meaning </a:t>
          </a:r>
        </a:p>
      </dgm:t>
    </dgm:pt>
    <dgm:pt modelId="{7C697694-987B-C240-9EEA-4447E10FEFBD}" type="parTrans" cxnId="{74FDDF20-F2B0-0844-808F-BCC53B764351}">
      <dgm:prSet/>
      <dgm:spPr/>
      <dgm:t>
        <a:bodyPr/>
        <a:lstStyle/>
        <a:p>
          <a:endParaRPr lang="en-US"/>
        </a:p>
      </dgm:t>
    </dgm:pt>
    <dgm:pt modelId="{0914D661-C25F-9E4D-BE8B-9FE40244E2C9}" type="sibTrans" cxnId="{74FDDF20-F2B0-0844-808F-BCC53B764351}">
      <dgm:prSet/>
      <dgm:spPr/>
      <dgm:t>
        <a:bodyPr/>
        <a:lstStyle/>
        <a:p>
          <a:endParaRPr lang="en-US"/>
        </a:p>
      </dgm:t>
    </dgm:pt>
    <dgm:pt modelId="{B30BA1FC-2943-A84C-B168-D08A115263B4}">
      <dgm:prSet/>
      <dgm:spPr/>
      <dgm:t>
        <a:bodyPr/>
        <a:lstStyle/>
        <a:p>
          <a:r>
            <a:rPr lang="en-US"/>
            <a:t>how we *feel* about the entity</a:t>
          </a:r>
        </a:p>
      </dgm:t>
    </dgm:pt>
    <dgm:pt modelId="{A5F88903-EB02-6648-AFA5-E505BD08BDCC}" type="parTrans" cxnId="{22B4B837-DD04-A04C-B080-1A184F227E5F}">
      <dgm:prSet/>
      <dgm:spPr/>
      <dgm:t>
        <a:bodyPr/>
        <a:lstStyle/>
        <a:p>
          <a:endParaRPr lang="en-US"/>
        </a:p>
      </dgm:t>
    </dgm:pt>
    <dgm:pt modelId="{3AE0DDC1-C87F-EF48-8F3C-D62791EB1A3B}" type="sibTrans" cxnId="{22B4B837-DD04-A04C-B080-1A184F227E5F}">
      <dgm:prSet/>
      <dgm:spPr/>
      <dgm:t>
        <a:bodyPr/>
        <a:lstStyle/>
        <a:p>
          <a:endParaRPr lang="en-US"/>
        </a:p>
      </dgm:t>
    </dgm:pt>
    <dgm:pt modelId="{D3045289-16E3-FF49-B6EE-4DE4FC50BF1A}" type="pres">
      <dgm:prSet presAssocID="{15F3A55B-E603-8747-8A9A-DD15BB17BBA0}" presName="linearFlow" presStyleCnt="0">
        <dgm:presLayoutVars>
          <dgm:dir/>
          <dgm:resizeHandles val="exact"/>
        </dgm:presLayoutVars>
      </dgm:prSet>
      <dgm:spPr/>
    </dgm:pt>
    <dgm:pt modelId="{8BA43B4A-72F9-7546-BAE0-20034865B17E}" type="pres">
      <dgm:prSet presAssocID="{16C5E393-36C7-CC43-B732-C3F4446892B5}" presName="composite" presStyleCnt="0"/>
      <dgm:spPr/>
    </dgm:pt>
    <dgm:pt modelId="{68DCFA45-8FDC-FE49-8467-615982C730EC}" type="pres">
      <dgm:prSet presAssocID="{16C5E393-36C7-CC43-B732-C3F4446892B5}" presName="imgShp" presStyleLbl="fgImgPlace1" presStyleIdx="0" presStyleCnt="2"/>
      <dgm:spPr/>
    </dgm:pt>
    <dgm:pt modelId="{3E115397-C276-7F43-9A9E-814A6D052142}" type="pres">
      <dgm:prSet presAssocID="{16C5E393-36C7-CC43-B732-C3F4446892B5}" presName="txShp" presStyleLbl="node1" presStyleIdx="0" presStyleCnt="2">
        <dgm:presLayoutVars>
          <dgm:bulletEnabled val="1"/>
        </dgm:presLayoutVars>
      </dgm:prSet>
      <dgm:spPr/>
    </dgm:pt>
    <dgm:pt modelId="{64A06C9D-EBFC-274D-BFBC-77D3758B88A1}" type="pres">
      <dgm:prSet presAssocID="{50C00B92-DBC2-5242-99E3-07A648C7376A}" presName="spacing" presStyleCnt="0"/>
      <dgm:spPr/>
    </dgm:pt>
    <dgm:pt modelId="{2110846F-1614-314F-901E-F796F74631ED}" type="pres">
      <dgm:prSet presAssocID="{DFEE85EE-E310-2A46-B058-3FC3A19C502C}" presName="composite" presStyleCnt="0"/>
      <dgm:spPr/>
    </dgm:pt>
    <dgm:pt modelId="{D6EA8324-C0F5-EC4F-81F4-253A2D297F05}" type="pres">
      <dgm:prSet presAssocID="{DFEE85EE-E310-2A46-B058-3FC3A19C502C}" presName="imgShp" presStyleLbl="fgImgPlace1" presStyleIdx="1" presStyleCnt="2"/>
      <dgm:spPr/>
    </dgm:pt>
    <dgm:pt modelId="{65C6E4C6-1C9D-8645-9926-00B2BE223260}" type="pres">
      <dgm:prSet presAssocID="{DFEE85EE-E310-2A46-B058-3FC3A19C502C}" presName="txShp" presStyleLbl="node1" presStyleIdx="1" presStyleCnt="2">
        <dgm:presLayoutVars>
          <dgm:bulletEnabled val="1"/>
        </dgm:presLayoutVars>
      </dgm:prSet>
      <dgm:spPr/>
    </dgm:pt>
  </dgm:ptLst>
  <dgm:cxnLst>
    <dgm:cxn modelId="{70C2F304-907D-E04F-A5AA-84639644A856}" srcId="{15F3A55B-E603-8747-8A9A-DD15BB17BBA0}" destId="{16C5E393-36C7-CC43-B732-C3F4446892B5}" srcOrd="0" destOrd="0" parTransId="{29139686-68E2-AB45-9B5F-6C7E3C7574D2}" sibTransId="{50C00B92-DBC2-5242-99E3-07A648C7376A}"/>
    <dgm:cxn modelId="{74FDDF20-F2B0-0844-808F-BCC53B764351}" srcId="{15F3A55B-E603-8747-8A9A-DD15BB17BBA0}" destId="{DFEE85EE-E310-2A46-B058-3FC3A19C502C}" srcOrd="1" destOrd="0" parTransId="{7C697694-987B-C240-9EEA-4447E10FEFBD}" sibTransId="{0914D661-C25F-9E4D-BE8B-9FE40244E2C9}"/>
    <dgm:cxn modelId="{22B4B837-DD04-A04C-B080-1A184F227E5F}" srcId="{DFEE85EE-E310-2A46-B058-3FC3A19C502C}" destId="{B30BA1FC-2943-A84C-B168-D08A115263B4}" srcOrd="0" destOrd="0" parTransId="{A5F88903-EB02-6648-AFA5-E505BD08BDCC}" sibTransId="{3AE0DDC1-C87F-EF48-8F3C-D62791EB1A3B}"/>
    <dgm:cxn modelId="{808ED542-25B6-8B4E-BAB8-BAE9AD8E25A8}" type="presOf" srcId="{16C5E393-36C7-CC43-B732-C3F4446892B5}" destId="{3E115397-C276-7F43-9A9E-814A6D052142}" srcOrd="0" destOrd="0" presId="urn:microsoft.com/office/officeart/2005/8/layout/vList3"/>
    <dgm:cxn modelId="{7D0C594F-459D-3848-A1BA-ECE74C1DF515}" type="presOf" srcId="{96E47546-2AE3-9740-B8F3-16161528959D}" destId="{3E115397-C276-7F43-9A9E-814A6D052142}" srcOrd="0" destOrd="1" presId="urn:microsoft.com/office/officeart/2005/8/layout/vList3"/>
    <dgm:cxn modelId="{E66A0D56-851A-2F41-AE4D-70BDCE491F78}" type="presOf" srcId="{DFEE85EE-E310-2A46-B058-3FC3A19C502C}" destId="{65C6E4C6-1C9D-8645-9926-00B2BE223260}" srcOrd="0" destOrd="0" presId="urn:microsoft.com/office/officeart/2005/8/layout/vList3"/>
    <dgm:cxn modelId="{D603976A-3A7E-7F4E-86BB-A0577A4F441C}" type="presOf" srcId="{B30BA1FC-2943-A84C-B168-D08A115263B4}" destId="{65C6E4C6-1C9D-8645-9926-00B2BE223260}" srcOrd="0" destOrd="1" presId="urn:microsoft.com/office/officeart/2005/8/layout/vList3"/>
    <dgm:cxn modelId="{EA05CBAC-60E5-084B-8C80-AFA647C41A29}" srcId="{16C5E393-36C7-CC43-B732-C3F4446892B5}" destId="{96E47546-2AE3-9740-B8F3-16161528959D}" srcOrd="0" destOrd="0" parTransId="{C92D5031-2A5E-6446-AD28-FF5462D23B21}" sibTransId="{01CE9201-E843-5248-81CF-1526993BBB92}"/>
    <dgm:cxn modelId="{FEBD90E5-4B99-1F42-BF63-5700799FF835}" type="presOf" srcId="{15F3A55B-E603-8747-8A9A-DD15BB17BBA0}" destId="{D3045289-16E3-FF49-B6EE-4DE4FC50BF1A}" srcOrd="0" destOrd="0" presId="urn:microsoft.com/office/officeart/2005/8/layout/vList3"/>
    <dgm:cxn modelId="{FD40CF4A-E713-BE44-9CFC-F99D0B6E87CB}" type="presParOf" srcId="{D3045289-16E3-FF49-B6EE-4DE4FC50BF1A}" destId="{8BA43B4A-72F9-7546-BAE0-20034865B17E}" srcOrd="0" destOrd="0" presId="urn:microsoft.com/office/officeart/2005/8/layout/vList3"/>
    <dgm:cxn modelId="{0272C21E-88F5-294A-AE93-67B11A763D0E}" type="presParOf" srcId="{8BA43B4A-72F9-7546-BAE0-20034865B17E}" destId="{68DCFA45-8FDC-FE49-8467-615982C730EC}" srcOrd="0" destOrd="0" presId="urn:microsoft.com/office/officeart/2005/8/layout/vList3"/>
    <dgm:cxn modelId="{CF8E9591-4552-A345-A754-7600F9851A4B}" type="presParOf" srcId="{8BA43B4A-72F9-7546-BAE0-20034865B17E}" destId="{3E115397-C276-7F43-9A9E-814A6D052142}" srcOrd="1" destOrd="0" presId="urn:microsoft.com/office/officeart/2005/8/layout/vList3"/>
    <dgm:cxn modelId="{BB1EB086-77EA-A046-97D9-D932FAD3EE84}" type="presParOf" srcId="{D3045289-16E3-FF49-B6EE-4DE4FC50BF1A}" destId="{64A06C9D-EBFC-274D-BFBC-77D3758B88A1}" srcOrd="1" destOrd="0" presId="urn:microsoft.com/office/officeart/2005/8/layout/vList3"/>
    <dgm:cxn modelId="{A9E7F786-42B9-3048-9B98-9B56B1C4287B}" type="presParOf" srcId="{D3045289-16E3-FF49-B6EE-4DE4FC50BF1A}" destId="{2110846F-1614-314F-901E-F796F74631ED}" srcOrd="2" destOrd="0" presId="urn:microsoft.com/office/officeart/2005/8/layout/vList3"/>
    <dgm:cxn modelId="{9672FB02-88EC-7E43-89F5-70626FADF956}" type="presParOf" srcId="{2110846F-1614-314F-901E-F796F74631ED}" destId="{D6EA8324-C0F5-EC4F-81F4-253A2D297F05}" srcOrd="0" destOrd="0" presId="urn:microsoft.com/office/officeart/2005/8/layout/vList3"/>
    <dgm:cxn modelId="{8C5C8EA7-9398-6644-ACDC-E2BAA6668CB2}" type="presParOf" srcId="{2110846F-1614-314F-901E-F796F74631ED}" destId="{65C6E4C6-1C9D-8645-9926-00B2BE22326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539038-33E9-4A1B-9594-A61483E7887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BA6A7A-C34C-4E71-8DF3-C231773D213E}">
      <dgm:prSet/>
      <dgm:spPr/>
      <dgm:t>
        <a:bodyPr/>
        <a:lstStyle/>
        <a:p>
          <a:r>
            <a:rPr lang="en-US"/>
            <a:t>Evaluation </a:t>
          </a:r>
        </a:p>
      </dgm:t>
    </dgm:pt>
    <dgm:pt modelId="{63758835-B3B8-4A3A-8C80-79B98B2223B4}" type="parTrans" cxnId="{537CC084-C533-4A97-BE17-849E5DDF4568}">
      <dgm:prSet/>
      <dgm:spPr/>
      <dgm:t>
        <a:bodyPr/>
        <a:lstStyle/>
        <a:p>
          <a:endParaRPr lang="en-US"/>
        </a:p>
      </dgm:t>
    </dgm:pt>
    <dgm:pt modelId="{A445CCDD-C2E4-4E3C-8D2B-9586735AAAB3}" type="sibTrans" cxnId="{537CC084-C533-4A97-BE17-849E5DDF4568}">
      <dgm:prSet/>
      <dgm:spPr/>
      <dgm:t>
        <a:bodyPr/>
        <a:lstStyle/>
        <a:p>
          <a:endParaRPr lang="en-US"/>
        </a:p>
      </dgm:t>
    </dgm:pt>
    <dgm:pt modelId="{F57C9B85-4DB7-4E6F-B9AD-879A7D8FD17F}">
      <dgm:prSet/>
      <dgm:spPr/>
      <dgm:t>
        <a:bodyPr/>
        <a:lstStyle/>
        <a:p>
          <a:r>
            <a:rPr lang="en-US"/>
            <a:t>Potency</a:t>
          </a:r>
        </a:p>
      </dgm:t>
    </dgm:pt>
    <dgm:pt modelId="{1278BC7B-8958-4939-95B1-894557752CB5}" type="parTrans" cxnId="{3E33C546-1266-4908-8579-034441290082}">
      <dgm:prSet/>
      <dgm:spPr/>
      <dgm:t>
        <a:bodyPr/>
        <a:lstStyle/>
        <a:p>
          <a:endParaRPr lang="en-US"/>
        </a:p>
      </dgm:t>
    </dgm:pt>
    <dgm:pt modelId="{3B58D257-AA55-401C-80D6-B77C42E32C76}" type="sibTrans" cxnId="{3E33C546-1266-4908-8579-034441290082}">
      <dgm:prSet/>
      <dgm:spPr/>
      <dgm:t>
        <a:bodyPr/>
        <a:lstStyle/>
        <a:p>
          <a:endParaRPr lang="en-US"/>
        </a:p>
      </dgm:t>
    </dgm:pt>
    <dgm:pt modelId="{F513DDD9-8540-48C0-A25A-6C951AE3895E}">
      <dgm:prSet/>
      <dgm:spPr/>
      <dgm:t>
        <a:bodyPr/>
        <a:lstStyle/>
        <a:p>
          <a:r>
            <a:rPr lang="en-US"/>
            <a:t>Activity</a:t>
          </a:r>
        </a:p>
      </dgm:t>
    </dgm:pt>
    <dgm:pt modelId="{3FE738AF-586F-4A59-BAB2-50F3FB024449}" type="parTrans" cxnId="{E6832A09-BB7E-485F-A55D-E1220F7C607D}">
      <dgm:prSet/>
      <dgm:spPr/>
      <dgm:t>
        <a:bodyPr/>
        <a:lstStyle/>
        <a:p>
          <a:endParaRPr lang="en-US"/>
        </a:p>
      </dgm:t>
    </dgm:pt>
    <dgm:pt modelId="{D1B0CC51-71C8-4F75-9060-2D94A93412EB}" type="sibTrans" cxnId="{E6832A09-BB7E-485F-A55D-E1220F7C607D}">
      <dgm:prSet/>
      <dgm:spPr/>
      <dgm:t>
        <a:bodyPr/>
        <a:lstStyle/>
        <a:p>
          <a:endParaRPr lang="en-US"/>
        </a:p>
      </dgm:t>
    </dgm:pt>
    <dgm:pt modelId="{57EFF8A3-6D9D-3D40-86A1-DDEDD53CF851}" type="pres">
      <dgm:prSet presAssocID="{A6539038-33E9-4A1B-9594-A61483E7887D}" presName="linear" presStyleCnt="0">
        <dgm:presLayoutVars>
          <dgm:dir/>
          <dgm:animLvl val="lvl"/>
          <dgm:resizeHandles val="exact"/>
        </dgm:presLayoutVars>
      </dgm:prSet>
      <dgm:spPr/>
    </dgm:pt>
    <dgm:pt modelId="{F2845523-6B1F-774A-ACA5-E95AA8250DD9}" type="pres">
      <dgm:prSet presAssocID="{09BA6A7A-C34C-4E71-8DF3-C231773D213E}" presName="parentLin" presStyleCnt="0"/>
      <dgm:spPr/>
    </dgm:pt>
    <dgm:pt modelId="{2D574F83-960B-3D47-B279-D76F34A45424}" type="pres">
      <dgm:prSet presAssocID="{09BA6A7A-C34C-4E71-8DF3-C231773D213E}" presName="parentLeftMargin" presStyleLbl="node1" presStyleIdx="0" presStyleCnt="3"/>
      <dgm:spPr/>
    </dgm:pt>
    <dgm:pt modelId="{428857D4-54CE-4D4F-B121-20A44090D116}" type="pres">
      <dgm:prSet presAssocID="{09BA6A7A-C34C-4E71-8DF3-C231773D21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78CE7E-8003-F244-81B0-A098675EDC65}" type="pres">
      <dgm:prSet presAssocID="{09BA6A7A-C34C-4E71-8DF3-C231773D213E}" presName="negativeSpace" presStyleCnt="0"/>
      <dgm:spPr/>
    </dgm:pt>
    <dgm:pt modelId="{82726F8D-A94C-7F4E-BFE3-A07F55183DA3}" type="pres">
      <dgm:prSet presAssocID="{09BA6A7A-C34C-4E71-8DF3-C231773D213E}" presName="childText" presStyleLbl="conFgAcc1" presStyleIdx="0" presStyleCnt="3">
        <dgm:presLayoutVars>
          <dgm:bulletEnabled val="1"/>
        </dgm:presLayoutVars>
      </dgm:prSet>
      <dgm:spPr/>
    </dgm:pt>
    <dgm:pt modelId="{F71805B8-A138-CE47-A99C-51A726B71B22}" type="pres">
      <dgm:prSet presAssocID="{A445CCDD-C2E4-4E3C-8D2B-9586735AAAB3}" presName="spaceBetweenRectangles" presStyleCnt="0"/>
      <dgm:spPr/>
    </dgm:pt>
    <dgm:pt modelId="{67D8382A-C55E-7648-AAB8-50B35B890CFE}" type="pres">
      <dgm:prSet presAssocID="{F57C9B85-4DB7-4E6F-B9AD-879A7D8FD17F}" presName="parentLin" presStyleCnt="0"/>
      <dgm:spPr/>
    </dgm:pt>
    <dgm:pt modelId="{E7A31044-7D27-1144-ABA1-61EC91B58097}" type="pres">
      <dgm:prSet presAssocID="{F57C9B85-4DB7-4E6F-B9AD-879A7D8FD17F}" presName="parentLeftMargin" presStyleLbl="node1" presStyleIdx="0" presStyleCnt="3"/>
      <dgm:spPr/>
    </dgm:pt>
    <dgm:pt modelId="{3D3BB190-990E-8E4C-B8C3-29CAA4A35464}" type="pres">
      <dgm:prSet presAssocID="{F57C9B85-4DB7-4E6F-B9AD-879A7D8FD1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4731E9-D3FF-8543-AA99-7DA6FE3FF12D}" type="pres">
      <dgm:prSet presAssocID="{F57C9B85-4DB7-4E6F-B9AD-879A7D8FD17F}" presName="negativeSpace" presStyleCnt="0"/>
      <dgm:spPr/>
    </dgm:pt>
    <dgm:pt modelId="{0CBDB9ED-7AE9-3340-8518-93E399A85E41}" type="pres">
      <dgm:prSet presAssocID="{F57C9B85-4DB7-4E6F-B9AD-879A7D8FD17F}" presName="childText" presStyleLbl="conFgAcc1" presStyleIdx="1" presStyleCnt="3">
        <dgm:presLayoutVars>
          <dgm:bulletEnabled val="1"/>
        </dgm:presLayoutVars>
      </dgm:prSet>
      <dgm:spPr/>
    </dgm:pt>
    <dgm:pt modelId="{37DA1A2D-CDC1-7F47-8838-D3131D6054D0}" type="pres">
      <dgm:prSet presAssocID="{3B58D257-AA55-401C-80D6-B77C42E32C76}" presName="spaceBetweenRectangles" presStyleCnt="0"/>
      <dgm:spPr/>
    </dgm:pt>
    <dgm:pt modelId="{70061AD9-3C37-0746-AE44-FEAD9FE3B9C2}" type="pres">
      <dgm:prSet presAssocID="{F513DDD9-8540-48C0-A25A-6C951AE3895E}" presName="parentLin" presStyleCnt="0"/>
      <dgm:spPr/>
    </dgm:pt>
    <dgm:pt modelId="{FD208195-0235-664A-89E8-5AE069562098}" type="pres">
      <dgm:prSet presAssocID="{F513DDD9-8540-48C0-A25A-6C951AE3895E}" presName="parentLeftMargin" presStyleLbl="node1" presStyleIdx="1" presStyleCnt="3"/>
      <dgm:spPr/>
    </dgm:pt>
    <dgm:pt modelId="{CBB67809-8210-F144-AA6F-DF026CC83428}" type="pres">
      <dgm:prSet presAssocID="{F513DDD9-8540-48C0-A25A-6C951AE3895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0EAB116-B314-0A43-BD99-CD98592FCBE8}" type="pres">
      <dgm:prSet presAssocID="{F513DDD9-8540-48C0-A25A-6C951AE3895E}" presName="negativeSpace" presStyleCnt="0"/>
      <dgm:spPr/>
    </dgm:pt>
    <dgm:pt modelId="{F05D542B-06FE-8A4E-8F58-C6DFE6291432}" type="pres">
      <dgm:prSet presAssocID="{F513DDD9-8540-48C0-A25A-6C951AE389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D6B2D00-BEBD-7E4D-9921-BA0755E6D287}" type="presOf" srcId="{09BA6A7A-C34C-4E71-8DF3-C231773D213E}" destId="{428857D4-54CE-4D4F-B121-20A44090D116}" srcOrd="1" destOrd="0" presId="urn:microsoft.com/office/officeart/2005/8/layout/list1"/>
    <dgm:cxn modelId="{E6832A09-BB7E-485F-A55D-E1220F7C607D}" srcId="{A6539038-33E9-4A1B-9594-A61483E7887D}" destId="{F513DDD9-8540-48C0-A25A-6C951AE3895E}" srcOrd="2" destOrd="0" parTransId="{3FE738AF-586F-4A59-BAB2-50F3FB024449}" sibTransId="{D1B0CC51-71C8-4F75-9060-2D94A93412EB}"/>
    <dgm:cxn modelId="{DA961533-AA65-954C-BE23-2A529665AD91}" type="presOf" srcId="{F513DDD9-8540-48C0-A25A-6C951AE3895E}" destId="{CBB67809-8210-F144-AA6F-DF026CC83428}" srcOrd="1" destOrd="0" presId="urn:microsoft.com/office/officeart/2005/8/layout/list1"/>
    <dgm:cxn modelId="{EB9DA040-CAAA-EE4D-B001-062D71AF7998}" type="presOf" srcId="{A6539038-33E9-4A1B-9594-A61483E7887D}" destId="{57EFF8A3-6D9D-3D40-86A1-DDEDD53CF851}" srcOrd="0" destOrd="0" presId="urn:microsoft.com/office/officeart/2005/8/layout/list1"/>
    <dgm:cxn modelId="{3E33C546-1266-4908-8579-034441290082}" srcId="{A6539038-33E9-4A1B-9594-A61483E7887D}" destId="{F57C9B85-4DB7-4E6F-B9AD-879A7D8FD17F}" srcOrd="1" destOrd="0" parTransId="{1278BC7B-8958-4939-95B1-894557752CB5}" sibTransId="{3B58D257-AA55-401C-80D6-B77C42E32C76}"/>
    <dgm:cxn modelId="{4A089178-5B13-624C-99F8-69BC039FA057}" type="presOf" srcId="{F57C9B85-4DB7-4E6F-B9AD-879A7D8FD17F}" destId="{E7A31044-7D27-1144-ABA1-61EC91B58097}" srcOrd="0" destOrd="0" presId="urn:microsoft.com/office/officeart/2005/8/layout/list1"/>
    <dgm:cxn modelId="{537CC084-C533-4A97-BE17-849E5DDF4568}" srcId="{A6539038-33E9-4A1B-9594-A61483E7887D}" destId="{09BA6A7A-C34C-4E71-8DF3-C231773D213E}" srcOrd="0" destOrd="0" parTransId="{63758835-B3B8-4A3A-8C80-79B98B2223B4}" sibTransId="{A445CCDD-C2E4-4E3C-8D2B-9586735AAAB3}"/>
    <dgm:cxn modelId="{4642BAE8-027F-794E-90CD-9CDFC6E42E77}" type="presOf" srcId="{F513DDD9-8540-48C0-A25A-6C951AE3895E}" destId="{FD208195-0235-664A-89E8-5AE069562098}" srcOrd="0" destOrd="0" presId="urn:microsoft.com/office/officeart/2005/8/layout/list1"/>
    <dgm:cxn modelId="{DBC522EB-1F08-534B-89D2-1B08030A50D0}" type="presOf" srcId="{F57C9B85-4DB7-4E6F-B9AD-879A7D8FD17F}" destId="{3D3BB190-990E-8E4C-B8C3-29CAA4A35464}" srcOrd="1" destOrd="0" presId="urn:microsoft.com/office/officeart/2005/8/layout/list1"/>
    <dgm:cxn modelId="{53B8E1EB-DEDB-0B4F-A968-E4146C0CA112}" type="presOf" srcId="{09BA6A7A-C34C-4E71-8DF3-C231773D213E}" destId="{2D574F83-960B-3D47-B279-D76F34A45424}" srcOrd="0" destOrd="0" presId="urn:microsoft.com/office/officeart/2005/8/layout/list1"/>
    <dgm:cxn modelId="{CAFEF489-C37D-5A4C-9A06-5EABC35A2307}" type="presParOf" srcId="{57EFF8A3-6D9D-3D40-86A1-DDEDD53CF851}" destId="{F2845523-6B1F-774A-ACA5-E95AA8250DD9}" srcOrd="0" destOrd="0" presId="urn:microsoft.com/office/officeart/2005/8/layout/list1"/>
    <dgm:cxn modelId="{A95D9CC1-EC24-F946-BCE7-33AEFD49D565}" type="presParOf" srcId="{F2845523-6B1F-774A-ACA5-E95AA8250DD9}" destId="{2D574F83-960B-3D47-B279-D76F34A45424}" srcOrd="0" destOrd="0" presId="urn:microsoft.com/office/officeart/2005/8/layout/list1"/>
    <dgm:cxn modelId="{3EAD495D-FEC0-7547-B2EF-1C30044BCA06}" type="presParOf" srcId="{F2845523-6B1F-774A-ACA5-E95AA8250DD9}" destId="{428857D4-54CE-4D4F-B121-20A44090D116}" srcOrd="1" destOrd="0" presId="urn:microsoft.com/office/officeart/2005/8/layout/list1"/>
    <dgm:cxn modelId="{53B67F90-4427-C447-BF73-C4B942F6CCA0}" type="presParOf" srcId="{57EFF8A3-6D9D-3D40-86A1-DDEDD53CF851}" destId="{2B78CE7E-8003-F244-81B0-A098675EDC65}" srcOrd="1" destOrd="0" presId="urn:microsoft.com/office/officeart/2005/8/layout/list1"/>
    <dgm:cxn modelId="{0C83A499-A6CC-D947-8A59-51019E9A8079}" type="presParOf" srcId="{57EFF8A3-6D9D-3D40-86A1-DDEDD53CF851}" destId="{82726F8D-A94C-7F4E-BFE3-A07F55183DA3}" srcOrd="2" destOrd="0" presId="urn:microsoft.com/office/officeart/2005/8/layout/list1"/>
    <dgm:cxn modelId="{0ADCDB2B-E9D8-684C-984E-2C94AF8AB306}" type="presParOf" srcId="{57EFF8A3-6D9D-3D40-86A1-DDEDD53CF851}" destId="{F71805B8-A138-CE47-A99C-51A726B71B22}" srcOrd="3" destOrd="0" presId="urn:microsoft.com/office/officeart/2005/8/layout/list1"/>
    <dgm:cxn modelId="{4CC721C3-D282-9F41-9C01-26031A53AAB3}" type="presParOf" srcId="{57EFF8A3-6D9D-3D40-86A1-DDEDD53CF851}" destId="{67D8382A-C55E-7648-AAB8-50B35B890CFE}" srcOrd="4" destOrd="0" presId="urn:microsoft.com/office/officeart/2005/8/layout/list1"/>
    <dgm:cxn modelId="{03DD7539-00A1-0943-A02B-342F97CB23E5}" type="presParOf" srcId="{67D8382A-C55E-7648-AAB8-50B35B890CFE}" destId="{E7A31044-7D27-1144-ABA1-61EC91B58097}" srcOrd="0" destOrd="0" presId="urn:microsoft.com/office/officeart/2005/8/layout/list1"/>
    <dgm:cxn modelId="{F7629A6A-4A2E-6241-99A0-272E9C95FBA5}" type="presParOf" srcId="{67D8382A-C55E-7648-AAB8-50B35B890CFE}" destId="{3D3BB190-990E-8E4C-B8C3-29CAA4A35464}" srcOrd="1" destOrd="0" presId="urn:microsoft.com/office/officeart/2005/8/layout/list1"/>
    <dgm:cxn modelId="{AB57A5DC-3D5C-AC42-915B-6ECDB3F437D9}" type="presParOf" srcId="{57EFF8A3-6D9D-3D40-86A1-DDEDD53CF851}" destId="{C14731E9-D3FF-8543-AA99-7DA6FE3FF12D}" srcOrd="5" destOrd="0" presId="urn:microsoft.com/office/officeart/2005/8/layout/list1"/>
    <dgm:cxn modelId="{0711242E-9BED-FA44-BE21-A33717C3112B}" type="presParOf" srcId="{57EFF8A3-6D9D-3D40-86A1-DDEDD53CF851}" destId="{0CBDB9ED-7AE9-3340-8518-93E399A85E41}" srcOrd="6" destOrd="0" presId="urn:microsoft.com/office/officeart/2005/8/layout/list1"/>
    <dgm:cxn modelId="{EAAF9B96-4263-D94C-94E5-D56C0DDABAE1}" type="presParOf" srcId="{57EFF8A3-6D9D-3D40-86A1-DDEDD53CF851}" destId="{37DA1A2D-CDC1-7F47-8838-D3131D6054D0}" srcOrd="7" destOrd="0" presId="urn:microsoft.com/office/officeart/2005/8/layout/list1"/>
    <dgm:cxn modelId="{7DB3FA85-121A-E246-B366-B24A451AFA5E}" type="presParOf" srcId="{57EFF8A3-6D9D-3D40-86A1-DDEDD53CF851}" destId="{70061AD9-3C37-0746-AE44-FEAD9FE3B9C2}" srcOrd="8" destOrd="0" presId="urn:microsoft.com/office/officeart/2005/8/layout/list1"/>
    <dgm:cxn modelId="{58418529-FF43-2542-8881-D7AF2EB4A411}" type="presParOf" srcId="{70061AD9-3C37-0746-AE44-FEAD9FE3B9C2}" destId="{FD208195-0235-664A-89E8-5AE069562098}" srcOrd="0" destOrd="0" presId="urn:microsoft.com/office/officeart/2005/8/layout/list1"/>
    <dgm:cxn modelId="{790130FD-7137-564B-A3B0-660536DAF47E}" type="presParOf" srcId="{70061AD9-3C37-0746-AE44-FEAD9FE3B9C2}" destId="{CBB67809-8210-F144-AA6F-DF026CC83428}" srcOrd="1" destOrd="0" presId="urn:microsoft.com/office/officeart/2005/8/layout/list1"/>
    <dgm:cxn modelId="{E8385144-63B4-5244-AE51-B421BDB3FA0A}" type="presParOf" srcId="{57EFF8A3-6D9D-3D40-86A1-DDEDD53CF851}" destId="{90EAB116-B314-0A43-BD99-CD98592FCBE8}" srcOrd="9" destOrd="0" presId="urn:microsoft.com/office/officeart/2005/8/layout/list1"/>
    <dgm:cxn modelId="{342312DE-69C0-8F4A-B518-355D02418141}" type="presParOf" srcId="{57EFF8A3-6D9D-3D40-86A1-DDEDD53CF851}" destId="{F05D542B-06FE-8A4E-8F58-C6DFE629143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15397-C276-7F43-9A9E-814A6D052142}">
      <dsp:nvSpPr>
        <dsp:cNvPr id="0" name=""/>
        <dsp:cNvSpPr/>
      </dsp:nvSpPr>
      <dsp:spPr>
        <a:xfrm rot="10800000">
          <a:off x="1790396" y="334"/>
          <a:ext cx="5898337" cy="121890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502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Cognitive meaning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definition</a:t>
          </a:r>
        </a:p>
      </dsp:txBody>
      <dsp:txXfrm rot="10800000">
        <a:off x="2095121" y="334"/>
        <a:ext cx="5593612" cy="1218902"/>
      </dsp:txXfrm>
    </dsp:sp>
    <dsp:sp modelId="{68DCFA45-8FDC-FE49-8467-615982C730EC}">
      <dsp:nvSpPr>
        <dsp:cNvPr id="0" name=""/>
        <dsp:cNvSpPr/>
      </dsp:nvSpPr>
      <dsp:spPr>
        <a:xfrm>
          <a:off x="1180945" y="334"/>
          <a:ext cx="1218902" cy="121890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6E4C6-1C9D-8645-9926-00B2BE223260}">
      <dsp:nvSpPr>
        <dsp:cNvPr id="0" name=""/>
        <dsp:cNvSpPr/>
      </dsp:nvSpPr>
      <dsp:spPr>
        <a:xfrm rot="10800000">
          <a:off x="1790396" y="1523962"/>
          <a:ext cx="5898337" cy="121890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502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Affective/cultural meaning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how we *feel* about the entity</a:t>
          </a:r>
        </a:p>
      </dsp:txBody>
      <dsp:txXfrm rot="10800000">
        <a:off x="2095121" y="1523962"/>
        <a:ext cx="5593612" cy="1218902"/>
      </dsp:txXfrm>
    </dsp:sp>
    <dsp:sp modelId="{D6EA8324-C0F5-EC4F-81F4-253A2D297F05}">
      <dsp:nvSpPr>
        <dsp:cNvPr id="0" name=""/>
        <dsp:cNvSpPr/>
      </dsp:nvSpPr>
      <dsp:spPr>
        <a:xfrm>
          <a:off x="1180945" y="1523962"/>
          <a:ext cx="1218902" cy="121890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26F8D-A94C-7F4E-BFE3-A07F55183DA3}">
      <dsp:nvSpPr>
        <dsp:cNvPr id="0" name=""/>
        <dsp:cNvSpPr/>
      </dsp:nvSpPr>
      <dsp:spPr>
        <a:xfrm>
          <a:off x="0" y="548279"/>
          <a:ext cx="1111910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857D4-54CE-4D4F-B121-20A44090D116}">
      <dsp:nvSpPr>
        <dsp:cNvPr id="0" name=""/>
        <dsp:cNvSpPr/>
      </dsp:nvSpPr>
      <dsp:spPr>
        <a:xfrm>
          <a:off x="555955" y="61199"/>
          <a:ext cx="7783372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4193" tIns="0" rIns="29419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Evaluation </a:t>
          </a:r>
        </a:p>
      </dsp:txBody>
      <dsp:txXfrm>
        <a:off x="603510" y="108754"/>
        <a:ext cx="7688262" cy="879050"/>
      </dsp:txXfrm>
    </dsp:sp>
    <dsp:sp modelId="{0CBDB9ED-7AE9-3340-8518-93E399A85E41}">
      <dsp:nvSpPr>
        <dsp:cNvPr id="0" name=""/>
        <dsp:cNvSpPr/>
      </dsp:nvSpPr>
      <dsp:spPr>
        <a:xfrm>
          <a:off x="0" y="2045160"/>
          <a:ext cx="1111910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BB190-990E-8E4C-B8C3-29CAA4A35464}">
      <dsp:nvSpPr>
        <dsp:cNvPr id="0" name=""/>
        <dsp:cNvSpPr/>
      </dsp:nvSpPr>
      <dsp:spPr>
        <a:xfrm>
          <a:off x="555955" y="1558079"/>
          <a:ext cx="7783372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4193" tIns="0" rIns="29419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Potency</a:t>
          </a:r>
        </a:p>
      </dsp:txBody>
      <dsp:txXfrm>
        <a:off x="603510" y="1605634"/>
        <a:ext cx="7688262" cy="879050"/>
      </dsp:txXfrm>
    </dsp:sp>
    <dsp:sp modelId="{F05D542B-06FE-8A4E-8F58-C6DFE6291432}">
      <dsp:nvSpPr>
        <dsp:cNvPr id="0" name=""/>
        <dsp:cNvSpPr/>
      </dsp:nvSpPr>
      <dsp:spPr>
        <a:xfrm>
          <a:off x="0" y="3542040"/>
          <a:ext cx="1111910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67809-8210-F144-AA6F-DF026CC83428}">
      <dsp:nvSpPr>
        <dsp:cNvPr id="0" name=""/>
        <dsp:cNvSpPr/>
      </dsp:nvSpPr>
      <dsp:spPr>
        <a:xfrm>
          <a:off x="555955" y="3054960"/>
          <a:ext cx="7783372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4193" tIns="0" rIns="29419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Activity</a:t>
          </a:r>
        </a:p>
      </dsp:txBody>
      <dsp:txXfrm>
        <a:off x="603510" y="3102515"/>
        <a:ext cx="7688262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emantic_differential#cite_note-3" TargetMode="External"/><Relationship Id="rId3" Type="http://schemas.openxmlformats.org/officeDocument/2006/relationships/hyperlink" Target="https://en.wikipedia.org/wiki/Opinion" TargetMode="External"/><Relationship Id="rId7" Type="http://schemas.openxmlformats.org/officeDocument/2006/relationships/hyperlink" Target="https://en.wikipedia.org/wiki/Semantic_differential#cite_note-2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emantic_differential#cite_note-1" TargetMode="External"/><Relationship Id="rId5" Type="http://schemas.openxmlformats.org/officeDocument/2006/relationships/hyperlink" Target="https://en.wikipedia.org/wiki/Value_(ethics)" TargetMode="External"/><Relationship Id="rId4" Type="http://schemas.openxmlformats.org/officeDocument/2006/relationships/hyperlink" Target="https://en.wikipedia.org/wiki/Attitude_(psychology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semantic differential</a:t>
            </a:r>
            <a:r>
              <a:rPr lang="en-US" dirty="0"/>
              <a:t> (</a:t>
            </a:r>
            <a:r>
              <a:rPr lang="en-US" b="1" dirty="0"/>
              <a:t>SD</a:t>
            </a:r>
            <a:r>
              <a:rPr lang="en-US" dirty="0"/>
              <a:t>) is a measurement scale designed to measure a person's subjective perception of, and affective reactions to, the properties of concepts, objects, and events by making use of a set of bipolar scales. The SD is used to assess one's </a:t>
            </a:r>
            <a:r>
              <a:rPr lang="en-US" dirty="0">
                <a:hlinkClick r:id="rId3" tooltip="Opinion"/>
              </a:rPr>
              <a:t>opinions</a:t>
            </a:r>
            <a:r>
              <a:rPr lang="en-US" dirty="0"/>
              <a:t>, </a:t>
            </a:r>
            <a:r>
              <a:rPr lang="en-US" dirty="0">
                <a:hlinkClick r:id="rId4" tooltip="Attitude (psychology)"/>
              </a:rPr>
              <a:t>attitudes</a:t>
            </a:r>
            <a:r>
              <a:rPr lang="en-US" dirty="0"/>
              <a:t>, and </a:t>
            </a:r>
            <a:r>
              <a:rPr lang="en-US" dirty="0">
                <a:hlinkClick r:id="rId5" tooltip="Value (ethics)"/>
              </a:rPr>
              <a:t>values</a:t>
            </a:r>
            <a:r>
              <a:rPr lang="en-US" dirty="0"/>
              <a:t> regarding these concepts, objects, and events in a controlled and valid way. Respondents are asked to choose where their position lies, on a set of scales with polar adjectives (for example: "sweet - bitter", "fair - unfair", "warm - cold"). Compared to other measurement scaling techniques such as Likert scaling, the SD can be assumed to be relatively reliable, valid, and robust.</a:t>
            </a:r>
            <a:r>
              <a:rPr lang="en-US" baseline="30000" dirty="0">
                <a:hlinkClick r:id="rId6"/>
              </a:rPr>
              <a:t>[1]</a:t>
            </a:r>
            <a:r>
              <a:rPr lang="en-US" baseline="30000" dirty="0">
                <a:hlinkClick r:id="rId7"/>
              </a:rPr>
              <a:t>[2]</a:t>
            </a:r>
            <a:r>
              <a:rPr lang="en-US" baseline="30000" dirty="0">
                <a:hlinkClick r:id="rId8"/>
              </a:rPr>
              <a:t>[3]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930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Affect Control Theory: Sentiments</a:t>
            </a:r>
          </a:p>
          <a:p>
            <a:r>
              <a:rPr lang="en-US" dirty="0"/>
              <a:t>
Affect Control Theory: Sentiments</a:t>
            </a:r>
          </a:p>
          <a:p>
            <a:r>
              <a:rPr lang="en-US" dirty="0"/>
              <a:t>
Affect Control Theory: Sentiments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vfsi2TnZjHEKyJm6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kb-research.ca/interac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FidxJcw2frzNdFay7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5962" y="532638"/>
            <a:ext cx="5385816" cy="1225296"/>
          </a:xfrm>
        </p:spPr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27, 2023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E69214-67DA-08BF-FF1B-366786C6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Charles Osgood </a:t>
            </a:r>
            <a:br>
              <a:rPr lang="en-US" dirty="0"/>
            </a:br>
            <a:r>
              <a:rPr lang="en-US" dirty="0"/>
              <a:t>Semantic Differentials</a:t>
            </a:r>
          </a:p>
        </p:txBody>
      </p:sp>
      <p:pic>
        <p:nvPicPr>
          <p:cNvPr id="1026" name="Picture 2" descr="Semantic differential(어의차이척도법, 의미척도법)">
            <a:extLst>
              <a:ext uri="{FF2B5EF4-FFF2-40B4-BE49-F238E27FC236}">
                <a16:creationId xmlns:a16="http://schemas.microsoft.com/office/drawing/2014/main" id="{5A7D0992-5725-7052-F221-2B6AD787BA0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913172"/>
            <a:ext cx="3193999" cy="341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98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3198B1-54BB-06D0-A959-E3420018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dirty="0"/>
              <a:t>Measuring Meaning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C92B0-7E52-5F3D-2CB5-65C78F3C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AD2D8-1A1B-EF6C-43CE-B6A8AFF3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043C111-30BB-1943-610E-F121CF06694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86906416"/>
              </p:ext>
            </p:extLst>
          </p:nvPr>
        </p:nvGraphicFramePr>
        <p:xfrm>
          <a:off x="539496" y="2103120"/>
          <a:ext cx="11119104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89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BD4-3CFC-7FDD-79FF-468D6A5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Quadrants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AB2B3-D0F2-1BE2-CF50-D1DC732C6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0178231"/>
              </p:ext>
            </p:extLst>
          </p:nvPr>
        </p:nvGraphicFramePr>
        <p:xfrm>
          <a:off x="2219134" y="2154936"/>
          <a:ext cx="7750684" cy="42458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671">
                  <a:extLst>
                    <a:ext uri="{9D8B030D-6E8A-4147-A177-3AD203B41FA5}">
                      <a16:colId xmlns:a16="http://schemas.microsoft.com/office/drawing/2014/main" val="3592578179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423278344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96184728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2397932065"/>
                    </a:ext>
                  </a:extLst>
                </a:gridCol>
              </a:tblGrid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7618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Firefighter, </a:t>
                      </a:r>
                    </a:p>
                    <a:p>
                      <a:r>
                        <a:rPr lang="en-US" b="1" dirty="0"/>
                        <a:t>Winner, brain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44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2878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5746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46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414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8617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0197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942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C570-6153-E1E4-4962-CB54D1D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29B0-C10D-1F39-83A8-2A36B59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7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BD4-3CFC-7FDD-79FF-468D6A5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Quadrants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AB2B3-D0F2-1BE2-CF50-D1DC732C6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6762017"/>
              </p:ext>
            </p:extLst>
          </p:nvPr>
        </p:nvGraphicFramePr>
        <p:xfrm>
          <a:off x="2219134" y="2154936"/>
          <a:ext cx="7750684" cy="42458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671">
                  <a:extLst>
                    <a:ext uri="{9D8B030D-6E8A-4147-A177-3AD203B41FA5}">
                      <a16:colId xmlns:a16="http://schemas.microsoft.com/office/drawing/2014/main" val="3592578179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423278344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96184728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2397932065"/>
                    </a:ext>
                  </a:extLst>
                </a:gridCol>
              </a:tblGrid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7618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44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Grandparent,</a:t>
                      </a:r>
                    </a:p>
                    <a:p>
                      <a:r>
                        <a:rPr lang="en-US" b="1" dirty="0"/>
                        <a:t>writer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2878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5746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46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414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8617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0197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942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C570-6153-E1E4-4962-CB54D1D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29B0-C10D-1F39-83A8-2A36B59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7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BD4-3CFC-7FDD-79FF-468D6A5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Quadrants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AB2B3-D0F2-1BE2-CF50-D1DC732C6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3704692"/>
              </p:ext>
            </p:extLst>
          </p:nvPr>
        </p:nvGraphicFramePr>
        <p:xfrm>
          <a:off x="2219134" y="2154936"/>
          <a:ext cx="7750684" cy="42458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671">
                  <a:extLst>
                    <a:ext uri="{9D8B030D-6E8A-4147-A177-3AD203B41FA5}">
                      <a16:colId xmlns:a16="http://schemas.microsoft.com/office/drawing/2014/main" val="3592578179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423278344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96184728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2397932065"/>
                    </a:ext>
                  </a:extLst>
                </a:gridCol>
              </a:tblGrid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7618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44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2878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Baby, toddler, </a:t>
                      </a:r>
                    </a:p>
                    <a:p>
                      <a:r>
                        <a:rPr lang="en-US" b="1" dirty="0"/>
                        <a:t>Infant, 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5746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46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414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8617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0197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942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C570-6153-E1E4-4962-CB54D1D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29B0-C10D-1F39-83A8-2A36B59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3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BD4-3CFC-7FDD-79FF-468D6A5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Quadrants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AB2B3-D0F2-1BE2-CF50-D1DC732C6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9310679"/>
              </p:ext>
            </p:extLst>
          </p:nvPr>
        </p:nvGraphicFramePr>
        <p:xfrm>
          <a:off x="2219134" y="2154936"/>
          <a:ext cx="7750684" cy="405650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671">
                  <a:extLst>
                    <a:ext uri="{9D8B030D-6E8A-4147-A177-3AD203B41FA5}">
                      <a16:colId xmlns:a16="http://schemas.microsoft.com/office/drawing/2014/main" val="3592578179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423278344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96184728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2397932065"/>
                    </a:ext>
                  </a:extLst>
                </a:gridCol>
              </a:tblGrid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7618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44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2878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5746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Shrimp, doll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46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414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8617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0197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942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C570-6153-E1E4-4962-CB54D1D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29B0-C10D-1F39-83A8-2A36B59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8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BD4-3CFC-7FDD-79FF-468D6A5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Quadrants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AB2B3-D0F2-1BE2-CF50-D1DC732C6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20362560"/>
              </p:ext>
            </p:extLst>
          </p:nvPr>
        </p:nvGraphicFramePr>
        <p:xfrm>
          <a:off x="2219134" y="2154936"/>
          <a:ext cx="7750684" cy="42458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671">
                  <a:extLst>
                    <a:ext uri="{9D8B030D-6E8A-4147-A177-3AD203B41FA5}">
                      <a16:colId xmlns:a16="http://schemas.microsoft.com/office/drawing/2014/main" val="3592578179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423278344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96184728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2397932065"/>
                    </a:ext>
                  </a:extLst>
                </a:gridCol>
              </a:tblGrid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7618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44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2878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5746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46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Mobster, gangster, pimp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414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8617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0197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942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C570-6153-E1E4-4962-CB54D1D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29B0-C10D-1F39-83A8-2A36B59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4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BD4-3CFC-7FDD-79FF-468D6A5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Quadrants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AB2B3-D0F2-1BE2-CF50-D1DC732C6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2129233"/>
              </p:ext>
            </p:extLst>
          </p:nvPr>
        </p:nvGraphicFramePr>
        <p:xfrm>
          <a:off x="2219134" y="2154936"/>
          <a:ext cx="7750684" cy="42458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671">
                  <a:extLst>
                    <a:ext uri="{9D8B030D-6E8A-4147-A177-3AD203B41FA5}">
                      <a16:colId xmlns:a16="http://schemas.microsoft.com/office/drawing/2014/main" val="3592578179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423278344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96184728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2397932065"/>
                    </a:ext>
                  </a:extLst>
                </a:gridCol>
              </a:tblGrid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7618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44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2878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5746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46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414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8617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Crybaby, telemarketer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0197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942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C570-6153-E1E4-4962-CB54D1D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29B0-C10D-1F39-83A8-2A36B59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21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4BD4-3CFC-7FDD-79FF-468D6A5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Quadrants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FAB2B3-D0F2-1BE2-CF50-D1DC732C6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2498403"/>
              </p:ext>
            </p:extLst>
          </p:nvPr>
        </p:nvGraphicFramePr>
        <p:xfrm>
          <a:off x="2219134" y="2154936"/>
          <a:ext cx="7750684" cy="42458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37671">
                  <a:extLst>
                    <a:ext uri="{9D8B030D-6E8A-4147-A177-3AD203B41FA5}">
                      <a16:colId xmlns:a16="http://schemas.microsoft.com/office/drawing/2014/main" val="3592578179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423278344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961847286"/>
                    </a:ext>
                  </a:extLst>
                </a:gridCol>
                <a:gridCol w="1937671">
                  <a:extLst>
                    <a:ext uri="{9D8B030D-6E8A-4147-A177-3AD203B41FA5}">
                      <a16:colId xmlns:a16="http://schemas.microsoft.com/office/drawing/2014/main" val="2397932065"/>
                    </a:ext>
                  </a:extLst>
                </a:gridCol>
              </a:tblGrid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7618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23445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2878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5746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464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4140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86177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abon Next 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01979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abon Next 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Do nothing,</a:t>
                      </a:r>
                    </a:p>
                    <a:p>
                      <a:r>
                        <a:rPr lang="en-US" b="1" dirty="0"/>
                        <a:t>deadbeat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942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C570-6153-E1E4-4962-CB54D1D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29B0-C10D-1F39-83A8-2A36B59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32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7D4A-1077-E65A-2C37-7BBFA74F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 ourselves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C2DA7-1E6B-F8D1-49D3-3A54A10AF4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https://forms.gle/yvfsi2TnZjHEKyJm6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67575-9B95-B694-9D3F-398C19F9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C0ED8-EED3-D5FB-0239-3E171214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5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Outline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Statements Task</a:t>
            </a:r>
          </a:p>
          <a:p>
            <a:r>
              <a:rPr lang="en-US" dirty="0"/>
              <a:t>Measuring Culture</a:t>
            </a:r>
          </a:p>
          <a:p>
            <a:r>
              <a:rPr lang="en-US" dirty="0"/>
              <a:t>​Interact application </a:t>
            </a:r>
          </a:p>
          <a:p>
            <a:r>
              <a:rPr lang="en-US" dirty="0"/>
              <a:t>Lab!</a:t>
            </a:r>
          </a:p>
          <a:p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DFF614EA-D83E-0821-793A-25D56B29DD6C}"/>
              </a:ext>
            </a:extLst>
          </p:cNvPr>
          <p:cNvSpPr txBox="1">
            <a:spLocks/>
          </p:cNvSpPr>
          <p:nvPr/>
        </p:nvSpPr>
        <p:spPr>
          <a:xfrm>
            <a:off x="128588" y="228600"/>
            <a:ext cx="3200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Affect Control Theory: Sentiments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913E92-FAF4-FF82-E958-0F057D7C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66DD80-50B4-D911-123C-DD3B20041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2D58F-5380-CAA4-5CF5-44567CDFBD3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57200"/>
            <a:ext cx="3200400" cy="274638"/>
          </a:xfrm>
        </p:spPr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A2C81-1C35-F6E1-1468-0E5512EF79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78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6E060-AA35-54C7-E884-546FF66B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it: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ED3457-B11A-CC00-5729-B859C9FB0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https://kb-research.ca/interact/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33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b="1"/>
              <a:t>Interact</a:t>
            </a:r>
          </a:p>
        </p:txBody>
      </p:sp>
      <p:pic>
        <p:nvPicPr>
          <p:cNvPr id="9" name="Content Placeholder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55DB820-85A8-6D8C-F9D1-2A5DA2CF25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50877" y="2103438"/>
            <a:ext cx="7096596" cy="4433887"/>
          </a:xfrm>
          <a:noFill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Affect Control Theory: Sentiments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014-E1B4-FB60-C4DB-269F761D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2121-4EEE-5D9E-2D4B-41AA8EED5C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 bar = navigation plane </a:t>
            </a:r>
          </a:p>
          <a:p>
            <a:endParaRPr lang="en-US" dirty="0"/>
          </a:p>
          <a:p>
            <a:r>
              <a:rPr lang="en-US" dirty="0"/>
              <a:t>Can navigate through pages for different functions. </a:t>
            </a:r>
          </a:p>
          <a:p>
            <a:endParaRPr lang="en-US" dirty="0"/>
          </a:p>
          <a:p>
            <a:r>
              <a:rPr lang="en-US" dirty="0"/>
              <a:t>Today and for lab one, we will focus on 2 pages: </a:t>
            </a:r>
          </a:p>
          <a:p>
            <a:pPr lvl="1"/>
            <a:r>
              <a:rPr lang="en-US" dirty="0"/>
              <a:t>One for choosing identities, modifiers/traits, and settings: </a:t>
            </a:r>
            <a:r>
              <a:rPr lang="en-US" b="1" dirty="0"/>
              <a:t>Define situation</a:t>
            </a:r>
            <a:endParaRPr lang="en-US" dirty="0"/>
          </a:p>
          <a:p>
            <a:pPr lvl="1"/>
            <a:r>
              <a:rPr lang="en-US" dirty="0"/>
              <a:t>One for choosing behaviors: </a:t>
            </a:r>
            <a:r>
              <a:rPr lang="en-US" b="1" dirty="0"/>
              <a:t>Define events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00D35-51B0-D375-14F4-9F6F374F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8B355-642C-F678-56E3-4E2070EE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89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F575-B18F-D1B9-A702-6BA6FA93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C7B4AD-C4B8-2603-1130-347442D8D0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9750" y="4119252"/>
            <a:ext cx="11118850" cy="40225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15A65-75C4-196D-B548-808149BD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2698F-D6C2-FC26-8A97-17E7C026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84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AD18-1FA7-A784-CDD4-61E8109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 - Culture</a:t>
            </a:r>
          </a:p>
        </p:txBody>
      </p:sp>
      <p:pic>
        <p:nvPicPr>
          <p:cNvPr id="7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CA42B7D-B7BC-5C5E-8B80-467FB312FF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8475" y="2772569"/>
            <a:ext cx="3860800" cy="22098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74519-2C91-0EE1-B0C8-EFB9C23D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F0F08-D4D5-BE22-A814-83622B36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F5FA0-0B14-E24B-2BDF-D86555E882B4}"/>
              </a:ext>
            </a:extLst>
          </p:cNvPr>
          <p:cNvSpPr txBox="1"/>
          <p:nvPr/>
        </p:nvSpPr>
        <p:spPr>
          <a:xfrm>
            <a:off x="6187630" y="2816225"/>
            <a:ext cx="47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How to choose which </a:t>
            </a:r>
            <a:r>
              <a:rPr lang="en-US" b="1" dirty="0">
                <a:solidFill>
                  <a:schemeClr val="accent6"/>
                </a:solidFill>
              </a:rPr>
              <a:t>ACT dictionary </a:t>
            </a:r>
            <a:r>
              <a:rPr lang="en-US" dirty="0">
                <a:solidFill>
                  <a:schemeClr val="accent6"/>
                </a:solidFill>
              </a:rPr>
              <a:t>you want to get estimates from </a:t>
            </a:r>
          </a:p>
        </p:txBody>
      </p:sp>
    </p:spTree>
    <p:extLst>
      <p:ext uri="{BB962C8B-B14F-4D97-AF65-F5344CB8AC3E}">
        <p14:creationId xmlns:p14="http://schemas.microsoft.com/office/powerpoint/2010/main" val="2563466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D5F2-F5B7-E4D6-E858-155E37C1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 - Operations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8BE111CF-B76D-311E-C15B-50B30B38AC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3212" y="2468880"/>
            <a:ext cx="3251200" cy="21336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E8E40-7AD9-8039-3057-0F0FEBD6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6A358-4F38-8CE1-D271-E33809DE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44CD-70D6-020D-0A75-83948549BC52}"/>
              </a:ext>
            </a:extLst>
          </p:cNvPr>
          <p:cNvSpPr txBox="1"/>
          <p:nvPr/>
        </p:nvSpPr>
        <p:spPr>
          <a:xfrm>
            <a:off x="6187630" y="2816225"/>
            <a:ext cx="47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How to choose which type of ACT operations you want to calculate</a:t>
            </a:r>
          </a:p>
        </p:txBody>
      </p:sp>
    </p:spTree>
    <p:extLst>
      <p:ext uri="{BB962C8B-B14F-4D97-AF65-F5344CB8AC3E}">
        <p14:creationId xmlns:p14="http://schemas.microsoft.com/office/powerpoint/2010/main" val="3452003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329E-BFC4-BA92-1FDF-1F69ED35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216152"/>
            <a:ext cx="11258550" cy="768096"/>
          </a:xfrm>
        </p:spPr>
        <p:txBody>
          <a:bodyPr/>
          <a:lstStyle/>
          <a:p>
            <a:r>
              <a:rPr lang="en-US" dirty="0"/>
              <a:t>Operations – Define Situations </a:t>
            </a:r>
          </a:p>
        </p:txBody>
      </p:sp>
      <p:pic>
        <p:nvPicPr>
          <p:cNvPr id="7" name="Content Placeholder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881DBFE-24FA-1E16-E06D-1304A83D0D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8259" y="2103438"/>
            <a:ext cx="10181832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D4354-E994-5B07-6AEA-4C875676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76AFC-2216-9CFC-D5C3-4C3488DC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23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E71C-210F-3207-4DA7-179DCC95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Situations</a:t>
            </a:r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37C9658-179D-FEFB-CEBE-17170BF877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90064" y="1984248"/>
            <a:ext cx="3475896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C2686-9961-E7B5-624C-029222DE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FB6F4-8933-BBBC-45CF-98A20E96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48479-8B79-9CC4-F828-B304700D36FA}"/>
              </a:ext>
            </a:extLst>
          </p:cNvPr>
          <p:cNvSpPr txBox="1"/>
          <p:nvPr/>
        </p:nvSpPr>
        <p:spPr>
          <a:xfrm>
            <a:off x="944199" y="2625298"/>
            <a:ext cx="47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The middle column consists of all identities in the dictionary.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08100-0C70-75D1-4AE0-7D72553E7B29}"/>
              </a:ext>
            </a:extLst>
          </p:cNvPr>
          <p:cNvSpPr txBox="1"/>
          <p:nvPr/>
        </p:nvSpPr>
        <p:spPr>
          <a:xfrm>
            <a:off x="944199" y="4757392"/>
            <a:ext cx="47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Clicking on one will display the EPA estimates in the bottom box. 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1DD50D0-943B-1A0B-AFE4-14BD1CC23ACE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4984902" y="3741889"/>
            <a:ext cx="739902" cy="4063570"/>
          </a:xfrm>
          <a:prstGeom prst="curvedConnector2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890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A5F-2D33-2A75-17C1-15C6D500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Situations</a:t>
            </a:r>
          </a:p>
        </p:txBody>
      </p:sp>
      <p:pic>
        <p:nvPicPr>
          <p:cNvPr id="7" name="Content Placeholder 6" descr="Table&#10;&#10;Description automatically generated with low confidence">
            <a:extLst>
              <a:ext uri="{FF2B5EF4-FFF2-40B4-BE49-F238E27FC236}">
                <a16:creationId xmlns:a16="http://schemas.microsoft.com/office/drawing/2014/main" id="{967D5409-B8B1-2EE2-4152-24C2E72D3A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4262" y="1984248"/>
            <a:ext cx="6243476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B1ADF-1127-8A14-320F-431AF63D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C5894-69BF-5102-1059-FA2D2595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C048E-E807-88BA-B006-C80843F39678}"/>
              </a:ext>
            </a:extLst>
          </p:cNvPr>
          <p:cNvSpPr txBox="1"/>
          <p:nvPr/>
        </p:nvSpPr>
        <p:spPr>
          <a:xfrm>
            <a:off x="7000000" y="2302132"/>
            <a:ext cx="47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The right column consists of all modifiers/traits in the dictionary.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844F2-966C-1C13-DC08-990F7EBC1145}"/>
              </a:ext>
            </a:extLst>
          </p:cNvPr>
          <p:cNvSpPr txBox="1"/>
          <p:nvPr/>
        </p:nvSpPr>
        <p:spPr>
          <a:xfrm>
            <a:off x="7000000" y="3586372"/>
            <a:ext cx="47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Clicking on one will display the EPA estimates in the bottom box. 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8E2344BE-A322-3B00-E8FB-632DF6F7B8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57875" y="4343398"/>
            <a:ext cx="3371852" cy="1428752"/>
          </a:xfrm>
          <a:prstGeom prst="curvedConnector3">
            <a:avLst>
              <a:gd name="adj1" fmla="val 50000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D040D3-F979-013F-9E29-8E8FE4EE5FD9}"/>
              </a:ext>
            </a:extLst>
          </p:cNvPr>
          <p:cNvSpPr txBox="1"/>
          <p:nvPr/>
        </p:nvSpPr>
        <p:spPr>
          <a:xfrm>
            <a:off x="7000000" y="5754297"/>
            <a:ext cx="47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Note: You </a:t>
            </a:r>
            <a:r>
              <a:rPr lang="en-US" b="1" dirty="0">
                <a:solidFill>
                  <a:schemeClr val="accent6"/>
                </a:solidFill>
              </a:rPr>
              <a:t>must </a:t>
            </a:r>
            <a:r>
              <a:rPr lang="en-US" dirty="0">
                <a:solidFill>
                  <a:schemeClr val="accent6"/>
                </a:solidFill>
              </a:rPr>
              <a:t>select an identity first before selecting a modifier</a:t>
            </a:r>
          </a:p>
        </p:txBody>
      </p:sp>
    </p:spTree>
    <p:extLst>
      <p:ext uri="{BB962C8B-B14F-4D97-AF65-F5344CB8AC3E}">
        <p14:creationId xmlns:p14="http://schemas.microsoft.com/office/powerpoint/2010/main" val="413858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E5288E-E4C0-6195-8927-D77E232F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you have been asked to answer the question “Who am I?” in the form of 20 statements starting with the phrase “I am …” 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6639EE-5E91-7B4C-D71B-0047F254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6DABE-B6C6-74F2-54B4-7AEF648E239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57200"/>
            <a:ext cx="3200400" cy="274638"/>
          </a:xfrm>
        </p:spPr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</p:spTree>
    <p:extLst>
      <p:ext uri="{BB962C8B-B14F-4D97-AF65-F5344CB8AC3E}">
        <p14:creationId xmlns:p14="http://schemas.microsoft.com/office/powerpoint/2010/main" val="3259176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A5F-2D33-2A75-17C1-15C6D500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Situations</a:t>
            </a:r>
          </a:p>
        </p:txBody>
      </p:sp>
      <p:pic>
        <p:nvPicPr>
          <p:cNvPr id="7" name="Content Placeholder 6" descr="Table&#10;&#10;Description automatically generated with low confidence">
            <a:extLst>
              <a:ext uri="{FF2B5EF4-FFF2-40B4-BE49-F238E27FC236}">
                <a16:creationId xmlns:a16="http://schemas.microsoft.com/office/drawing/2014/main" id="{967D5409-B8B1-2EE2-4152-24C2E72D3A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72738" y="1984248"/>
            <a:ext cx="6243476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B1ADF-1127-8A14-320F-431AF63D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C5894-69BF-5102-1059-FA2D2595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BEBBE8-0CB7-834B-580F-62AE9D4EB684}"/>
              </a:ext>
            </a:extLst>
          </p:cNvPr>
          <p:cNvCxnSpPr/>
          <p:nvPr/>
        </p:nvCxnSpPr>
        <p:spPr>
          <a:xfrm>
            <a:off x="2414588" y="5786438"/>
            <a:ext cx="1407604" cy="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411BB8-E38E-DF5A-895E-3D63FEDBC164}"/>
              </a:ext>
            </a:extLst>
          </p:cNvPr>
          <p:cNvSpPr txBox="1"/>
          <p:nvPr/>
        </p:nvSpPr>
        <p:spPr>
          <a:xfrm>
            <a:off x="343523" y="5601772"/>
            <a:ext cx="192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EPA for agnostic</a:t>
            </a:r>
          </a:p>
        </p:txBody>
      </p:sp>
    </p:spTree>
    <p:extLst>
      <p:ext uri="{BB962C8B-B14F-4D97-AF65-F5344CB8AC3E}">
        <p14:creationId xmlns:p14="http://schemas.microsoft.com/office/powerpoint/2010/main" val="2239499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A5F-2D33-2A75-17C1-15C6D500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Situations</a:t>
            </a:r>
          </a:p>
        </p:txBody>
      </p:sp>
      <p:pic>
        <p:nvPicPr>
          <p:cNvPr id="7" name="Content Placeholder 6" descr="Table&#10;&#10;Description automatically generated with low confidence">
            <a:extLst>
              <a:ext uri="{FF2B5EF4-FFF2-40B4-BE49-F238E27FC236}">
                <a16:creationId xmlns:a16="http://schemas.microsoft.com/office/drawing/2014/main" id="{967D5409-B8B1-2EE2-4152-24C2E72D3A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72738" y="1984248"/>
            <a:ext cx="6243476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B1ADF-1127-8A14-320F-431AF63D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C5894-69BF-5102-1059-FA2D2595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BEBBE8-0CB7-834B-580F-62AE9D4EB684}"/>
              </a:ext>
            </a:extLst>
          </p:cNvPr>
          <p:cNvCxnSpPr>
            <a:cxnSpLocks/>
          </p:cNvCxnSpPr>
          <p:nvPr/>
        </p:nvCxnSpPr>
        <p:spPr>
          <a:xfrm flipH="1">
            <a:off x="8343900" y="5843588"/>
            <a:ext cx="1371600" cy="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411BB8-E38E-DF5A-895E-3D63FEDBC164}"/>
              </a:ext>
            </a:extLst>
          </p:cNvPr>
          <p:cNvSpPr txBox="1"/>
          <p:nvPr/>
        </p:nvSpPr>
        <p:spPr>
          <a:xfrm>
            <a:off x="9825125" y="5641848"/>
            <a:ext cx="192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EPA for aggravated</a:t>
            </a:r>
          </a:p>
        </p:txBody>
      </p:sp>
    </p:spTree>
    <p:extLst>
      <p:ext uri="{BB962C8B-B14F-4D97-AF65-F5344CB8AC3E}">
        <p14:creationId xmlns:p14="http://schemas.microsoft.com/office/powerpoint/2010/main" val="174386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A5F-2D33-2A75-17C1-15C6D500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Situations</a:t>
            </a:r>
          </a:p>
        </p:txBody>
      </p:sp>
      <p:pic>
        <p:nvPicPr>
          <p:cNvPr id="7" name="Content Placeholder 6" descr="Table&#10;&#10;Description automatically generated with low confidence">
            <a:extLst>
              <a:ext uri="{FF2B5EF4-FFF2-40B4-BE49-F238E27FC236}">
                <a16:creationId xmlns:a16="http://schemas.microsoft.com/office/drawing/2014/main" id="{967D5409-B8B1-2EE2-4152-24C2E72D3A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72738" y="1984248"/>
            <a:ext cx="6243476" cy="4433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B1ADF-1127-8A14-320F-431AF63D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C5894-69BF-5102-1059-FA2D2595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BEBBE8-0CB7-834B-580F-62AE9D4EB684}"/>
              </a:ext>
            </a:extLst>
          </p:cNvPr>
          <p:cNvCxnSpPr/>
          <p:nvPr/>
        </p:nvCxnSpPr>
        <p:spPr>
          <a:xfrm>
            <a:off x="3986213" y="6257926"/>
            <a:ext cx="1407604" cy="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411BB8-E38E-DF5A-895E-3D63FEDBC164}"/>
              </a:ext>
            </a:extLst>
          </p:cNvPr>
          <p:cNvSpPr txBox="1"/>
          <p:nvPr/>
        </p:nvSpPr>
        <p:spPr>
          <a:xfrm>
            <a:off x="1718764" y="5934760"/>
            <a:ext cx="250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EPA for </a:t>
            </a:r>
          </a:p>
          <a:p>
            <a:r>
              <a:rPr lang="en-US" dirty="0">
                <a:solidFill>
                  <a:schemeClr val="accent6"/>
                </a:solidFill>
              </a:rPr>
              <a:t>aggravated agnostic</a:t>
            </a:r>
          </a:p>
        </p:txBody>
      </p:sp>
    </p:spTree>
    <p:extLst>
      <p:ext uri="{BB962C8B-B14F-4D97-AF65-F5344CB8AC3E}">
        <p14:creationId xmlns:p14="http://schemas.microsoft.com/office/powerpoint/2010/main" val="429365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8857-40EC-6DCE-235F-729AC416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E725-6D9B-0DEA-8BFB-BA05DAD68B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Spend the rest of class working on the lab </a:t>
            </a:r>
          </a:p>
          <a:p>
            <a:endParaRPr lang="en-US" dirty="0"/>
          </a:p>
          <a:p>
            <a:r>
              <a:rPr lang="en-US" dirty="0"/>
              <a:t>It’s okay to work with each other on part 1 </a:t>
            </a:r>
          </a:p>
          <a:p>
            <a:endParaRPr lang="en-US" dirty="0"/>
          </a:p>
          <a:p>
            <a:r>
              <a:rPr lang="en-US" dirty="0"/>
              <a:t>If you have any issues, Prof. Smith-Lovin and I are here to answer your questions and help</a:t>
            </a:r>
          </a:p>
          <a:p>
            <a:endParaRPr lang="en-US" dirty="0"/>
          </a:p>
          <a:p>
            <a:r>
              <a:rPr lang="en-US" dirty="0"/>
              <a:t>You can also come to office hours</a:t>
            </a:r>
          </a:p>
          <a:p>
            <a:endParaRPr lang="en-US" dirty="0"/>
          </a:p>
          <a:p>
            <a:r>
              <a:rPr lang="en-US" dirty="0"/>
              <a:t>Due on February 10 at 8:00 am</a:t>
            </a:r>
          </a:p>
          <a:p>
            <a:pPr lvl="1"/>
            <a:r>
              <a:rPr lang="en-US" dirty="0"/>
              <a:t>Please email to </a:t>
            </a:r>
            <a:r>
              <a:rPr lang="en-US" dirty="0" err="1"/>
              <a:t>em.k.Maloney@duke.edu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E91FC-6B16-9550-659B-E4632246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AA4E2-2ADE-47CE-7CF1-A654A2C6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9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56F06DD4-8581-8008-D81E-4091B7D8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Codes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4DE0B-C62E-BAB5-403C-5D7D5227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BDDEB-A2B1-A060-37B1-CF287858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E19BA6D-9656-1324-9C0D-4A6AE06EC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780338"/>
              </p:ext>
            </p:extLst>
          </p:nvPr>
        </p:nvGraphicFramePr>
        <p:xfrm>
          <a:off x="2030476" y="2717800"/>
          <a:ext cx="8127999" cy="3205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50635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414826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077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6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Physical characteristics/attributes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am 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9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Roles, group memberships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am a grad student. </a:t>
                      </a:r>
                    </a:p>
                    <a:p>
                      <a:r>
                        <a:rPr lang="en-US" dirty="0"/>
                        <a:t>I am a Duke student.</a:t>
                      </a:r>
                    </a:p>
                    <a:p>
                      <a:r>
                        <a:rPr lang="en-US" dirty="0"/>
                        <a:t>I am a friend.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68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characteristics &amp; emotional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am compassionate.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94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more than specific, existential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am a human.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19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59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B0DA-8E9F-17F1-E072-D6581A11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170C-CAE7-472E-4B9D-827055109D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 up the number of statements that fall into each category </a:t>
            </a:r>
          </a:p>
          <a:p>
            <a:endParaRPr lang="en-US" dirty="0"/>
          </a:p>
          <a:p>
            <a:r>
              <a:rPr lang="en-US" dirty="0"/>
              <a:t>Report your summary </a:t>
            </a:r>
            <a:r>
              <a:rPr lang="en-US" b="1" dirty="0"/>
              <a:t>here: </a:t>
            </a:r>
            <a:r>
              <a:rPr lang="en-US" b="1" dirty="0">
                <a:hlinkClick r:id="rId2"/>
              </a:rPr>
              <a:t>https://forms.gle/FidxJcw2frzNdFay7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In a small group – 2-3 people, discuss your breakdown – how similar were you in terms of how many A, B, C and D statements you had? </a:t>
            </a:r>
          </a:p>
          <a:p>
            <a:endParaRPr lang="en-US" b="1" dirty="0"/>
          </a:p>
          <a:p>
            <a:r>
              <a:rPr lang="en-US" dirty="0"/>
              <a:t>If there are any differences, can you guess as to why?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27E92-6E19-8E9B-C80B-F59D3E30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9AD20-2D42-15F1-7F6A-B6C3CFEE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9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974C46D-30A5-143A-EE2E-BF80431C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Identities are the interface between the self and society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00AA820-B0BE-223C-6E29-6940073C55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CA91F0-15DB-53EC-4DB8-39F88EC5B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D30720-409B-32F3-7306-F884C7C37E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25C25-EE48-B731-5196-0E17C300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6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704E-C244-5D24-F9BB-6DB54B19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anchor="t">
            <a:normAutofit/>
          </a:bodyPr>
          <a:lstStyle/>
          <a:p>
            <a:r>
              <a:rPr lang="en-US" dirty="0"/>
              <a:t>What does that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8715-CC2A-7C44-5877-1FB56FD91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523744"/>
            <a:ext cx="8247888" cy="3684588"/>
          </a:xfrm>
        </p:spPr>
        <p:txBody>
          <a:bodyPr>
            <a:normAutofit/>
          </a:bodyPr>
          <a:lstStyle/>
          <a:p>
            <a:r>
              <a:rPr lang="en-US" dirty="0"/>
              <a:t>Self / self-concept:</a:t>
            </a:r>
          </a:p>
          <a:p>
            <a:pPr lvl="1"/>
            <a:r>
              <a:rPr lang="en-US" dirty="0"/>
              <a:t>how we define ourselves</a:t>
            </a:r>
          </a:p>
          <a:p>
            <a:pPr lvl="1"/>
            <a:r>
              <a:rPr lang="en-US" dirty="0"/>
              <a:t>how we feel about who we are </a:t>
            </a:r>
          </a:p>
          <a:p>
            <a:r>
              <a:rPr lang="en-US" dirty="0"/>
              <a:t>Identities</a:t>
            </a:r>
          </a:p>
          <a:p>
            <a:pPr lvl="1"/>
            <a:r>
              <a:rPr lang="en-US" dirty="0"/>
              <a:t>Roles or social positions that are </a:t>
            </a:r>
            <a:r>
              <a:rPr lang="en-US" b="1" dirty="0"/>
              <a:t>socially defined </a:t>
            </a:r>
            <a:r>
              <a:rPr lang="en-US" dirty="0"/>
              <a:t>that we can embody to try to actualize our self-concept </a:t>
            </a:r>
          </a:p>
          <a:p>
            <a:pPr marL="338328" lvl="1" indent="0">
              <a:buNone/>
            </a:pPr>
            <a:endParaRPr lang="en-US" dirty="0"/>
          </a:p>
          <a:p>
            <a:pPr marL="33832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59567-741D-B0A8-24B6-47F25A05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78D8-216D-0351-0F5C-8EE204A528B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r>
              <a:rPr lang="en-US" dirty="0"/>
              <a:t>Affect Control Theory: Sentiments</a:t>
            </a:r>
          </a:p>
        </p:txBody>
      </p:sp>
    </p:spTree>
    <p:extLst>
      <p:ext uri="{BB962C8B-B14F-4D97-AF65-F5344CB8AC3E}">
        <p14:creationId xmlns:p14="http://schemas.microsoft.com/office/powerpoint/2010/main" val="3862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633598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Affect Control Theory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8A142-5E29-8C1C-C170-17F829E02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8CE63C-FF2B-CCF3-ECAA-CDD179A8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Social Entities have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72E959-B4FF-37CE-5D03-640D9AB2007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7616180"/>
              </p:ext>
            </p:extLst>
          </p:nvPr>
        </p:nvGraphicFramePr>
        <p:xfrm>
          <a:off x="1508760" y="2754630"/>
          <a:ext cx="886968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Left Brain with solid fill">
            <a:extLst>
              <a:ext uri="{FF2B5EF4-FFF2-40B4-BE49-F238E27FC236}">
                <a16:creationId xmlns:a16="http://schemas.microsoft.com/office/drawing/2014/main" id="{72D41FCE-1521-9434-4EBD-6983BE3E60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5613" y="2871787"/>
            <a:ext cx="914400" cy="914400"/>
          </a:xfrm>
          <a:prstGeom prst="rect">
            <a:avLst/>
          </a:prstGeom>
        </p:spPr>
      </p:pic>
      <p:pic>
        <p:nvPicPr>
          <p:cNvPr id="13" name="Graphic 12" descr="Right Brain with solid fill">
            <a:extLst>
              <a:ext uri="{FF2B5EF4-FFF2-40B4-BE49-F238E27FC236}">
                <a16:creationId xmlns:a16="http://schemas.microsoft.com/office/drawing/2014/main" id="{C34D7D03-8BEA-0304-8284-7765542633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45613" y="44362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1227</TotalTime>
  <Words>1059</Words>
  <Application>Microsoft Macintosh PowerPoint</Application>
  <PresentationFormat>Widescreen</PresentationFormat>
  <Paragraphs>366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Black</vt:lpstr>
      <vt:lpstr>Calibri</vt:lpstr>
      <vt:lpstr>Sabon Next LT</vt:lpstr>
      <vt:lpstr>Office Theme</vt:lpstr>
      <vt:lpstr>Affect Control Theory: Sentiments</vt:lpstr>
      <vt:lpstr>Outline</vt:lpstr>
      <vt:lpstr>Imagine you have been asked to answer the question “Who am I?” in the form of 20 statements starting with the phrase “I am …”  </vt:lpstr>
      <vt:lpstr>Codes</vt:lpstr>
      <vt:lpstr>Discussion</vt:lpstr>
      <vt:lpstr>Identities are the interface between the self and society</vt:lpstr>
      <vt:lpstr>What does that mean</vt:lpstr>
      <vt:lpstr>Affect Control Theory</vt:lpstr>
      <vt:lpstr>Social Entities have </vt:lpstr>
      <vt:lpstr>Charles Osgood  Semantic Differentials</vt:lpstr>
      <vt:lpstr>Measuring Meaning</vt:lpstr>
      <vt:lpstr>8 Quadrants</vt:lpstr>
      <vt:lpstr>8 Quadrants</vt:lpstr>
      <vt:lpstr>8 Quadrants</vt:lpstr>
      <vt:lpstr>8 Quadrants</vt:lpstr>
      <vt:lpstr>8 Quadrants</vt:lpstr>
      <vt:lpstr>8 Quadrants</vt:lpstr>
      <vt:lpstr>8 Quadrants</vt:lpstr>
      <vt:lpstr>Let’s Try it ourselves</vt:lpstr>
      <vt:lpstr>Interact</vt:lpstr>
      <vt:lpstr>Download it:</vt:lpstr>
      <vt:lpstr>Interact</vt:lpstr>
      <vt:lpstr>Interact Structure</vt:lpstr>
      <vt:lpstr>Navigation Bar</vt:lpstr>
      <vt:lpstr>Navigation bar - Culture</vt:lpstr>
      <vt:lpstr>Navigation Bar - Operations</vt:lpstr>
      <vt:lpstr>Operations – Define Situations </vt:lpstr>
      <vt:lpstr>Define Situations</vt:lpstr>
      <vt:lpstr>Define Situations</vt:lpstr>
      <vt:lpstr>Define Situations</vt:lpstr>
      <vt:lpstr>Define Situations</vt:lpstr>
      <vt:lpstr>Define Situations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 Control Theory: Sentiments</dc:title>
  <dc:subject/>
  <dc:creator>Em Maloney</dc:creator>
  <cp:lastModifiedBy>Em Maloney</cp:lastModifiedBy>
  <cp:revision>8</cp:revision>
  <dcterms:created xsi:type="dcterms:W3CDTF">2023-01-26T18:48:43Z</dcterms:created>
  <dcterms:modified xsi:type="dcterms:W3CDTF">2023-01-27T15:16:40Z</dcterms:modified>
</cp:coreProperties>
</file>