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4D054-76E0-41DA-86A3-03DA3E08F32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F8C7BD8-4A5F-4610-B602-C261080A5715}">
      <dgm:prSet/>
      <dgm:spPr/>
      <dgm:t>
        <a:bodyPr/>
        <a:lstStyle/>
        <a:p>
          <a:r>
            <a:rPr lang="en-US"/>
            <a:t>Background source</a:t>
          </a:r>
        </a:p>
      </dgm:t>
    </dgm:pt>
    <dgm:pt modelId="{1B66DF06-DBB4-49B9-9E30-07B9025CE664}" type="parTrans" cxnId="{490581D1-2F93-406F-99C2-73AFE8E13426}">
      <dgm:prSet/>
      <dgm:spPr/>
      <dgm:t>
        <a:bodyPr/>
        <a:lstStyle/>
        <a:p>
          <a:endParaRPr lang="en-US"/>
        </a:p>
      </dgm:t>
    </dgm:pt>
    <dgm:pt modelId="{DE124380-BA4E-45CB-B347-37D4D8A4084E}" type="sibTrans" cxnId="{490581D1-2F93-406F-99C2-73AFE8E13426}">
      <dgm:prSet/>
      <dgm:spPr/>
      <dgm:t>
        <a:bodyPr/>
        <a:lstStyle/>
        <a:p>
          <a:endParaRPr lang="en-US"/>
        </a:p>
      </dgm:t>
    </dgm:pt>
    <dgm:pt modelId="{950DEBB5-8387-4E36-8891-347D763D5740}">
      <dgm:prSet/>
      <dgm:spPr/>
      <dgm:t>
        <a:bodyPr/>
        <a:lstStyle/>
        <a:p>
          <a:r>
            <a:rPr lang="en-US"/>
            <a:t>Generally accepted information about the topic </a:t>
          </a:r>
        </a:p>
      </dgm:t>
    </dgm:pt>
    <dgm:pt modelId="{F526DA5F-8131-45C5-8A29-4CF888A40ED4}" type="parTrans" cxnId="{64DF2606-84F7-4022-A8E0-39A2853057B3}">
      <dgm:prSet/>
      <dgm:spPr/>
      <dgm:t>
        <a:bodyPr/>
        <a:lstStyle/>
        <a:p>
          <a:endParaRPr lang="en-US"/>
        </a:p>
      </dgm:t>
    </dgm:pt>
    <dgm:pt modelId="{900A90E0-B30F-46EF-A0A7-546799FC7CFA}" type="sibTrans" cxnId="{64DF2606-84F7-4022-A8E0-39A2853057B3}">
      <dgm:prSet/>
      <dgm:spPr/>
      <dgm:t>
        <a:bodyPr/>
        <a:lstStyle/>
        <a:p>
          <a:endParaRPr lang="en-US"/>
        </a:p>
      </dgm:t>
    </dgm:pt>
    <dgm:pt modelId="{7E2BC416-1936-4A14-A05F-008A7B1B8411}">
      <dgm:prSet/>
      <dgm:spPr/>
      <dgm:t>
        <a:bodyPr/>
        <a:lstStyle/>
        <a:p>
          <a:r>
            <a:rPr lang="en-US"/>
            <a:t>Providing definitions of concepts, statistics</a:t>
          </a:r>
        </a:p>
      </dgm:t>
    </dgm:pt>
    <dgm:pt modelId="{F43B96D3-ACB8-4FE3-BFE3-4D61DEB2ABFA}" type="parTrans" cxnId="{5A071D09-EAA2-4A35-80FE-B16B2F4B5958}">
      <dgm:prSet/>
      <dgm:spPr/>
      <dgm:t>
        <a:bodyPr/>
        <a:lstStyle/>
        <a:p>
          <a:endParaRPr lang="en-US"/>
        </a:p>
      </dgm:t>
    </dgm:pt>
    <dgm:pt modelId="{30C3D43F-25EB-4E69-90C8-D8CE7845F28F}" type="sibTrans" cxnId="{5A071D09-EAA2-4A35-80FE-B16B2F4B5958}">
      <dgm:prSet/>
      <dgm:spPr/>
      <dgm:t>
        <a:bodyPr/>
        <a:lstStyle/>
        <a:p>
          <a:endParaRPr lang="en-US"/>
        </a:p>
      </dgm:t>
    </dgm:pt>
    <dgm:pt modelId="{1BFF40B8-A09E-4F3A-9500-B78C1D4DF58D}">
      <dgm:prSet/>
      <dgm:spPr/>
      <dgm:t>
        <a:bodyPr/>
        <a:lstStyle/>
        <a:p>
          <a:r>
            <a:rPr lang="en-US"/>
            <a:t>Argument source</a:t>
          </a:r>
        </a:p>
      </dgm:t>
    </dgm:pt>
    <dgm:pt modelId="{0CFED421-C15D-4E65-948E-90314335457C}" type="parTrans" cxnId="{54FB381E-A5A7-4A5F-8E94-9895B755682F}">
      <dgm:prSet/>
      <dgm:spPr/>
      <dgm:t>
        <a:bodyPr/>
        <a:lstStyle/>
        <a:p>
          <a:endParaRPr lang="en-US"/>
        </a:p>
      </dgm:t>
    </dgm:pt>
    <dgm:pt modelId="{B5C8224A-4FA6-446E-A23A-0B930E30AB01}" type="sibTrans" cxnId="{54FB381E-A5A7-4A5F-8E94-9895B755682F}">
      <dgm:prSet/>
      <dgm:spPr/>
      <dgm:t>
        <a:bodyPr/>
        <a:lstStyle/>
        <a:p>
          <a:endParaRPr lang="en-US"/>
        </a:p>
      </dgm:t>
    </dgm:pt>
    <dgm:pt modelId="{316F8A07-97AC-4112-9FA8-977A5D2A3A40}">
      <dgm:prSet/>
      <dgm:spPr/>
      <dgm:t>
        <a:bodyPr/>
        <a:lstStyle/>
        <a:p>
          <a:r>
            <a:rPr lang="en-US"/>
            <a:t>Providing evidence to support your hypothesis / overall argument</a:t>
          </a:r>
        </a:p>
      </dgm:t>
    </dgm:pt>
    <dgm:pt modelId="{5658F7E7-5D38-42BF-83F2-B4DA6BE24267}" type="parTrans" cxnId="{CDBC4463-473D-4EFE-9BB3-9FC4501FC125}">
      <dgm:prSet/>
      <dgm:spPr/>
      <dgm:t>
        <a:bodyPr/>
        <a:lstStyle/>
        <a:p>
          <a:endParaRPr lang="en-US"/>
        </a:p>
      </dgm:t>
    </dgm:pt>
    <dgm:pt modelId="{8E4E337B-0195-4D4F-BC96-127BFED42E7B}" type="sibTrans" cxnId="{CDBC4463-473D-4EFE-9BB3-9FC4501FC125}">
      <dgm:prSet/>
      <dgm:spPr/>
      <dgm:t>
        <a:bodyPr/>
        <a:lstStyle/>
        <a:p>
          <a:endParaRPr lang="en-US"/>
        </a:p>
      </dgm:t>
    </dgm:pt>
    <dgm:pt modelId="{75F529A9-1973-4804-ADBF-6A1B67B168C5}">
      <dgm:prSet/>
      <dgm:spPr/>
      <dgm:t>
        <a:bodyPr/>
        <a:lstStyle/>
        <a:p>
          <a:r>
            <a:rPr lang="en-US"/>
            <a:t>Show existing viewpoints in the literature </a:t>
          </a:r>
        </a:p>
      </dgm:t>
    </dgm:pt>
    <dgm:pt modelId="{568E2A04-5F37-4852-BE4C-1825DCE8731E}" type="parTrans" cxnId="{B07983E6-ECDF-4C17-9ADC-75CF38FA02B1}">
      <dgm:prSet/>
      <dgm:spPr/>
      <dgm:t>
        <a:bodyPr/>
        <a:lstStyle/>
        <a:p>
          <a:endParaRPr lang="en-US"/>
        </a:p>
      </dgm:t>
    </dgm:pt>
    <dgm:pt modelId="{D3E6B39E-6B49-46DB-B665-6DFF2D16F82F}" type="sibTrans" cxnId="{B07983E6-ECDF-4C17-9ADC-75CF38FA02B1}">
      <dgm:prSet/>
      <dgm:spPr/>
      <dgm:t>
        <a:bodyPr/>
        <a:lstStyle/>
        <a:p>
          <a:endParaRPr lang="en-US"/>
        </a:p>
      </dgm:t>
    </dgm:pt>
    <dgm:pt modelId="{3656DB7C-6C2A-4044-A0CE-3DDAE8BC014B}">
      <dgm:prSet/>
      <dgm:spPr/>
      <dgm:t>
        <a:bodyPr/>
        <a:lstStyle/>
        <a:p>
          <a:r>
            <a:rPr lang="en-US"/>
            <a:t>Theory source </a:t>
          </a:r>
        </a:p>
      </dgm:t>
    </dgm:pt>
    <dgm:pt modelId="{AB6B0E44-A198-473D-9FDD-CDAF9F67F912}" type="parTrans" cxnId="{EAB68751-CCD3-4EFB-B194-38A062F4F597}">
      <dgm:prSet/>
      <dgm:spPr/>
      <dgm:t>
        <a:bodyPr/>
        <a:lstStyle/>
        <a:p>
          <a:endParaRPr lang="en-US"/>
        </a:p>
      </dgm:t>
    </dgm:pt>
    <dgm:pt modelId="{2E65A1B4-4573-47BF-A9CA-0CF3DE5F2CE1}" type="sibTrans" cxnId="{EAB68751-CCD3-4EFB-B194-38A062F4F597}">
      <dgm:prSet/>
      <dgm:spPr/>
      <dgm:t>
        <a:bodyPr/>
        <a:lstStyle/>
        <a:p>
          <a:endParaRPr lang="en-US"/>
        </a:p>
      </dgm:t>
    </dgm:pt>
    <dgm:pt modelId="{8765AD89-F198-412A-B9CC-7E114532861F}">
      <dgm:prSet/>
      <dgm:spPr/>
      <dgm:t>
        <a:bodyPr/>
        <a:lstStyle/>
        <a:p>
          <a:r>
            <a:rPr lang="en-US"/>
            <a:t>Sociological theories and ideas (classic – Marx, Goffman, Weber; contemporary – ACT!)</a:t>
          </a:r>
        </a:p>
      </dgm:t>
    </dgm:pt>
    <dgm:pt modelId="{0F54771C-B39B-4C8D-A0F8-529F18E8D26A}" type="parTrans" cxnId="{F83EC6DA-1C88-491A-835C-F2F105A7E9CC}">
      <dgm:prSet/>
      <dgm:spPr/>
      <dgm:t>
        <a:bodyPr/>
        <a:lstStyle/>
        <a:p>
          <a:endParaRPr lang="en-US"/>
        </a:p>
      </dgm:t>
    </dgm:pt>
    <dgm:pt modelId="{DD87FEF1-D055-4B37-A4F5-E9EBE9A6694B}" type="sibTrans" cxnId="{F83EC6DA-1C88-491A-835C-F2F105A7E9CC}">
      <dgm:prSet/>
      <dgm:spPr/>
      <dgm:t>
        <a:bodyPr/>
        <a:lstStyle/>
        <a:p>
          <a:endParaRPr lang="en-US"/>
        </a:p>
      </dgm:t>
    </dgm:pt>
    <dgm:pt modelId="{D8F9C6D1-147A-466E-A3B1-AE5E052E5B6E}">
      <dgm:prSet/>
      <dgm:spPr/>
      <dgm:t>
        <a:bodyPr/>
        <a:lstStyle/>
        <a:p>
          <a:r>
            <a:rPr lang="en-US"/>
            <a:t>Method source </a:t>
          </a:r>
        </a:p>
      </dgm:t>
    </dgm:pt>
    <dgm:pt modelId="{10901AA1-6852-40B2-8D4D-44787750F3B2}" type="parTrans" cxnId="{99147FD7-310B-41E7-8855-9AA36CCC59D9}">
      <dgm:prSet/>
      <dgm:spPr/>
      <dgm:t>
        <a:bodyPr/>
        <a:lstStyle/>
        <a:p>
          <a:endParaRPr lang="en-US"/>
        </a:p>
      </dgm:t>
    </dgm:pt>
    <dgm:pt modelId="{F5CD890A-DE11-42B2-954A-1561A1692B50}" type="sibTrans" cxnId="{99147FD7-310B-41E7-8855-9AA36CCC59D9}">
      <dgm:prSet/>
      <dgm:spPr/>
      <dgm:t>
        <a:bodyPr/>
        <a:lstStyle/>
        <a:p>
          <a:endParaRPr lang="en-US"/>
        </a:p>
      </dgm:t>
    </dgm:pt>
    <dgm:pt modelId="{76343C00-7497-4F94-9DE1-FDAE02B02A93}">
      <dgm:prSet/>
      <dgm:spPr/>
      <dgm:t>
        <a:bodyPr/>
        <a:lstStyle/>
        <a:p>
          <a:r>
            <a:rPr lang="en-US"/>
            <a:t>Justify your method, how to measure something, why do a simulation, ACT inner workings</a:t>
          </a:r>
        </a:p>
      </dgm:t>
    </dgm:pt>
    <dgm:pt modelId="{45303362-E27D-488B-9593-3D32061F47E3}" type="parTrans" cxnId="{A8B7A15A-F9B7-4D9C-B725-6247D70A8A1D}">
      <dgm:prSet/>
      <dgm:spPr/>
      <dgm:t>
        <a:bodyPr/>
        <a:lstStyle/>
        <a:p>
          <a:endParaRPr lang="en-US"/>
        </a:p>
      </dgm:t>
    </dgm:pt>
    <dgm:pt modelId="{61F11C07-7F2C-48FD-8705-4F5F4A9FF3A0}" type="sibTrans" cxnId="{A8B7A15A-F9B7-4D9C-B725-6247D70A8A1D}">
      <dgm:prSet/>
      <dgm:spPr/>
      <dgm:t>
        <a:bodyPr/>
        <a:lstStyle/>
        <a:p>
          <a:endParaRPr lang="en-US"/>
        </a:p>
      </dgm:t>
    </dgm:pt>
    <dgm:pt modelId="{6E1E1143-40A7-9A4E-A92E-89F19F42B183}" type="pres">
      <dgm:prSet presAssocID="{E754D054-76E0-41DA-86A3-03DA3E08F323}" presName="linear" presStyleCnt="0">
        <dgm:presLayoutVars>
          <dgm:dir/>
          <dgm:animLvl val="lvl"/>
          <dgm:resizeHandles val="exact"/>
        </dgm:presLayoutVars>
      </dgm:prSet>
      <dgm:spPr/>
    </dgm:pt>
    <dgm:pt modelId="{672F8493-1E0B-6048-BAE7-6B80284FCD2C}" type="pres">
      <dgm:prSet presAssocID="{2F8C7BD8-4A5F-4610-B602-C261080A5715}" presName="parentLin" presStyleCnt="0"/>
      <dgm:spPr/>
    </dgm:pt>
    <dgm:pt modelId="{AE8F3370-BAC0-9B42-902F-059DFD9C29B7}" type="pres">
      <dgm:prSet presAssocID="{2F8C7BD8-4A5F-4610-B602-C261080A5715}" presName="parentLeftMargin" presStyleLbl="node1" presStyleIdx="0" presStyleCnt="4"/>
      <dgm:spPr/>
    </dgm:pt>
    <dgm:pt modelId="{7E81740C-0280-F445-8518-6001A4E1DC08}" type="pres">
      <dgm:prSet presAssocID="{2F8C7BD8-4A5F-4610-B602-C261080A57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056C54-40C8-E842-B067-E519C745AD55}" type="pres">
      <dgm:prSet presAssocID="{2F8C7BD8-4A5F-4610-B602-C261080A5715}" presName="negativeSpace" presStyleCnt="0"/>
      <dgm:spPr/>
    </dgm:pt>
    <dgm:pt modelId="{A73D50DC-28C3-5B4A-B1D4-9B462EF158C3}" type="pres">
      <dgm:prSet presAssocID="{2F8C7BD8-4A5F-4610-B602-C261080A5715}" presName="childText" presStyleLbl="conFgAcc1" presStyleIdx="0" presStyleCnt="4">
        <dgm:presLayoutVars>
          <dgm:bulletEnabled val="1"/>
        </dgm:presLayoutVars>
      </dgm:prSet>
      <dgm:spPr/>
    </dgm:pt>
    <dgm:pt modelId="{5F1F1313-5D44-D048-9E5C-FB440EDD17F7}" type="pres">
      <dgm:prSet presAssocID="{DE124380-BA4E-45CB-B347-37D4D8A4084E}" presName="spaceBetweenRectangles" presStyleCnt="0"/>
      <dgm:spPr/>
    </dgm:pt>
    <dgm:pt modelId="{11EA2EE6-D9FE-3742-8D26-BFEBD10F61C1}" type="pres">
      <dgm:prSet presAssocID="{1BFF40B8-A09E-4F3A-9500-B78C1D4DF58D}" presName="parentLin" presStyleCnt="0"/>
      <dgm:spPr/>
    </dgm:pt>
    <dgm:pt modelId="{DAABE7DA-1AA3-034A-9F59-4552929016F2}" type="pres">
      <dgm:prSet presAssocID="{1BFF40B8-A09E-4F3A-9500-B78C1D4DF58D}" presName="parentLeftMargin" presStyleLbl="node1" presStyleIdx="0" presStyleCnt="4"/>
      <dgm:spPr/>
    </dgm:pt>
    <dgm:pt modelId="{59294C38-04D6-AA4C-8547-A654399DD444}" type="pres">
      <dgm:prSet presAssocID="{1BFF40B8-A09E-4F3A-9500-B78C1D4DF5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BAFFF4-FFD6-3C43-BEC5-3B39CAA2DF07}" type="pres">
      <dgm:prSet presAssocID="{1BFF40B8-A09E-4F3A-9500-B78C1D4DF58D}" presName="negativeSpace" presStyleCnt="0"/>
      <dgm:spPr/>
    </dgm:pt>
    <dgm:pt modelId="{84CFE084-1A50-5544-9BF6-F91CB8200719}" type="pres">
      <dgm:prSet presAssocID="{1BFF40B8-A09E-4F3A-9500-B78C1D4DF58D}" presName="childText" presStyleLbl="conFgAcc1" presStyleIdx="1" presStyleCnt="4">
        <dgm:presLayoutVars>
          <dgm:bulletEnabled val="1"/>
        </dgm:presLayoutVars>
      </dgm:prSet>
      <dgm:spPr/>
    </dgm:pt>
    <dgm:pt modelId="{025B3358-612E-9E48-A031-B477052BEFE8}" type="pres">
      <dgm:prSet presAssocID="{B5C8224A-4FA6-446E-A23A-0B930E30AB01}" presName="spaceBetweenRectangles" presStyleCnt="0"/>
      <dgm:spPr/>
    </dgm:pt>
    <dgm:pt modelId="{A2C0D84B-20E7-0F4B-8814-CB4DE64E45D6}" type="pres">
      <dgm:prSet presAssocID="{3656DB7C-6C2A-4044-A0CE-3DDAE8BC014B}" presName="parentLin" presStyleCnt="0"/>
      <dgm:spPr/>
    </dgm:pt>
    <dgm:pt modelId="{48931792-DE18-6047-A25F-489CC5856DBF}" type="pres">
      <dgm:prSet presAssocID="{3656DB7C-6C2A-4044-A0CE-3DDAE8BC014B}" presName="parentLeftMargin" presStyleLbl="node1" presStyleIdx="1" presStyleCnt="4"/>
      <dgm:spPr/>
    </dgm:pt>
    <dgm:pt modelId="{B730D9DF-FDA0-8045-B515-CE956383E3F1}" type="pres">
      <dgm:prSet presAssocID="{3656DB7C-6C2A-4044-A0CE-3DDAE8BC01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8ADB08-F4B0-FA46-A00B-9CB8E57CF0F6}" type="pres">
      <dgm:prSet presAssocID="{3656DB7C-6C2A-4044-A0CE-3DDAE8BC014B}" presName="negativeSpace" presStyleCnt="0"/>
      <dgm:spPr/>
    </dgm:pt>
    <dgm:pt modelId="{9EF993A0-05AF-6948-831F-0ED03423BAEB}" type="pres">
      <dgm:prSet presAssocID="{3656DB7C-6C2A-4044-A0CE-3DDAE8BC014B}" presName="childText" presStyleLbl="conFgAcc1" presStyleIdx="2" presStyleCnt="4">
        <dgm:presLayoutVars>
          <dgm:bulletEnabled val="1"/>
        </dgm:presLayoutVars>
      </dgm:prSet>
      <dgm:spPr/>
    </dgm:pt>
    <dgm:pt modelId="{5A262EF9-C5E6-3F40-8491-DBDE0B55C0E7}" type="pres">
      <dgm:prSet presAssocID="{2E65A1B4-4573-47BF-A9CA-0CF3DE5F2CE1}" presName="spaceBetweenRectangles" presStyleCnt="0"/>
      <dgm:spPr/>
    </dgm:pt>
    <dgm:pt modelId="{7EEF3043-A4C3-6D40-AE4D-EE213390B8B1}" type="pres">
      <dgm:prSet presAssocID="{D8F9C6D1-147A-466E-A3B1-AE5E052E5B6E}" presName="parentLin" presStyleCnt="0"/>
      <dgm:spPr/>
    </dgm:pt>
    <dgm:pt modelId="{F2B95634-337B-024E-98CE-E04647782B22}" type="pres">
      <dgm:prSet presAssocID="{D8F9C6D1-147A-466E-A3B1-AE5E052E5B6E}" presName="parentLeftMargin" presStyleLbl="node1" presStyleIdx="2" presStyleCnt="4"/>
      <dgm:spPr/>
    </dgm:pt>
    <dgm:pt modelId="{69926878-62F2-9443-A87E-D2641BDE481B}" type="pres">
      <dgm:prSet presAssocID="{D8F9C6D1-147A-466E-A3B1-AE5E052E5B6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F861D12-0513-4441-8660-976B5E8CA500}" type="pres">
      <dgm:prSet presAssocID="{D8F9C6D1-147A-466E-A3B1-AE5E052E5B6E}" presName="negativeSpace" presStyleCnt="0"/>
      <dgm:spPr/>
    </dgm:pt>
    <dgm:pt modelId="{C5205924-DF21-824F-AD8E-C7D04E32BD13}" type="pres">
      <dgm:prSet presAssocID="{D8F9C6D1-147A-466E-A3B1-AE5E052E5B6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DF2606-84F7-4022-A8E0-39A2853057B3}" srcId="{2F8C7BD8-4A5F-4610-B602-C261080A5715}" destId="{950DEBB5-8387-4E36-8891-347D763D5740}" srcOrd="0" destOrd="0" parTransId="{F526DA5F-8131-45C5-8A29-4CF888A40ED4}" sibTransId="{900A90E0-B30F-46EF-A0A7-546799FC7CFA}"/>
    <dgm:cxn modelId="{5A071D09-EAA2-4A35-80FE-B16B2F4B5958}" srcId="{2F8C7BD8-4A5F-4610-B602-C261080A5715}" destId="{7E2BC416-1936-4A14-A05F-008A7B1B8411}" srcOrd="1" destOrd="0" parTransId="{F43B96D3-ACB8-4FE3-BFE3-4D61DEB2ABFA}" sibTransId="{30C3D43F-25EB-4E69-90C8-D8CE7845F28F}"/>
    <dgm:cxn modelId="{0BAA1417-4E97-8D4E-91C5-C678A1DA11EB}" type="presOf" srcId="{1BFF40B8-A09E-4F3A-9500-B78C1D4DF58D}" destId="{59294C38-04D6-AA4C-8547-A654399DD444}" srcOrd="1" destOrd="0" presId="urn:microsoft.com/office/officeart/2005/8/layout/list1"/>
    <dgm:cxn modelId="{54FB381E-A5A7-4A5F-8E94-9895B755682F}" srcId="{E754D054-76E0-41DA-86A3-03DA3E08F323}" destId="{1BFF40B8-A09E-4F3A-9500-B78C1D4DF58D}" srcOrd="1" destOrd="0" parTransId="{0CFED421-C15D-4E65-948E-90314335457C}" sibTransId="{B5C8224A-4FA6-446E-A23A-0B930E30AB01}"/>
    <dgm:cxn modelId="{0AAE4B34-4174-E84D-8E29-80CB0F697E1D}" type="presOf" srcId="{3656DB7C-6C2A-4044-A0CE-3DDAE8BC014B}" destId="{48931792-DE18-6047-A25F-489CC5856DBF}" srcOrd="0" destOrd="0" presId="urn:microsoft.com/office/officeart/2005/8/layout/list1"/>
    <dgm:cxn modelId="{EAB68751-CCD3-4EFB-B194-38A062F4F597}" srcId="{E754D054-76E0-41DA-86A3-03DA3E08F323}" destId="{3656DB7C-6C2A-4044-A0CE-3DDAE8BC014B}" srcOrd="2" destOrd="0" parTransId="{AB6B0E44-A198-473D-9FDD-CDAF9F67F912}" sibTransId="{2E65A1B4-4573-47BF-A9CA-0CF3DE5F2CE1}"/>
    <dgm:cxn modelId="{21A6C451-E7E0-B242-8D46-B77EE80F76D9}" type="presOf" srcId="{3656DB7C-6C2A-4044-A0CE-3DDAE8BC014B}" destId="{B730D9DF-FDA0-8045-B515-CE956383E3F1}" srcOrd="1" destOrd="0" presId="urn:microsoft.com/office/officeart/2005/8/layout/list1"/>
    <dgm:cxn modelId="{A8B7A15A-F9B7-4D9C-B725-6247D70A8A1D}" srcId="{D8F9C6D1-147A-466E-A3B1-AE5E052E5B6E}" destId="{76343C00-7497-4F94-9DE1-FDAE02B02A93}" srcOrd="0" destOrd="0" parTransId="{45303362-E27D-488B-9593-3D32061F47E3}" sibTransId="{61F11C07-7F2C-48FD-8705-4F5F4A9FF3A0}"/>
    <dgm:cxn modelId="{CDBC4463-473D-4EFE-9BB3-9FC4501FC125}" srcId="{1BFF40B8-A09E-4F3A-9500-B78C1D4DF58D}" destId="{316F8A07-97AC-4112-9FA8-977A5D2A3A40}" srcOrd="0" destOrd="0" parTransId="{5658F7E7-5D38-42BF-83F2-B4DA6BE24267}" sibTransId="{8E4E337B-0195-4D4F-BC96-127BFED42E7B}"/>
    <dgm:cxn modelId="{F3847B6B-9DE0-D445-82DB-F924FF8132A3}" type="presOf" srcId="{76343C00-7497-4F94-9DE1-FDAE02B02A93}" destId="{C5205924-DF21-824F-AD8E-C7D04E32BD13}" srcOrd="0" destOrd="0" presId="urn:microsoft.com/office/officeart/2005/8/layout/list1"/>
    <dgm:cxn modelId="{434EB073-BB88-0440-B334-C7B4839C148A}" type="presOf" srcId="{E754D054-76E0-41DA-86A3-03DA3E08F323}" destId="{6E1E1143-40A7-9A4E-A92E-89F19F42B183}" srcOrd="0" destOrd="0" presId="urn:microsoft.com/office/officeart/2005/8/layout/list1"/>
    <dgm:cxn modelId="{B10A2A82-16F3-934A-A9DA-E14245A5D34C}" type="presOf" srcId="{2F8C7BD8-4A5F-4610-B602-C261080A5715}" destId="{AE8F3370-BAC0-9B42-902F-059DFD9C29B7}" srcOrd="0" destOrd="0" presId="urn:microsoft.com/office/officeart/2005/8/layout/list1"/>
    <dgm:cxn modelId="{F7FF8289-7A31-2D4D-B2A6-8F57A9B30012}" type="presOf" srcId="{75F529A9-1973-4804-ADBF-6A1B67B168C5}" destId="{84CFE084-1A50-5544-9BF6-F91CB8200719}" srcOrd="0" destOrd="1" presId="urn:microsoft.com/office/officeart/2005/8/layout/list1"/>
    <dgm:cxn modelId="{4AD3A492-4386-0942-A60C-CA27AD76213D}" type="presOf" srcId="{D8F9C6D1-147A-466E-A3B1-AE5E052E5B6E}" destId="{F2B95634-337B-024E-98CE-E04647782B22}" srcOrd="0" destOrd="0" presId="urn:microsoft.com/office/officeart/2005/8/layout/list1"/>
    <dgm:cxn modelId="{8915F6AC-E45D-DC49-832F-0C6F5C8DABB5}" type="presOf" srcId="{D8F9C6D1-147A-466E-A3B1-AE5E052E5B6E}" destId="{69926878-62F2-9443-A87E-D2641BDE481B}" srcOrd="1" destOrd="0" presId="urn:microsoft.com/office/officeart/2005/8/layout/list1"/>
    <dgm:cxn modelId="{BC8A1FB7-A090-B247-AD11-24B9DA32F637}" type="presOf" srcId="{316F8A07-97AC-4112-9FA8-977A5D2A3A40}" destId="{84CFE084-1A50-5544-9BF6-F91CB8200719}" srcOrd="0" destOrd="0" presId="urn:microsoft.com/office/officeart/2005/8/layout/list1"/>
    <dgm:cxn modelId="{8B96E5BA-76C9-6247-9559-199A0451580C}" type="presOf" srcId="{2F8C7BD8-4A5F-4610-B602-C261080A5715}" destId="{7E81740C-0280-F445-8518-6001A4E1DC08}" srcOrd="1" destOrd="0" presId="urn:microsoft.com/office/officeart/2005/8/layout/list1"/>
    <dgm:cxn modelId="{0ABE2ABB-576B-4B4B-8346-4D096D782554}" type="presOf" srcId="{8765AD89-F198-412A-B9CC-7E114532861F}" destId="{9EF993A0-05AF-6948-831F-0ED03423BAEB}" srcOrd="0" destOrd="0" presId="urn:microsoft.com/office/officeart/2005/8/layout/list1"/>
    <dgm:cxn modelId="{490581D1-2F93-406F-99C2-73AFE8E13426}" srcId="{E754D054-76E0-41DA-86A3-03DA3E08F323}" destId="{2F8C7BD8-4A5F-4610-B602-C261080A5715}" srcOrd="0" destOrd="0" parTransId="{1B66DF06-DBB4-49B9-9E30-07B9025CE664}" sibTransId="{DE124380-BA4E-45CB-B347-37D4D8A4084E}"/>
    <dgm:cxn modelId="{99147FD7-310B-41E7-8855-9AA36CCC59D9}" srcId="{E754D054-76E0-41DA-86A3-03DA3E08F323}" destId="{D8F9C6D1-147A-466E-A3B1-AE5E052E5B6E}" srcOrd="3" destOrd="0" parTransId="{10901AA1-6852-40B2-8D4D-44787750F3B2}" sibTransId="{F5CD890A-DE11-42B2-954A-1561A1692B50}"/>
    <dgm:cxn modelId="{F83EC6DA-1C88-491A-835C-F2F105A7E9CC}" srcId="{3656DB7C-6C2A-4044-A0CE-3DDAE8BC014B}" destId="{8765AD89-F198-412A-B9CC-7E114532861F}" srcOrd="0" destOrd="0" parTransId="{0F54771C-B39B-4C8D-A0F8-529F18E8D26A}" sibTransId="{DD87FEF1-D055-4B37-A4F5-E9EBE9A6694B}"/>
    <dgm:cxn modelId="{B07983E6-ECDF-4C17-9ADC-75CF38FA02B1}" srcId="{1BFF40B8-A09E-4F3A-9500-B78C1D4DF58D}" destId="{75F529A9-1973-4804-ADBF-6A1B67B168C5}" srcOrd="1" destOrd="0" parTransId="{568E2A04-5F37-4852-BE4C-1825DCE8731E}" sibTransId="{D3E6B39E-6B49-46DB-B665-6DFF2D16F82F}"/>
    <dgm:cxn modelId="{1EF4B4E8-4FBB-454B-992C-17B9740CE8A1}" type="presOf" srcId="{950DEBB5-8387-4E36-8891-347D763D5740}" destId="{A73D50DC-28C3-5B4A-B1D4-9B462EF158C3}" srcOrd="0" destOrd="0" presId="urn:microsoft.com/office/officeart/2005/8/layout/list1"/>
    <dgm:cxn modelId="{9A0406F3-95BD-E240-A8CE-5580DF11F37F}" type="presOf" srcId="{1BFF40B8-A09E-4F3A-9500-B78C1D4DF58D}" destId="{DAABE7DA-1AA3-034A-9F59-4552929016F2}" srcOrd="0" destOrd="0" presId="urn:microsoft.com/office/officeart/2005/8/layout/list1"/>
    <dgm:cxn modelId="{DEADE7F7-E116-7441-A2FE-B3D5816AE256}" type="presOf" srcId="{7E2BC416-1936-4A14-A05F-008A7B1B8411}" destId="{A73D50DC-28C3-5B4A-B1D4-9B462EF158C3}" srcOrd="0" destOrd="1" presId="urn:microsoft.com/office/officeart/2005/8/layout/list1"/>
    <dgm:cxn modelId="{1FBE385D-8C92-474D-91D7-E40D7A400062}" type="presParOf" srcId="{6E1E1143-40A7-9A4E-A92E-89F19F42B183}" destId="{672F8493-1E0B-6048-BAE7-6B80284FCD2C}" srcOrd="0" destOrd="0" presId="urn:microsoft.com/office/officeart/2005/8/layout/list1"/>
    <dgm:cxn modelId="{9D4E91B2-8389-1C40-9A13-187E5D79307C}" type="presParOf" srcId="{672F8493-1E0B-6048-BAE7-6B80284FCD2C}" destId="{AE8F3370-BAC0-9B42-902F-059DFD9C29B7}" srcOrd="0" destOrd="0" presId="urn:microsoft.com/office/officeart/2005/8/layout/list1"/>
    <dgm:cxn modelId="{4A64ADF6-7D0C-9E4B-AEC4-E9F9030B97C5}" type="presParOf" srcId="{672F8493-1E0B-6048-BAE7-6B80284FCD2C}" destId="{7E81740C-0280-F445-8518-6001A4E1DC08}" srcOrd="1" destOrd="0" presId="urn:microsoft.com/office/officeart/2005/8/layout/list1"/>
    <dgm:cxn modelId="{6F39747A-5D43-AB44-968D-61AC9333D119}" type="presParOf" srcId="{6E1E1143-40A7-9A4E-A92E-89F19F42B183}" destId="{9C056C54-40C8-E842-B067-E519C745AD55}" srcOrd="1" destOrd="0" presId="urn:microsoft.com/office/officeart/2005/8/layout/list1"/>
    <dgm:cxn modelId="{E3666541-9E6A-EF41-BA4E-76054B99B059}" type="presParOf" srcId="{6E1E1143-40A7-9A4E-A92E-89F19F42B183}" destId="{A73D50DC-28C3-5B4A-B1D4-9B462EF158C3}" srcOrd="2" destOrd="0" presId="urn:microsoft.com/office/officeart/2005/8/layout/list1"/>
    <dgm:cxn modelId="{6139E838-68D6-134F-B90E-E390211162EE}" type="presParOf" srcId="{6E1E1143-40A7-9A4E-A92E-89F19F42B183}" destId="{5F1F1313-5D44-D048-9E5C-FB440EDD17F7}" srcOrd="3" destOrd="0" presId="urn:microsoft.com/office/officeart/2005/8/layout/list1"/>
    <dgm:cxn modelId="{A15A293F-BC97-1141-949A-8F9301463EDE}" type="presParOf" srcId="{6E1E1143-40A7-9A4E-A92E-89F19F42B183}" destId="{11EA2EE6-D9FE-3742-8D26-BFEBD10F61C1}" srcOrd="4" destOrd="0" presId="urn:microsoft.com/office/officeart/2005/8/layout/list1"/>
    <dgm:cxn modelId="{E7BC0062-8CE6-074C-8D55-4927C1D8EA01}" type="presParOf" srcId="{11EA2EE6-D9FE-3742-8D26-BFEBD10F61C1}" destId="{DAABE7DA-1AA3-034A-9F59-4552929016F2}" srcOrd="0" destOrd="0" presId="urn:microsoft.com/office/officeart/2005/8/layout/list1"/>
    <dgm:cxn modelId="{DE242A04-6946-4144-A783-81847D6F7934}" type="presParOf" srcId="{11EA2EE6-D9FE-3742-8D26-BFEBD10F61C1}" destId="{59294C38-04D6-AA4C-8547-A654399DD444}" srcOrd="1" destOrd="0" presId="urn:microsoft.com/office/officeart/2005/8/layout/list1"/>
    <dgm:cxn modelId="{6A20F449-009A-294C-8055-B169CF4CBD1C}" type="presParOf" srcId="{6E1E1143-40A7-9A4E-A92E-89F19F42B183}" destId="{E0BAFFF4-FFD6-3C43-BEC5-3B39CAA2DF07}" srcOrd="5" destOrd="0" presId="urn:microsoft.com/office/officeart/2005/8/layout/list1"/>
    <dgm:cxn modelId="{8F2B6B20-0EA6-0146-9D2C-8D3F8E87C94D}" type="presParOf" srcId="{6E1E1143-40A7-9A4E-A92E-89F19F42B183}" destId="{84CFE084-1A50-5544-9BF6-F91CB8200719}" srcOrd="6" destOrd="0" presId="urn:microsoft.com/office/officeart/2005/8/layout/list1"/>
    <dgm:cxn modelId="{D3260A7C-2F17-3744-B8D8-5524374E64C5}" type="presParOf" srcId="{6E1E1143-40A7-9A4E-A92E-89F19F42B183}" destId="{025B3358-612E-9E48-A031-B477052BEFE8}" srcOrd="7" destOrd="0" presId="urn:microsoft.com/office/officeart/2005/8/layout/list1"/>
    <dgm:cxn modelId="{345D70F7-5FB0-5A4B-84E7-79B549259BB6}" type="presParOf" srcId="{6E1E1143-40A7-9A4E-A92E-89F19F42B183}" destId="{A2C0D84B-20E7-0F4B-8814-CB4DE64E45D6}" srcOrd="8" destOrd="0" presId="urn:microsoft.com/office/officeart/2005/8/layout/list1"/>
    <dgm:cxn modelId="{74B7D2EA-1C8F-3942-A4DE-58E4B03FAAF0}" type="presParOf" srcId="{A2C0D84B-20E7-0F4B-8814-CB4DE64E45D6}" destId="{48931792-DE18-6047-A25F-489CC5856DBF}" srcOrd="0" destOrd="0" presId="urn:microsoft.com/office/officeart/2005/8/layout/list1"/>
    <dgm:cxn modelId="{C9807928-0A4B-AE4B-B9A1-A8F81BD7228F}" type="presParOf" srcId="{A2C0D84B-20E7-0F4B-8814-CB4DE64E45D6}" destId="{B730D9DF-FDA0-8045-B515-CE956383E3F1}" srcOrd="1" destOrd="0" presId="urn:microsoft.com/office/officeart/2005/8/layout/list1"/>
    <dgm:cxn modelId="{A3487B48-AC42-2342-95DF-18106787DBEE}" type="presParOf" srcId="{6E1E1143-40A7-9A4E-A92E-89F19F42B183}" destId="{038ADB08-F4B0-FA46-A00B-9CB8E57CF0F6}" srcOrd="9" destOrd="0" presId="urn:microsoft.com/office/officeart/2005/8/layout/list1"/>
    <dgm:cxn modelId="{88767779-058B-4E42-BA42-B50AB9146D49}" type="presParOf" srcId="{6E1E1143-40A7-9A4E-A92E-89F19F42B183}" destId="{9EF993A0-05AF-6948-831F-0ED03423BAEB}" srcOrd="10" destOrd="0" presId="urn:microsoft.com/office/officeart/2005/8/layout/list1"/>
    <dgm:cxn modelId="{A1E016D1-22A0-0442-B850-742F685EC848}" type="presParOf" srcId="{6E1E1143-40A7-9A4E-A92E-89F19F42B183}" destId="{5A262EF9-C5E6-3F40-8491-DBDE0B55C0E7}" srcOrd="11" destOrd="0" presId="urn:microsoft.com/office/officeart/2005/8/layout/list1"/>
    <dgm:cxn modelId="{3147026F-9B9A-234B-9AC2-645A2A931E26}" type="presParOf" srcId="{6E1E1143-40A7-9A4E-A92E-89F19F42B183}" destId="{7EEF3043-A4C3-6D40-AE4D-EE213390B8B1}" srcOrd="12" destOrd="0" presId="urn:microsoft.com/office/officeart/2005/8/layout/list1"/>
    <dgm:cxn modelId="{68DFD645-AA60-144D-9962-56FFCEF306B2}" type="presParOf" srcId="{7EEF3043-A4C3-6D40-AE4D-EE213390B8B1}" destId="{F2B95634-337B-024E-98CE-E04647782B22}" srcOrd="0" destOrd="0" presId="urn:microsoft.com/office/officeart/2005/8/layout/list1"/>
    <dgm:cxn modelId="{5FBCE71C-6165-764E-8DAE-B4D5723ACAF0}" type="presParOf" srcId="{7EEF3043-A4C3-6D40-AE4D-EE213390B8B1}" destId="{69926878-62F2-9443-A87E-D2641BDE481B}" srcOrd="1" destOrd="0" presId="urn:microsoft.com/office/officeart/2005/8/layout/list1"/>
    <dgm:cxn modelId="{EE25D7B7-B6D3-CB47-BD9B-A9AEBCCE1635}" type="presParOf" srcId="{6E1E1143-40A7-9A4E-A92E-89F19F42B183}" destId="{DF861D12-0513-4441-8660-976B5E8CA500}" srcOrd="13" destOrd="0" presId="urn:microsoft.com/office/officeart/2005/8/layout/list1"/>
    <dgm:cxn modelId="{3F729CB5-77B0-284F-B7E8-AFC00E2060A1}" type="presParOf" srcId="{6E1E1143-40A7-9A4E-A92E-89F19F42B183}" destId="{C5205924-DF21-824F-AD8E-C7D04E32BD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D50DC-28C3-5B4A-B1D4-9B462EF158C3}">
      <dsp:nvSpPr>
        <dsp:cNvPr id="0" name=""/>
        <dsp:cNvSpPr/>
      </dsp:nvSpPr>
      <dsp:spPr>
        <a:xfrm>
          <a:off x="0" y="288661"/>
          <a:ext cx="626364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Generally accepted information about the topic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Providing definitions of concepts, statistics</a:t>
          </a:r>
        </a:p>
      </dsp:txBody>
      <dsp:txXfrm>
        <a:off x="0" y="288661"/>
        <a:ext cx="6263640" cy="990675"/>
      </dsp:txXfrm>
    </dsp:sp>
    <dsp:sp modelId="{7E81740C-0280-F445-8518-6001A4E1DC08}">
      <dsp:nvSpPr>
        <dsp:cNvPr id="0" name=""/>
        <dsp:cNvSpPr/>
      </dsp:nvSpPr>
      <dsp:spPr>
        <a:xfrm>
          <a:off x="313182" y="37741"/>
          <a:ext cx="438454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Background source</a:t>
          </a:r>
        </a:p>
      </dsp:txBody>
      <dsp:txXfrm>
        <a:off x="337680" y="62239"/>
        <a:ext cx="4335552" cy="452844"/>
      </dsp:txXfrm>
    </dsp:sp>
    <dsp:sp modelId="{84CFE084-1A50-5544-9BF6-F91CB8200719}">
      <dsp:nvSpPr>
        <dsp:cNvPr id="0" name=""/>
        <dsp:cNvSpPr/>
      </dsp:nvSpPr>
      <dsp:spPr>
        <a:xfrm>
          <a:off x="0" y="1622056"/>
          <a:ext cx="626364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Providing evidence to support your hypothesis / overall argument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Show existing viewpoints in the literature </a:t>
          </a:r>
        </a:p>
      </dsp:txBody>
      <dsp:txXfrm>
        <a:off x="0" y="1622056"/>
        <a:ext cx="6263640" cy="1231650"/>
      </dsp:txXfrm>
    </dsp:sp>
    <dsp:sp modelId="{59294C38-04D6-AA4C-8547-A654399DD444}">
      <dsp:nvSpPr>
        <dsp:cNvPr id="0" name=""/>
        <dsp:cNvSpPr/>
      </dsp:nvSpPr>
      <dsp:spPr>
        <a:xfrm>
          <a:off x="313182" y="1371136"/>
          <a:ext cx="4384548" cy="5018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Argument source</a:t>
          </a:r>
        </a:p>
      </dsp:txBody>
      <dsp:txXfrm>
        <a:off x="337680" y="1395634"/>
        <a:ext cx="4335552" cy="452844"/>
      </dsp:txXfrm>
    </dsp:sp>
    <dsp:sp modelId="{9EF993A0-05AF-6948-831F-0ED03423BAEB}">
      <dsp:nvSpPr>
        <dsp:cNvPr id="0" name=""/>
        <dsp:cNvSpPr/>
      </dsp:nvSpPr>
      <dsp:spPr>
        <a:xfrm>
          <a:off x="0" y="3196426"/>
          <a:ext cx="626364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Sociological theories and ideas (classic – Marx, Goffman, Weber; contemporary – ACT!)</a:t>
          </a:r>
        </a:p>
      </dsp:txBody>
      <dsp:txXfrm>
        <a:off x="0" y="3196426"/>
        <a:ext cx="6263640" cy="963900"/>
      </dsp:txXfrm>
    </dsp:sp>
    <dsp:sp modelId="{B730D9DF-FDA0-8045-B515-CE956383E3F1}">
      <dsp:nvSpPr>
        <dsp:cNvPr id="0" name=""/>
        <dsp:cNvSpPr/>
      </dsp:nvSpPr>
      <dsp:spPr>
        <a:xfrm>
          <a:off x="313182" y="2945506"/>
          <a:ext cx="4384548" cy="5018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Theory source </a:t>
          </a:r>
        </a:p>
      </dsp:txBody>
      <dsp:txXfrm>
        <a:off x="337680" y="2970004"/>
        <a:ext cx="4335552" cy="452844"/>
      </dsp:txXfrm>
    </dsp:sp>
    <dsp:sp modelId="{C5205924-DF21-824F-AD8E-C7D04E32BD13}">
      <dsp:nvSpPr>
        <dsp:cNvPr id="0" name=""/>
        <dsp:cNvSpPr/>
      </dsp:nvSpPr>
      <dsp:spPr>
        <a:xfrm>
          <a:off x="0" y="4503046"/>
          <a:ext cx="626364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Justify your method, how to measure something, why do a simulation, ACT inner workings</a:t>
          </a:r>
        </a:p>
      </dsp:txBody>
      <dsp:txXfrm>
        <a:off x="0" y="4503046"/>
        <a:ext cx="6263640" cy="963900"/>
      </dsp:txXfrm>
    </dsp:sp>
    <dsp:sp modelId="{69926878-62F2-9443-A87E-D2641BDE481B}">
      <dsp:nvSpPr>
        <dsp:cNvPr id="0" name=""/>
        <dsp:cNvSpPr/>
      </dsp:nvSpPr>
      <dsp:spPr>
        <a:xfrm>
          <a:off x="313182" y="4252126"/>
          <a:ext cx="4384548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 source </a:t>
          </a:r>
        </a:p>
      </dsp:txBody>
      <dsp:txXfrm>
        <a:off x="337680" y="4276624"/>
        <a:ext cx="433555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225B-B890-383D-698C-CF7336E6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EA0F-C986-EB43-80F6-2712CFB7C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FC6F-DB2E-AF6A-2E4E-C715CFA8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5D39-BD48-6640-34E2-99380259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74BD-C5C9-1590-0B7B-90C940B6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77C2-9893-C80A-440F-2420F639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7DD0A-D2C1-199F-5B00-296568F7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76C9-6286-D8D2-98E8-D76CDFC2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5C1F-D029-608F-3AE8-FAAA380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8045-C1E5-32D3-ACA8-E7829A8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45DB9-FF7C-DBF1-44F7-6244FBDE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183A-528A-4280-A5AC-28EEFBED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0102-27BE-A116-0CAE-A4DE4139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BA0E-7B4C-27AD-E8D6-D2BAF0AA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3098-6EEF-0AFF-3221-E51E30C6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5A6B-25A5-3701-D0D5-011820C0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69C9-1B9A-8946-80EF-71DC0A5D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A2AF-0EA4-F637-341A-50CF59D2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EA3B-C3A8-33EB-8E4B-CA0BE619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0BCD-F40C-D1B4-56F6-36FBBD82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F75-8B1F-DED1-7996-A7D65804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1CE2-FC51-1D58-DEF7-15799765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9DE-EF92-A2D0-D546-FABF3697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9468-FE14-197F-A191-59C92536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5250-F0D2-CCDD-5465-5F5285EE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EEA5-C6B0-2EE1-1A23-5B7C27EF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3863-1782-E1B6-63B3-AE3625ACD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BF003-D684-5F01-2B5B-0694DC9BE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AEE0-6AA1-8928-AA02-9C8CF50A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95AE-2AE4-0FCB-3B28-ECC4B386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272F-1D64-6DEF-52EE-F584D092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4D27-970D-FC2B-DF3A-C4A57160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E610-854D-72CA-C102-AE7C5E6D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9F3C7-FBA3-6A64-5E52-ABFF0BF9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BD573-F178-2D28-2C6B-B41F71C4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478A6-3682-51D4-5544-A57A816B1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2D989-95D1-3318-5429-1F2CA17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98A37-AC09-F88E-619E-09115505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034BF-58B6-D93C-A148-ADC6CF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33CF-7BAE-95F2-19BF-FF2C5E0F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1672-7A0B-D778-D3BC-3340FB3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F99D-778F-9B31-0D93-B234B06A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F1854-4923-B6F4-9430-D84D739D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07DD5-5A0C-1A79-C452-08E93412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A7E0A-40C0-4B0A-2EEF-BFEF346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C38A-440B-E09D-EA61-BDC75CA8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7F7-3D30-39AA-AF2F-EDAD628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0313-F4C5-0532-748B-820CD3D0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00D35-A128-A003-A253-032CE588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AB39-C5DB-DFE4-DAED-8974F511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BB4F-0AD0-2D50-2687-F1A55C93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58C4-1A89-254C-EA3C-3B9F420D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886-BAC0-CAED-77AA-93B6753B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014C5-239D-F9C3-A30D-CFA84361B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DDFE4-081C-78CD-8DAB-3242C08DE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ED1B8-18C8-D38B-6447-798EBB12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B86C-0B56-9B60-827B-87ABC96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F9584-6B5A-0F54-7A0B-7D5CD674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E1B8-036F-7ED6-E5D6-455A8DAB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2143-4263-242C-D032-17960B8A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C324-3003-5925-A6B9-084862E0A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472E-1F5B-2941-815B-6AB3BC1D299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19BB-FF92-F07F-5871-5AD41160E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493C-ED27-CE9C-64C8-A01DB1B1F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AB7B-1882-6340-858D-B212DDB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.berkeley.edu/zotero" TargetMode="External"/><Relationship Id="rId2" Type="http://schemas.openxmlformats.org/officeDocument/2006/relationships/hyperlink" Target="https://www.zotero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em.k.Maloney@duke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journal/soc" TargetMode="External"/><Relationship Id="rId2" Type="http://schemas.openxmlformats.org/officeDocument/2006/relationships/hyperlink" Target="https://guides.library.duke.edu/c.php?g=613305&amp;p=4261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lib.uw.edu/research/iss/bibliograph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998C-672F-FD41-7A8B-8C97B7FAA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sz="5100">
                <a:solidFill>
                  <a:srgbClr val="FFFFFF"/>
                </a:solidFill>
              </a:rPr>
              <a:t>Choosing a Research Question + Doing an Annotated Bibliography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0C3A-392E-19AD-CACC-D5147DBFF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March 3, 2023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090B-DA1E-DE7B-F7E8-62D13CF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good coverage around all dimensions of your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FFC4-602D-46DF-4232-1A8DF3B5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does occupational identity shape daily emotional experience? Does this relationship vary by gender?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0D812A-8A2A-5D6B-6C21-25810EDC565A}"/>
              </a:ext>
            </a:extLst>
          </p:cNvPr>
          <p:cNvSpPr/>
          <p:nvPr/>
        </p:nvSpPr>
        <p:spPr>
          <a:xfrm>
            <a:off x="1434015" y="3269216"/>
            <a:ext cx="2795086" cy="118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occupational characteristic emotion and the EPA for angry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FF46E-F3B7-B659-E4CE-09BCCF1F2DA8}"/>
              </a:ext>
            </a:extLst>
          </p:cNvPr>
          <p:cNvCxnSpPr/>
          <p:nvPr/>
        </p:nvCxnSpPr>
        <p:spPr>
          <a:xfrm>
            <a:off x="4042611" y="3862137"/>
            <a:ext cx="205338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F4E9B2-9CD7-A829-F06B-34F4B15B9134}"/>
              </a:ext>
            </a:extLst>
          </p:cNvPr>
          <p:cNvSpPr/>
          <p:nvPr/>
        </p:nvSpPr>
        <p:spPr>
          <a:xfrm>
            <a:off x="6132095" y="3351377"/>
            <a:ext cx="2572501" cy="1021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feeling angry in the past week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5F959-A8EC-4D98-5479-2EA7E6A5DA39}"/>
              </a:ext>
            </a:extLst>
          </p:cNvPr>
          <p:cNvSpPr/>
          <p:nvPr/>
        </p:nvSpPr>
        <p:spPr>
          <a:xfrm>
            <a:off x="4440279" y="5001698"/>
            <a:ext cx="1258052" cy="58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73E55-D641-C2DF-2827-407AAB81EB07}"/>
              </a:ext>
            </a:extLst>
          </p:cNvPr>
          <p:cNvCxnSpPr>
            <a:stCxn id="8" idx="0"/>
          </p:cNvCxnSpPr>
          <p:nvPr/>
        </p:nvCxnSpPr>
        <p:spPr>
          <a:xfrm flipV="1">
            <a:off x="5069305" y="4001294"/>
            <a:ext cx="0" cy="100040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5ADF4C3E-0B8B-FC98-B58F-676D0B2D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258" y="4368284"/>
            <a:ext cx="329263" cy="329263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262621C5-4BFC-30B9-D893-C9BD25D9C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122" b="50003"/>
          <a:stretch/>
        </p:blipFill>
        <p:spPr>
          <a:xfrm>
            <a:off x="4888241" y="3082006"/>
            <a:ext cx="403649" cy="4937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97017D-64C9-9503-969A-3FA07891BBEA}"/>
              </a:ext>
            </a:extLst>
          </p:cNvPr>
          <p:cNvSpPr/>
          <p:nvPr/>
        </p:nvSpPr>
        <p:spPr>
          <a:xfrm rot="1813710">
            <a:off x="676951" y="3193447"/>
            <a:ext cx="5962310" cy="2798456"/>
          </a:xfrm>
          <a:prstGeom prst="ellipse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6A247-4CE6-BD6A-2EB9-91FDC047AC25}"/>
              </a:ext>
            </a:extLst>
          </p:cNvPr>
          <p:cNvSpPr txBox="1"/>
          <p:nvPr/>
        </p:nvSpPr>
        <p:spPr>
          <a:xfrm>
            <a:off x="7418345" y="5015547"/>
            <a:ext cx="3267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about:</a:t>
            </a:r>
          </a:p>
          <a:p>
            <a:endParaRPr lang="en-US" dirty="0"/>
          </a:p>
          <a:p>
            <a:r>
              <a:rPr lang="en-US" b="1" dirty="0"/>
              <a:t>Relationship between occupational identity and gender</a:t>
            </a:r>
          </a:p>
        </p:txBody>
      </p:sp>
    </p:spTree>
    <p:extLst>
      <p:ext uri="{BB962C8B-B14F-4D97-AF65-F5344CB8AC3E}">
        <p14:creationId xmlns:p14="http://schemas.microsoft.com/office/powerpoint/2010/main" val="91609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090B-DA1E-DE7B-F7E8-62D13CF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good coverage around all dimensions of your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FFC4-602D-46DF-4232-1A8DF3B5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does occupational identity shape daily emotional experience? Does this relationship vary by gender?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0D812A-8A2A-5D6B-6C21-25810EDC565A}"/>
              </a:ext>
            </a:extLst>
          </p:cNvPr>
          <p:cNvSpPr/>
          <p:nvPr/>
        </p:nvSpPr>
        <p:spPr>
          <a:xfrm>
            <a:off x="1434015" y="3269216"/>
            <a:ext cx="2795086" cy="118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occupational characteristic emotion and the EPA for angry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FF46E-F3B7-B659-E4CE-09BCCF1F2DA8}"/>
              </a:ext>
            </a:extLst>
          </p:cNvPr>
          <p:cNvCxnSpPr/>
          <p:nvPr/>
        </p:nvCxnSpPr>
        <p:spPr>
          <a:xfrm>
            <a:off x="4042611" y="3862137"/>
            <a:ext cx="205338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F4E9B2-9CD7-A829-F06B-34F4B15B9134}"/>
              </a:ext>
            </a:extLst>
          </p:cNvPr>
          <p:cNvSpPr/>
          <p:nvPr/>
        </p:nvSpPr>
        <p:spPr>
          <a:xfrm>
            <a:off x="6132095" y="3351377"/>
            <a:ext cx="2572501" cy="1021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feeling angry in the past week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5F959-A8EC-4D98-5479-2EA7E6A5DA39}"/>
              </a:ext>
            </a:extLst>
          </p:cNvPr>
          <p:cNvSpPr/>
          <p:nvPr/>
        </p:nvSpPr>
        <p:spPr>
          <a:xfrm>
            <a:off x="4440279" y="5001698"/>
            <a:ext cx="1258052" cy="58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73E55-D641-C2DF-2827-407AAB81EB07}"/>
              </a:ext>
            </a:extLst>
          </p:cNvPr>
          <p:cNvCxnSpPr>
            <a:stCxn id="8" idx="0"/>
          </p:cNvCxnSpPr>
          <p:nvPr/>
        </p:nvCxnSpPr>
        <p:spPr>
          <a:xfrm flipV="1">
            <a:off x="5069305" y="4001294"/>
            <a:ext cx="0" cy="100040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5ADF4C3E-0B8B-FC98-B58F-676D0B2D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258" y="4368284"/>
            <a:ext cx="329263" cy="329263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262621C5-4BFC-30B9-D893-C9BD25D9C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122" b="50003"/>
          <a:stretch/>
        </p:blipFill>
        <p:spPr>
          <a:xfrm>
            <a:off x="4888241" y="3082006"/>
            <a:ext cx="403649" cy="4937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A373C6-AED2-9F80-D4D0-9C650D675C93}"/>
              </a:ext>
            </a:extLst>
          </p:cNvPr>
          <p:cNvSpPr/>
          <p:nvPr/>
        </p:nvSpPr>
        <p:spPr>
          <a:xfrm rot="3715430">
            <a:off x="5277003" y="1933824"/>
            <a:ext cx="2570260" cy="528908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BE37C-5C3E-4BEC-64E5-3FDC32650A0A}"/>
              </a:ext>
            </a:extLst>
          </p:cNvPr>
          <p:cNvSpPr txBox="1"/>
          <p:nvPr/>
        </p:nvSpPr>
        <p:spPr>
          <a:xfrm>
            <a:off x="8793179" y="4856056"/>
            <a:ext cx="326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about:</a:t>
            </a:r>
          </a:p>
          <a:p>
            <a:endParaRPr lang="en-US" dirty="0"/>
          </a:p>
          <a:p>
            <a:r>
              <a:rPr lang="en-US" b="1" dirty="0"/>
              <a:t>Relationship between emotional experience and gender</a:t>
            </a:r>
          </a:p>
        </p:txBody>
      </p:sp>
    </p:spTree>
    <p:extLst>
      <p:ext uri="{BB962C8B-B14F-4D97-AF65-F5344CB8AC3E}">
        <p14:creationId xmlns:p14="http://schemas.microsoft.com/office/powerpoint/2010/main" val="41107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E7156-685A-FCA5-68FE-26A3D857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Types of sources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ADB4C49-F735-F038-1300-D71603CC7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412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66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1E55-7A0B-D7F0-EEFF-3A0450AC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– APA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8A4E-6DEB-E99E-AE5B-E44068FB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/>
            <a:r>
              <a:rPr lang="en-US" u="sng" dirty="0"/>
              <a:t>Journal articles</a:t>
            </a:r>
            <a:r>
              <a:rPr lang="en-US" dirty="0"/>
              <a:t> should follow this format:</a:t>
            </a:r>
            <a:br>
              <a:rPr lang="en-US" dirty="0"/>
            </a:br>
            <a:r>
              <a:rPr lang="en-US" dirty="0"/>
              <a:t>Author, A. A., Author, B. B., &amp; Author, C. C. (Year). Title of article. </a:t>
            </a:r>
            <a:r>
              <a:rPr lang="en-US" i="1" dirty="0"/>
              <a:t>Title of Periodical, volume number</a:t>
            </a:r>
            <a:r>
              <a:rPr lang="en-US" dirty="0"/>
              <a:t>(issue number), pages. </a:t>
            </a:r>
          </a:p>
          <a:p>
            <a:pPr marL="685800" indent="-457200"/>
            <a:r>
              <a:rPr lang="en-US" u="sng" dirty="0"/>
              <a:t>Books</a:t>
            </a:r>
            <a:r>
              <a:rPr lang="en-US" dirty="0"/>
              <a:t> should follow this format:</a:t>
            </a:r>
            <a:br>
              <a:rPr lang="en-US" dirty="0"/>
            </a:br>
            <a:r>
              <a:rPr lang="en-US" dirty="0"/>
              <a:t>Author, A. A. (Year of publication). </a:t>
            </a:r>
            <a:r>
              <a:rPr lang="en-US" i="1" dirty="0"/>
              <a:t>Title of work: Capital letter also for subtitle</a:t>
            </a:r>
            <a:r>
              <a:rPr lang="en-US" dirty="0"/>
              <a:t>. Location: Publisher.</a:t>
            </a:r>
          </a:p>
          <a:p>
            <a:pPr marL="685800" indent="-457200"/>
            <a:r>
              <a:rPr lang="en-US" u="sng" dirty="0"/>
              <a:t>Chapters in edited book</a:t>
            </a:r>
            <a:r>
              <a:rPr lang="en-US" dirty="0"/>
              <a:t> should follow this format:</a:t>
            </a:r>
            <a:br>
              <a:rPr lang="en-US" dirty="0"/>
            </a:br>
            <a:r>
              <a:rPr lang="en-US" dirty="0"/>
              <a:t>Author, A. A., &amp; Author, B. B. (Year of publication). Title of chapter. In A. A. Editor &amp; B. B. Editor (Eds.), </a:t>
            </a:r>
            <a:r>
              <a:rPr lang="en-US" i="1" dirty="0"/>
              <a:t>Title of book</a:t>
            </a:r>
            <a:r>
              <a:rPr lang="en-US" dirty="0"/>
              <a:t> (pages of chapter). Location: Publisher.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94DE-ABA6-E3A8-6E93-B99DBE8C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– APA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48E7-4D49-434D-0465-BAE43733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457200"/>
            <a:r>
              <a:rPr lang="en-US" u="sng" dirty="0"/>
              <a:t>Government document:</a:t>
            </a:r>
            <a:br>
              <a:rPr lang="en-US" dirty="0"/>
            </a:br>
            <a:r>
              <a:rPr lang="en-US" dirty="0"/>
              <a:t>Name of Organization or Agency. (Year of publication). </a:t>
            </a:r>
            <a:r>
              <a:rPr lang="en-US" i="1" dirty="0"/>
              <a:t>Title of publication (</a:t>
            </a:r>
            <a:r>
              <a:rPr lang="en-US" dirty="0"/>
              <a:t>Report No. XXX). Washington, DC: U.S. Government Printing Office.</a:t>
            </a:r>
          </a:p>
          <a:p>
            <a:pPr marL="685800" indent="-457200"/>
            <a:r>
              <a:rPr lang="en-US" u="sng" dirty="0"/>
              <a:t>Report from Organization</a:t>
            </a:r>
            <a:br>
              <a:rPr lang="en-US" dirty="0"/>
            </a:br>
            <a:r>
              <a:rPr lang="en-US" dirty="0"/>
              <a:t>Name of Organization. (Year of Publication). </a:t>
            </a:r>
            <a:r>
              <a:rPr lang="en-US" i="1" dirty="0"/>
              <a:t>Title of publication. </a:t>
            </a:r>
            <a:r>
              <a:rPr lang="en-US" dirty="0"/>
              <a:t>Organization’s base city: Author (or organization if no author).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81C9-520E-18F8-2455-F0A2F766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Zotero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74ED-B607-4E93-AB5C-6E568ECB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https://www.zotero.org/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Guide: </a:t>
            </a:r>
            <a:r>
              <a:rPr lang="en-US" dirty="0">
                <a:hlinkClick r:id="rId3"/>
              </a:rPr>
              <a:t>https://guides.lib.berkeley.edu/zotero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9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5280-8E5C-D70D-A03B-D3FE239E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Bibliography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02ED-0A29-253E-72C9-8533D61B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research question based on your conversation with your partner or a broad topic that covers one or two of your questions</a:t>
            </a:r>
          </a:p>
          <a:p>
            <a:r>
              <a:rPr lang="en-US" dirty="0"/>
              <a:t>15-20 sources </a:t>
            </a:r>
          </a:p>
          <a:p>
            <a:r>
              <a:rPr lang="en-US" dirty="0"/>
              <a:t>Rubric on the website </a:t>
            </a:r>
          </a:p>
          <a:p>
            <a:r>
              <a:rPr lang="en-US" dirty="0"/>
              <a:t>Email to </a:t>
            </a:r>
            <a:r>
              <a:rPr lang="en-US" dirty="0">
                <a:hlinkClick r:id="rId2"/>
              </a:rPr>
              <a:t>em.k.maloney@duke.edu</a:t>
            </a:r>
            <a:r>
              <a:rPr lang="en-US" dirty="0"/>
              <a:t> by </a:t>
            </a:r>
            <a:r>
              <a:rPr lang="en-US" b="1" dirty="0"/>
              <a:t>midnight</a:t>
            </a:r>
            <a:r>
              <a:rPr lang="en-US" dirty="0"/>
              <a:t> on March 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2D0F6-22EE-F9EF-A8DF-EFA19EF3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Think-Pair-Share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78B8-EFB3-B8F6-CAD8-E765A9D8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 dirty="0"/>
              <a:t>Get into pairs and share </a:t>
            </a:r>
            <a:r>
              <a:rPr lang="en-US" sz="1700" b="1" dirty="0"/>
              <a:t>at least one </a:t>
            </a:r>
            <a:r>
              <a:rPr lang="en-US" sz="1700" dirty="0"/>
              <a:t>of your research questions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Does your question: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generalize beyond one instance?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apply to groups instead of a specific person/event?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examine empirically observable patterns?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Does your research question: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elicit more than a yes/no response?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add to what we already know about a topic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answerable with a simulation (</a:t>
            </a:r>
            <a:r>
              <a:rPr lang="en-US" sz="1700" b="1" dirty="0">
                <a:effectLst/>
                <a:latin typeface="Arial" panose="020B0604020202020204" pitchFamily="34" charset="0"/>
              </a:rPr>
              <a:t>brainstorm</a:t>
            </a:r>
            <a:r>
              <a:rPr lang="en-US" sz="170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Is your question: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feasible?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socially important?</a:t>
            </a:r>
          </a:p>
          <a:p>
            <a:pPr lvl="1"/>
            <a:r>
              <a:rPr lang="en-US" sz="1700" dirty="0">
                <a:effectLst/>
                <a:latin typeface="Arial" panose="020B0604020202020204" pitchFamily="34" charset="0"/>
              </a:rPr>
              <a:t>scientifically relevant?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3900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0917-7F56-5190-8843-EDEC5D2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Annotated Bibliography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9654-0F30-E2DF-45D3-81C8B589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Search recent literature for topic (2010-present)</a:t>
            </a:r>
          </a:p>
          <a:p>
            <a:r>
              <a:rPr lang="en-US" dirty="0"/>
              <a:t>Resources: </a:t>
            </a:r>
          </a:p>
          <a:p>
            <a:pPr lvl="1"/>
            <a:r>
              <a:rPr lang="en-US" dirty="0"/>
              <a:t>Duke library sociology guide: </a:t>
            </a:r>
            <a:r>
              <a:rPr lang="en-US" dirty="0">
                <a:hlinkClick r:id="rId2"/>
              </a:rPr>
              <a:t>https://guides.library.duke.edu/c.php?g=613305&amp;p=4261020</a:t>
            </a:r>
            <a:endParaRPr lang="en-US" dirty="0"/>
          </a:p>
          <a:p>
            <a:pPr lvl="1"/>
            <a:r>
              <a:rPr lang="en-US" dirty="0"/>
              <a:t>Annual Review of Sociology: </a:t>
            </a:r>
            <a:r>
              <a:rPr lang="en-US" dirty="0">
                <a:hlinkClick r:id="rId3"/>
              </a:rPr>
              <a:t>https://www.annualreviews.org/journal/soc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University of Washington libraries annotated bibliography guide: </a:t>
            </a:r>
            <a:r>
              <a:rPr lang="en-US" dirty="0">
                <a:hlinkClick r:id="rId4"/>
              </a:rPr>
              <a:t>https://guides.lib.uw.edu/research/iss/bibliography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465E-0163-0D4A-159E-9E1718F0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Finding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9C48-0C3E-7CC2-672C-990CADA8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 dirty="0">
                <a:effectLst/>
                <a:latin typeface="Arial" panose="020B0604020202020204" pitchFamily="34" charset="0"/>
              </a:rPr>
              <a:t>Google Scholar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Duke Libraries→ Research Databases → Sociology Database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Duke Libraries→ Research Databases → JSTOR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Duke Libraries→ Research DB → Academic Search Complete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Follow articles that cite an article you found.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Look up citations that appear often in other articles</a:t>
            </a: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C18B4424-833F-2441-A031-EB9DD602A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0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43171-D1D8-DD95-60CF-257CD40F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walkthrough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9D73-5CDC-C554-9FBF-77AA76F0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scholar.google.com</a:t>
            </a:r>
            <a:r>
              <a:rPr lang="en-US" dirty="0"/>
              <a:t>/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6C3EF-A211-D0C0-7724-7D5836A5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How to read social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5ABB-8ED7-42C6-BD10-468AD047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Begin with the abstract.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Summary of a research article.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Usually begins the article and states the purpose, methods used, and major findings.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Skim the piece.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Read the conclusion to get a good sense of what it is about.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Form questions as you read and take notes.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Open Enrollment">
            <a:extLst>
              <a:ext uri="{FF2B5EF4-FFF2-40B4-BE49-F238E27FC236}">
                <a16:creationId xmlns:a16="http://schemas.microsoft.com/office/drawing/2014/main" id="{3594D162-6017-3D37-4139-C9C7642A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514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76F2-F591-9F38-F557-B84C38FC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4689-EAD5-5F7E-0443-B473F770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80675"/>
            <a:ext cx="6467867" cy="3948112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the author(s) research question?</a:t>
            </a:r>
            <a:endParaRPr lang="en-US" sz="19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 their method adequate to answer the research question?</a:t>
            </a:r>
            <a:endParaRPr lang="en-US" sz="19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 the article largely agree with prior literature or point out an issue with prior research?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former, how does it extend our prior knowledge?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latter, has the debate been resolved or is the debate still active? </a:t>
            </a:r>
            <a:endParaRPr lang="en-US" sz="19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19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applicable are the findings to what you want to study? Does it contribute more to your substantive topic or possible methods? </a:t>
            </a:r>
            <a:endParaRPr lang="en-US" sz="19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0CFEF50-7D4C-FD5B-59E2-675665C1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090B-DA1E-DE7B-F7E8-62D13CF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good coverage around all dimensions of your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FFC4-602D-46DF-4232-1A8DF3B5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does occupational identity shape daily emotional experience? Does this relationship vary by gender?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0D812A-8A2A-5D6B-6C21-25810EDC565A}"/>
              </a:ext>
            </a:extLst>
          </p:cNvPr>
          <p:cNvSpPr/>
          <p:nvPr/>
        </p:nvSpPr>
        <p:spPr>
          <a:xfrm>
            <a:off x="1434015" y="3269216"/>
            <a:ext cx="2795086" cy="118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occupational characteristic emotion and the EPA for angry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FF46E-F3B7-B659-E4CE-09BCCF1F2DA8}"/>
              </a:ext>
            </a:extLst>
          </p:cNvPr>
          <p:cNvCxnSpPr/>
          <p:nvPr/>
        </p:nvCxnSpPr>
        <p:spPr>
          <a:xfrm>
            <a:off x="4042611" y="3862137"/>
            <a:ext cx="205338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F4E9B2-9CD7-A829-F06B-34F4B15B9134}"/>
              </a:ext>
            </a:extLst>
          </p:cNvPr>
          <p:cNvSpPr/>
          <p:nvPr/>
        </p:nvSpPr>
        <p:spPr>
          <a:xfrm>
            <a:off x="6132095" y="3351377"/>
            <a:ext cx="2572501" cy="1021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feeling angry in the past week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5F959-A8EC-4D98-5479-2EA7E6A5DA39}"/>
              </a:ext>
            </a:extLst>
          </p:cNvPr>
          <p:cNvSpPr/>
          <p:nvPr/>
        </p:nvSpPr>
        <p:spPr>
          <a:xfrm>
            <a:off x="4440279" y="5001698"/>
            <a:ext cx="1258052" cy="58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73E55-D641-C2DF-2827-407AAB81EB07}"/>
              </a:ext>
            </a:extLst>
          </p:cNvPr>
          <p:cNvCxnSpPr>
            <a:stCxn id="8" idx="0"/>
          </p:cNvCxnSpPr>
          <p:nvPr/>
        </p:nvCxnSpPr>
        <p:spPr>
          <a:xfrm flipV="1">
            <a:off x="5069305" y="4001294"/>
            <a:ext cx="0" cy="100040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5ADF4C3E-0B8B-FC98-B58F-676D0B2D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258" y="4368284"/>
            <a:ext cx="329263" cy="329263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262621C5-4BFC-30B9-D893-C9BD25D9C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122" b="50003"/>
          <a:stretch/>
        </p:blipFill>
        <p:spPr>
          <a:xfrm>
            <a:off x="4888241" y="3082006"/>
            <a:ext cx="403649" cy="4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7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090B-DA1E-DE7B-F7E8-62D13CF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good coverage around all dimensions of your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FFC4-602D-46DF-4232-1A8DF3B5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does occupational identity shape daily emotional experience? Does this relationship vary by gender?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0D812A-8A2A-5D6B-6C21-25810EDC565A}"/>
              </a:ext>
            </a:extLst>
          </p:cNvPr>
          <p:cNvSpPr/>
          <p:nvPr/>
        </p:nvSpPr>
        <p:spPr>
          <a:xfrm>
            <a:off x="1434015" y="3269216"/>
            <a:ext cx="2795086" cy="118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occupational characteristic emotion and the EPA for angry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FF46E-F3B7-B659-E4CE-09BCCF1F2DA8}"/>
              </a:ext>
            </a:extLst>
          </p:cNvPr>
          <p:cNvCxnSpPr/>
          <p:nvPr/>
        </p:nvCxnSpPr>
        <p:spPr>
          <a:xfrm>
            <a:off x="4042611" y="3862137"/>
            <a:ext cx="205338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F4E9B2-9CD7-A829-F06B-34F4B15B9134}"/>
              </a:ext>
            </a:extLst>
          </p:cNvPr>
          <p:cNvSpPr/>
          <p:nvPr/>
        </p:nvSpPr>
        <p:spPr>
          <a:xfrm>
            <a:off x="6132095" y="3351377"/>
            <a:ext cx="2572501" cy="1021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feeling angry in the past week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95F959-A8EC-4D98-5479-2EA7E6A5DA39}"/>
              </a:ext>
            </a:extLst>
          </p:cNvPr>
          <p:cNvSpPr/>
          <p:nvPr/>
        </p:nvSpPr>
        <p:spPr>
          <a:xfrm>
            <a:off x="4440279" y="5001698"/>
            <a:ext cx="1258052" cy="58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73E55-D641-C2DF-2827-407AAB81EB07}"/>
              </a:ext>
            </a:extLst>
          </p:cNvPr>
          <p:cNvCxnSpPr>
            <a:stCxn id="8" idx="0"/>
          </p:cNvCxnSpPr>
          <p:nvPr/>
        </p:nvCxnSpPr>
        <p:spPr>
          <a:xfrm flipV="1">
            <a:off x="5069305" y="4001294"/>
            <a:ext cx="0" cy="100040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5ADF4C3E-0B8B-FC98-B58F-676D0B2D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7258" y="4368284"/>
            <a:ext cx="329263" cy="329263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262621C5-4BFC-30B9-D893-C9BD25D9C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122" b="50003"/>
          <a:stretch/>
        </p:blipFill>
        <p:spPr>
          <a:xfrm>
            <a:off x="4888241" y="3082006"/>
            <a:ext cx="403649" cy="4937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077121-F9CA-C53B-5C53-C4D70EE3DE3E}"/>
              </a:ext>
            </a:extLst>
          </p:cNvPr>
          <p:cNvSpPr/>
          <p:nvPr/>
        </p:nvSpPr>
        <p:spPr>
          <a:xfrm>
            <a:off x="1014413" y="3082006"/>
            <a:ext cx="8443912" cy="1615541"/>
          </a:xfrm>
          <a:prstGeom prst="rect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858A-13D9-1BA6-8BEF-44318BD2EFA6}"/>
              </a:ext>
            </a:extLst>
          </p:cNvPr>
          <p:cNvSpPr txBox="1"/>
          <p:nvPr/>
        </p:nvSpPr>
        <p:spPr>
          <a:xfrm>
            <a:off x="9787439" y="3280882"/>
            <a:ext cx="2241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about:</a:t>
            </a:r>
          </a:p>
          <a:p>
            <a:r>
              <a:rPr lang="en-US" b="1" dirty="0"/>
              <a:t>Occupational status and emotional experience</a:t>
            </a:r>
          </a:p>
          <a:p>
            <a:endParaRPr lang="en-US" dirty="0"/>
          </a:p>
          <a:p>
            <a:r>
              <a:rPr lang="en-US" b="1" dirty="0"/>
              <a:t>Emotional labor </a:t>
            </a:r>
          </a:p>
          <a:p>
            <a:endParaRPr lang="en-US" b="1" dirty="0"/>
          </a:p>
          <a:p>
            <a:r>
              <a:rPr lang="en-US" b="1" dirty="0"/>
              <a:t>ACT Characteristic Emotions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363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942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Choosing a Research Question + Doing an Annotated Bibliography</vt:lpstr>
      <vt:lpstr>Think-Pair-Share</vt:lpstr>
      <vt:lpstr>Annotated Bibliography</vt:lpstr>
      <vt:lpstr>Finding Sources</vt:lpstr>
      <vt:lpstr>Example walkthrough </vt:lpstr>
      <vt:lpstr>How to read social research</vt:lpstr>
      <vt:lpstr>Ask yourself…</vt:lpstr>
      <vt:lpstr>Want good coverage around all dimensions of your topic</vt:lpstr>
      <vt:lpstr>Want good coverage around all dimensions of your topic</vt:lpstr>
      <vt:lpstr>Want good coverage around all dimensions of your topic</vt:lpstr>
      <vt:lpstr>Want good coverage around all dimensions of your topic</vt:lpstr>
      <vt:lpstr>Types of sources</vt:lpstr>
      <vt:lpstr>Citation – APA Format</vt:lpstr>
      <vt:lpstr>Citation – APA Format</vt:lpstr>
      <vt:lpstr>Zotero example</vt:lpstr>
      <vt:lpstr>Annotated Bibliography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Research Question + Doing an Annotated Bibliography</dc:title>
  <dc:creator>Em Maloney</dc:creator>
  <cp:lastModifiedBy>Em Maloney</cp:lastModifiedBy>
  <cp:revision>5</cp:revision>
  <dcterms:created xsi:type="dcterms:W3CDTF">2023-03-02T22:53:54Z</dcterms:created>
  <dcterms:modified xsi:type="dcterms:W3CDTF">2023-03-03T14:20:00Z</dcterms:modified>
</cp:coreProperties>
</file>