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16AFFE-3C2E-44A0-A2D8-60FC3F04260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504603-7EA4-4635-BA1C-81D5E1364142}">
      <dgm:prSet/>
      <dgm:spPr/>
      <dgm:t>
        <a:bodyPr/>
        <a:lstStyle/>
        <a:p>
          <a:r>
            <a:rPr lang="en-US"/>
            <a:t>Final research question</a:t>
          </a:r>
        </a:p>
      </dgm:t>
    </dgm:pt>
    <dgm:pt modelId="{56FCF91E-76D4-4523-8019-105C7196B291}" type="parTrans" cxnId="{DD63A370-CB07-4F22-A8FE-C35CB8409B9E}">
      <dgm:prSet/>
      <dgm:spPr/>
      <dgm:t>
        <a:bodyPr/>
        <a:lstStyle/>
        <a:p>
          <a:endParaRPr lang="en-US"/>
        </a:p>
      </dgm:t>
    </dgm:pt>
    <dgm:pt modelId="{46F4FDD1-415C-400D-AEB5-47F34E94F747}" type="sibTrans" cxnId="{DD63A370-CB07-4F22-A8FE-C35CB8409B9E}">
      <dgm:prSet/>
      <dgm:spPr/>
      <dgm:t>
        <a:bodyPr/>
        <a:lstStyle/>
        <a:p>
          <a:endParaRPr lang="en-US"/>
        </a:p>
      </dgm:t>
    </dgm:pt>
    <dgm:pt modelId="{D3F4CB47-C046-4B97-BCE0-EE1D71C7F711}">
      <dgm:prSet/>
      <dgm:spPr/>
      <dgm:t>
        <a:bodyPr/>
        <a:lstStyle/>
        <a:p>
          <a:r>
            <a:rPr lang="en-US"/>
            <a:t>Independent variable</a:t>
          </a:r>
        </a:p>
      </dgm:t>
    </dgm:pt>
    <dgm:pt modelId="{AB92A997-7220-4310-BD2C-9AE33B54DEE5}" type="parTrans" cxnId="{C3AA6912-B20C-4D64-902A-1FE580E3B260}">
      <dgm:prSet/>
      <dgm:spPr/>
      <dgm:t>
        <a:bodyPr/>
        <a:lstStyle/>
        <a:p>
          <a:endParaRPr lang="en-US"/>
        </a:p>
      </dgm:t>
    </dgm:pt>
    <dgm:pt modelId="{A06FFC9E-C987-476F-B823-7932464002F8}" type="sibTrans" cxnId="{C3AA6912-B20C-4D64-902A-1FE580E3B260}">
      <dgm:prSet/>
      <dgm:spPr/>
      <dgm:t>
        <a:bodyPr/>
        <a:lstStyle/>
        <a:p>
          <a:endParaRPr lang="en-US"/>
        </a:p>
      </dgm:t>
    </dgm:pt>
    <dgm:pt modelId="{A0837379-DBB5-4DB2-BA1B-7D73534801C0}">
      <dgm:prSet/>
      <dgm:spPr/>
      <dgm:t>
        <a:bodyPr/>
        <a:lstStyle/>
        <a:p>
          <a:r>
            <a:rPr lang="en-US"/>
            <a:t>Concept </a:t>
          </a:r>
        </a:p>
      </dgm:t>
    </dgm:pt>
    <dgm:pt modelId="{785AD4B7-EA2A-4AA5-BCC2-A9A23F8D379E}" type="parTrans" cxnId="{F38051BE-142D-48C7-B8A7-F5AB6D859732}">
      <dgm:prSet/>
      <dgm:spPr/>
      <dgm:t>
        <a:bodyPr/>
        <a:lstStyle/>
        <a:p>
          <a:endParaRPr lang="en-US"/>
        </a:p>
      </dgm:t>
    </dgm:pt>
    <dgm:pt modelId="{80FB1FC3-3747-41D0-8590-4EF34F40F45D}" type="sibTrans" cxnId="{F38051BE-142D-48C7-B8A7-F5AB6D859732}">
      <dgm:prSet/>
      <dgm:spPr/>
      <dgm:t>
        <a:bodyPr/>
        <a:lstStyle/>
        <a:p>
          <a:endParaRPr lang="en-US"/>
        </a:p>
      </dgm:t>
    </dgm:pt>
    <dgm:pt modelId="{D4F6A28D-DFB2-420D-B326-AC1C1E3667E2}">
      <dgm:prSet/>
      <dgm:spPr/>
      <dgm:t>
        <a:bodyPr/>
        <a:lstStyle/>
        <a:p>
          <a:r>
            <a:rPr lang="en-US" dirty="0"/>
            <a:t>ACT operationalization (identities and behaviors)</a:t>
          </a:r>
        </a:p>
      </dgm:t>
    </dgm:pt>
    <dgm:pt modelId="{79A5C057-883D-435F-A700-29DC0348B05B}" type="parTrans" cxnId="{4B750A35-6584-4A54-88D9-57217F10C1E0}">
      <dgm:prSet/>
      <dgm:spPr/>
      <dgm:t>
        <a:bodyPr/>
        <a:lstStyle/>
        <a:p>
          <a:endParaRPr lang="en-US"/>
        </a:p>
      </dgm:t>
    </dgm:pt>
    <dgm:pt modelId="{F80DCB55-043E-4E06-8916-D40449B8DA02}" type="sibTrans" cxnId="{4B750A35-6584-4A54-88D9-57217F10C1E0}">
      <dgm:prSet/>
      <dgm:spPr/>
      <dgm:t>
        <a:bodyPr/>
        <a:lstStyle/>
        <a:p>
          <a:endParaRPr lang="en-US"/>
        </a:p>
      </dgm:t>
    </dgm:pt>
    <dgm:pt modelId="{5BADEBF5-27A0-455D-9013-02660ABA15D1}">
      <dgm:prSet/>
      <dgm:spPr/>
      <dgm:t>
        <a:bodyPr/>
        <a:lstStyle/>
        <a:p>
          <a:r>
            <a:rPr lang="en-US"/>
            <a:t>Dependent variable </a:t>
          </a:r>
        </a:p>
      </dgm:t>
    </dgm:pt>
    <dgm:pt modelId="{B386661B-3E11-4052-A5C7-9D2159018AC3}" type="parTrans" cxnId="{8CCCFDE0-274D-40D1-BA55-FCFC0CA44BBF}">
      <dgm:prSet/>
      <dgm:spPr/>
      <dgm:t>
        <a:bodyPr/>
        <a:lstStyle/>
        <a:p>
          <a:endParaRPr lang="en-US"/>
        </a:p>
      </dgm:t>
    </dgm:pt>
    <dgm:pt modelId="{FF9DEC06-9BA0-48F9-98D3-ECBFFF2B12D0}" type="sibTrans" cxnId="{8CCCFDE0-274D-40D1-BA55-FCFC0CA44BBF}">
      <dgm:prSet/>
      <dgm:spPr/>
      <dgm:t>
        <a:bodyPr/>
        <a:lstStyle/>
        <a:p>
          <a:endParaRPr lang="en-US"/>
        </a:p>
      </dgm:t>
    </dgm:pt>
    <dgm:pt modelId="{6AB17F01-E99E-4DA9-B2B9-D0C216D34A39}">
      <dgm:prSet/>
      <dgm:spPr/>
      <dgm:t>
        <a:bodyPr/>
        <a:lstStyle/>
        <a:p>
          <a:r>
            <a:rPr lang="en-US"/>
            <a:t>Concept</a:t>
          </a:r>
        </a:p>
      </dgm:t>
    </dgm:pt>
    <dgm:pt modelId="{AD2AB16C-72A7-4A66-BB2A-E96132BF9A9D}" type="parTrans" cxnId="{AC27B8C6-84B3-4CB3-A1CD-9EE61D9C657A}">
      <dgm:prSet/>
      <dgm:spPr/>
      <dgm:t>
        <a:bodyPr/>
        <a:lstStyle/>
        <a:p>
          <a:endParaRPr lang="en-US"/>
        </a:p>
      </dgm:t>
    </dgm:pt>
    <dgm:pt modelId="{0BE83D61-1765-46F4-93AD-2CFE41B4E120}" type="sibTrans" cxnId="{AC27B8C6-84B3-4CB3-A1CD-9EE61D9C657A}">
      <dgm:prSet/>
      <dgm:spPr/>
      <dgm:t>
        <a:bodyPr/>
        <a:lstStyle/>
        <a:p>
          <a:endParaRPr lang="en-US"/>
        </a:p>
      </dgm:t>
    </dgm:pt>
    <dgm:pt modelId="{A6010F3E-5A41-47DC-A0F1-B58151656B37}">
      <dgm:prSet/>
      <dgm:spPr/>
      <dgm:t>
        <a:bodyPr/>
        <a:lstStyle/>
        <a:p>
          <a:r>
            <a:rPr lang="en-US"/>
            <a:t>ACT outcome</a:t>
          </a:r>
        </a:p>
      </dgm:t>
    </dgm:pt>
    <dgm:pt modelId="{9E927222-B2BE-4487-A051-08D84A4C702A}" type="parTrans" cxnId="{FE275634-0C48-4ACA-8289-B7C7896F4E11}">
      <dgm:prSet/>
      <dgm:spPr/>
      <dgm:t>
        <a:bodyPr/>
        <a:lstStyle/>
        <a:p>
          <a:endParaRPr lang="en-US"/>
        </a:p>
      </dgm:t>
    </dgm:pt>
    <dgm:pt modelId="{5BFC33D5-8BB5-4C42-A9F3-4D4293C7EB6A}" type="sibTrans" cxnId="{FE275634-0C48-4ACA-8289-B7C7896F4E11}">
      <dgm:prSet/>
      <dgm:spPr/>
      <dgm:t>
        <a:bodyPr/>
        <a:lstStyle/>
        <a:p>
          <a:endParaRPr lang="en-US"/>
        </a:p>
      </dgm:t>
    </dgm:pt>
    <dgm:pt modelId="{55B2892F-3C9D-47DF-81DA-0D1D6B015BA2}">
      <dgm:prSet/>
      <dgm:spPr/>
      <dgm:t>
        <a:bodyPr/>
        <a:lstStyle/>
        <a:p>
          <a:r>
            <a:rPr lang="en-US"/>
            <a:t>Simulation table</a:t>
          </a:r>
        </a:p>
      </dgm:t>
    </dgm:pt>
    <dgm:pt modelId="{EF0E6504-6F42-424A-966C-013EB6044DB2}" type="parTrans" cxnId="{4B7D9309-905E-4644-9226-21DEE2751BE1}">
      <dgm:prSet/>
      <dgm:spPr/>
      <dgm:t>
        <a:bodyPr/>
        <a:lstStyle/>
        <a:p>
          <a:endParaRPr lang="en-US"/>
        </a:p>
      </dgm:t>
    </dgm:pt>
    <dgm:pt modelId="{CB2B20F0-385A-4946-A825-F5B72B5A297A}" type="sibTrans" cxnId="{4B7D9309-905E-4644-9226-21DEE2751BE1}">
      <dgm:prSet/>
      <dgm:spPr/>
      <dgm:t>
        <a:bodyPr/>
        <a:lstStyle/>
        <a:p>
          <a:endParaRPr lang="en-US"/>
        </a:p>
      </dgm:t>
    </dgm:pt>
    <dgm:pt modelId="{B1F72D9E-EB37-5645-A951-05E349C0877F}" type="pres">
      <dgm:prSet presAssocID="{8C16AFFE-3C2E-44A0-A2D8-60FC3F042600}" presName="linear" presStyleCnt="0">
        <dgm:presLayoutVars>
          <dgm:dir/>
          <dgm:animLvl val="lvl"/>
          <dgm:resizeHandles val="exact"/>
        </dgm:presLayoutVars>
      </dgm:prSet>
      <dgm:spPr/>
    </dgm:pt>
    <dgm:pt modelId="{B1F3E82A-F224-934E-9A52-EDE7A96A4A5B}" type="pres">
      <dgm:prSet presAssocID="{DD504603-7EA4-4635-BA1C-81D5E1364142}" presName="parentLin" presStyleCnt="0"/>
      <dgm:spPr/>
    </dgm:pt>
    <dgm:pt modelId="{E197DDB4-86AC-CC45-8560-57FE0F8CEFED}" type="pres">
      <dgm:prSet presAssocID="{DD504603-7EA4-4635-BA1C-81D5E1364142}" presName="parentLeftMargin" presStyleLbl="node1" presStyleIdx="0" presStyleCnt="4"/>
      <dgm:spPr/>
    </dgm:pt>
    <dgm:pt modelId="{BE7E2AC9-E6A3-7649-A4AB-414CBC685FBA}" type="pres">
      <dgm:prSet presAssocID="{DD504603-7EA4-4635-BA1C-81D5E136414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AEACAA5-484E-4B48-9D1D-172A6B9DFD42}" type="pres">
      <dgm:prSet presAssocID="{DD504603-7EA4-4635-BA1C-81D5E1364142}" presName="negativeSpace" presStyleCnt="0"/>
      <dgm:spPr/>
    </dgm:pt>
    <dgm:pt modelId="{805BBC64-FCFD-2641-B2C8-5CAB0B90CBDD}" type="pres">
      <dgm:prSet presAssocID="{DD504603-7EA4-4635-BA1C-81D5E1364142}" presName="childText" presStyleLbl="conFgAcc1" presStyleIdx="0" presStyleCnt="4">
        <dgm:presLayoutVars>
          <dgm:bulletEnabled val="1"/>
        </dgm:presLayoutVars>
      </dgm:prSet>
      <dgm:spPr/>
    </dgm:pt>
    <dgm:pt modelId="{90ED4F63-9C08-2140-B04F-A13D23D0727E}" type="pres">
      <dgm:prSet presAssocID="{46F4FDD1-415C-400D-AEB5-47F34E94F747}" presName="spaceBetweenRectangles" presStyleCnt="0"/>
      <dgm:spPr/>
    </dgm:pt>
    <dgm:pt modelId="{80B14162-7488-744C-BFFC-D0519E9C1030}" type="pres">
      <dgm:prSet presAssocID="{D3F4CB47-C046-4B97-BCE0-EE1D71C7F711}" presName="parentLin" presStyleCnt="0"/>
      <dgm:spPr/>
    </dgm:pt>
    <dgm:pt modelId="{9E5F9535-7718-2942-8617-18C4E3D9D414}" type="pres">
      <dgm:prSet presAssocID="{D3F4CB47-C046-4B97-BCE0-EE1D71C7F711}" presName="parentLeftMargin" presStyleLbl="node1" presStyleIdx="0" presStyleCnt="4"/>
      <dgm:spPr/>
    </dgm:pt>
    <dgm:pt modelId="{E9ADE599-DB84-5D4F-8535-A19E398B06B8}" type="pres">
      <dgm:prSet presAssocID="{D3F4CB47-C046-4B97-BCE0-EE1D71C7F71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BB40426-81B2-CD4D-B226-1AB46CF5DE81}" type="pres">
      <dgm:prSet presAssocID="{D3F4CB47-C046-4B97-BCE0-EE1D71C7F711}" presName="negativeSpace" presStyleCnt="0"/>
      <dgm:spPr/>
    </dgm:pt>
    <dgm:pt modelId="{EF3300A9-D635-4345-8907-BE7AF37D4AD5}" type="pres">
      <dgm:prSet presAssocID="{D3F4CB47-C046-4B97-BCE0-EE1D71C7F711}" presName="childText" presStyleLbl="conFgAcc1" presStyleIdx="1" presStyleCnt="4">
        <dgm:presLayoutVars>
          <dgm:bulletEnabled val="1"/>
        </dgm:presLayoutVars>
      </dgm:prSet>
      <dgm:spPr/>
    </dgm:pt>
    <dgm:pt modelId="{FA3E8CE1-8383-1C45-A402-5092564DA67C}" type="pres">
      <dgm:prSet presAssocID="{A06FFC9E-C987-476F-B823-7932464002F8}" presName="spaceBetweenRectangles" presStyleCnt="0"/>
      <dgm:spPr/>
    </dgm:pt>
    <dgm:pt modelId="{7D7EDAAC-47BB-D349-9F27-45B20CF96FA1}" type="pres">
      <dgm:prSet presAssocID="{5BADEBF5-27A0-455D-9013-02660ABA15D1}" presName="parentLin" presStyleCnt="0"/>
      <dgm:spPr/>
    </dgm:pt>
    <dgm:pt modelId="{CCB5DADE-7731-E841-9DBD-A8FD0357D376}" type="pres">
      <dgm:prSet presAssocID="{5BADEBF5-27A0-455D-9013-02660ABA15D1}" presName="parentLeftMargin" presStyleLbl="node1" presStyleIdx="1" presStyleCnt="4"/>
      <dgm:spPr/>
    </dgm:pt>
    <dgm:pt modelId="{ACF6B9BA-39B9-DC4B-9AC4-978A42AECB2F}" type="pres">
      <dgm:prSet presAssocID="{5BADEBF5-27A0-455D-9013-02660ABA15D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21B695D-A339-CA4D-9DEA-7044C1BD6C9A}" type="pres">
      <dgm:prSet presAssocID="{5BADEBF5-27A0-455D-9013-02660ABA15D1}" presName="negativeSpace" presStyleCnt="0"/>
      <dgm:spPr/>
    </dgm:pt>
    <dgm:pt modelId="{4C6C13B0-26D7-5542-B425-14694D8D9EEB}" type="pres">
      <dgm:prSet presAssocID="{5BADEBF5-27A0-455D-9013-02660ABA15D1}" presName="childText" presStyleLbl="conFgAcc1" presStyleIdx="2" presStyleCnt="4">
        <dgm:presLayoutVars>
          <dgm:bulletEnabled val="1"/>
        </dgm:presLayoutVars>
      </dgm:prSet>
      <dgm:spPr/>
    </dgm:pt>
    <dgm:pt modelId="{BB7FC1A6-9C59-B74A-9887-88C27480588E}" type="pres">
      <dgm:prSet presAssocID="{FF9DEC06-9BA0-48F9-98D3-ECBFFF2B12D0}" presName="spaceBetweenRectangles" presStyleCnt="0"/>
      <dgm:spPr/>
    </dgm:pt>
    <dgm:pt modelId="{49CB5D56-6B5A-FA46-A32E-67F4E59BD719}" type="pres">
      <dgm:prSet presAssocID="{55B2892F-3C9D-47DF-81DA-0D1D6B015BA2}" presName="parentLin" presStyleCnt="0"/>
      <dgm:spPr/>
    </dgm:pt>
    <dgm:pt modelId="{78BF9FCA-00FC-9540-ADEE-B0F776F1D527}" type="pres">
      <dgm:prSet presAssocID="{55B2892F-3C9D-47DF-81DA-0D1D6B015BA2}" presName="parentLeftMargin" presStyleLbl="node1" presStyleIdx="2" presStyleCnt="4"/>
      <dgm:spPr/>
    </dgm:pt>
    <dgm:pt modelId="{60612CC6-FDEE-474E-A8BB-F76E35072922}" type="pres">
      <dgm:prSet presAssocID="{55B2892F-3C9D-47DF-81DA-0D1D6B015BA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62DAB42-D7A8-0E44-A17A-55E5CCA4E74C}" type="pres">
      <dgm:prSet presAssocID="{55B2892F-3C9D-47DF-81DA-0D1D6B015BA2}" presName="negativeSpace" presStyleCnt="0"/>
      <dgm:spPr/>
    </dgm:pt>
    <dgm:pt modelId="{9418A5B9-0749-9F44-AB8F-71278EDD999F}" type="pres">
      <dgm:prSet presAssocID="{55B2892F-3C9D-47DF-81DA-0D1D6B015BA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65ECE06-E619-7945-834C-43B61BB0DF30}" type="presOf" srcId="{55B2892F-3C9D-47DF-81DA-0D1D6B015BA2}" destId="{78BF9FCA-00FC-9540-ADEE-B0F776F1D527}" srcOrd="0" destOrd="0" presId="urn:microsoft.com/office/officeart/2005/8/layout/list1"/>
    <dgm:cxn modelId="{4B7D9309-905E-4644-9226-21DEE2751BE1}" srcId="{8C16AFFE-3C2E-44A0-A2D8-60FC3F042600}" destId="{55B2892F-3C9D-47DF-81DA-0D1D6B015BA2}" srcOrd="3" destOrd="0" parTransId="{EF0E6504-6F42-424A-966C-013EB6044DB2}" sibTransId="{CB2B20F0-385A-4946-A825-F5B72B5A297A}"/>
    <dgm:cxn modelId="{9B7EB60A-7BF5-EB43-8F01-21C968ABFB6D}" type="presOf" srcId="{5BADEBF5-27A0-455D-9013-02660ABA15D1}" destId="{CCB5DADE-7731-E841-9DBD-A8FD0357D376}" srcOrd="0" destOrd="0" presId="urn:microsoft.com/office/officeart/2005/8/layout/list1"/>
    <dgm:cxn modelId="{6DFFAB0C-0F6E-A840-9FF0-FF7A4B0BDB33}" type="presOf" srcId="{55B2892F-3C9D-47DF-81DA-0D1D6B015BA2}" destId="{60612CC6-FDEE-474E-A8BB-F76E35072922}" srcOrd="1" destOrd="0" presId="urn:microsoft.com/office/officeart/2005/8/layout/list1"/>
    <dgm:cxn modelId="{74FC5B12-9927-CF4B-91E1-C12330A28078}" type="presOf" srcId="{5BADEBF5-27A0-455D-9013-02660ABA15D1}" destId="{ACF6B9BA-39B9-DC4B-9AC4-978A42AECB2F}" srcOrd="1" destOrd="0" presId="urn:microsoft.com/office/officeart/2005/8/layout/list1"/>
    <dgm:cxn modelId="{C3AA6912-B20C-4D64-902A-1FE580E3B260}" srcId="{8C16AFFE-3C2E-44A0-A2D8-60FC3F042600}" destId="{D3F4CB47-C046-4B97-BCE0-EE1D71C7F711}" srcOrd="1" destOrd="0" parTransId="{AB92A997-7220-4310-BD2C-9AE33B54DEE5}" sibTransId="{A06FFC9E-C987-476F-B823-7932464002F8}"/>
    <dgm:cxn modelId="{FE275634-0C48-4ACA-8289-B7C7896F4E11}" srcId="{5BADEBF5-27A0-455D-9013-02660ABA15D1}" destId="{A6010F3E-5A41-47DC-A0F1-B58151656B37}" srcOrd="1" destOrd="0" parTransId="{9E927222-B2BE-4487-A051-08D84A4C702A}" sibTransId="{5BFC33D5-8BB5-4C42-A9F3-4D4293C7EB6A}"/>
    <dgm:cxn modelId="{4B750A35-6584-4A54-88D9-57217F10C1E0}" srcId="{D3F4CB47-C046-4B97-BCE0-EE1D71C7F711}" destId="{D4F6A28D-DFB2-420D-B326-AC1C1E3667E2}" srcOrd="1" destOrd="0" parTransId="{79A5C057-883D-435F-A700-29DC0348B05B}" sibTransId="{F80DCB55-043E-4E06-8916-D40449B8DA02}"/>
    <dgm:cxn modelId="{8DE4A639-FD8E-7B4F-B5AA-5DBFACA336D8}" type="presOf" srcId="{D3F4CB47-C046-4B97-BCE0-EE1D71C7F711}" destId="{9E5F9535-7718-2942-8617-18C4E3D9D414}" srcOrd="0" destOrd="0" presId="urn:microsoft.com/office/officeart/2005/8/layout/list1"/>
    <dgm:cxn modelId="{E01D635B-A140-D641-BB87-73B7802B07A0}" type="presOf" srcId="{DD504603-7EA4-4635-BA1C-81D5E1364142}" destId="{BE7E2AC9-E6A3-7649-A4AB-414CBC685FBA}" srcOrd="1" destOrd="0" presId="urn:microsoft.com/office/officeart/2005/8/layout/list1"/>
    <dgm:cxn modelId="{DD63A370-CB07-4F22-A8FE-C35CB8409B9E}" srcId="{8C16AFFE-3C2E-44A0-A2D8-60FC3F042600}" destId="{DD504603-7EA4-4635-BA1C-81D5E1364142}" srcOrd="0" destOrd="0" parTransId="{56FCF91E-76D4-4523-8019-105C7196B291}" sibTransId="{46F4FDD1-415C-400D-AEB5-47F34E94F747}"/>
    <dgm:cxn modelId="{28317F7C-8404-414E-BE92-BDBB6453A518}" type="presOf" srcId="{6AB17F01-E99E-4DA9-B2B9-D0C216D34A39}" destId="{4C6C13B0-26D7-5542-B425-14694D8D9EEB}" srcOrd="0" destOrd="0" presId="urn:microsoft.com/office/officeart/2005/8/layout/list1"/>
    <dgm:cxn modelId="{69497B80-4194-B943-A72E-F023FDBCE97D}" type="presOf" srcId="{D4F6A28D-DFB2-420D-B326-AC1C1E3667E2}" destId="{EF3300A9-D635-4345-8907-BE7AF37D4AD5}" srcOrd="0" destOrd="1" presId="urn:microsoft.com/office/officeart/2005/8/layout/list1"/>
    <dgm:cxn modelId="{0F801F98-0332-7C41-89BF-EF01FA1F2650}" type="presOf" srcId="{D3F4CB47-C046-4B97-BCE0-EE1D71C7F711}" destId="{E9ADE599-DB84-5D4F-8535-A19E398B06B8}" srcOrd="1" destOrd="0" presId="urn:microsoft.com/office/officeart/2005/8/layout/list1"/>
    <dgm:cxn modelId="{43F5DEB7-06BB-EC4D-BB97-0CEB53512E9F}" type="presOf" srcId="{A6010F3E-5A41-47DC-A0F1-B58151656B37}" destId="{4C6C13B0-26D7-5542-B425-14694D8D9EEB}" srcOrd="0" destOrd="1" presId="urn:microsoft.com/office/officeart/2005/8/layout/list1"/>
    <dgm:cxn modelId="{F38051BE-142D-48C7-B8A7-F5AB6D859732}" srcId="{D3F4CB47-C046-4B97-BCE0-EE1D71C7F711}" destId="{A0837379-DBB5-4DB2-BA1B-7D73534801C0}" srcOrd="0" destOrd="0" parTransId="{785AD4B7-EA2A-4AA5-BCC2-A9A23F8D379E}" sibTransId="{80FB1FC3-3747-41D0-8590-4EF34F40F45D}"/>
    <dgm:cxn modelId="{8B3A2FC2-2790-E042-8A6B-593B11A938A0}" type="presOf" srcId="{DD504603-7EA4-4635-BA1C-81D5E1364142}" destId="{E197DDB4-86AC-CC45-8560-57FE0F8CEFED}" srcOrd="0" destOrd="0" presId="urn:microsoft.com/office/officeart/2005/8/layout/list1"/>
    <dgm:cxn modelId="{AC27B8C6-84B3-4CB3-A1CD-9EE61D9C657A}" srcId="{5BADEBF5-27A0-455D-9013-02660ABA15D1}" destId="{6AB17F01-E99E-4DA9-B2B9-D0C216D34A39}" srcOrd="0" destOrd="0" parTransId="{AD2AB16C-72A7-4A66-BB2A-E96132BF9A9D}" sibTransId="{0BE83D61-1765-46F4-93AD-2CFE41B4E120}"/>
    <dgm:cxn modelId="{6C2025D6-C96D-B147-8446-56BF99EC94DB}" type="presOf" srcId="{A0837379-DBB5-4DB2-BA1B-7D73534801C0}" destId="{EF3300A9-D635-4345-8907-BE7AF37D4AD5}" srcOrd="0" destOrd="0" presId="urn:microsoft.com/office/officeart/2005/8/layout/list1"/>
    <dgm:cxn modelId="{8CCCFDE0-274D-40D1-BA55-FCFC0CA44BBF}" srcId="{8C16AFFE-3C2E-44A0-A2D8-60FC3F042600}" destId="{5BADEBF5-27A0-455D-9013-02660ABA15D1}" srcOrd="2" destOrd="0" parTransId="{B386661B-3E11-4052-A5C7-9D2159018AC3}" sibTransId="{FF9DEC06-9BA0-48F9-98D3-ECBFFF2B12D0}"/>
    <dgm:cxn modelId="{CBD7D6F9-18A6-134C-9871-16B502BEE0C6}" type="presOf" srcId="{8C16AFFE-3C2E-44A0-A2D8-60FC3F042600}" destId="{B1F72D9E-EB37-5645-A951-05E349C0877F}" srcOrd="0" destOrd="0" presId="urn:microsoft.com/office/officeart/2005/8/layout/list1"/>
    <dgm:cxn modelId="{49585C38-5092-AB40-A927-7C99EE7A01F8}" type="presParOf" srcId="{B1F72D9E-EB37-5645-A951-05E349C0877F}" destId="{B1F3E82A-F224-934E-9A52-EDE7A96A4A5B}" srcOrd="0" destOrd="0" presId="urn:microsoft.com/office/officeart/2005/8/layout/list1"/>
    <dgm:cxn modelId="{C19D42A1-DA06-EE4A-A5E8-92B9F597CD5D}" type="presParOf" srcId="{B1F3E82A-F224-934E-9A52-EDE7A96A4A5B}" destId="{E197DDB4-86AC-CC45-8560-57FE0F8CEFED}" srcOrd="0" destOrd="0" presId="urn:microsoft.com/office/officeart/2005/8/layout/list1"/>
    <dgm:cxn modelId="{85A11CA9-6049-644A-AF9A-00346EE0B618}" type="presParOf" srcId="{B1F3E82A-F224-934E-9A52-EDE7A96A4A5B}" destId="{BE7E2AC9-E6A3-7649-A4AB-414CBC685FBA}" srcOrd="1" destOrd="0" presId="urn:microsoft.com/office/officeart/2005/8/layout/list1"/>
    <dgm:cxn modelId="{BCF7E670-CF78-3D4B-A017-E4F1C02E91D5}" type="presParOf" srcId="{B1F72D9E-EB37-5645-A951-05E349C0877F}" destId="{CAEACAA5-484E-4B48-9D1D-172A6B9DFD42}" srcOrd="1" destOrd="0" presId="urn:microsoft.com/office/officeart/2005/8/layout/list1"/>
    <dgm:cxn modelId="{1C0A1947-690E-A447-85AD-AE0378D5B2BD}" type="presParOf" srcId="{B1F72D9E-EB37-5645-A951-05E349C0877F}" destId="{805BBC64-FCFD-2641-B2C8-5CAB0B90CBDD}" srcOrd="2" destOrd="0" presId="urn:microsoft.com/office/officeart/2005/8/layout/list1"/>
    <dgm:cxn modelId="{826E266A-92FF-BE4D-BD7B-9E2816D8213A}" type="presParOf" srcId="{B1F72D9E-EB37-5645-A951-05E349C0877F}" destId="{90ED4F63-9C08-2140-B04F-A13D23D0727E}" srcOrd="3" destOrd="0" presId="urn:microsoft.com/office/officeart/2005/8/layout/list1"/>
    <dgm:cxn modelId="{59B15396-6770-1B45-AE8E-40F987DA7436}" type="presParOf" srcId="{B1F72D9E-EB37-5645-A951-05E349C0877F}" destId="{80B14162-7488-744C-BFFC-D0519E9C1030}" srcOrd="4" destOrd="0" presId="urn:microsoft.com/office/officeart/2005/8/layout/list1"/>
    <dgm:cxn modelId="{11E6AA04-D697-0E43-9DE6-FDBA39EA6FEB}" type="presParOf" srcId="{80B14162-7488-744C-BFFC-D0519E9C1030}" destId="{9E5F9535-7718-2942-8617-18C4E3D9D414}" srcOrd="0" destOrd="0" presId="urn:microsoft.com/office/officeart/2005/8/layout/list1"/>
    <dgm:cxn modelId="{E7C8165E-C245-AD49-8EA4-6F3281497B2D}" type="presParOf" srcId="{80B14162-7488-744C-BFFC-D0519E9C1030}" destId="{E9ADE599-DB84-5D4F-8535-A19E398B06B8}" srcOrd="1" destOrd="0" presId="urn:microsoft.com/office/officeart/2005/8/layout/list1"/>
    <dgm:cxn modelId="{36ABFC6D-1B7F-F646-8198-CF0E98E1BB2F}" type="presParOf" srcId="{B1F72D9E-EB37-5645-A951-05E349C0877F}" destId="{9BB40426-81B2-CD4D-B226-1AB46CF5DE81}" srcOrd="5" destOrd="0" presId="urn:microsoft.com/office/officeart/2005/8/layout/list1"/>
    <dgm:cxn modelId="{ACE9FC94-FD63-6D49-A272-B6F5060AEE7D}" type="presParOf" srcId="{B1F72D9E-EB37-5645-A951-05E349C0877F}" destId="{EF3300A9-D635-4345-8907-BE7AF37D4AD5}" srcOrd="6" destOrd="0" presId="urn:microsoft.com/office/officeart/2005/8/layout/list1"/>
    <dgm:cxn modelId="{3A7CB23A-43ED-1247-969C-D274C1E08FAA}" type="presParOf" srcId="{B1F72D9E-EB37-5645-A951-05E349C0877F}" destId="{FA3E8CE1-8383-1C45-A402-5092564DA67C}" srcOrd="7" destOrd="0" presId="urn:microsoft.com/office/officeart/2005/8/layout/list1"/>
    <dgm:cxn modelId="{1419A25F-3318-7542-8298-F704A9ECC0DF}" type="presParOf" srcId="{B1F72D9E-EB37-5645-A951-05E349C0877F}" destId="{7D7EDAAC-47BB-D349-9F27-45B20CF96FA1}" srcOrd="8" destOrd="0" presId="urn:microsoft.com/office/officeart/2005/8/layout/list1"/>
    <dgm:cxn modelId="{927A3987-84D7-5C44-82B7-9E454678E1E8}" type="presParOf" srcId="{7D7EDAAC-47BB-D349-9F27-45B20CF96FA1}" destId="{CCB5DADE-7731-E841-9DBD-A8FD0357D376}" srcOrd="0" destOrd="0" presId="urn:microsoft.com/office/officeart/2005/8/layout/list1"/>
    <dgm:cxn modelId="{6DBDD115-EE94-6C4F-9DD2-DA597A7C0B8F}" type="presParOf" srcId="{7D7EDAAC-47BB-D349-9F27-45B20CF96FA1}" destId="{ACF6B9BA-39B9-DC4B-9AC4-978A42AECB2F}" srcOrd="1" destOrd="0" presId="urn:microsoft.com/office/officeart/2005/8/layout/list1"/>
    <dgm:cxn modelId="{44720CF3-C613-7049-A94C-065160EB366B}" type="presParOf" srcId="{B1F72D9E-EB37-5645-A951-05E349C0877F}" destId="{D21B695D-A339-CA4D-9DEA-7044C1BD6C9A}" srcOrd="9" destOrd="0" presId="urn:microsoft.com/office/officeart/2005/8/layout/list1"/>
    <dgm:cxn modelId="{CE8C2E32-9D6A-B246-8FA8-7F56752441E3}" type="presParOf" srcId="{B1F72D9E-EB37-5645-A951-05E349C0877F}" destId="{4C6C13B0-26D7-5542-B425-14694D8D9EEB}" srcOrd="10" destOrd="0" presId="urn:microsoft.com/office/officeart/2005/8/layout/list1"/>
    <dgm:cxn modelId="{372E3091-2CBD-AE42-98A6-7B48277305FC}" type="presParOf" srcId="{B1F72D9E-EB37-5645-A951-05E349C0877F}" destId="{BB7FC1A6-9C59-B74A-9887-88C27480588E}" srcOrd="11" destOrd="0" presId="urn:microsoft.com/office/officeart/2005/8/layout/list1"/>
    <dgm:cxn modelId="{236E227C-0D35-1342-8A29-6203B54D7ACC}" type="presParOf" srcId="{B1F72D9E-EB37-5645-A951-05E349C0877F}" destId="{49CB5D56-6B5A-FA46-A32E-67F4E59BD719}" srcOrd="12" destOrd="0" presId="urn:microsoft.com/office/officeart/2005/8/layout/list1"/>
    <dgm:cxn modelId="{D3AD1F0B-BB04-3443-B27B-4A4B0919455D}" type="presParOf" srcId="{49CB5D56-6B5A-FA46-A32E-67F4E59BD719}" destId="{78BF9FCA-00FC-9540-ADEE-B0F776F1D527}" srcOrd="0" destOrd="0" presId="urn:microsoft.com/office/officeart/2005/8/layout/list1"/>
    <dgm:cxn modelId="{263D8FCB-1A8D-D447-9375-97A02F64D810}" type="presParOf" srcId="{49CB5D56-6B5A-FA46-A32E-67F4E59BD719}" destId="{60612CC6-FDEE-474E-A8BB-F76E35072922}" srcOrd="1" destOrd="0" presId="urn:microsoft.com/office/officeart/2005/8/layout/list1"/>
    <dgm:cxn modelId="{8535E7BE-F492-904C-8D19-89086C827811}" type="presParOf" srcId="{B1F72D9E-EB37-5645-A951-05E349C0877F}" destId="{662DAB42-D7A8-0E44-A17A-55E5CCA4E74C}" srcOrd="13" destOrd="0" presId="urn:microsoft.com/office/officeart/2005/8/layout/list1"/>
    <dgm:cxn modelId="{EF408500-22B3-0F4A-8A41-E997913E60B7}" type="presParOf" srcId="{B1F72D9E-EB37-5645-A951-05E349C0877F}" destId="{9418A5B9-0749-9F44-AB8F-71278EDD999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BBC64-FCFD-2641-B2C8-5CAB0B90CBDD}">
      <dsp:nvSpPr>
        <dsp:cNvPr id="0" name=""/>
        <dsp:cNvSpPr/>
      </dsp:nvSpPr>
      <dsp:spPr>
        <a:xfrm>
          <a:off x="0" y="367973"/>
          <a:ext cx="10515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E2AC9-E6A3-7649-A4AB-414CBC685FBA}">
      <dsp:nvSpPr>
        <dsp:cNvPr id="0" name=""/>
        <dsp:cNvSpPr/>
      </dsp:nvSpPr>
      <dsp:spPr>
        <a:xfrm>
          <a:off x="525780" y="117053"/>
          <a:ext cx="73609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Final research question</a:t>
          </a:r>
        </a:p>
      </dsp:txBody>
      <dsp:txXfrm>
        <a:off x="550278" y="141551"/>
        <a:ext cx="7311924" cy="452844"/>
      </dsp:txXfrm>
    </dsp:sp>
    <dsp:sp modelId="{EF3300A9-D635-4345-8907-BE7AF37D4AD5}">
      <dsp:nvSpPr>
        <dsp:cNvPr id="0" name=""/>
        <dsp:cNvSpPr/>
      </dsp:nvSpPr>
      <dsp:spPr>
        <a:xfrm>
          <a:off x="0" y="1139093"/>
          <a:ext cx="10515600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Concept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ACT operationalization (identities and behaviors)</a:t>
          </a:r>
        </a:p>
      </dsp:txBody>
      <dsp:txXfrm>
        <a:off x="0" y="1139093"/>
        <a:ext cx="10515600" cy="990675"/>
      </dsp:txXfrm>
    </dsp:sp>
    <dsp:sp modelId="{E9ADE599-DB84-5D4F-8535-A19E398B06B8}">
      <dsp:nvSpPr>
        <dsp:cNvPr id="0" name=""/>
        <dsp:cNvSpPr/>
      </dsp:nvSpPr>
      <dsp:spPr>
        <a:xfrm>
          <a:off x="525780" y="888173"/>
          <a:ext cx="73609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Independent variable</a:t>
          </a:r>
        </a:p>
      </dsp:txBody>
      <dsp:txXfrm>
        <a:off x="550278" y="912671"/>
        <a:ext cx="7311924" cy="452844"/>
      </dsp:txXfrm>
    </dsp:sp>
    <dsp:sp modelId="{4C6C13B0-26D7-5542-B425-14694D8D9EEB}">
      <dsp:nvSpPr>
        <dsp:cNvPr id="0" name=""/>
        <dsp:cNvSpPr/>
      </dsp:nvSpPr>
      <dsp:spPr>
        <a:xfrm>
          <a:off x="0" y="2472489"/>
          <a:ext cx="10515600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Concept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ACT outcome</a:t>
          </a:r>
        </a:p>
      </dsp:txBody>
      <dsp:txXfrm>
        <a:off x="0" y="2472489"/>
        <a:ext cx="10515600" cy="990675"/>
      </dsp:txXfrm>
    </dsp:sp>
    <dsp:sp modelId="{ACF6B9BA-39B9-DC4B-9AC4-978A42AECB2F}">
      <dsp:nvSpPr>
        <dsp:cNvPr id="0" name=""/>
        <dsp:cNvSpPr/>
      </dsp:nvSpPr>
      <dsp:spPr>
        <a:xfrm>
          <a:off x="525780" y="2221569"/>
          <a:ext cx="73609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Dependent variable </a:t>
          </a:r>
        </a:p>
      </dsp:txBody>
      <dsp:txXfrm>
        <a:off x="550278" y="2246067"/>
        <a:ext cx="7311924" cy="452844"/>
      </dsp:txXfrm>
    </dsp:sp>
    <dsp:sp modelId="{9418A5B9-0749-9F44-AB8F-71278EDD999F}">
      <dsp:nvSpPr>
        <dsp:cNvPr id="0" name=""/>
        <dsp:cNvSpPr/>
      </dsp:nvSpPr>
      <dsp:spPr>
        <a:xfrm>
          <a:off x="0" y="3805884"/>
          <a:ext cx="10515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12CC6-FDEE-474E-A8BB-F76E35072922}">
      <dsp:nvSpPr>
        <dsp:cNvPr id="0" name=""/>
        <dsp:cNvSpPr/>
      </dsp:nvSpPr>
      <dsp:spPr>
        <a:xfrm>
          <a:off x="525780" y="3554964"/>
          <a:ext cx="73609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Simulation table</a:t>
          </a:r>
        </a:p>
      </dsp:txBody>
      <dsp:txXfrm>
        <a:off x="550278" y="3579462"/>
        <a:ext cx="731192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84063-EAE3-C641-B62F-D0E01F7CB52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2E232-FF54-3041-8B5C-F3242C92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2E232-FF54-3041-8B5C-F3242C9237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0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2559-5914-B0D2-F272-ADE8BB48A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C3619-F96E-5212-A55A-D171028EF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447E0-13A6-8049-AF30-B229E958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2C1B-0554-8843-84B2-119D1530EA6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46A78-8931-7DF2-EED8-18149C88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5AAD3-6DF0-13FB-FFB2-D68450D7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A9B6-FF9A-8E44-8524-70DECDDA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0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C56D-BD8C-431A-5C8F-54663380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50BD5-EFCB-D54A-6D76-58474B6ED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CE9B-B0D5-71B2-3FCD-388174E3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2C1B-0554-8843-84B2-119D1530EA6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A2D8B-10DA-0045-F82D-4C65B904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6762F-19DC-153A-FAF6-7309BDDB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A9B6-FF9A-8E44-8524-70DECDDA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2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B307B-2D07-3678-D40A-5D8D22CDF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1373D-1438-E3E7-25B8-5ED6A21AC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0F77A-18E9-3638-C141-A2A1B25E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2C1B-0554-8843-84B2-119D1530EA6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DC13E-5D72-60DA-40E9-C50DCB41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2CBDA-D5CD-6422-33F7-9D53A5A5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A9B6-FF9A-8E44-8524-70DECDDA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0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383E-8557-169F-D4E3-3FB2225A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B46F8-2E15-04CF-F917-710DA846F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1487-B8A0-E7A6-5581-3E14B4D2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2C1B-0554-8843-84B2-119D1530EA6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B6C13-3355-63C3-092B-3736BDAB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5AC0A-E314-5526-A068-7F96B4BE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A9B6-FF9A-8E44-8524-70DECDDA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7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7BD4-B120-42CE-7E18-776B0DFD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95548-F25C-3034-EF46-4A392EA21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52D61-287D-38CE-A03D-A61A9E70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2C1B-0554-8843-84B2-119D1530EA6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14580-EC90-CA44-AF7A-1B54CD52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64B02-FA3A-936F-17C9-93A85CA9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A9B6-FF9A-8E44-8524-70DECDDA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B0A8-C68E-DF07-AAEF-D00FF82D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EE562-11A5-26C5-0685-F4FE71AC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AA2A6-0B3F-444D-3FD4-BBFE5E9B3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1F914-348F-ABE1-AD5F-1C2177AF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2C1B-0554-8843-84B2-119D1530EA6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4F504-6B9B-BCC9-2254-AD969D82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92863-D875-1E78-D3AA-013BE026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A9B6-FF9A-8E44-8524-70DECDDA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5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AC0E-CDC1-834A-1655-822C584A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80793-9000-8DA4-4EAA-D46EC2974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59A89-ECE2-9AC6-4BAE-1851CE328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3BC8A-855A-9F36-09DD-D2CC7294D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D39B3-4DEB-7FBE-060F-E0FAF34CB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5BC98-2446-CD7A-95C8-2B37AFC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2C1B-0554-8843-84B2-119D1530EA6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55890-E1FC-8420-D242-D66E592A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BCDA7C-CD38-6357-2BAF-47115F1C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A9B6-FF9A-8E44-8524-70DECDDA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3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4B46-04A7-CEC9-6744-4C662FD7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29DB4-479C-6FE3-69EB-F79E6F63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2C1B-0554-8843-84B2-119D1530EA6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5873C-1444-91C3-F35C-9DC73090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7038D-5379-E3B6-D8C0-2CFEE14F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A9B6-FF9A-8E44-8524-70DECDDA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2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F1CA9-31F2-915A-4026-DAE469DD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2C1B-0554-8843-84B2-119D1530EA6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B9A01-8D21-1D54-6E3D-633BED6F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67C8E-DD43-79DF-82F7-FD29E44F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A9B6-FF9A-8E44-8524-70DECDDA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2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700D-B298-42F1-F718-A16C6EC8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686F-6A77-930F-B0EB-C51BE38A0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6CBD-3546-63D6-CC97-13E8EFE21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E7E2A-3D14-3996-DA7C-BB0009F1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2C1B-0554-8843-84B2-119D1530EA6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3D49D-E318-69B3-6E96-4DFCBC6F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7975E-51BF-29DE-DF22-8D043DD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A9B6-FF9A-8E44-8524-70DECDDA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2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3301-8E8D-79A3-5F53-9AF7C844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AE514-F499-6C7A-458F-7AE6BA93F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B3106-D6E9-A16D-5229-CA482AA72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DF887-DB1E-9F01-7562-27EA3610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2C1B-0554-8843-84B2-119D1530EA6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D8E89-5DC0-211C-966C-FC576A23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84FBF-60F6-BBF1-2FB9-CE126377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A9B6-FF9A-8E44-8524-70DECDDA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8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ACFF1-7706-D5B0-2192-CB61F788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BFDA7-86D8-C207-F7D8-68BDCB3D9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74322-0116-1B8C-00AF-C0D24D93B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82C1B-0554-8843-84B2-119D1530EA6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32FE2-449A-776F-A04E-0315173DB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18951-6967-A345-983E-C02193B6D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4A9B6-FF9A-8E44-8524-70DECDDA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0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em.k.maloney@duke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mkmaloney.shinyapps.io/dictionary_search/" TargetMode="External"/><Relationship Id="rId2" Type="http://schemas.openxmlformats.org/officeDocument/2006/relationships/hyperlink" Target="https://emerge.ucsd.edu/r_2aqwf6qmm0664uq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A574D-ECF5-8E03-AF66-34A9EE333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Methods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5ED74-D6D7-5F75-F22C-CBE94EF9F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865639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March 22, 2023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166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C62D-3917-EE2E-CF2B-8E355FC5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Deflection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858A5-984A-05DC-012C-30D4B716F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</a:t>
            </a:r>
            <a:r>
              <a:rPr lang="en-US" b="1" dirty="0"/>
              <a:t>identities</a:t>
            </a:r>
            <a:r>
              <a:rPr lang="en-US" dirty="0"/>
              <a:t> will you use to operationalize your independent variable? </a:t>
            </a:r>
          </a:p>
          <a:p>
            <a:endParaRPr lang="en-US" dirty="0"/>
          </a:p>
          <a:p>
            <a:r>
              <a:rPr lang="en-US" dirty="0"/>
              <a:t>General workplace identities: </a:t>
            </a:r>
          </a:p>
          <a:p>
            <a:pPr lvl="1"/>
            <a:r>
              <a:rPr lang="en-US" dirty="0"/>
              <a:t>Boss</a:t>
            </a:r>
          </a:p>
          <a:p>
            <a:pPr lvl="1"/>
            <a:r>
              <a:rPr lang="en-US" dirty="0"/>
              <a:t>Employee </a:t>
            </a:r>
          </a:p>
          <a:p>
            <a:r>
              <a:rPr lang="en-US" dirty="0"/>
              <a:t>From the U.S. 2015 and Germany 2007 dictionaries </a:t>
            </a:r>
          </a:p>
        </p:txBody>
      </p:sp>
    </p:spTree>
    <p:extLst>
      <p:ext uri="{BB962C8B-B14F-4D97-AF65-F5344CB8AC3E}">
        <p14:creationId xmlns:p14="http://schemas.microsoft.com/office/powerpoint/2010/main" val="244652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4EE0-E446-794F-634D-00786882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Deflection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2F88-491B-053B-EFCD-F19AFE95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Which </a:t>
            </a:r>
            <a:r>
              <a:rPr lang="en-US" b="1" dirty="0"/>
              <a:t>behaviors</a:t>
            </a:r>
            <a:r>
              <a:rPr lang="en-US" dirty="0"/>
              <a:t> will you use to operationalize your independent variable?</a:t>
            </a:r>
          </a:p>
          <a:p>
            <a:endParaRPr lang="en-US" dirty="0"/>
          </a:p>
          <a:p>
            <a:r>
              <a:rPr lang="en-US" dirty="0"/>
              <a:t>To operationalize the experience of sexual harassment I will use the behaviors:  </a:t>
            </a:r>
          </a:p>
          <a:p>
            <a:pPr lvl="1"/>
            <a:r>
              <a:rPr lang="en-US" dirty="0"/>
              <a:t>Harass </a:t>
            </a:r>
          </a:p>
          <a:p>
            <a:pPr lvl="1"/>
            <a:r>
              <a:rPr lang="en-US" dirty="0" err="1"/>
              <a:t>Flirt_with</a:t>
            </a:r>
            <a:r>
              <a:rPr lang="en-US" dirty="0"/>
              <a:t>  </a:t>
            </a:r>
          </a:p>
          <a:p>
            <a:pPr lvl="1"/>
            <a:r>
              <a:rPr lang="en-US" dirty="0" err="1"/>
              <a:t>Stare_at</a:t>
            </a:r>
            <a:endParaRPr lang="en-US" dirty="0"/>
          </a:p>
          <a:p>
            <a:r>
              <a:rPr lang="en-US" dirty="0"/>
              <a:t>In order to both capture the possible opposing perspectives of the victim and the perpetrator of sexual harassment.  </a:t>
            </a:r>
          </a:p>
          <a:p>
            <a:r>
              <a:rPr lang="en-US" dirty="0"/>
              <a:t>I drew these behaviors from the SEQ-W</a:t>
            </a:r>
          </a:p>
        </p:txBody>
      </p:sp>
    </p:spTree>
    <p:extLst>
      <p:ext uri="{BB962C8B-B14F-4D97-AF65-F5344CB8AC3E}">
        <p14:creationId xmlns:p14="http://schemas.microsoft.com/office/powerpoint/2010/main" val="1635966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D6AB-EED8-3A7A-5A71-67F03459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Deflection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30639-CE1B-D955-0622-7F22C2191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ACT outcome will you use to measure your dependent variable (deflection, emotions (consequent or characteristic), or expected behavior (optimal behavior or the predicted behavior following an interaction)?</a:t>
            </a:r>
          </a:p>
          <a:p>
            <a:endParaRPr lang="en-US" dirty="0"/>
          </a:p>
          <a:p>
            <a:r>
              <a:rPr lang="en-US" dirty="0"/>
              <a:t>Deflection, because I am interested in likelihood of the experience. </a:t>
            </a:r>
          </a:p>
        </p:txBody>
      </p:sp>
    </p:spTree>
    <p:extLst>
      <p:ext uri="{BB962C8B-B14F-4D97-AF65-F5344CB8AC3E}">
        <p14:creationId xmlns:p14="http://schemas.microsoft.com/office/powerpoint/2010/main" val="194884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01FB-9CD4-27B9-0DB5-254028F3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Simulation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9BB07B-B963-E933-6555-3DC49B4F6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823240"/>
              </p:ext>
            </p:extLst>
          </p:nvPr>
        </p:nvGraphicFramePr>
        <p:xfrm>
          <a:off x="2402555" y="1532969"/>
          <a:ext cx="6400797" cy="4959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9393">
                  <a:extLst>
                    <a:ext uri="{9D8B030D-6E8A-4147-A177-3AD203B41FA5}">
                      <a16:colId xmlns:a16="http://schemas.microsoft.com/office/drawing/2014/main" val="938678244"/>
                    </a:ext>
                  </a:extLst>
                </a:gridCol>
                <a:gridCol w="1280351">
                  <a:extLst>
                    <a:ext uri="{9D8B030D-6E8A-4147-A177-3AD203B41FA5}">
                      <a16:colId xmlns:a16="http://schemas.microsoft.com/office/drawing/2014/main" val="2342122477"/>
                    </a:ext>
                  </a:extLst>
                </a:gridCol>
                <a:gridCol w="1280351">
                  <a:extLst>
                    <a:ext uri="{9D8B030D-6E8A-4147-A177-3AD203B41FA5}">
                      <a16:colId xmlns:a16="http://schemas.microsoft.com/office/drawing/2014/main" val="2526497602"/>
                    </a:ext>
                  </a:extLst>
                </a:gridCol>
                <a:gridCol w="1280351">
                  <a:extLst>
                    <a:ext uri="{9D8B030D-6E8A-4147-A177-3AD203B41FA5}">
                      <a16:colId xmlns:a16="http://schemas.microsoft.com/office/drawing/2014/main" val="2321606145"/>
                    </a:ext>
                  </a:extLst>
                </a:gridCol>
                <a:gridCol w="1280351">
                  <a:extLst>
                    <a:ext uri="{9D8B030D-6E8A-4147-A177-3AD203B41FA5}">
                      <a16:colId xmlns:a16="http://schemas.microsoft.com/office/drawing/2014/main" val="1079081316"/>
                    </a:ext>
                  </a:extLst>
                </a:gridCol>
              </a:tblGrid>
              <a:tr h="882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ACT Dictionary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Actor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Behavior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Object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Outcome of interest 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8355068"/>
                  </a:ext>
                </a:extLst>
              </a:tr>
              <a:tr h="4411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U.S.  2015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Boss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Harass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Employee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Deflection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949377"/>
                  </a:ext>
                </a:extLst>
              </a:tr>
              <a:tr h="4411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U.S.  2015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Boss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Flirt_with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Employee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Deflection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7620446"/>
                  </a:ext>
                </a:extLst>
              </a:tr>
              <a:tr h="441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U.S.  2015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Stare_at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Deflection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9310412"/>
                  </a:ext>
                </a:extLst>
              </a:tr>
              <a:tr h="882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Germany 2007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Boss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Harass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Employee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Deflection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9443219"/>
                  </a:ext>
                </a:extLst>
              </a:tr>
              <a:tr h="882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Germany 2007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Boss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Flirt_with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Employee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Deflection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802801"/>
                  </a:ext>
                </a:extLst>
              </a:tr>
              <a:tr h="882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Germany 2007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Boss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Stare_at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Employee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Deflection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9297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85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C334-4F1E-BFF9-1C3F-85B788CE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Emotions Outcome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2FC68-5BF8-0D6C-B46D-4894FC8B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mental health consequences for experiencing racial microaggressions across different industries?</a:t>
            </a:r>
          </a:p>
          <a:p>
            <a:endParaRPr lang="en-US" dirty="0"/>
          </a:p>
          <a:p>
            <a:r>
              <a:rPr lang="en-US" dirty="0"/>
              <a:t>Independent Variable: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Dependent Variable: </a:t>
            </a:r>
          </a:p>
        </p:txBody>
      </p:sp>
    </p:spTree>
    <p:extLst>
      <p:ext uri="{BB962C8B-B14F-4D97-AF65-F5344CB8AC3E}">
        <p14:creationId xmlns:p14="http://schemas.microsoft.com/office/powerpoint/2010/main" val="2160201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C334-4F1E-BFF9-1C3F-85B788CE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Emotions Outcome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2FC68-5BF8-0D6C-B46D-4894FC8B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mental health consequences for experiencing racial microaggressions across different industries?</a:t>
            </a:r>
          </a:p>
          <a:p>
            <a:endParaRPr lang="en-US" dirty="0"/>
          </a:p>
          <a:p>
            <a:r>
              <a:rPr lang="en-US" dirty="0"/>
              <a:t>Independent Variable: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Industry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Dependent Variable: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Mental Health</a:t>
            </a:r>
          </a:p>
        </p:txBody>
      </p:sp>
    </p:spTree>
    <p:extLst>
      <p:ext uri="{BB962C8B-B14F-4D97-AF65-F5344CB8AC3E}">
        <p14:creationId xmlns:p14="http://schemas.microsoft.com/office/powerpoint/2010/main" val="4210543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C334-4F1E-BFF9-1C3F-85B788CE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Emotions Outcome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2FC68-5BF8-0D6C-B46D-4894FC8B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mental health consequences for experiencing racial microaggressions across different industries?</a:t>
            </a:r>
          </a:p>
          <a:p>
            <a:endParaRPr lang="en-US" dirty="0"/>
          </a:p>
          <a:p>
            <a:r>
              <a:rPr lang="en-US" dirty="0"/>
              <a:t>Independent Variable: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Industry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ACT Translation – occupational identities from different industries</a:t>
            </a:r>
            <a:endParaRPr lang="en-US" dirty="0"/>
          </a:p>
          <a:p>
            <a:r>
              <a:rPr lang="en-US" dirty="0"/>
              <a:t>Dependent Variable: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Mental Health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ACT Translation – predicted emotions following an interaction</a:t>
            </a:r>
          </a:p>
        </p:txBody>
      </p:sp>
    </p:spTree>
    <p:extLst>
      <p:ext uri="{BB962C8B-B14F-4D97-AF65-F5344CB8AC3E}">
        <p14:creationId xmlns:p14="http://schemas.microsoft.com/office/powerpoint/2010/main" val="4119742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7F5E-9475-0D5D-9733-383FAD69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Emotions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946FB-F257-FAFC-1576-B92477A5E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Which identities will you use to operationalize your independent variable? </a:t>
            </a:r>
          </a:p>
          <a:p>
            <a:endParaRPr lang="en-US" dirty="0"/>
          </a:p>
          <a:p>
            <a:r>
              <a:rPr lang="en-US" dirty="0"/>
              <a:t>I am particularly interested in different professional industries: </a:t>
            </a:r>
          </a:p>
          <a:p>
            <a:pPr lvl="1"/>
            <a:r>
              <a:rPr lang="en-US" dirty="0"/>
              <a:t>Healthcare, Legal, and Technical/STEM </a:t>
            </a:r>
          </a:p>
          <a:p>
            <a:pPr lvl="1"/>
            <a:r>
              <a:rPr lang="en-US" dirty="0"/>
              <a:t>To keep them at about the same hierarchical level, I chose: </a:t>
            </a:r>
          </a:p>
          <a:p>
            <a:pPr lvl="1"/>
            <a:r>
              <a:rPr lang="en-US" dirty="0"/>
              <a:t>Doctor</a:t>
            </a:r>
          </a:p>
          <a:p>
            <a:pPr lvl="1"/>
            <a:r>
              <a:rPr lang="en-US" dirty="0"/>
              <a:t>Engineer</a:t>
            </a:r>
          </a:p>
          <a:p>
            <a:pPr lvl="1"/>
            <a:r>
              <a:rPr lang="en-US" dirty="0"/>
              <a:t>Lawyer</a:t>
            </a:r>
          </a:p>
          <a:p>
            <a:r>
              <a:rPr lang="en-US" dirty="0"/>
              <a:t>To capture the racial dimension of the microaggressions, I will modify the the race of the object: I will add the modifier black to the object identity. </a:t>
            </a:r>
          </a:p>
        </p:txBody>
      </p:sp>
    </p:spTree>
    <p:extLst>
      <p:ext uri="{BB962C8B-B14F-4D97-AF65-F5344CB8AC3E}">
        <p14:creationId xmlns:p14="http://schemas.microsoft.com/office/powerpoint/2010/main" val="4150078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B94F-F90D-4777-63C5-B0974072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Emotions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DE27-CBB1-9512-0DDA-2EABD977D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Which behaviors will you use to operationalize your independent variable? </a:t>
            </a:r>
          </a:p>
          <a:p>
            <a:endParaRPr lang="en-US" dirty="0"/>
          </a:p>
          <a:p>
            <a:r>
              <a:rPr lang="en-US" dirty="0"/>
              <a:t>Drew from After Pierce and Sue: A Revised Racial Microaggressions Taxonomy</a:t>
            </a:r>
          </a:p>
          <a:p>
            <a:pPr lvl="1"/>
            <a:r>
              <a:rPr lang="en-US" dirty="0"/>
              <a:t>Assumptions about intelligence, competence, or status subgroup</a:t>
            </a:r>
          </a:p>
          <a:p>
            <a:r>
              <a:rPr lang="en-US" dirty="0"/>
              <a:t>To capture the varying dimensions of experiencing racial microaggressions, I will use the behaviors:</a:t>
            </a:r>
          </a:p>
          <a:p>
            <a:pPr lvl="1"/>
            <a:r>
              <a:rPr lang="en-US" dirty="0"/>
              <a:t>Undermine</a:t>
            </a:r>
          </a:p>
          <a:p>
            <a:pPr lvl="1"/>
            <a:r>
              <a:rPr lang="en-US" dirty="0"/>
              <a:t>Patronize </a:t>
            </a:r>
          </a:p>
          <a:p>
            <a:pPr lvl="1"/>
            <a:r>
              <a:rPr lang="en-US" dirty="0"/>
              <a:t>Devalue</a:t>
            </a:r>
          </a:p>
        </p:txBody>
      </p:sp>
    </p:spTree>
    <p:extLst>
      <p:ext uri="{BB962C8B-B14F-4D97-AF65-F5344CB8AC3E}">
        <p14:creationId xmlns:p14="http://schemas.microsoft.com/office/powerpoint/2010/main" val="4132987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87AA-1D1C-4D98-3595-A3611CB0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Emotions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043B7-26C0-ED65-4F0F-7EE61EA43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ACT outcome will you use to measure your dependent variable (deflection, emotions (consequent or characteristic), or expected behavior (optimal behavior or the predicted behavior following an interaction)? </a:t>
            </a:r>
          </a:p>
          <a:p>
            <a:endParaRPr lang="en-US" dirty="0"/>
          </a:p>
          <a:p>
            <a:r>
              <a:rPr lang="en-US" dirty="0"/>
              <a:t>I will be using the consequent emotions following the interaction. </a:t>
            </a:r>
          </a:p>
        </p:txBody>
      </p:sp>
    </p:spTree>
    <p:extLst>
      <p:ext uri="{BB962C8B-B14F-4D97-AF65-F5344CB8AC3E}">
        <p14:creationId xmlns:p14="http://schemas.microsoft.com/office/powerpoint/2010/main" val="231242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DA25-B3FD-6D84-2EE4-45E9F92E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95E2-1F02-95BD-77CF-4AA4F1A7B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Annotated bibliography due tonight by midnight to </a:t>
            </a:r>
            <a:r>
              <a:rPr lang="en-US" dirty="0">
                <a:hlinkClick r:id="rId2"/>
              </a:rPr>
              <a:t>em.k.maloney@duke.edu</a:t>
            </a:r>
            <a:r>
              <a:rPr lang="en-US" dirty="0"/>
              <a:t> </a:t>
            </a:r>
          </a:p>
          <a:p>
            <a:r>
              <a:rPr lang="en-US" dirty="0"/>
              <a:t>For Friday: </a:t>
            </a:r>
          </a:p>
          <a:p>
            <a:pPr lvl="1"/>
            <a:r>
              <a:rPr lang="en-US" dirty="0"/>
              <a:t>Entry in the shared google doc about the reading</a:t>
            </a:r>
          </a:p>
          <a:p>
            <a:pPr lvl="1"/>
            <a:r>
              <a:rPr lang="en-US" dirty="0"/>
              <a:t>On the long side – focus on:</a:t>
            </a:r>
          </a:p>
          <a:p>
            <a:pPr lvl="2"/>
            <a:r>
              <a:rPr lang="en-US" dirty="0"/>
              <a:t>THEORETICAL FRAMEWORK (pp 750-759)</a:t>
            </a:r>
          </a:p>
          <a:p>
            <a:pPr lvl="2"/>
            <a:r>
              <a:rPr lang="en-US" dirty="0">
                <a:effectLst/>
              </a:rPr>
              <a:t>DISCUSSION (pp 778-784)</a:t>
            </a:r>
            <a:endParaRPr lang="en-US" dirty="0"/>
          </a:p>
          <a:p>
            <a:r>
              <a:rPr lang="en-US" dirty="0"/>
              <a:t>Methods plan (introducing today) will be due on March 31</a:t>
            </a:r>
          </a:p>
          <a:p>
            <a:pPr lvl="1"/>
            <a:r>
              <a:rPr lang="en-US" dirty="0"/>
              <a:t>No class this day </a:t>
            </a:r>
          </a:p>
          <a:p>
            <a:pPr lvl="1"/>
            <a:r>
              <a:rPr lang="en-US" dirty="0"/>
              <a:t>Both Prof. Smith-Lovin and Em will be at a conference on March 30-31, so we won’t be able to answer many questions the day(s) before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97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5B1A-CFF1-B795-A967-AD3C0CE5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Emotions Outcome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C8518B-7E78-98B6-08B1-D0F696EDC5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214840"/>
              </p:ext>
            </p:extLst>
          </p:nvPr>
        </p:nvGraphicFramePr>
        <p:xfrm>
          <a:off x="3000374" y="1985963"/>
          <a:ext cx="6443664" cy="4229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3274">
                  <a:extLst>
                    <a:ext uri="{9D8B030D-6E8A-4147-A177-3AD203B41FA5}">
                      <a16:colId xmlns:a16="http://schemas.microsoft.com/office/drawing/2014/main" val="3590265823"/>
                    </a:ext>
                  </a:extLst>
                </a:gridCol>
                <a:gridCol w="1074078">
                  <a:extLst>
                    <a:ext uri="{9D8B030D-6E8A-4147-A177-3AD203B41FA5}">
                      <a16:colId xmlns:a16="http://schemas.microsoft.com/office/drawing/2014/main" val="877506657"/>
                    </a:ext>
                  </a:extLst>
                </a:gridCol>
                <a:gridCol w="1074078">
                  <a:extLst>
                    <a:ext uri="{9D8B030D-6E8A-4147-A177-3AD203B41FA5}">
                      <a16:colId xmlns:a16="http://schemas.microsoft.com/office/drawing/2014/main" val="4174863522"/>
                    </a:ext>
                  </a:extLst>
                </a:gridCol>
                <a:gridCol w="1074078">
                  <a:extLst>
                    <a:ext uri="{9D8B030D-6E8A-4147-A177-3AD203B41FA5}">
                      <a16:colId xmlns:a16="http://schemas.microsoft.com/office/drawing/2014/main" val="1756233702"/>
                    </a:ext>
                  </a:extLst>
                </a:gridCol>
                <a:gridCol w="1074078">
                  <a:extLst>
                    <a:ext uri="{9D8B030D-6E8A-4147-A177-3AD203B41FA5}">
                      <a16:colId xmlns:a16="http://schemas.microsoft.com/office/drawing/2014/main" val="2712223313"/>
                    </a:ext>
                  </a:extLst>
                </a:gridCol>
                <a:gridCol w="1074078">
                  <a:extLst>
                    <a:ext uri="{9D8B030D-6E8A-4147-A177-3AD203B41FA5}">
                      <a16:colId xmlns:a16="http://schemas.microsoft.com/office/drawing/2014/main" val="2212546584"/>
                    </a:ext>
                  </a:extLst>
                </a:gridCol>
              </a:tblGrid>
              <a:tr h="4229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 Dictionary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Behavior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 Modifier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Outcome of interest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7586346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U.S. 2015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Lawyer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Undermine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Black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Lawyer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 Emotions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3417491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U.S. 2015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Lawyer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Patronize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Black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Lawyer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 Emotions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9408170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U.S. 2015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Lawyer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Devalue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Black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Lawyer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 Emotions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9643823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U.S. 2015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Doctor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Undermine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Black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Doctor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 Emotions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0039660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U.S. 2015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Doctor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Patronize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Black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Doctor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 Emotions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7427573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U.S. 2015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Doctor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Devalue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Black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Doctor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 Emotions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5013972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U.S. 2015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Engineer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Undermine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Black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Engineer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 Emotions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704299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U.S. 2015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Engineer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Patronize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Black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Engineer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 Emotions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1681660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U.S. 2015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Engineer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Devalue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Black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Engineer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Object Emotions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4135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27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9352-0580-5F1D-7DC4-BF71F21C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295A9-5C8B-9F55-1557-2D9F8B8E4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8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6FAE-CD18-A2A3-3143-FEE4F9C1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Plan Assignment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EA5209-E068-9539-FE15-D1C432386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0663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009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9C56-C5E7-3D29-6E81-C300EC2F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Deflection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83B6-2499-090A-C95E-6492D122F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research question:</a:t>
            </a:r>
          </a:p>
          <a:p>
            <a:pPr lvl="1"/>
            <a:r>
              <a:rPr lang="en-US" dirty="0"/>
              <a:t>How does the cultural likelihood of experiencing sexual harassment at work differ between the U.S. and Germany? </a:t>
            </a:r>
          </a:p>
        </p:txBody>
      </p:sp>
    </p:spTree>
    <p:extLst>
      <p:ext uri="{BB962C8B-B14F-4D97-AF65-F5344CB8AC3E}">
        <p14:creationId xmlns:p14="http://schemas.microsoft.com/office/powerpoint/2010/main" val="406849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9C56-C5E7-3D29-6E81-C300EC2F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Deflection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83B6-2499-090A-C95E-6492D122F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research question:</a:t>
            </a:r>
          </a:p>
          <a:p>
            <a:pPr lvl="1"/>
            <a:r>
              <a:rPr lang="en-US" dirty="0"/>
              <a:t>How does the cultural likelihood of experiencing sexual harassment at work differ between the U.S. and Germany? </a:t>
            </a:r>
          </a:p>
          <a:p>
            <a:r>
              <a:rPr lang="en-US" dirty="0"/>
              <a:t>Independent variable: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Dependent variable: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1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9C56-C5E7-3D29-6E81-C300EC2F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Deflection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83B6-2499-090A-C95E-6492D122F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research question:</a:t>
            </a:r>
          </a:p>
          <a:p>
            <a:pPr lvl="1"/>
            <a:r>
              <a:rPr lang="en-US" dirty="0"/>
              <a:t>How does the cultural likelihood of experiencing sexual harassment at work differ between the U.S. and Germany? </a:t>
            </a:r>
          </a:p>
          <a:p>
            <a:r>
              <a:rPr lang="en-US" dirty="0"/>
              <a:t>Independent variable:</a:t>
            </a:r>
          </a:p>
          <a:p>
            <a:pPr lvl="1"/>
            <a:r>
              <a:rPr lang="en-US" dirty="0"/>
              <a:t>Cultural context </a:t>
            </a:r>
          </a:p>
          <a:p>
            <a:r>
              <a:rPr lang="en-US" dirty="0"/>
              <a:t>Dependent variable:</a:t>
            </a:r>
          </a:p>
          <a:p>
            <a:pPr lvl="1"/>
            <a:r>
              <a:rPr lang="en-US" dirty="0"/>
              <a:t>Likelihood of experiencing sexual harassment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0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9C56-C5E7-3D29-6E81-C300EC2F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Deflection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83B6-2499-090A-C95E-6492D122F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Final research question:</a:t>
            </a:r>
          </a:p>
          <a:p>
            <a:pPr lvl="1"/>
            <a:r>
              <a:rPr lang="en-US" dirty="0"/>
              <a:t>How does the cultural likelihood of experiencing sexual harassment at work differ between the U.S. and Germany? </a:t>
            </a:r>
          </a:p>
          <a:p>
            <a:r>
              <a:rPr lang="en-US" dirty="0"/>
              <a:t>Independent variable:</a:t>
            </a:r>
          </a:p>
          <a:p>
            <a:pPr lvl="1"/>
            <a:r>
              <a:rPr lang="en-US" dirty="0"/>
              <a:t>Cultural context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ACT translation –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Choosing the same identities from the two dictionaries </a:t>
            </a:r>
          </a:p>
          <a:p>
            <a:r>
              <a:rPr lang="en-US" dirty="0"/>
              <a:t>Dependent variable:</a:t>
            </a:r>
          </a:p>
          <a:p>
            <a:pPr lvl="1"/>
            <a:r>
              <a:rPr lang="en-US" dirty="0"/>
              <a:t>Likelihood of experiencing sexual harassment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ACT translation –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Deflection</a:t>
            </a:r>
          </a:p>
        </p:txBody>
      </p:sp>
    </p:spTree>
    <p:extLst>
      <p:ext uri="{BB962C8B-B14F-4D97-AF65-F5344CB8AC3E}">
        <p14:creationId xmlns:p14="http://schemas.microsoft.com/office/powerpoint/2010/main" val="23422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B0EF-88B0-242B-3461-FE4236B7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Deflection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CA19-281F-D722-7339-1E27B831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cultural likelihood of experiencing sexual harassment at work differ between the U.S. and Germany? </a:t>
            </a:r>
          </a:p>
          <a:p>
            <a:r>
              <a:rPr lang="en-US" dirty="0"/>
              <a:t>Independent variable: Cultural context / </a:t>
            </a:r>
            <a:r>
              <a:rPr lang="en-US" dirty="0">
                <a:solidFill>
                  <a:schemeClr val="accent1"/>
                </a:solidFill>
              </a:rPr>
              <a:t>Dictionaries</a:t>
            </a:r>
            <a:endParaRPr lang="en-US" dirty="0"/>
          </a:p>
          <a:p>
            <a:r>
              <a:rPr lang="en-US" dirty="0"/>
              <a:t>Dependent variable: Likelihood  / </a:t>
            </a:r>
            <a:r>
              <a:rPr lang="en-US" dirty="0">
                <a:solidFill>
                  <a:schemeClr val="accent1"/>
                </a:solidFill>
              </a:rPr>
              <a:t>Deflection</a:t>
            </a:r>
          </a:p>
          <a:p>
            <a:endParaRPr lang="en-US" dirty="0"/>
          </a:p>
          <a:p>
            <a:r>
              <a:rPr lang="en-US" dirty="0"/>
              <a:t>Now we need to choose identities and behaviors to capture the experience of sexual harassment adequately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7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668D-45E3-4B79-5D00-B0B21C49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identities and behaviors?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DC718-A516-49D7-1EC8-AD1AC90E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research:</a:t>
            </a:r>
          </a:p>
          <a:p>
            <a:pPr lvl="1"/>
            <a:r>
              <a:rPr lang="en-US" dirty="0"/>
              <a:t>Quantitative work </a:t>
            </a:r>
          </a:p>
          <a:p>
            <a:pPr lvl="2"/>
            <a:r>
              <a:rPr lang="en-US" dirty="0"/>
              <a:t>what survey questions were asked to measure the experience of sexual harassment</a:t>
            </a:r>
          </a:p>
          <a:p>
            <a:pPr lvl="2"/>
            <a:r>
              <a:rPr lang="en-US" dirty="0"/>
              <a:t>Sexual Experiences Questionnaire-Workplace (SEQ-W)</a:t>
            </a:r>
          </a:p>
          <a:p>
            <a:pPr lvl="2"/>
            <a:r>
              <a:rPr lang="en-US" dirty="0">
                <a:hlinkClick r:id="rId2"/>
              </a:rPr>
              <a:t>https://emerge.ucsd.edu/r_2aqwf6qmm0664uq/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Qualitative work </a:t>
            </a:r>
          </a:p>
          <a:p>
            <a:pPr lvl="2"/>
            <a:r>
              <a:rPr lang="en-US" dirty="0"/>
              <a:t>how have people described experiences of sexual harassment </a:t>
            </a:r>
          </a:p>
          <a:p>
            <a:r>
              <a:rPr lang="en-US" dirty="0"/>
              <a:t>What’s available in the dictionary </a:t>
            </a:r>
          </a:p>
          <a:p>
            <a:pPr lvl="1"/>
            <a:r>
              <a:rPr lang="en-US" dirty="0">
                <a:hlinkClick r:id="rId3"/>
              </a:rPr>
              <a:t>https://emkmaloney.shinyapps.io/dictionary_search/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6487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{40524B7F-9012-5247-89EE-84D25072D084}tf10001061</Template>
  <TotalTime>832</TotalTime>
  <Words>1011</Words>
  <Application>Microsoft Macintosh PowerPoint</Application>
  <PresentationFormat>Widescreen</PresentationFormat>
  <Paragraphs>231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Methods Plan</vt:lpstr>
      <vt:lpstr>Reminders…</vt:lpstr>
      <vt:lpstr>Methods Plan Assignment</vt:lpstr>
      <vt:lpstr>Example – Deflection Outcome</vt:lpstr>
      <vt:lpstr>Example – Deflection Outcome</vt:lpstr>
      <vt:lpstr>Example – Deflection Outcome</vt:lpstr>
      <vt:lpstr>Example – Deflection Outcome</vt:lpstr>
      <vt:lpstr>Example – Deflection Outcome</vt:lpstr>
      <vt:lpstr>How to choose identities and behaviors?</vt:lpstr>
      <vt:lpstr>Example – Deflection Outcome</vt:lpstr>
      <vt:lpstr>Example – Deflection Outcome</vt:lpstr>
      <vt:lpstr>Example – Deflection Outcome</vt:lpstr>
      <vt:lpstr>Final Simulation Table</vt:lpstr>
      <vt:lpstr>Example – Emotions Outcome </vt:lpstr>
      <vt:lpstr>Example – Emotions Outcome </vt:lpstr>
      <vt:lpstr>Example – Emotions Outcome </vt:lpstr>
      <vt:lpstr>Example – Emotions Outcome</vt:lpstr>
      <vt:lpstr>Example – Emotions outcome</vt:lpstr>
      <vt:lpstr>Example – Emotions Outcome</vt:lpstr>
      <vt:lpstr>Example – Emotions Outcome</vt:lpstr>
      <vt:lpstr>Let’s get started!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Plan</dc:title>
  <dc:creator>Em Maloney</dc:creator>
  <cp:lastModifiedBy>Em Maloney</cp:lastModifiedBy>
  <cp:revision>7</cp:revision>
  <dcterms:created xsi:type="dcterms:W3CDTF">2023-03-22T01:23:34Z</dcterms:created>
  <dcterms:modified xsi:type="dcterms:W3CDTF">2023-03-22T15:15:35Z</dcterms:modified>
</cp:coreProperties>
</file>