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sldIdLst>
    <p:sldId id="256" r:id="rId2"/>
    <p:sldId id="257" r:id="rId3"/>
    <p:sldId id="258" r:id="rId4"/>
    <p:sldId id="260" r:id="rId5"/>
    <p:sldId id="263" r:id="rId6"/>
    <p:sldId id="261" r:id="rId7"/>
    <p:sldId id="265" r:id="rId8"/>
    <p:sldId id="259" r:id="rId9"/>
    <p:sldId id="264" r:id="rId10"/>
    <p:sldId id="262" r:id="rId11"/>
    <p:sldId id="266" r:id="rId12"/>
    <p:sldId id="267" r:id="rId13"/>
    <p:sldId id="268" r:id="rId14"/>
    <p:sldId id="276" r:id="rId15"/>
    <p:sldId id="277" r:id="rId16"/>
    <p:sldId id="279" r:id="rId17"/>
    <p:sldId id="281" r:id="rId18"/>
    <p:sldId id="282" r:id="rId19"/>
    <p:sldId id="269" r:id="rId20"/>
    <p:sldId id="271" r:id="rId21"/>
    <p:sldId id="273" r:id="rId22"/>
    <p:sldId id="274" r:id="rId23"/>
    <p:sldId id="275" r:id="rId24"/>
    <p:sldId id="284" r:id="rId25"/>
    <p:sldId id="270"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9"/>
    <p:restoredTop sz="94838"/>
  </p:normalViewPr>
  <p:slideViewPr>
    <p:cSldViewPr snapToGrid="0">
      <p:cViewPr varScale="1">
        <p:scale>
          <a:sx n="106" d="100"/>
          <a:sy n="106" d="100"/>
        </p:scale>
        <p:origin x="-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8BC33-334A-4DFA-8E54-0734B5E8C7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C31BFD-73CD-40C8-A738-410AB432FE16}">
      <dgm:prSet/>
      <dgm:spPr/>
      <dgm:t>
        <a:bodyPr/>
        <a:lstStyle/>
        <a:p>
          <a:r>
            <a:rPr lang="en-US" b="1"/>
            <a:t>Retained</a:t>
          </a:r>
          <a:r>
            <a:rPr lang="en-US"/>
            <a:t> in its original form (or very close) </a:t>
          </a:r>
        </a:p>
      </dgm:t>
    </dgm:pt>
    <dgm:pt modelId="{D2B27E10-3E21-4CFD-8C06-EEC49BBBDD87}" type="parTrans" cxnId="{F7F3531B-0B28-422E-A060-A67BE9B6ABA9}">
      <dgm:prSet/>
      <dgm:spPr/>
      <dgm:t>
        <a:bodyPr/>
        <a:lstStyle/>
        <a:p>
          <a:endParaRPr lang="en-US"/>
        </a:p>
      </dgm:t>
    </dgm:pt>
    <dgm:pt modelId="{2F952C1B-B24C-41CC-A170-F84B14479A34}" type="sibTrans" cxnId="{F7F3531B-0B28-422E-A060-A67BE9B6ABA9}">
      <dgm:prSet/>
      <dgm:spPr/>
      <dgm:t>
        <a:bodyPr/>
        <a:lstStyle/>
        <a:p>
          <a:endParaRPr lang="en-US"/>
        </a:p>
      </dgm:t>
    </dgm:pt>
    <dgm:pt modelId="{837F83F1-2A6F-402A-811D-AD498217011E}">
      <dgm:prSet/>
      <dgm:spPr/>
      <dgm:t>
        <a:bodyPr/>
        <a:lstStyle/>
        <a:p>
          <a:r>
            <a:rPr lang="en-US"/>
            <a:t>For example: The surgeon stole prescription pads </a:t>
          </a:r>
        </a:p>
      </dgm:t>
    </dgm:pt>
    <dgm:pt modelId="{3507D5DC-E287-4AC3-804E-39198DC9BE18}" type="parTrans" cxnId="{F9AA4D67-9029-413B-B725-5E34ADD10463}">
      <dgm:prSet/>
      <dgm:spPr/>
      <dgm:t>
        <a:bodyPr/>
        <a:lstStyle/>
        <a:p>
          <a:endParaRPr lang="en-US"/>
        </a:p>
      </dgm:t>
    </dgm:pt>
    <dgm:pt modelId="{0F240A47-7128-4684-8077-FA1694D91ED6}" type="sibTrans" cxnId="{F9AA4D67-9029-413B-B725-5E34ADD10463}">
      <dgm:prSet/>
      <dgm:spPr/>
      <dgm:t>
        <a:bodyPr/>
        <a:lstStyle/>
        <a:p>
          <a:endParaRPr lang="en-US"/>
        </a:p>
      </dgm:t>
    </dgm:pt>
    <dgm:pt modelId="{8D910519-D68D-499D-9614-209F7436EA97}">
      <dgm:prSet/>
      <dgm:spPr/>
      <dgm:t>
        <a:bodyPr/>
        <a:lstStyle/>
        <a:p>
          <a:r>
            <a:rPr lang="en-US"/>
            <a:t>Even though (from other surgeons) is not present, it is implied </a:t>
          </a:r>
        </a:p>
      </dgm:t>
    </dgm:pt>
    <dgm:pt modelId="{87E6EE16-C307-4659-8EF3-5E3A06EAD466}" type="parTrans" cxnId="{8A6D0E07-35D5-478E-82C1-C4A851CE5060}">
      <dgm:prSet/>
      <dgm:spPr/>
      <dgm:t>
        <a:bodyPr/>
        <a:lstStyle/>
        <a:p>
          <a:endParaRPr lang="en-US"/>
        </a:p>
      </dgm:t>
    </dgm:pt>
    <dgm:pt modelId="{CBFB33E0-595B-4BB4-9001-30BE529D0F30}" type="sibTrans" cxnId="{8A6D0E07-35D5-478E-82C1-C4A851CE5060}">
      <dgm:prSet/>
      <dgm:spPr/>
      <dgm:t>
        <a:bodyPr/>
        <a:lstStyle/>
        <a:p>
          <a:endParaRPr lang="en-US"/>
        </a:p>
      </dgm:t>
    </dgm:pt>
    <dgm:pt modelId="{D20EE24D-36D5-4D20-98C7-9282890E38D8}">
      <dgm:prSet/>
      <dgm:spPr/>
      <dgm:t>
        <a:bodyPr/>
        <a:lstStyle/>
        <a:p>
          <a:r>
            <a:rPr lang="en-US" b="1"/>
            <a:t>Modified </a:t>
          </a:r>
          <a:r>
            <a:rPr lang="en-US"/>
            <a:t>– some aspect of the original statement changed </a:t>
          </a:r>
        </a:p>
      </dgm:t>
    </dgm:pt>
    <dgm:pt modelId="{9AFD4DF4-414A-4989-80C3-C78E90783BC4}" type="parTrans" cxnId="{12E2E1EF-B39E-4C1B-9888-1B90EC8179C6}">
      <dgm:prSet/>
      <dgm:spPr/>
      <dgm:t>
        <a:bodyPr/>
        <a:lstStyle/>
        <a:p>
          <a:endParaRPr lang="en-US"/>
        </a:p>
      </dgm:t>
    </dgm:pt>
    <dgm:pt modelId="{F0B1A8E4-1679-4128-8A6F-48ECF3045C9C}" type="sibTrans" cxnId="{12E2E1EF-B39E-4C1B-9888-1B90EC8179C6}">
      <dgm:prSet/>
      <dgm:spPr/>
      <dgm:t>
        <a:bodyPr/>
        <a:lstStyle/>
        <a:p>
          <a:endParaRPr lang="en-US"/>
        </a:p>
      </dgm:t>
    </dgm:pt>
    <dgm:pt modelId="{897564C0-9C8C-4A68-96A2-422875465AF4}">
      <dgm:prSet/>
      <dgm:spPr/>
      <dgm:t>
        <a:bodyPr/>
        <a:lstStyle/>
        <a:p>
          <a:r>
            <a:rPr lang="en-US"/>
            <a:t>For example: the surgeon had killed a woman  </a:t>
          </a:r>
          <a:r>
            <a:rPr lang="en-US">
              <a:sym typeface="Wingdings" panose="05000000000000000000" pitchFamily="2" charset="2"/>
            </a:rPr>
            <a:t></a:t>
          </a:r>
          <a:r>
            <a:rPr lang="en-US"/>
            <a:t> “Surgeon hurt woman”</a:t>
          </a:r>
        </a:p>
      </dgm:t>
    </dgm:pt>
    <dgm:pt modelId="{7E62228D-AD1C-4193-975F-BFCE1112399D}" type="parTrans" cxnId="{0E5BB1C1-6B41-4BEB-B04D-7DF3A982F368}">
      <dgm:prSet/>
      <dgm:spPr/>
      <dgm:t>
        <a:bodyPr/>
        <a:lstStyle/>
        <a:p>
          <a:endParaRPr lang="en-US"/>
        </a:p>
      </dgm:t>
    </dgm:pt>
    <dgm:pt modelId="{A5F5F52A-5AAF-4034-8688-096504DC660F}" type="sibTrans" cxnId="{0E5BB1C1-6B41-4BEB-B04D-7DF3A982F368}">
      <dgm:prSet/>
      <dgm:spPr/>
      <dgm:t>
        <a:bodyPr/>
        <a:lstStyle/>
        <a:p>
          <a:endParaRPr lang="en-US"/>
        </a:p>
      </dgm:t>
    </dgm:pt>
    <dgm:pt modelId="{DFA43CA7-DA43-4ED7-96ED-064D60E4DD5E}">
      <dgm:prSet/>
      <dgm:spPr/>
      <dgm:t>
        <a:bodyPr/>
        <a:lstStyle/>
        <a:p>
          <a:r>
            <a:rPr lang="en-US"/>
            <a:t>Same general idea, but less intense in the behavior </a:t>
          </a:r>
        </a:p>
      </dgm:t>
    </dgm:pt>
    <dgm:pt modelId="{CFB6810A-3BFE-4371-BCED-9FE0E4E9F0C7}" type="parTrans" cxnId="{6B8FAB50-A1A3-498F-84C3-88F2180E9C17}">
      <dgm:prSet/>
      <dgm:spPr/>
      <dgm:t>
        <a:bodyPr/>
        <a:lstStyle/>
        <a:p>
          <a:endParaRPr lang="en-US"/>
        </a:p>
      </dgm:t>
    </dgm:pt>
    <dgm:pt modelId="{C1304DB9-B289-4360-A876-71E8B6193D40}" type="sibTrans" cxnId="{6B8FAB50-A1A3-498F-84C3-88F2180E9C17}">
      <dgm:prSet/>
      <dgm:spPr/>
      <dgm:t>
        <a:bodyPr/>
        <a:lstStyle/>
        <a:p>
          <a:endParaRPr lang="en-US"/>
        </a:p>
      </dgm:t>
    </dgm:pt>
    <dgm:pt modelId="{567CD3D9-4749-4CB1-BF05-D7B5F1FD68E2}">
      <dgm:prSet/>
      <dgm:spPr/>
      <dgm:t>
        <a:bodyPr/>
        <a:lstStyle/>
        <a:p>
          <a:r>
            <a:rPr lang="en-US"/>
            <a:t>If it’s modified, indicate which of the elements were modified (can be more than one!)</a:t>
          </a:r>
        </a:p>
      </dgm:t>
    </dgm:pt>
    <dgm:pt modelId="{80BD6E83-8221-4C07-9FE6-5817F6D0AD78}" type="parTrans" cxnId="{EA254787-B63B-42FE-BB86-BA85D8726745}">
      <dgm:prSet/>
      <dgm:spPr/>
      <dgm:t>
        <a:bodyPr/>
        <a:lstStyle/>
        <a:p>
          <a:endParaRPr lang="en-US"/>
        </a:p>
      </dgm:t>
    </dgm:pt>
    <dgm:pt modelId="{2FE65193-E625-40E9-B852-044C36C1C272}" type="sibTrans" cxnId="{EA254787-B63B-42FE-BB86-BA85D8726745}">
      <dgm:prSet/>
      <dgm:spPr/>
      <dgm:t>
        <a:bodyPr/>
        <a:lstStyle/>
        <a:p>
          <a:endParaRPr lang="en-US"/>
        </a:p>
      </dgm:t>
    </dgm:pt>
    <dgm:pt modelId="{D04755A5-D936-487E-8440-A379B8AFC14A}">
      <dgm:prSet/>
      <dgm:spPr/>
      <dgm:t>
        <a:bodyPr/>
        <a:lstStyle/>
        <a:p>
          <a:r>
            <a:rPr lang="en-US" b="1"/>
            <a:t>Dropped </a:t>
          </a:r>
          <a:r>
            <a:rPr lang="en-US"/>
            <a:t>– not included in the narrative at all</a:t>
          </a:r>
        </a:p>
      </dgm:t>
    </dgm:pt>
    <dgm:pt modelId="{35CEC441-8E58-40A3-B47B-701EC6B77B7A}" type="parTrans" cxnId="{24E75A4A-B282-46A1-B062-86BC5FE110DD}">
      <dgm:prSet/>
      <dgm:spPr/>
      <dgm:t>
        <a:bodyPr/>
        <a:lstStyle/>
        <a:p>
          <a:endParaRPr lang="en-US"/>
        </a:p>
      </dgm:t>
    </dgm:pt>
    <dgm:pt modelId="{99969BEB-C9E6-41C3-9498-84B6E15FB5D5}" type="sibTrans" cxnId="{24E75A4A-B282-46A1-B062-86BC5FE110DD}">
      <dgm:prSet/>
      <dgm:spPr/>
      <dgm:t>
        <a:bodyPr/>
        <a:lstStyle/>
        <a:p>
          <a:endParaRPr lang="en-US"/>
        </a:p>
      </dgm:t>
    </dgm:pt>
    <dgm:pt modelId="{B4136F24-DA16-4A45-A6AC-7794A34C44B0}">
      <dgm:prSet/>
      <dgm:spPr/>
      <dgm:t>
        <a:bodyPr/>
        <a:lstStyle/>
        <a:p>
          <a:r>
            <a:rPr lang="en-US"/>
            <a:t>For example: If Person 2 does not include anything about nurses gossiping, then “nurses gossiped with each other about the doctor” is dropped </a:t>
          </a:r>
        </a:p>
      </dgm:t>
    </dgm:pt>
    <dgm:pt modelId="{3F4E88FE-D19A-48AC-9537-75645750BFB1}" type="parTrans" cxnId="{7ACC2AE5-DF9E-4983-B1FD-B2E710675C90}">
      <dgm:prSet/>
      <dgm:spPr/>
      <dgm:t>
        <a:bodyPr/>
        <a:lstStyle/>
        <a:p>
          <a:endParaRPr lang="en-US"/>
        </a:p>
      </dgm:t>
    </dgm:pt>
    <dgm:pt modelId="{D82D6661-4226-42AA-8037-6426DA67BFD2}" type="sibTrans" cxnId="{7ACC2AE5-DF9E-4983-B1FD-B2E710675C90}">
      <dgm:prSet/>
      <dgm:spPr/>
      <dgm:t>
        <a:bodyPr/>
        <a:lstStyle/>
        <a:p>
          <a:endParaRPr lang="en-US"/>
        </a:p>
      </dgm:t>
    </dgm:pt>
    <dgm:pt modelId="{BA1ECD43-18D6-3C49-A09C-F41EEEEAF1C7}" type="pres">
      <dgm:prSet presAssocID="{D7E8BC33-334A-4DFA-8E54-0734B5E8C70B}" presName="linear" presStyleCnt="0">
        <dgm:presLayoutVars>
          <dgm:animLvl val="lvl"/>
          <dgm:resizeHandles val="exact"/>
        </dgm:presLayoutVars>
      </dgm:prSet>
      <dgm:spPr/>
    </dgm:pt>
    <dgm:pt modelId="{3DA678A1-6EB3-9B4F-A81D-4AD6264F0FAB}" type="pres">
      <dgm:prSet presAssocID="{06C31BFD-73CD-40C8-A738-410AB432FE16}" presName="parentText" presStyleLbl="node1" presStyleIdx="0" presStyleCnt="3">
        <dgm:presLayoutVars>
          <dgm:chMax val="0"/>
          <dgm:bulletEnabled val="1"/>
        </dgm:presLayoutVars>
      </dgm:prSet>
      <dgm:spPr/>
    </dgm:pt>
    <dgm:pt modelId="{07AAE330-5FD5-3D47-B719-22D0D5A954B6}" type="pres">
      <dgm:prSet presAssocID="{06C31BFD-73CD-40C8-A738-410AB432FE16}" presName="childText" presStyleLbl="revTx" presStyleIdx="0" presStyleCnt="3">
        <dgm:presLayoutVars>
          <dgm:bulletEnabled val="1"/>
        </dgm:presLayoutVars>
      </dgm:prSet>
      <dgm:spPr/>
    </dgm:pt>
    <dgm:pt modelId="{C21ADDC1-B3A9-BE4D-A248-8F6B92B0B099}" type="pres">
      <dgm:prSet presAssocID="{D20EE24D-36D5-4D20-98C7-9282890E38D8}" presName="parentText" presStyleLbl="node1" presStyleIdx="1" presStyleCnt="3">
        <dgm:presLayoutVars>
          <dgm:chMax val="0"/>
          <dgm:bulletEnabled val="1"/>
        </dgm:presLayoutVars>
      </dgm:prSet>
      <dgm:spPr/>
    </dgm:pt>
    <dgm:pt modelId="{398183DA-98E9-F14D-8DA6-A1BB93FF70B0}" type="pres">
      <dgm:prSet presAssocID="{D20EE24D-36D5-4D20-98C7-9282890E38D8}" presName="childText" presStyleLbl="revTx" presStyleIdx="1" presStyleCnt="3">
        <dgm:presLayoutVars>
          <dgm:bulletEnabled val="1"/>
        </dgm:presLayoutVars>
      </dgm:prSet>
      <dgm:spPr/>
    </dgm:pt>
    <dgm:pt modelId="{34D9CE23-0646-DC44-AE85-91D47772E02E}" type="pres">
      <dgm:prSet presAssocID="{D04755A5-D936-487E-8440-A379B8AFC14A}" presName="parentText" presStyleLbl="node1" presStyleIdx="2" presStyleCnt="3">
        <dgm:presLayoutVars>
          <dgm:chMax val="0"/>
          <dgm:bulletEnabled val="1"/>
        </dgm:presLayoutVars>
      </dgm:prSet>
      <dgm:spPr/>
    </dgm:pt>
    <dgm:pt modelId="{FBAC2C6A-14A0-9A4C-87D7-96AE263A0EB8}" type="pres">
      <dgm:prSet presAssocID="{D04755A5-D936-487E-8440-A379B8AFC14A}" presName="childText" presStyleLbl="revTx" presStyleIdx="2" presStyleCnt="3">
        <dgm:presLayoutVars>
          <dgm:bulletEnabled val="1"/>
        </dgm:presLayoutVars>
      </dgm:prSet>
      <dgm:spPr/>
    </dgm:pt>
  </dgm:ptLst>
  <dgm:cxnLst>
    <dgm:cxn modelId="{8A6D0E07-35D5-478E-82C1-C4A851CE5060}" srcId="{06C31BFD-73CD-40C8-A738-410AB432FE16}" destId="{8D910519-D68D-499D-9614-209F7436EA97}" srcOrd="1" destOrd="0" parTransId="{87E6EE16-C307-4659-8EF3-5E3A06EAD466}" sibTransId="{CBFB33E0-595B-4BB4-9001-30BE529D0F30}"/>
    <dgm:cxn modelId="{6220030F-2D25-054F-8D5E-F2088CB78813}" type="presOf" srcId="{D7E8BC33-334A-4DFA-8E54-0734B5E8C70B}" destId="{BA1ECD43-18D6-3C49-A09C-F41EEEEAF1C7}" srcOrd="0" destOrd="0" presId="urn:microsoft.com/office/officeart/2005/8/layout/vList2"/>
    <dgm:cxn modelId="{F7DA6F13-678C-C64A-A223-FC7B069C0CF7}" type="presOf" srcId="{DFA43CA7-DA43-4ED7-96ED-064D60E4DD5E}" destId="{398183DA-98E9-F14D-8DA6-A1BB93FF70B0}" srcOrd="0" destOrd="1" presId="urn:microsoft.com/office/officeart/2005/8/layout/vList2"/>
    <dgm:cxn modelId="{F7F3531B-0B28-422E-A060-A67BE9B6ABA9}" srcId="{D7E8BC33-334A-4DFA-8E54-0734B5E8C70B}" destId="{06C31BFD-73CD-40C8-A738-410AB432FE16}" srcOrd="0" destOrd="0" parTransId="{D2B27E10-3E21-4CFD-8C06-EEC49BBBDD87}" sibTransId="{2F952C1B-B24C-41CC-A170-F84B14479A34}"/>
    <dgm:cxn modelId="{C9356921-4E51-904B-9DEB-959F3E02228B}" type="presOf" srcId="{897564C0-9C8C-4A68-96A2-422875465AF4}" destId="{398183DA-98E9-F14D-8DA6-A1BB93FF70B0}" srcOrd="0" destOrd="0" presId="urn:microsoft.com/office/officeart/2005/8/layout/vList2"/>
    <dgm:cxn modelId="{24E75A4A-B282-46A1-B062-86BC5FE110DD}" srcId="{D7E8BC33-334A-4DFA-8E54-0734B5E8C70B}" destId="{D04755A5-D936-487E-8440-A379B8AFC14A}" srcOrd="2" destOrd="0" parTransId="{35CEC441-8E58-40A3-B47B-701EC6B77B7A}" sibTransId="{99969BEB-C9E6-41C3-9498-84B6E15FB5D5}"/>
    <dgm:cxn modelId="{6B8FAB50-A1A3-498F-84C3-88F2180E9C17}" srcId="{D20EE24D-36D5-4D20-98C7-9282890E38D8}" destId="{DFA43CA7-DA43-4ED7-96ED-064D60E4DD5E}" srcOrd="1" destOrd="0" parTransId="{CFB6810A-3BFE-4371-BCED-9FE0E4E9F0C7}" sibTransId="{C1304DB9-B289-4360-A876-71E8B6193D40}"/>
    <dgm:cxn modelId="{C1400964-D9D4-1F4F-B43F-C491C84BD5E5}" type="presOf" srcId="{8D910519-D68D-499D-9614-209F7436EA97}" destId="{07AAE330-5FD5-3D47-B719-22D0D5A954B6}" srcOrd="0" destOrd="1" presId="urn:microsoft.com/office/officeart/2005/8/layout/vList2"/>
    <dgm:cxn modelId="{F9AA4D67-9029-413B-B725-5E34ADD10463}" srcId="{06C31BFD-73CD-40C8-A738-410AB432FE16}" destId="{837F83F1-2A6F-402A-811D-AD498217011E}" srcOrd="0" destOrd="0" parTransId="{3507D5DC-E287-4AC3-804E-39198DC9BE18}" sibTransId="{0F240A47-7128-4684-8077-FA1694D91ED6}"/>
    <dgm:cxn modelId="{EA254787-B63B-42FE-BB86-BA85D8726745}" srcId="{D20EE24D-36D5-4D20-98C7-9282890E38D8}" destId="{567CD3D9-4749-4CB1-BF05-D7B5F1FD68E2}" srcOrd="2" destOrd="0" parTransId="{80BD6E83-8221-4C07-9FE6-5817F6D0AD78}" sibTransId="{2FE65193-E625-40E9-B852-044C36C1C272}"/>
    <dgm:cxn modelId="{42BF5587-ECF4-0E43-86E9-6FF1A855AFEA}" type="presOf" srcId="{B4136F24-DA16-4A45-A6AC-7794A34C44B0}" destId="{FBAC2C6A-14A0-9A4C-87D7-96AE263A0EB8}" srcOrd="0" destOrd="0" presId="urn:microsoft.com/office/officeart/2005/8/layout/vList2"/>
    <dgm:cxn modelId="{38F5E4AE-57CB-3347-A8E5-2E40BB2B8DB8}" type="presOf" srcId="{D20EE24D-36D5-4D20-98C7-9282890E38D8}" destId="{C21ADDC1-B3A9-BE4D-A248-8F6B92B0B099}" srcOrd="0" destOrd="0" presId="urn:microsoft.com/office/officeart/2005/8/layout/vList2"/>
    <dgm:cxn modelId="{CAC6BEB0-0CDB-9846-8EB0-63D01089F896}" type="presOf" srcId="{837F83F1-2A6F-402A-811D-AD498217011E}" destId="{07AAE330-5FD5-3D47-B719-22D0D5A954B6}" srcOrd="0" destOrd="0" presId="urn:microsoft.com/office/officeart/2005/8/layout/vList2"/>
    <dgm:cxn modelId="{0E5BB1C1-6B41-4BEB-B04D-7DF3A982F368}" srcId="{D20EE24D-36D5-4D20-98C7-9282890E38D8}" destId="{897564C0-9C8C-4A68-96A2-422875465AF4}" srcOrd="0" destOrd="0" parTransId="{7E62228D-AD1C-4193-975F-BFCE1112399D}" sibTransId="{A5F5F52A-5AAF-4034-8688-096504DC660F}"/>
    <dgm:cxn modelId="{96133CC4-9FE3-7544-B76A-E915145293F4}" type="presOf" srcId="{D04755A5-D936-487E-8440-A379B8AFC14A}" destId="{34D9CE23-0646-DC44-AE85-91D47772E02E}" srcOrd="0" destOrd="0" presId="urn:microsoft.com/office/officeart/2005/8/layout/vList2"/>
    <dgm:cxn modelId="{621B11CE-CE8F-A94B-970E-4AFB7DFC9EA2}" type="presOf" srcId="{06C31BFD-73CD-40C8-A738-410AB432FE16}" destId="{3DA678A1-6EB3-9B4F-A81D-4AD6264F0FAB}" srcOrd="0" destOrd="0" presId="urn:microsoft.com/office/officeart/2005/8/layout/vList2"/>
    <dgm:cxn modelId="{7ACC2AE5-DF9E-4983-B1FD-B2E710675C90}" srcId="{D04755A5-D936-487E-8440-A379B8AFC14A}" destId="{B4136F24-DA16-4A45-A6AC-7794A34C44B0}" srcOrd="0" destOrd="0" parTransId="{3F4E88FE-D19A-48AC-9537-75645750BFB1}" sibTransId="{D82D6661-4226-42AA-8037-6426DA67BFD2}"/>
    <dgm:cxn modelId="{E3CDC3EE-0645-AE4B-A874-712B63B278E2}" type="presOf" srcId="{567CD3D9-4749-4CB1-BF05-D7B5F1FD68E2}" destId="{398183DA-98E9-F14D-8DA6-A1BB93FF70B0}" srcOrd="0" destOrd="2" presId="urn:microsoft.com/office/officeart/2005/8/layout/vList2"/>
    <dgm:cxn modelId="{12E2E1EF-B39E-4C1B-9888-1B90EC8179C6}" srcId="{D7E8BC33-334A-4DFA-8E54-0734B5E8C70B}" destId="{D20EE24D-36D5-4D20-98C7-9282890E38D8}" srcOrd="1" destOrd="0" parTransId="{9AFD4DF4-414A-4989-80C3-C78E90783BC4}" sibTransId="{F0B1A8E4-1679-4128-8A6F-48ECF3045C9C}"/>
    <dgm:cxn modelId="{9A22EDC6-D19E-2F40-9DB5-85517E9D5CE6}" type="presParOf" srcId="{BA1ECD43-18D6-3C49-A09C-F41EEEEAF1C7}" destId="{3DA678A1-6EB3-9B4F-A81D-4AD6264F0FAB}" srcOrd="0" destOrd="0" presId="urn:microsoft.com/office/officeart/2005/8/layout/vList2"/>
    <dgm:cxn modelId="{DFC7E207-D15B-E345-B5C3-6B0D5DCBF6F4}" type="presParOf" srcId="{BA1ECD43-18D6-3C49-A09C-F41EEEEAF1C7}" destId="{07AAE330-5FD5-3D47-B719-22D0D5A954B6}" srcOrd="1" destOrd="0" presId="urn:microsoft.com/office/officeart/2005/8/layout/vList2"/>
    <dgm:cxn modelId="{9EC05A4A-F3F4-0B49-B13B-9E006CB5009A}" type="presParOf" srcId="{BA1ECD43-18D6-3C49-A09C-F41EEEEAF1C7}" destId="{C21ADDC1-B3A9-BE4D-A248-8F6B92B0B099}" srcOrd="2" destOrd="0" presId="urn:microsoft.com/office/officeart/2005/8/layout/vList2"/>
    <dgm:cxn modelId="{3664F731-4416-824B-A342-8DD09225C02B}" type="presParOf" srcId="{BA1ECD43-18D6-3C49-A09C-F41EEEEAF1C7}" destId="{398183DA-98E9-F14D-8DA6-A1BB93FF70B0}" srcOrd="3" destOrd="0" presId="urn:microsoft.com/office/officeart/2005/8/layout/vList2"/>
    <dgm:cxn modelId="{020A8D55-9EEF-6F4D-A426-A3CE873E0CD3}" type="presParOf" srcId="{BA1ECD43-18D6-3C49-A09C-F41EEEEAF1C7}" destId="{34D9CE23-0646-DC44-AE85-91D47772E02E}" srcOrd="4" destOrd="0" presId="urn:microsoft.com/office/officeart/2005/8/layout/vList2"/>
    <dgm:cxn modelId="{80AE71B1-938F-1048-BD5C-680CEFB8008C}" type="presParOf" srcId="{BA1ECD43-18D6-3C49-A09C-F41EEEEAF1C7}" destId="{FBAC2C6A-14A0-9A4C-87D7-96AE263A0EB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Babble to / Mimic</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a:p>
          <a:r>
            <a:rPr lang="en-US" b="1" dirty="0"/>
            <a:t>Pimp</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Harm</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Harm</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Streetwalker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1.03 </a:t>
          </a:r>
        </a:p>
        <a:p>
          <a:r>
            <a:rPr lang="en-US" dirty="0"/>
            <a:t>3.21</a:t>
          </a:r>
        </a:p>
        <a:p>
          <a:r>
            <a:rPr lang="en-US" dirty="0"/>
            <a:t>0.00</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Influence</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0.20  </a:t>
          </a:r>
        </a:p>
        <a:p>
          <a:r>
            <a:rPr lang="en-US" dirty="0"/>
            <a:t>-1.56   </a:t>
          </a:r>
        </a:p>
        <a:p>
          <a:r>
            <a:rPr lang="en-US" dirty="0"/>
            <a:t>1.55</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Babble to / Mimic</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Doctor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Makes Fun of</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Nurse</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Influence</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78A1-6EB3-9B4F-A81D-4AD6264F0FAB}">
      <dsp:nvSpPr>
        <dsp:cNvPr id="0" name=""/>
        <dsp:cNvSpPr/>
      </dsp:nvSpPr>
      <dsp:spPr>
        <a:xfrm>
          <a:off x="0" y="56213"/>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Retained</a:t>
          </a:r>
          <a:r>
            <a:rPr lang="en-US" sz="2600" kern="1200"/>
            <a:t> in its original form (or very close) </a:t>
          </a:r>
        </a:p>
      </dsp:txBody>
      <dsp:txXfrm>
        <a:off x="30442" y="86655"/>
        <a:ext cx="10454716" cy="562726"/>
      </dsp:txXfrm>
    </dsp:sp>
    <dsp:sp modelId="{07AAE330-5FD5-3D47-B719-22D0D5A954B6}">
      <dsp:nvSpPr>
        <dsp:cNvPr id="0" name=""/>
        <dsp:cNvSpPr/>
      </dsp:nvSpPr>
      <dsp:spPr>
        <a:xfrm>
          <a:off x="0" y="679824"/>
          <a:ext cx="105156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For example: The surgeon stole prescription pads </a:t>
          </a:r>
        </a:p>
        <a:p>
          <a:pPr marL="228600" lvl="1" indent="-228600" algn="l" defTabSz="889000">
            <a:lnSpc>
              <a:spcPct val="90000"/>
            </a:lnSpc>
            <a:spcBef>
              <a:spcPct val="0"/>
            </a:spcBef>
            <a:spcAft>
              <a:spcPct val="20000"/>
            </a:spcAft>
            <a:buChar char="•"/>
          </a:pPr>
          <a:r>
            <a:rPr lang="en-US" sz="2000" kern="1200"/>
            <a:t>Even though (from other surgeons) is not present, it is implied </a:t>
          </a:r>
        </a:p>
      </dsp:txBody>
      <dsp:txXfrm>
        <a:off x="0" y="679824"/>
        <a:ext cx="10515600" cy="686205"/>
      </dsp:txXfrm>
    </dsp:sp>
    <dsp:sp modelId="{C21ADDC1-B3A9-BE4D-A248-8F6B92B0B099}">
      <dsp:nvSpPr>
        <dsp:cNvPr id="0" name=""/>
        <dsp:cNvSpPr/>
      </dsp:nvSpPr>
      <dsp:spPr>
        <a:xfrm>
          <a:off x="0" y="136602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Modified </a:t>
          </a:r>
          <a:r>
            <a:rPr lang="en-US" sz="2600" kern="1200"/>
            <a:t>– some aspect of the original statement changed </a:t>
          </a:r>
        </a:p>
      </dsp:txBody>
      <dsp:txXfrm>
        <a:off x="30442" y="1396471"/>
        <a:ext cx="10454716" cy="562726"/>
      </dsp:txXfrm>
    </dsp:sp>
    <dsp:sp modelId="{398183DA-98E9-F14D-8DA6-A1BB93FF70B0}">
      <dsp:nvSpPr>
        <dsp:cNvPr id="0" name=""/>
        <dsp:cNvSpPr/>
      </dsp:nvSpPr>
      <dsp:spPr>
        <a:xfrm>
          <a:off x="0" y="1989639"/>
          <a:ext cx="105156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For example: the surgeon had killed a woman  </a:t>
          </a:r>
          <a:r>
            <a:rPr lang="en-US" sz="2000" kern="1200">
              <a:sym typeface="Wingdings" panose="05000000000000000000" pitchFamily="2" charset="2"/>
            </a:rPr>
            <a:t></a:t>
          </a:r>
          <a:r>
            <a:rPr lang="en-US" sz="2000" kern="1200"/>
            <a:t> “Surgeon hurt woman”</a:t>
          </a:r>
        </a:p>
        <a:p>
          <a:pPr marL="228600" lvl="1" indent="-228600" algn="l" defTabSz="889000">
            <a:lnSpc>
              <a:spcPct val="90000"/>
            </a:lnSpc>
            <a:spcBef>
              <a:spcPct val="0"/>
            </a:spcBef>
            <a:spcAft>
              <a:spcPct val="20000"/>
            </a:spcAft>
            <a:buChar char="•"/>
          </a:pPr>
          <a:r>
            <a:rPr lang="en-US" sz="2000" kern="1200"/>
            <a:t>Same general idea, but less intense in the behavior </a:t>
          </a:r>
        </a:p>
        <a:p>
          <a:pPr marL="228600" lvl="1" indent="-228600" algn="l" defTabSz="889000">
            <a:lnSpc>
              <a:spcPct val="90000"/>
            </a:lnSpc>
            <a:spcBef>
              <a:spcPct val="0"/>
            </a:spcBef>
            <a:spcAft>
              <a:spcPct val="20000"/>
            </a:spcAft>
            <a:buChar char="•"/>
          </a:pPr>
          <a:r>
            <a:rPr lang="en-US" sz="2000" kern="1200"/>
            <a:t>If it’s modified, indicate which of the elements were modified (can be more than one!)</a:t>
          </a:r>
        </a:p>
      </dsp:txBody>
      <dsp:txXfrm>
        <a:off x="0" y="1989639"/>
        <a:ext cx="10515600" cy="1049490"/>
      </dsp:txXfrm>
    </dsp:sp>
    <dsp:sp modelId="{34D9CE23-0646-DC44-AE85-91D47772E02E}">
      <dsp:nvSpPr>
        <dsp:cNvPr id="0" name=""/>
        <dsp:cNvSpPr/>
      </dsp:nvSpPr>
      <dsp:spPr>
        <a:xfrm>
          <a:off x="0" y="303912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Dropped </a:t>
          </a:r>
          <a:r>
            <a:rPr lang="en-US" sz="2600" kern="1200"/>
            <a:t>– not included in the narrative at all</a:t>
          </a:r>
        </a:p>
      </dsp:txBody>
      <dsp:txXfrm>
        <a:off x="30442" y="3069571"/>
        <a:ext cx="10454716" cy="562726"/>
      </dsp:txXfrm>
    </dsp:sp>
    <dsp:sp modelId="{FBAC2C6A-14A0-9A4C-87D7-96AE263A0EB8}">
      <dsp:nvSpPr>
        <dsp:cNvPr id="0" name=""/>
        <dsp:cNvSpPr/>
      </dsp:nvSpPr>
      <dsp:spPr>
        <a:xfrm>
          <a:off x="0" y="3662739"/>
          <a:ext cx="105156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For example: If Person 2 does not include anything about nurses gossiping, then “nurses gossiped with each other about the doctor” is dropped </a:t>
          </a:r>
        </a:p>
      </dsp:txBody>
      <dsp:txXfrm>
        <a:off x="0" y="3662739"/>
        <a:ext cx="10515600" cy="6323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Babble to / Mimic</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Surgeon</a:t>
          </a:r>
        </a:p>
      </dsp:txBody>
      <dsp:txXfrm>
        <a:off x="7332186" y="687849"/>
        <a:ext cx="2829912" cy="13722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a:p>
          <a:pPr marL="0" lvl="0" indent="0" algn="ctr" defTabSz="1689100">
            <a:lnSpc>
              <a:spcPct val="90000"/>
            </a:lnSpc>
            <a:spcBef>
              <a:spcPct val="0"/>
            </a:spcBef>
            <a:spcAft>
              <a:spcPct val="35000"/>
            </a:spcAft>
            <a:buNone/>
          </a:pPr>
          <a:r>
            <a:rPr lang="en-US" sz="3800" b="1" kern="1200" dirty="0"/>
            <a:t>Pimp</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Harm</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Surgeon</a:t>
          </a:r>
        </a:p>
      </dsp:txBody>
      <dsp:txXfrm>
        <a:off x="7332186" y="687849"/>
        <a:ext cx="2829912" cy="13722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Harm</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Streetwalker</a:t>
          </a:r>
        </a:p>
      </dsp:txBody>
      <dsp:txXfrm>
        <a:off x="7332186" y="687849"/>
        <a:ext cx="2829912" cy="1372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Surgeon</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Telemarketer</a:t>
          </a:r>
        </a:p>
      </dsp:txBody>
      <dsp:txXfrm>
        <a:off x="7332186" y="687849"/>
        <a:ext cx="2829912" cy="13722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1.03 </a:t>
          </a:r>
        </a:p>
        <a:p>
          <a:pPr marL="0" lvl="0" indent="0" algn="ctr" defTabSz="1155700">
            <a:lnSpc>
              <a:spcPct val="90000"/>
            </a:lnSpc>
            <a:spcBef>
              <a:spcPct val="0"/>
            </a:spcBef>
            <a:spcAft>
              <a:spcPct val="35000"/>
            </a:spcAft>
            <a:buNone/>
          </a:pPr>
          <a:r>
            <a:rPr lang="en-US" sz="2600" kern="1200" dirty="0"/>
            <a:t>3.21</a:t>
          </a:r>
        </a:p>
        <a:p>
          <a:pPr marL="0" lvl="0" indent="0" algn="ctr" defTabSz="1155700">
            <a:lnSpc>
              <a:spcPct val="90000"/>
            </a:lnSpc>
            <a:spcBef>
              <a:spcPct val="0"/>
            </a:spcBef>
            <a:spcAft>
              <a:spcPct val="35000"/>
            </a:spcAft>
            <a:buNone/>
          </a:pPr>
          <a:r>
            <a:rPr lang="en-US" sz="2600" kern="1200" dirty="0"/>
            <a:t>0.00</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Telemarketer</a:t>
          </a:r>
        </a:p>
      </dsp:txBody>
      <dsp:txXfrm>
        <a:off x="7681174" y="751998"/>
        <a:ext cx="2964607" cy="1437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Influence</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Telemarketer</a:t>
          </a:r>
        </a:p>
      </dsp:txBody>
      <dsp:txXfrm>
        <a:off x="7681174" y="751998"/>
        <a:ext cx="2964607" cy="1437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Surgeon</a:t>
          </a:r>
        </a:p>
      </dsp:txBody>
      <dsp:txXfrm>
        <a:off x="7332186" y="687849"/>
        <a:ext cx="2829912" cy="13722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0.20  </a:t>
          </a:r>
        </a:p>
        <a:p>
          <a:pPr marL="0" lvl="0" indent="0" algn="ctr" defTabSz="1066800">
            <a:lnSpc>
              <a:spcPct val="90000"/>
            </a:lnSpc>
            <a:spcBef>
              <a:spcPct val="0"/>
            </a:spcBef>
            <a:spcAft>
              <a:spcPct val="35000"/>
            </a:spcAft>
            <a:buNone/>
          </a:pPr>
          <a:r>
            <a:rPr lang="en-US" sz="2400" kern="1200" dirty="0"/>
            <a:t>-1.56   </a:t>
          </a:r>
        </a:p>
        <a:p>
          <a:pPr marL="0" lvl="0" indent="0" algn="ctr" defTabSz="1066800">
            <a:lnSpc>
              <a:spcPct val="90000"/>
            </a:lnSpc>
            <a:spcBef>
              <a:spcPct val="0"/>
            </a:spcBef>
            <a:spcAft>
              <a:spcPct val="35000"/>
            </a:spcAft>
            <a:buNone/>
          </a:pPr>
          <a:r>
            <a:rPr lang="en-US" sz="2400" kern="1200" dirty="0"/>
            <a:t>1.55</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Surgeon</a:t>
          </a:r>
        </a:p>
      </dsp:txBody>
      <dsp:txXfrm>
        <a:off x="7332186" y="687849"/>
        <a:ext cx="2829912" cy="13722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Babble to / Mimic</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Surgeon</a:t>
          </a:r>
        </a:p>
      </dsp:txBody>
      <dsp:txXfrm>
        <a:off x="7332186" y="687849"/>
        <a:ext cx="2829912" cy="13722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Doctor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Makes Fun of</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Nurse</a:t>
          </a:r>
        </a:p>
      </dsp:txBody>
      <dsp:txXfrm>
        <a:off x="7332186" y="687849"/>
        <a:ext cx="2829912" cy="13722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Influence</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Telemarketer</a:t>
          </a:r>
        </a:p>
      </dsp:txBody>
      <dsp:txXfrm>
        <a:off x="7681174" y="751998"/>
        <a:ext cx="2964607" cy="1437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4D202-1DD4-9C45-ACF7-839D92C07AA0}" type="datetimeFigureOut">
              <a:rPr lang="en-US" smtClean="0"/>
              <a:t>2/17/23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CF76A-1AC1-6B4F-A910-0AD7E7C479A6}" type="slidenum">
              <a:rPr lang="en-US" smtClean="0"/>
              <a:t>‹#›</a:t>
            </a:fld>
            <a:endParaRPr lang="en-US"/>
          </a:p>
        </p:txBody>
      </p:sp>
    </p:spTree>
    <p:extLst>
      <p:ext uri="{BB962C8B-B14F-4D97-AF65-F5344CB8AC3E}">
        <p14:creationId xmlns:p14="http://schemas.microsoft.com/office/powerpoint/2010/main" val="116082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DE494D-8FD7-874D-BE70-A574E08E678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37838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E494D-8FD7-874D-BE70-A574E08E678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237139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E494D-8FD7-874D-BE70-A574E08E678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386639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E494D-8FD7-874D-BE70-A574E08E678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138788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E494D-8FD7-874D-BE70-A574E08E678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4160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DE494D-8FD7-874D-BE70-A574E08E678C}"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7029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DE494D-8FD7-874D-BE70-A574E08E678C}" type="datetimeFigureOut">
              <a:rPr lang="en-US" smtClean="0"/>
              <a:t>2/17/23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70377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DE494D-8FD7-874D-BE70-A574E08E678C}" type="datetimeFigureOut">
              <a:rPr lang="en-US" smtClean="0"/>
              <a:t>2/17/23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256422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E494D-8FD7-874D-BE70-A574E08E678C}" type="datetimeFigureOut">
              <a:rPr lang="en-US" smtClean="0"/>
              <a:t>2/17/23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8936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E494D-8FD7-874D-BE70-A574E08E678C}"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151823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E494D-8FD7-874D-BE70-A574E08E678C}"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356951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E494D-8FD7-874D-BE70-A574E08E678C}" type="datetimeFigureOut">
              <a:rPr lang="en-US" smtClean="0"/>
              <a:t>2/17/23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4CFA5-6A03-AF45-A72D-560598F70834}" type="slidenum">
              <a:rPr lang="en-US" smtClean="0"/>
              <a:t>‹#›</a:t>
            </a:fld>
            <a:endParaRPr lang="en-US"/>
          </a:p>
        </p:txBody>
      </p:sp>
    </p:spTree>
    <p:extLst>
      <p:ext uri="{BB962C8B-B14F-4D97-AF65-F5344CB8AC3E}">
        <p14:creationId xmlns:p14="http://schemas.microsoft.com/office/powerpoint/2010/main" val="34376171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ogle.com/document/d/17zDg9zBFoUX9DIuO8OkbXfYuRhQD65QASnGmhkiO5bw/edit?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74A4-2AED-E529-CCAB-07597D0F705D}"/>
              </a:ext>
            </a:extLst>
          </p:cNvPr>
          <p:cNvSpPr>
            <a:spLocks noGrp="1"/>
          </p:cNvSpPr>
          <p:nvPr>
            <p:ph type="ctrTitle"/>
          </p:nvPr>
        </p:nvSpPr>
        <p:spPr/>
        <p:txBody>
          <a:bodyPr>
            <a:normAutofit/>
          </a:bodyPr>
          <a:lstStyle/>
          <a:p>
            <a:r>
              <a:rPr lang="en-US" dirty="0"/>
              <a:t>Affect Control Theory: Relabeling</a:t>
            </a:r>
          </a:p>
        </p:txBody>
      </p:sp>
      <p:sp>
        <p:nvSpPr>
          <p:cNvPr id="3" name="Subtitle 2">
            <a:extLst>
              <a:ext uri="{FF2B5EF4-FFF2-40B4-BE49-F238E27FC236}">
                <a16:creationId xmlns:a16="http://schemas.microsoft.com/office/drawing/2014/main" id="{C1A48DCA-2239-7791-2869-C3EC22760B5B}"/>
              </a:ext>
            </a:extLst>
          </p:cNvPr>
          <p:cNvSpPr>
            <a:spLocks noGrp="1"/>
          </p:cNvSpPr>
          <p:nvPr>
            <p:ph type="subTitle" idx="1"/>
          </p:nvPr>
        </p:nvSpPr>
        <p:spPr/>
        <p:txBody>
          <a:bodyPr/>
          <a:lstStyle/>
          <a:p>
            <a:r>
              <a:rPr lang="en-US" dirty="0"/>
              <a:t>Feb 17, 2023</a:t>
            </a:r>
          </a:p>
        </p:txBody>
      </p:sp>
    </p:spTree>
    <p:extLst>
      <p:ext uri="{BB962C8B-B14F-4D97-AF65-F5344CB8AC3E}">
        <p14:creationId xmlns:p14="http://schemas.microsoft.com/office/powerpoint/2010/main" val="1937115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83E344B-CF24-43F9-93FE-7280531EC66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4000" kern="1200">
                <a:solidFill>
                  <a:schemeClr val="tx1"/>
                </a:solidFill>
                <a:latin typeface="+mj-lt"/>
                <a:ea typeface="+mj-ea"/>
                <a:cs typeface="+mj-cs"/>
              </a:rPr>
              <a:t>A</a:t>
            </a:r>
            <a:r>
              <a:rPr lang="en-US" sz="4000" kern="1200">
                <a:solidFill>
                  <a:schemeClr val="tx1"/>
                </a:solidFill>
                <a:effectLst/>
                <a:latin typeface="+mj-lt"/>
                <a:ea typeface="+mj-ea"/>
                <a:cs typeface="+mj-cs"/>
              </a:rPr>
              <a:t>ssume that the story’s original teller is not lying, but keep in mind that the information as they present it may be mistaken, misinterpreted, or misleading </a:t>
            </a:r>
            <a:endParaRPr lang="en-US" sz="4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C78D3E58-C633-0AA9-BAEB-E5FE4CE2E4A6}"/>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1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74F75-D2FE-32E5-34E0-59ED07D650DF}"/>
              </a:ext>
            </a:extLst>
          </p:cNvPr>
          <p:cNvSpPr>
            <a:spLocks noGrp="1"/>
          </p:cNvSpPr>
          <p:nvPr>
            <p:ph type="title"/>
          </p:nvPr>
        </p:nvSpPr>
        <p:spPr/>
        <p:txBody>
          <a:bodyPr/>
          <a:lstStyle/>
          <a:p>
            <a:r>
              <a:rPr lang="en-US" dirty="0"/>
              <a:t>Coding in Groups</a:t>
            </a:r>
          </a:p>
        </p:txBody>
      </p:sp>
      <p:graphicFrame>
        <p:nvGraphicFramePr>
          <p:cNvPr id="7" name="Content Placeholder 4">
            <a:extLst>
              <a:ext uri="{FF2B5EF4-FFF2-40B4-BE49-F238E27FC236}">
                <a16:creationId xmlns:a16="http://schemas.microsoft.com/office/drawing/2014/main" id="{52BD6352-8ABF-BC1D-D28D-AC3B5DFCC08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71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592E-DF20-25EF-B814-3B35352B79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225A01D-3CAA-FB1B-637F-49013EEFA2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793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 </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2880451178"/>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04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789848371"/>
              </p:ext>
            </p:extLst>
          </p:nvPr>
        </p:nvGraphicFramePr>
        <p:xfrm>
          <a:off x="838199" y="3073463"/>
          <a:ext cx="10691813" cy="29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25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1743053248"/>
              </p:ext>
            </p:extLst>
          </p:nvPr>
        </p:nvGraphicFramePr>
        <p:xfrm>
          <a:off x="838199" y="3073463"/>
          <a:ext cx="10691813" cy="29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807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2012951925"/>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52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  0.20  -1.56   1.55</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3572638790"/>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078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  0.20  -1.56   1.55</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666393340"/>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5526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26B6-AB11-5B47-8828-9BDE08F20548}"/>
              </a:ext>
            </a:extLst>
          </p:cNvPr>
          <p:cNvSpPr>
            <a:spLocks noGrp="1"/>
          </p:cNvSpPr>
          <p:nvPr>
            <p:ph type="title"/>
          </p:nvPr>
        </p:nvSpPr>
        <p:spPr/>
        <p:txBody>
          <a:bodyPr/>
          <a:lstStyle/>
          <a:p>
            <a:r>
              <a:rPr lang="en-US" dirty="0"/>
              <a:t>Emotions</a:t>
            </a:r>
          </a:p>
        </p:txBody>
      </p:sp>
      <p:sp>
        <p:nvSpPr>
          <p:cNvPr id="3" name="Content Placeholder 2">
            <a:extLst>
              <a:ext uri="{FF2B5EF4-FFF2-40B4-BE49-F238E27FC236}">
                <a16:creationId xmlns:a16="http://schemas.microsoft.com/office/drawing/2014/main" id="{92C8AE91-EEF7-E0CA-050E-0C5A69404F04}"/>
              </a:ext>
            </a:extLst>
          </p:cNvPr>
          <p:cNvSpPr>
            <a:spLocks noGrp="1"/>
          </p:cNvSpPr>
          <p:nvPr>
            <p:ph idx="1"/>
          </p:nvPr>
        </p:nvSpPr>
        <p:spPr/>
        <p:txBody>
          <a:bodyPr/>
          <a:lstStyle/>
          <a:p>
            <a:r>
              <a:rPr lang="en-US" dirty="0"/>
              <a:t>Emotions as </a:t>
            </a:r>
            <a:r>
              <a:rPr lang="en-US" b="1" dirty="0"/>
              <a:t>signals </a:t>
            </a:r>
          </a:p>
          <a:p>
            <a:pPr lvl="1"/>
            <a:r>
              <a:rPr lang="en-US" dirty="0"/>
              <a:t>Help others to define situations </a:t>
            </a:r>
          </a:p>
          <a:p>
            <a:pPr lvl="1"/>
            <a:r>
              <a:rPr lang="en-US" dirty="0"/>
              <a:t>Assess how recent situation/interaction proceeded </a:t>
            </a:r>
          </a:p>
          <a:p>
            <a:pPr lvl="1"/>
            <a:endParaRPr lang="en-US" dirty="0"/>
          </a:p>
          <a:p>
            <a:r>
              <a:rPr lang="en-US" sz="2400" dirty="0"/>
              <a:t> “</a:t>
            </a:r>
            <a:r>
              <a:rPr lang="en-US" sz="2400" dirty="0">
                <a:effectLst/>
              </a:rPr>
              <a:t>Events involving you produce impressions of </a:t>
            </a:r>
            <a:r>
              <a:rPr lang="en-US" sz="2400" b="1" dirty="0">
                <a:effectLst/>
              </a:rPr>
              <a:t>who you seem to be</a:t>
            </a:r>
            <a:r>
              <a:rPr lang="en-US" sz="2400" dirty="0">
                <a:effectLst/>
              </a:rPr>
              <a:t>, and your </a:t>
            </a:r>
            <a:r>
              <a:rPr lang="en-US" sz="2400" b="1" dirty="0">
                <a:effectLst/>
              </a:rPr>
              <a:t>identity defines who you are supposed to be</a:t>
            </a:r>
            <a:r>
              <a:rPr lang="en-US" sz="2400" dirty="0">
                <a:effectLst/>
              </a:rPr>
              <a:t>. Your emotion connects the two. Your emotion, combined with your identity, creates the impression of you that is emerging in the current event. The impression generated by the conjunction of your emotion and identity duplicates the impression of you generated by the event” (Heise Expressive Order, 59)</a:t>
            </a:r>
            <a:endParaRPr lang="en-US" sz="2400" dirty="0"/>
          </a:p>
          <a:p>
            <a:pPr marL="0" indent="0">
              <a:buNone/>
            </a:pPr>
            <a:endParaRPr lang="en-US" dirty="0"/>
          </a:p>
        </p:txBody>
      </p:sp>
    </p:spTree>
    <p:extLst>
      <p:ext uri="{BB962C8B-B14F-4D97-AF65-F5344CB8AC3E}">
        <p14:creationId xmlns:p14="http://schemas.microsoft.com/office/powerpoint/2010/main" val="202141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6BD0-A753-A532-4CAB-FC6BAA4C1331}"/>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5E3FCD21-F7D5-05B9-7C8B-20B909AB0A30}"/>
              </a:ext>
            </a:extLst>
          </p:cNvPr>
          <p:cNvSpPr>
            <a:spLocks noGrp="1"/>
          </p:cNvSpPr>
          <p:nvPr>
            <p:ph idx="1"/>
          </p:nvPr>
        </p:nvSpPr>
        <p:spPr/>
        <p:txBody>
          <a:bodyPr/>
          <a:lstStyle/>
          <a:p>
            <a:r>
              <a:rPr lang="en-US" dirty="0"/>
              <a:t>Mixed up a few dates – </a:t>
            </a:r>
          </a:p>
          <a:p>
            <a:pPr lvl="1"/>
            <a:r>
              <a:rPr lang="en-US" dirty="0"/>
              <a:t>Lab 2 is due </a:t>
            </a:r>
            <a:r>
              <a:rPr lang="en-US" b="1" dirty="0"/>
              <a:t>Feb 24 at 8 am </a:t>
            </a:r>
          </a:p>
          <a:p>
            <a:pPr lvl="1"/>
            <a:r>
              <a:rPr lang="en-US" dirty="0"/>
              <a:t>Lab 3 is available online today, but we’ll be spending more time on Wednesday actually completing it in class. </a:t>
            </a:r>
          </a:p>
          <a:p>
            <a:pPr lvl="1"/>
            <a:r>
              <a:rPr lang="en-US" dirty="0"/>
              <a:t>Lab 3 is due on </a:t>
            </a:r>
            <a:r>
              <a:rPr lang="en-US" b="1" dirty="0"/>
              <a:t>March 1 at 8am </a:t>
            </a:r>
          </a:p>
          <a:p>
            <a:pPr lvl="1"/>
            <a:endParaRPr lang="en-US" b="1" dirty="0"/>
          </a:p>
          <a:p>
            <a:r>
              <a:rPr lang="en-US" dirty="0"/>
              <a:t>No class on March 31</a:t>
            </a:r>
          </a:p>
          <a:p>
            <a:pPr lvl="1"/>
            <a:r>
              <a:rPr lang="en-US" dirty="0"/>
              <a:t>Both Prof. Smith-Lovin and I will be at a conference</a:t>
            </a:r>
          </a:p>
          <a:p>
            <a:pPr lvl="1"/>
            <a:r>
              <a:rPr lang="en-US" dirty="0"/>
              <a:t>Website schedule has been updated to reflect any changed deadlines</a:t>
            </a:r>
          </a:p>
        </p:txBody>
      </p:sp>
    </p:spTree>
    <p:extLst>
      <p:ext uri="{BB962C8B-B14F-4D97-AF65-F5344CB8AC3E}">
        <p14:creationId xmlns:p14="http://schemas.microsoft.com/office/powerpoint/2010/main" val="1651901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4F7B-D2E8-9C17-DFA7-668691469694}"/>
              </a:ext>
            </a:extLst>
          </p:cNvPr>
          <p:cNvSpPr>
            <a:spLocks noGrp="1"/>
          </p:cNvSpPr>
          <p:nvPr>
            <p:ph type="title"/>
          </p:nvPr>
        </p:nvSpPr>
        <p:spPr/>
        <p:txBody>
          <a:bodyPr>
            <a:normAutofit/>
          </a:bodyPr>
          <a:lstStyle/>
          <a:p>
            <a:r>
              <a:rPr lang="en-US" dirty="0"/>
              <a:t>Emotions</a:t>
            </a:r>
          </a:p>
        </p:txBody>
      </p:sp>
      <p:graphicFrame>
        <p:nvGraphicFramePr>
          <p:cNvPr id="6" name="Table 5">
            <a:extLst>
              <a:ext uri="{FF2B5EF4-FFF2-40B4-BE49-F238E27FC236}">
                <a16:creationId xmlns:a16="http://schemas.microsoft.com/office/drawing/2014/main" id="{B57B6879-784E-E888-596E-85D989FA947E}"/>
              </a:ext>
            </a:extLst>
          </p:cNvPr>
          <p:cNvGraphicFramePr>
            <a:graphicFrameLocks noGrp="1"/>
          </p:cNvGraphicFramePr>
          <p:nvPr>
            <p:extLst>
              <p:ext uri="{D42A27DB-BD31-4B8C-83A1-F6EECF244321}">
                <p14:modId xmlns:p14="http://schemas.microsoft.com/office/powerpoint/2010/main" val="2793850157"/>
              </p:ext>
            </p:extLst>
          </p:nvPr>
        </p:nvGraphicFramePr>
        <p:xfrm>
          <a:off x="838200" y="3994214"/>
          <a:ext cx="3286708" cy="2441700"/>
        </p:xfrm>
        <a:graphic>
          <a:graphicData uri="http://schemas.openxmlformats.org/drawingml/2006/table">
            <a:tbl>
              <a:tblPr firstRow="1" bandRow="1">
                <a:tableStyleId>{21E4AEA4-8DFA-4A89-87EB-49C32662AFE0}</a:tableStyleId>
              </a:tblPr>
              <a:tblGrid>
                <a:gridCol w="504062">
                  <a:extLst>
                    <a:ext uri="{9D8B030D-6E8A-4147-A177-3AD203B41FA5}">
                      <a16:colId xmlns:a16="http://schemas.microsoft.com/office/drawing/2014/main" val="1241945516"/>
                    </a:ext>
                  </a:extLst>
                </a:gridCol>
                <a:gridCol w="1322142">
                  <a:extLst>
                    <a:ext uri="{9D8B030D-6E8A-4147-A177-3AD203B41FA5}">
                      <a16:colId xmlns:a16="http://schemas.microsoft.com/office/drawing/2014/main" val="3525402151"/>
                    </a:ext>
                  </a:extLst>
                </a:gridCol>
                <a:gridCol w="1460504">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2.28</a:t>
                      </a:r>
                    </a:p>
                  </a:txBody>
                  <a:tcPr/>
                </a:tc>
                <a:tc>
                  <a:txBody>
                    <a:bodyPr/>
                    <a:lstStyle/>
                    <a:p>
                      <a:r>
                        <a:rPr lang="en-US" sz="2000" dirty="0"/>
                        <a:t>-1.85</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2.22</a:t>
                      </a:r>
                    </a:p>
                  </a:txBody>
                  <a:tcPr/>
                </a:tc>
                <a:tc>
                  <a:txBody>
                    <a:bodyPr/>
                    <a:lstStyle/>
                    <a:p>
                      <a:r>
                        <a:rPr lang="en-US" sz="2000" dirty="0"/>
                        <a:t>1.53</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0.70</a:t>
                      </a:r>
                    </a:p>
                  </a:txBody>
                  <a:tcPr/>
                </a:tc>
                <a:tc>
                  <a:txBody>
                    <a:bodyPr/>
                    <a:lstStyle/>
                    <a:p>
                      <a:r>
                        <a:rPr lang="en-US" sz="2000" dirty="0"/>
                        <a:t>1.29</a:t>
                      </a:r>
                      <a:endParaRPr lang="en-US" sz="2000" b="1" dirty="0"/>
                    </a:p>
                  </a:txBody>
                  <a:tcPr/>
                </a:tc>
                <a:extLst>
                  <a:ext uri="{0D108BD9-81ED-4DB2-BD59-A6C34878D82A}">
                    <a16:rowId xmlns:a16="http://schemas.microsoft.com/office/drawing/2014/main" val="3078091485"/>
                  </a:ext>
                </a:extLst>
              </a:tr>
            </a:tbl>
          </a:graphicData>
        </a:graphic>
      </p:graphicFrame>
      <p:graphicFrame>
        <p:nvGraphicFramePr>
          <p:cNvPr id="7" name="Content Placeholder 2">
            <a:extLst>
              <a:ext uri="{FF2B5EF4-FFF2-40B4-BE49-F238E27FC236}">
                <a16:creationId xmlns:a16="http://schemas.microsoft.com/office/drawing/2014/main" id="{95303DE3-CDDE-E88A-14D3-7A70D23B1404}"/>
              </a:ext>
            </a:extLst>
          </p:cNvPr>
          <p:cNvGraphicFramePr>
            <a:graphicFrameLocks/>
          </p:cNvGraphicFramePr>
          <p:nvPr>
            <p:extLst>
              <p:ext uri="{D42A27DB-BD31-4B8C-83A1-F6EECF244321}">
                <p14:modId xmlns:p14="http://schemas.microsoft.com/office/powerpoint/2010/main" val="1917891250"/>
              </p:ext>
            </p:extLst>
          </p:nvPr>
        </p:nvGraphicFramePr>
        <p:xfrm>
          <a:off x="838200" y="141611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879E140-DB63-3DCC-395E-DF3078A56B5A}"/>
              </a:ext>
            </a:extLst>
          </p:cNvPr>
          <p:cNvSpPr txBox="1"/>
          <p:nvPr/>
        </p:nvSpPr>
        <p:spPr>
          <a:xfrm>
            <a:off x="5229225" y="4529138"/>
            <a:ext cx="5272088" cy="1754326"/>
          </a:xfrm>
          <a:prstGeom prst="rect">
            <a:avLst/>
          </a:prstGeom>
          <a:noFill/>
        </p:spPr>
        <p:txBody>
          <a:bodyPr wrap="square" rtlCol="0">
            <a:spAutoFit/>
          </a:bodyPr>
          <a:lstStyle/>
          <a:p>
            <a:r>
              <a:rPr lang="en-US" dirty="0"/>
              <a:t>What emotion combines with the fundamental EPA profile to produce the transient outcome? </a:t>
            </a:r>
          </a:p>
          <a:p>
            <a:endParaRPr lang="en-US" dirty="0"/>
          </a:p>
          <a:p>
            <a:r>
              <a:rPr lang="en-US" dirty="0"/>
              <a:t>-2.53   0.13   2.51</a:t>
            </a:r>
          </a:p>
          <a:p>
            <a:endParaRPr lang="en-US" dirty="0"/>
          </a:p>
          <a:p>
            <a:r>
              <a:rPr lang="en-US" dirty="0"/>
              <a:t>~ Bad Tempered</a:t>
            </a:r>
          </a:p>
        </p:txBody>
      </p:sp>
    </p:spTree>
    <p:extLst>
      <p:ext uri="{BB962C8B-B14F-4D97-AF65-F5344CB8AC3E}">
        <p14:creationId xmlns:p14="http://schemas.microsoft.com/office/powerpoint/2010/main" val="2746446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AF43-E300-CC10-556F-720ECD06C484}"/>
              </a:ext>
            </a:extLst>
          </p:cNvPr>
          <p:cNvSpPr>
            <a:spLocks noGrp="1"/>
          </p:cNvSpPr>
          <p:nvPr>
            <p:ph type="title"/>
          </p:nvPr>
        </p:nvSpPr>
        <p:spPr/>
        <p:txBody>
          <a:bodyPr/>
          <a:lstStyle/>
          <a:p>
            <a:r>
              <a:rPr lang="en-US" dirty="0"/>
              <a:t>Characteristic Emotion</a:t>
            </a:r>
          </a:p>
        </p:txBody>
      </p:sp>
      <p:sp>
        <p:nvSpPr>
          <p:cNvPr id="3" name="Content Placeholder 2">
            <a:extLst>
              <a:ext uri="{FF2B5EF4-FFF2-40B4-BE49-F238E27FC236}">
                <a16:creationId xmlns:a16="http://schemas.microsoft.com/office/drawing/2014/main" id="{60170D66-EC9A-7602-7E96-57F5F7E00793}"/>
              </a:ext>
            </a:extLst>
          </p:cNvPr>
          <p:cNvSpPr>
            <a:spLocks noGrp="1"/>
          </p:cNvSpPr>
          <p:nvPr>
            <p:ph idx="1"/>
          </p:nvPr>
        </p:nvSpPr>
        <p:spPr/>
        <p:txBody>
          <a:bodyPr/>
          <a:lstStyle/>
          <a:p>
            <a:r>
              <a:rPr lang="en-US" dirty="0"/>
              <a:t>The emotion predicted for an identity that is </a:t>
            </a:r>
            <a:r>
              <a:rPr lang="en-US" b="1" dirty="0"/>
              <a:t>perfectly confirmed </a:t>
            </a:r>
            <a:r>
              <a:rPr lang="en-US" dirty="0"/>
              <a:t>through an interaction</a:t>
            </a:r>
          </a:p>
          <a:p>
            <a:pPr lvl="1"/>
            <a:r>
              <a:rPr lang="en-US" dirty="0"/>
              <a:t>Perfect confirmation = no movement away from the fundamental sentiment</a:t>
            </a:r>
          </a:p>
          <a:p>
            <a:pPr lvl="1"/>
            <a:r>
              <a:rPr lang="en-US" dirty="0"/>
              <a:t> </a:t>
            </a:r>
          </a:p>
          <a:p>
            <a:pPr lvl="1"/>
            <a:endParaRPr lang="en-US" dirty="0"/>
          </a:p>
        </p:txBody>
      </p:sp>
      <p:grpSp>
        <p:nvGrpSpPr>
          <p:cNvPr id="4" name="Group 3">
            <a:extLst>
              <a:ext uri="{FF2B5EF4-FFF2-40B4-BE49-F238E27FC236}">
                <a16:creationId xmlns:a16="http://schemas.microsoft.com/office/drawing/2014/main" id="{88A4A943-93CE-7946-C569-40D9B3CE8CC5}"/>
              </a:ext>
            </a:extLst>
          </p:cNvPr>
          <p:cNvGrpSpPr/>
          <p:nvPr/>
        </p:nvGrpSpPr>
        <p:grpSpPr>
          <a:xfrm>
            <a:off x="1480813" y="3429000"/>
            <a:ext cx="2915298" cy="1457649"/>
            <a:chOff x="1245" y="645156"/>
            <a:chExt cx="2915298" cy="1457649"/>
          </a:xfrm>
        </p:grpSpPr>
        <p:sp>
          <p:nvSpPr>
            <p:cNvPr id="5" name="Rounded Rectangle 4">
              <a:extLst>
                <a:ext uri="{FF2B5EF4-FFF2-40B4-BE49-F238E27FC236}">
                  <a16:creationId xmlns:a16="http://schemas.microsoft.com/office/drawing/2014/main" id="{D81E4FB5-D6EB-618F-6588-F2D6C4CDFB1B}"/>
                </a:ext>
              </a:extLst>
            </p:cNvPr>
            <p:cNvSpPr/>
            <p:nvPr/>
          </p:nvSpPr>
          <p:spPr>
            <a:xfrm>
              <a:off x="1245" y="645156"/>
              <a:ext cx="2915298" cy="145764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6C389110-47B5-E85D-0597-BB2499152045}"/>
                </a:ext>
              </a:extLst>
            </p:cNvPr>
            <p:cNvSpPr txBox="1"/>
            <p:nvPr/>
          </p:nvSpPr>
          <p:spPr>
            <a:xfrm>
              <a:off x="43938" y="687849"/>
              <a:ext cx="2829912" cy="13722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Doctor</a:t>
              </a:r>
            </a:p>
          </p:txBody>
        </p:sp>
      </p:grpSp>
      <p:graphicFrame>
        <p:nvGraphicFramePr>
          <p:cNvPr id="7" name="Table 6">
            <a:extLst>
              <a:ext uri="{FF2B5EF4-FFF2-40B4-BE49-F238E27FC236}">
                <a16:creationId xmlns:a16="http://schemas.microsoft.com/office/drawing/2014/main" id="{BCF8BE94-B63A-5276-8738-02033AEDCC19}"/>
              </a:ext>
            </a:extLst>
          </p:cNvPr>
          <p:cNvGraphicFramePr>
            <a:graphicFrameLocks noGrp="1"/>
          </p:cNvGraphicFramePr>
          <p:nvPr>
            <p:extLst>
              <p:ext uri="{D42A27DB-BD31-4B8C-83A1-F6EECF244321}">
                <p14:modId xmlns:p14="http://schemas.microsoft.com/office/powerpoint/2010/main" val="2181322776"/>
              </p:ext>
            </p:extLst>
          </p:nvPr>
        </p:nvGraphicFramePr>
        <p:xfrm>
          <a:off x="5138738" y="3471693"/>
          <a:ext cx="3662362" cy="2471355"/>
        </p:xfrm>
        <a:graphic>
          <a:graphicData uri="http://schemas.openxmlformats.org/drawingml/2006/table">
            <a:tbl>
              <a:tblPr firstRow="1" bandRow="1">
                <a:tableStyleId>{21E4AEA4-8DFA-4A89-87EB-49C32662AFE0}</a:tableStyleId>
              </a:tblPr>
              <a:tblGrid>
                <a:gridCol w="561674">
                  <a:extLst>
                    <a:ext uri="{9D8B030D-6E8A-4147-A177-3AD203B41FA5}">
                      <a16:colId xmlns:a16="http://schemas.microsoft.com/office/drawing/2014/main" val="1241945516"/>
                    </a:ext>
                  </a:extLst>
                </a:gridCol>
                <a:gridCol w="1473256">
                  <a:extLst>
                    <a:ext uri="{9D8B030D-6E8A-4147-A177-3AD203B41FA5}">
                      <a16:colId xmlns:a16="http://schemas.microsoft.com/office/drawing/2014/main" val="3525402151"/>
                    </a:ext>
                  </a:extLst>
                </a:gridCol>
                <a:gridCol w="1627432">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dirty="0"/>
                        <a:t>Characteristic Emotion</a:t>
                      </a:r>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2.28</a:t>
                      </a:r>
                    </a:p>
                  </a:txBody>
                  <a:tcPr/>
                </a:tc>
                <a:tc>
                  <a:txBody>
                    <a:bodyPr/>
                    <a:lstStyle/>
                    <a:p>
                      <a:r>
                        <a:rPr lang="en-US" sz="2000" dirty="0"/>
                        <a:t>2.33</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2.22</a:t>
                      </a:r>
                    </a:p>
                  </a:txBody>
                  <a:tcPr/>
                </a:tc>
                <a:tc>
                  <a:txBody>
                    <a:bodyPr/>
                    <a:lstStyle/>
                    <a:p>
                      <a:r>
                        <a:rPr lang="en-US" sz="2000" dirty="0"/>
                        <a:t>2.84</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0.70</a:t>
                      </a:r>
                    </a:p>
                  </a:txBody>
                  <a:tcPr/>
                </a:tc>
                <a:tc>
                  <a:txBody>
                    <a:bodyPr/>
                    <a:lstStyle/>
                    <a:p>
                      <a:r>
                        <a:rPr lang="en-US" sz="2000" dirty="0"/>
                        <a:t>0.92</a:t>
                      </a:r>
                      <a:endParaRPr lang="en-US" sz="2000" b="1" dirty="0"/>
                    </a:p>
                  </a:txBody>
                  <a:tcPr/>
                </a:tc>
                <a:extLst>
                  <a:ext uri="{0D108BD9-81ED-4DB2-BD59-A6C34878D82A}">
                    <a16:rowId xmlns:a16="http://schemas.microsoft.com/office/drawing/2014/main" val="3078091485"/>
                  </a:ext>
                </a:extLst>
              </a:tr>
            </a:tbl>
          </a:graphicData>
        </a:graphic>
      </p:graphicFrame>
      <p:pic>
        <p:nvPicPr>
          <p:cNvPr id="9" name="Picture 8" descr="Table&#10;&#10;Description automatically generated with medium confidence">
            <a:extLst>
              <a:ext uri="{FF2B5EF4-FFF2-40B4-BE49-F238E27FC236}">
                <a16:creationId xmlns:a16="http://schemas.microsoft.com/office/drawing/2014/main" id="{CEF34AFF-FEFE-E963-979E-29A2C4BFEF38}"/>
              </a:ext>
            </a:extLst>
          </p:cNvPr>
          <p:cNvPicPr>
            <a:picLocks noChangeAspect="1"/>
          </p:cNvPicPr>
          <p:nvPr/>
        </p:nvPicPr>
        <p:blipFill rotWithShape="1">
          <a:blip r:embed="rId2"/>
          <a:srcRect r="22631"/>
          <a:stretch/>
        </p:blipFill>
        <p:spPr>
          <a:xfrm>
            <a:off x="8819194" y="3582908"/>
            <a:ext cx="6013450" cy="2360140"/>
          </a:xfrm>
          <a:prstGeom prst="rect">
            <a:avLst/>
          </a:prstGeom>
        </p:spPr>
      </p:pic>
    </p:spTree>
    <p:extLst>
      <p:ext uri="{BB962C8B-B14F-4D97-AF65-F5344CB8AC3E}">
        <p14:creationId xmlns:p14="http://schemas.microsoft.com/office/powerpoint/2010/main" val="219463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AF43-E300-CC10-556F-720ECD06C484}"/>
              </a:ext>
            </a:extLst>
          </p:cNvPr>
          <p:cNvSpPr>
            <a:spLocks noGrp="1"/>
          </p:cNvSpPr>
          <p:nvPr>
            <p:ph type="title"/>
          </p:nvPr>
        </p:nvSpPr>
        <p:spPr/>
        <p:txBody>
          <a:bodyPr/>
          <a:lstStyle/>
          <a:p>
            <a:r>
              <a:rPr lang="en-US" dirty="0"/>
              <a:t>Characteristic Emotion</a:t>
            </a:r>
          </a:p>
        </p:txBody>
      </p:sp>
      <p:sp>
        <p:nvSpPr>
          <p:cNvPr id="3" name="Content Placeholder 2">
            <a:extLst>
              <a:ext uri="{FF2B5EF4-FFF2-40B4-BE49-F238E27FC236}">
                <a16:creationId xmlns:a16="http://schemas.microsoft.com/office/drawing/2014/main" id="{60170D66-EC9A-7602-7E96-57F5F7E00793}"/>
              </a:ext>
            </a:extLst>
          </p:cNvPr>
          <p:cNvSpPr>
            <a:spLocks noGrp="1"/>
          </p:cNvSpPr>
          <p:nvPr>
            <p:ph idx="1"/>
          </p:nvPr>
        </p:nvSpPr>
        <p:spPr/>
        <p:txBody>
          <a:bodyPr/>
          <a:lstStyle/>
          <a:p>
            <a:r>
              <a:rPr lang="en-US" dirty="0"/>
              <a:t>The emotion predicted for an identity that is </a:t>
            </a:r>
            <a:r>
              <a:rPr lang="en-US" b="1" dirty="0"/>
              <a:t>perfectly confirmed </a:t>
            </a:r>
            <a:r>
              <a:rPr lang="en-US" dirty="0"/>
              <a:t>through an interaction</a:t>
            </a:r>
          </a:p>
          <a:p>
            <a:pPr lvl="1"/>
            <a:r>
              <a:rPr lang="en-US" dirty="0"/>
              <a:t>Perfect confirmation = no movement away from the fundamental sentiment</a:t>
            </a:r>
          </a:p>
          <a:p>
            <a:pPr lvl="1"/>
            <a:r>
              <a:rPr lang="en-US" dirty="0"/>
              <a:t> </a:t>
            </a:r>
          </a:p>
          <a:p>
            <a:pPr lvl="1"/>
            <a:endParaRPr lang="en-US" dirty="0"/>
          </a:p>
        </p:txBody>
      </p:sp>
      <p:grpSp>
        <p:nvGrpSpPr>
          <p:cNvPr id="4" name="Group 3">
            <a:extLst>
              <a:ext uri="{FF2B5EF4-FFF2-40B4-BE49-F238E27FC236}">
                <a16:creationId xmlns:a16="http://schemas.microsoft.com/office/drawing/2014/main" id="{88A4A943-93CE-7946-C569-40D9B3CE8CC5}"/>
              </a:ext>
            </a:extLst>
          </p:cNvPr>
          <p:cNvGrpSpPr/>
          <p:nvPr/>
        </p:nvGrpSpPr>
        <p:grpSpPr>
          <a:xfrm>
            <a:off x="1480813" y="3429000"/>
            <a:ext cx="2915298" cy="1457649"/>
            <a:chOff x="1245" y="645156"/>
            <a:chExt cx="2915298" cy="1457649"/>
          </a:xfrm>
        </p:grpSpPr>
        <p:sp>
          <p:nvSpPr>
            <p:cNvPr id="5" name="Rounded Rectangle 4">
              <a:extLst>
                <a:ext uri="{FF2B5EF4-FFF2-40B4-BE49-F238E27FC236}">
                  <a16:creationId xmlns:a16="http://schemas.microsoft.com/office/drawing/2014/main" id="{D81E4FB5-D6EB-618F-6588-F2D6C4CDFB1B}"/>
                </a:ext>
              </a:extLst>
            </p:cNvPr>
            <p:cNvSpPr/>
            <p:nvPr/>
          </p:nvSpPr>
          <p:spPr>
            <a:xfrm>
              <a:off x="1245" y="645156"/>
              <a:ext cx="2915298" cy="145764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6C389110-47B5-E85D-0597-BB2499152045}"/>
                </a:ext>
              </a:extLst>
            </p:cNvPr>
            <p:cNvSpPr txBox="1"/>
            <p:nvPr/>
          </p:nvSpPr>
          <p:spPr>
            <a:xfrm>
              <a:off x="43938" y="687849"/>
              <a:ext cx="2829912" cy="13722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Telemarketer</a:t>
              </a:r>
            </a:p>
          </p:txBody>
        </p:sp>
      </p:grpSp>
      <p:graphicFrame>
        <p:nvGraphicFramePr>
          <p:cNvPr id="7" name="Table 6">
            <a:extLst>
              <a:ext uri="{FF2B5EF4-FFF2-40B4-BE49-F238E27FC236}">
                <a16:creationId xmlns:a16="http://schemas.microsoft.com/office/drawing/2014/main" id="{BCF8BE94-B63A-5276-8738-02033AEDCC19}"/>
              </a:ext>
            </a:extLst>
          </p:cNvPr>
          <p:cNvGraphicFramePr>
            <a:graphicFrameLocks noGrp="1"/>
          </p:cNvGraphicFramePr>
          <p:nvPr>
            <p:extLst>
              <p:ext uri="{D42A27DB-BD31-4B8C-83A1-F6EECF244321}">
                <p14:modId xmlns:p14="http://schemas.microsoft.com/office/powerpoint/2010/main" val="925618728"/>
              </p:ext>
            </p:extLst>
          </p:nvPr>
        </p:nvGraphicFramePr>
        <p:xfrm>
          <a:off x="5138738" y="3471693"/>
          <a:ext cx="3662362" cy="2471355"/>
        </p:xfrm>
        <a:graphic>
          <a:graphicData uri="http://schemas.openxmlformats.org/drawingml/2006/table">
            <a:tbl>
              <a:tblPr firstRow="1" bandRow="1">
                <a:tableStyleId>{21E4AEA4-8DFA-4A89-87EB-49C32662AFE0}</a:tableStyleId>
              </a:tblPr>
              <a:tblGrid>
                <a:gridCol w="561674">
                  <a:extLst>
                    <a:ext uri="{9D8B030D-6E8A-4147-A177-3AD203B41FA5}">
                      <a16:colId xmlns:a16="http://schemas.microsoft.com/office/drawing/2014/main" val="1241945516"/>
                    </a:ext>
                  </a:extLst>
                </a:gridCol>
                <a:gridCol w="1473256">
                  <a:extLst>
                    <a:ext uri="{9D8B030D-6E8A-4147-A177-3AD203B41FA5}">
                      <a16:colId xmlns:a16="http://schemas.microsoft.com/office/drawing/2014/main" val="3525402151"/>
                    </a:ext>
                  </a:extLst>
                </a:gridCol>
                <a:gridCol w="1627432">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dirty="0"/>
                        <a:t>Characteristic Emotion</a:t>
                      </a:r>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 -1.21</a:t>
                      </a:r>
                    </a:p>
                  </a:txBody>
                  <a:tcPr/>
                </a:tc>
                <a:tc>
                  <a:txBody>
                    <a:bodyPr/>
                    <a:lstStyle/>
                    <a:p>
                      <a:r>
                        <a:rPr lang="en-US" sz="2000" dirty="0"/>
                        <a:t>0.05</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-1.19</a:t>
                      </a:r>
                    </a:p>
                  </a:txBody>
                  <a:tcPr/>
                </a:tc>
                <a:tc>
                  <a:txBody>
                    <a:bodyPr/>
                    <a:lstStyle/>
                    <a:p>
                      <a:r>
                        <a:rPr lang="en-US" sz="2000" b="1" dirty="0"/>
                        <a:t>-</a:t>
                      </a:r>
                      <a:r>
                        <a:rPr lang="en-US" sz="2000" dirty="0"/>
                        <a:t>0.63</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1.13</a:t>
                      </a:r>
                    </a:p>
                  </a:txBody>
                  <a:tcPr/>
                </a:tc>
                <a:tc>
                  <a:txBody>
                    <a:bodyPr/>
                    <a:lstStyle/>
                    <a:p>
                      <a:r>
                        <a:rPr lang="en-US" sz="2000" dirty="0"/>
                        <a:t>1.35</a:t>
                      </a:r>
                      <a:endParaRPr lang="en-US" sz="2000" b="1" dirty="0"/>
                    </a:p>
                  </a:txBody>
                  <a:tcPr/>
                </a:tc>
                <a:extLst>
                  <a:ext uri="{0D108BD9-81ED-4DB2-BD59-A6C34878D82A}">
                    <a16:rowId xmlns:a16="http://schemas.microsoft.com/office/drawing/2014/main" val="3078091485"/>
                  </a:ext>
                </a:extLst>
              </a:tr>
            </a:tbl>
          </a:graphicData>
        </a:graphic>
      </p:graphicFrame>
    </p:spTree>
    <p:extLst>
      <p:ext uri="{BB962C8B-B14F-4D97-AF65-F5344CB8AC3E}">
        <p14:creationId xmlns:p14="http://schemas.microsoft.com/office/powerpoint/2010/main" val="105028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B896-07FA-6310-EDD5-B560E7C0B65A}"/>
              </a:ext>
            </a:extLst>
          </p:cNvPr>
          <p:cNvSpPr>
            <a:spLocks noGrp="1"/>
          </p:cNvSpPr>
          <p:nvPr>
            <p:ph type="title"/>
          </p:nvPr>
        </p:nvSpPr>
        <p:spPr/>
        <p:txBody>
          <a:bodyPr/>
          <a:lstStyle/>
          <a:p>
            <a:r>
              <a:rPr lang="en-US" dirty="0"/>
              <a:t>Structural Emotion</a:t>
            </a:r>
          </a:p>
        </p:txBody>
      </p:sp>
      <p:sp>
        <p:nvSpPr>
          <p:cNvPr id="3" name="Content Placeholder 2">
            <a:extLst>
              <a:ext uri="{FF2B5EF4-FFF2-40B4-BE49-F238E27FC236}">
                <a16:creationId xmlns:a16="http://schemas.microsoft.com/office/drawing/2014/main" id="{16884ED0-5F97-9598-16C7-0B9D01C9E0F9}"/>
              </a:ext>
            </a:extLst>
          </p:cNvPr>
          <p:cNvSpPr>
            <a:spLocks noGrp="1"/>
          </p:cNvSpPr>
          <p:nvPr>
            <p:ph idx="1"/>
          </p:nvPr>
        </p:nvSpPr>
        <p:spPr/>
        <p:txBody>
          <a:bodyPr/>
          <a:lstStyle/>
          <a:p>
            <a:r>
              <a:rPr lang="en-US" dirty="0"/>
              <a:t>Emotions that are a result of optimal interactions between a dyad </a:t>
            </a:r>
          </a:p>
          <a:p>
            <a:endParaRPr lang="en-US" dirty="0"/>
          </a:p>
          <a:p>
            <a:endParaRPr lang="en-US" dirty="0"/>
          </a:p>
        </p:txBody>
      </p:sp>
      <p:graphicFrame>
        <p:nvGraphicFramePr>
          <p:cNvPr id="5" name="Content Placeholder 2">
            <a:extLst>
              <a:ext uri="{FF2B5EF4-FFF2-40B4-BE49-F238E27FC236}">
                <a16:creationId xmlns:a16="http://schemas.microsoft.com/office/drawing/2014/main" id="{92A0D207-F12B-B719-9018-F9A5F185934D}"/>
              </a:ext>
            </a:extLst>
          </p:cNvPr>
          <p:cNvGraphicFramePr>
            <a:graphicFrameLocks/>
          </p:cNvGraphicFramePr>
          <p:nvPr>
            <p:extLst>
              <p:ext uri="{D42A27DB-BD31-4B8C-83A1-F6EECF244321}">
                <p14:modId xmlns:p14="http://schemas.microsoft.com/office/powerpoint/2010/main" val="925458146"/>
              </p:ext>
            </p:extLst>
          </p:nvPr>
        </p:nvGraphicFramePr>
        <p:xfrm>
          <a:off x="750093" y="2530506"/>
          <a:ext cx="10691813" cy="29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C868D82-75F1-BF3D-5E6A-C6B876DAF239}"/>
              </a:ext>
            </a:extLst>
          </p:cNvPr>
          <p:cNvSpPr txBox="1"/>
          <p:nvPr/>
        </p:nvSpPr>
        <p:spPr>
          <a:xfrm>
            <a:off x="750093" y="5145353"/>
            <a:ext cx="2970621" cy="1200329"/>
          </a:xfrm>
          <a:prstGeom prst="rect">
            <a:avLst/>
          </a:prstGeom>
          <a:noFill/>
        </p:spPr>
        <p:txBody>
          <a:bodyPr wrap="none" rtlCol="0">
            <a:spAutoFit/>
          </a:bodyPr>
          <a:lstStyle/>
          <a:p>
            <a:r>
              <a:rPr lang="en-US" dirty="0"/>
              <a:t>After the event, surgeons are </a:t>
            </a:r>
          </a:p>
          <a:p>
            <a:r>
              <a:rPr lang="en-US" dirty="0"/>
              <a:t>predicted to feel:</a:t>
            </a:r>
          </a:p>
          <a:p>
            <a:r>
              <a:rPr lang="en-US" dirty="0"/>
              <a:t>0.51   1.40   1.12</a:t>
            </a:r>
          </a:p>
          <a:p>
            <a:r>
              <a:rPr lang="en-US" dirty="0"/>
              <a:t>Eager</a:t>
            </a:r>
          </a:p>
        </p:txBody>
      </p:sp>
      <p:sp>
        <p:nvSpPr>
          <p:cNvPr id="7" name="TextBox 6">
            <a:extLst>
              <a:ext uri="{FF2B5EF4-FFF2-40B4-BE49-F238E27FC236}">
                <a16:creationId xmlns:a16="http://schemas.microsoft.com/office/drawing/2014/main" id="{1A80C75D-018A-E640-00F3-D449157865A9}"/>
              </a:ext>
            </a:extLst>
          </p:cNvPr>
          <p:cNvSpPr txBox="1"/>
          <p:nvPr/>
        </p:nvSpPr>
        <p:spPr>
          <a:xfrm>
            <a:off x="8471288" y="5021348"/>
            <a:ext cx="3373231" cy="1200329"/>
          </a:xfrm>
          <a:prstGeom prst="rect">
            <a:avLst/>
          </a:prstGeom>
          <a:noFill/>
        </p:spPr>
        <p:txBody>
          <a:bodyPr wrap="none" rtlCol="0">
            <a:spAutoFit/>
          </a:bodyPr>
          <a:lstStyle/>
          <a:p>
            <a:r>
              <a:rPr lang="en-US" dirty="0"/>
              <a:t>After the event, telemarketers are</a:t>
            </a:r>
          </a:p>
          <a:p>
            <a:r>
              <a:rPr lang="en-US" dirty="0"/>
              <a:t> predicted to feel:</a:t>
            </a:r>
          </a:p>
          <a:p>
            <a:r>
              <a:rPr lang="en-US" dirty="0"/>
              <a:t> 1.42   0.13   0.63</a:t>
            </a:r>
          </a:p>
          <a:p>
            <a:r>
              <a:rPr lang="en-US" dirty="0"/>
              <a:t>Awestruck, Charmed</a:t>
            </a:r>
          </a:p>
        </p:txBody>
      </p:sp>
    </p:spTree>
    <p:extLst>
      <p:ext uri="{BB962C8B-B14F-4D97-AF65-F5344CB8AC3E}">
        <p14:creationId xmlns:p14="http://schemas.microsoft.com/office/powerpoint/2010/main" val="4075976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  0.20  -1.56   1.55</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7DC8307-4F46-032E-4EE0-E7C5464CEAAA}"/>
              </a:ext>
            </a:extLst>
          </p:cNvPr>
          <p:cNvSpPr txBox="1"/>
          <p:nvPr/>
        </p:nvSpPr>
        <p:spPr>
          <a:xfrm>
            <a:off x="721518" y="5431402"/>
            <a:ext cx="3426131" cy="1200329"/>
          </a:xfrm>
          <a:prstGeom prst="rect">
            <a:avLst/>
          </a:prstGeom>
          <a:noFill/>
        </p:spPr>
        <p:txBody>
          <a:bodyPr wrap="none" rtlCol="0">
            <a:spAutoFit/>
          </a:bodyPr>
          <a:lstStyle/>
          <a:p>
            <a:r>
              <a:rPr lang="en-US" dirty="0"/>
              <a:t>After the event, telemarketers are </a:t>
            </a:r>
          </a:p>
          <a:p>
            <a:r>
              <a:rPr lang="en-US" dirty="0"/>
              <a:t>predicted to feel:</a:t>
            </a:r>
          </a:p>
          <a:p>
            <a:r>
              <a:rPr lang="en-US" dirty="0"/>
              <a:t> 0.41   0.61   1.45</a:t>
            </a:r>
          </a:p>
          <a:p>
            <a:r>
              <a:rPr lang="en-US" dirty="0"/>
              <a:t>Shocked</a:t>
            </a:r>
          </a:p>
        </p:txBody>
      </p:sp>
      <p:sp>
        <p:nvSpPr>
          <p:cNvPr id="5" name="TextBox 4">
            <a:extLst>
              <a:ext uri="{FF2B5EF4-FFF2-40B4-BE49-F238E27FC236}">
                <a16:creationId xmlns:a16="http://schemas.microsoft.com/office/drawing/2014/main" id="{0C360758-AAB0-413E-A9D1-FACDE7CFC4BD}"/>
              </a:ext>
            </a:extLst>
          </p:cNvPr>
          <p:cNvSpPr txBox="1"/>
          <p:nvPr/>
        </p:nvSpPr>
        <p:spPr>
          <a:xfrm>
            <a:off x="8228398" y="5292546"/>
            <a:ext cx="2970621" cy="1200329"/>
          </a:xfrm>
          <a:prstGeom prst="rect">
            <a:avLst/>
          </a:prstGeom>
          <a:noFill/>
        </p:spPr>
        <p:txBody>
          <a:bodyPr wrap="none" rtlCol="0">
            <a:spAutoFit/>
          </a:bodyPr>
          <a:lstStyle/>
          <a:p>
            <a:r>
              <a:rPr lang="en-US" dirty="0"/>
              <a:t>After the event, surgeons are </a:t>
            </a:r>
          </a:p>
          <a:p>
            <a:r>
              <a:rPr lang="en-US" dirty="0"/>
              <a:t>predicted to feel:</a:t>
            </a:r>
          </a:p>
          <a:p>
            <a:r>
              <a:rPr lang="en-US" dirty="0"/>
              <a:t> 0.85  -1.19   0.46</a:t>
            </a:r>
          </a:p>
          <a:p>
            <a:r>
              <a:rPr lang="en-US" dirty="0"/>
              <a:t>Emotional</a:t>
            </a:r>
          </a:p>
        </p:txBody>
      </p:sp>
    </p:spTree>
    <p:extLst>
      <p:ext uri="{BB962C8B-B14F-4D97-AF65-F5344CB8AC3E}">
        <p14:creationId xmlns:p14="http://schemas.microsoft.com/office/powerpoint/2010/main" val="377310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7917-862B-3A0A-6201-A4C78070EDD3}"/>
              </a:ext>
            </a:extLst>
          </p:cNvPr>
          <p:cNvSpPr>
            <a:spLocks noGrp="1"/>
          </p:cNvSpPr>
          <p:nvPr>
            <p:ph type="title"/>
          </p:nvPr>
        </p:nvSpPr>
        <p:spPr/>
        <p:txBody>
          <a:bodyPr/>
          <a:lstStyle/>
          <a:p>
            <a:r>
              <a:rPr lang="en-US" dirty="0"/>
              <a:t>Relabeling</a:t>
            </a:r>
          </a:p>
        </p:txBody>
      </p:sp>
      <p:sp>
        <p:nvSpPr>
          <p:cNvPr id="3" name="Content Placeholder 2">
            <a:extLst>
              <a:ext uri="{FF2B5EF4-FFF2-40B4-BE49-F238E27FC236}">
                <a16:creationId xmlns:a16="http://schemas.microsoft.com/office/drawing/2014/main" id="{A3EB8D03-92FA-01FB-CC1D-B49E17EEF3F5}"/>
              </a:ext>
            </a:extLst>
          </p:cNvPr>
          <p:cNvSpPr>
            <a:spLocks noGrp="1"/>
          </p:cNvSpPr>
          <p:nvPr>
            <p:ph idx="1"/>
          </p:nvPr>
        </p:nvSpPr>
        <p:spPr/>
        <p:txBody>
          <a:bodyPr/>
          <a:lstStyle/>
          <a:p>
            <a:r>
              <a:rPr lang="en-US" dirty="0"/>
              <a:t>Given the Behavior-Object pair, what actor would we have expected to behave this way? </a:t>
            </a:r>
          </a:p>
        </p:txBody>
      </p:sp>
      <p:graphicFrame>
        <p:nvGraphicFramePr>
          <p:cNvPr id="4" name="Content Placeholder 2">
            <a:extLst>
              <a:ext uri="{FF2B5EF4-FFF2-40B4-BE49-F238E27FC236}">
                <a16:creationId xmlns:a16="http://schemas.microsoft.com/office/drawing/2014/main" id="{AFF2B5F5-C4DB-414D-F6F4-D4A8CCDD24A0}"/>
              </a:ext>
            </a:extLst>
          </p:cNvPr>
          <p:cNvGraphicFramePr>
            <a:graphicFrameLocks/>
          </p:cNvGraphicFramePr>
          <p:nvPr>
            <p:extLst>
              <p:ext uri="{D42A27DB-BD31-4B8C-83A1-F6EECF244321}">
                <p14:modId xmlns:p14="http://schemas.microsoft.com/office/powerpoint/2010/main" val="2594805393"/>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74B2C4F-5106-9D16-74B7-F8750A8F594E}"/>
              </a:ext>
            </a:extLst>
          </p:cNvPr>
          <p:cNvSpPr txBox="1"/>
          <p:nvPr/>
        </p:nvSpPr>
        <p:spPr>
          <a:xfrm>
            <a:off x="838200" y="5587031"/>
            <a:ext cx="2847975" cy="369332"/>
          </a:xfrm>
          <a:prstGeom prst="rect">
            <a:avLst/>
          </a:prstGeom>
          <a:noFill/>
        </p:spPr>
        <p:txBody>
          <a:bodyPr wrap="square">
            <a:spAutoFit/>
          </a:bodyPr>
          <a:lstStyle/>
          <a:p>
            <a:r>
              <a:rPr lang="en-US" dirty="0"/>
              <a:t> -3.20   1.42   1.54</a:t>
            </a:r>
          </a:p>
        </p:txBody>
      </p:sp>
    </p:spTree>
    <p:extLst>
      <p:ext uri="{BB962C8B-B14F-4D97-AF65-F5344CB8AC3E}">
        <p14:creationId xmlns:p14="http://schemas.microsoft.com/office/powerpoint/2010/main" val="4250121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7917-862B-3A0A-6201-A4C78070EDD3}"/>
              </a:ext>
            </a:extLst>
          </p:cNvPr>
          <p:cNvSpPr>
            <a:spLocks noGrp="1"/>
          </p:cNvSpPr>
          <p:nvPr>
            <p:ph type="title"/>
          </p:nvPr>
        </p:nvSpPr>
        <p:spPr/>
        <p:txBody>
          <a:bodyPr/>
          <a:lstStyle/>
          <a:p>
            <a:r>
              <a:rPr lang="en-US" dirty="0"/>
              <a:t>Relabeling</a:t>
            </a:r>
          </a:p>
        </p:txBody>
      </p:sp>
      <p:sp>
        <p:nvSpPr>
          <p:cNvPr id="3" name="Content Placeholder 2">
            <a:extLst>
              <a:ext uri="{FF2B5EF4-FFF2-40B4-BE49-F238E27FC236}">
                <a16:creationId xmlns:a16="http://schemas.microsoft.com/office/drawing/2014/main" id="{A3EB8D03-92FA-01FB-CC1D-B49E17EEF3F5}"/>
              </a:ext>
            </a:extLst>
          </p:cNvPr>
          <p:cNvSpPr>
            <a:spLocks noGrp="1"/>
          </p:cNvSpPr>
          <p:nvPr>
            <p:ph idx="1"/>
          </p:nvPr>
        </p:nvSpPr>
        <p:spPr/>
        <p:txBody>
          <a:bodyPr/>
          <a:lstStyle/>
          <a:p>
            <a:r>
              <a:rPr lang="en-US" dirty="0"/>
              <a:t>Given the Actor-Behavior pair, what object would we have expected to receive this action from this actor? </a:t>
            </a:r>
          </a:p>
        </p:txBody>
      </p:sp>
      <p:graphicFrame>
        <p:nvGraphicFramePr>
          <p:cNvPr id="4" name="Content Placeholder 2">
            <a:extLst>
              <a:ext uri="{FF2B5EF4-FFF2-40B4-BE49-F238E27FC236}">
                <a16:creationId xmlns:a16="http://schemas.microsoft.com/office/drawing/2014/main" id="{AFF2B5F5-C4DB-414D-F6F4-D4A8CCDD24A0}"/>
              </a:ext>
            </a:extLst>
          </p:cNvPr>
          <p:cNvGraphicFramePr>
            <a:graphicFrameLocks/>
          </p:cNvGraphicFramePr>
          <p:nvPr>
            <p:extLst>
              <p:ext uri="{D42A27DB-BD31-4B8C-83A1-F6EECF244321}">
                <p14:modId xmlns:p14="http://schemas.microsoft.com/office/powerpoint/2010/main" val="1473212808"/>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74B2C4F-5106-9D16-74B7-F8750A8F594E}"/>
              </a:ext>
            </a:extLst>
          </p:cNvPr>
          <p:cNvSpPr txBox="1"/>
          <p:nvPr/>
        </p:nvSpPr>
        <p:spPr>
          <a:xfrm>
            <a:off x="8505825" y="5587031"/>
            <a:ext cx="2847975" cy="369332"/>
          </a:xfrm>
          <a:prstGeom prst="rect">
            <a:avLst/>
          </a:prstGeom>
          <a:noFill/>
        </p:spPr>
        <p:txBody>
          <a:bodyPr wrap="square">
            <a:spAutoFit/>
          </a:bodyPr>
          <a:lstStyle/>
          <a:p>
            <a:r>
              <a:rPr lang="en-US" dirty="0"/>
              <a:t> -0.38  -2.41   0.09</a:t>
            </a:r>
          </a:p>
        </p:txBody>
      </p:sp>
    </p:spTree>
    <p:extLst>
      <p:ext uri="{BB962C8B-B14F-4D97-AF65-F5344CB8AC3E}">
        <p14:creationId xmlns:p14="http://schemas.microsoft.com/office/powerpoint/2010/main" val="138022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49FA-0F97-4499-2A31-8BCF7E690EE5}"/>
              </a:ext>
            </a:extLst>
          </p:cNvPr>
          <p:cNvSpPr>
            <a:spLocks noGrp="1"/>
          </p:cNvSpPr>
          <p:nvPr>
            <p:ph type="title"/>
          </p:nvPr>
        </p:nvSpPr>
        <p:spPr/>
        <p:txBody>
          <a:bodyPr/>
          <a:lstStyle/>
          <a:p>
            <a:r>
              <a:rPr lang="en-US" dirty="0"/>
              <a:t>Annotated Bibliography </a:t>
            </a:r>
          </a:p>
        </p:txBody>
      </p:sp>
      <p:sp>
        <p:nvSpPr>
          <p:cNvPr id="3" name="Content Placeholder 2">
            <a:extLst>
              <a:ext uri="{FF2B5EF4-FFF2-40B4-BE49-F238E27FC236}">
                <a16:creationId xmlns:a16="http://schemas.microsoft.com/office/drawing/2014/main" id="{BC2E3792-2236-3483-F196-C9B0BDD51A77}"/>
              </a:ext>
            </a:extLst>
          </p:cNvPr>
          <p:cNvSpPr>
            <a:spLocks noGrp="1"/>
          </p:cNvSpPr>
          <p:nvPr>
            <p:ph idx="1"/>
          </p:nvPr>
        </p:nvSpPr>
        <p:spPr/>
        <p:txBody>
          <a:bodyPr/>
          <a:lstStyle/>
          <a:p>
            <a:r>
              <a:rPr lang="en-US" dirty="0"/>
              <a:t>For each class day with an empirical reading (about occupational status / uses data), you will need to paste an entry in a shared google document here: </a:t>
            </a:r>
            <a:r>
              <a:rPr lang="en-US" dirty="0">
                <a:hlinkClick r:id="rId2"/>
              </a:rPr>
              <a:t>https://docs.google.com/document/d/17zDg9zBFoUX9DIuO8OkbXfYuRhQD65QASnGmhkiO5bw/edit?usp=sharing</a:t>
            </a:r>
            <a:r>
              <a:rPr lang="en-US" dirty="0"/>
              <a:t> </a:t>
            </a:r>
          </a:p>
          <a:p>
            <a:endParaRPr lang="en-US" dirty="0"/>
          </a:p>
          <a:p>
            <a:r>
              <a:rPr lang="en-US" dirty="0"/>
              <a:t>Post them by 8 am on course days</a:t>
            </a:r>
          </a:p>
          <a:p>
            <a:r>
              <a:rPr lang="en-US" dirty="0"/>
              <a:t>This link is on the course website as well. </a:t>
            </a:r>
          </a:p>
        </p:txBody>
      </p:sp>
    </p:spTree>
    <p:extLst>
      <p:ext uri="{BB962C8B-B14F-4D97-AF65-F5344CB8AC3E}">
        <p14:creationId xmlns:p14="http://schemas.microsoft.com/office/powerpoint/2010/main" val="262183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6117-9F47-1CFF-56C9-39796DF781BB}"/>
              </a:ext>
            </a:extLst>
          </p:cNvPr>
          <p:cNvSpPr>
            <a:spLocks noGrp="1"/>
          </p:cNvSpPr>
          <p:nvPr>
            <p:ph type="title"/>
          </p:nvPr>
        </p:nvSpPr>
        <p:spPr/>
        <p:txBody>
          <a:bodyPr/>
          <a:lstStyle/>
          <a:p>
            <a:r>
              <a:rPr lang="en-US" dirty="0"/>
              <a:t>Lab 1 comments</a:t>
            </a:r>
          </a:p>
        </p:txBody>
      </p:sp>
      <p:sp>
        <p:nvSpPr>
          <p:cNvPr id="3" name="Content Placeholder 2">
            <a:extLst>
              <a:ext uri="{FF2B5EF4-FFF2-40B4-BE49-F238E27FC236}">
                <a16:creationId xmlns:a16="http://schemas.microsoft.com/office/drawing/2014/main" id="{7D029839-1E2A-623D-89AA-D64C47B4BE68}"/>
              </a:ext>
            </a:extLst>
          </p:cNvPr>
          <p:cNvSpPr>
            <a:spLocks noGrp="1"/>
          </p:cNvSpPr>
          <p:nvPr>
            <p:ph idx="1"/>
          </p:nvPr>
        </p:nvSpPr>
        <p:spPr/>
        <p:txBody>
          <a:bodyPr/>
          <a:lstStyle/>
          <a:p>
            <a:r>
              <a:rPr lang="en-US" sz="1800" u="none" strike="noStrike" dirty="0">
                <a:effectLst/>
                <a:latin typeface="Times New Roman" panose="02020603050405020304" pitchFamily="18" charset="0"/>
                <a:ea typeface="Times New Roman" panose="02020603050405020304" pitchFamily="18" charset="0"/>
              </a:rPr>
              <a:t>Do you see any shifts in identity meanings for your 10 identities between 2002 and 2015? If yes, do you have any hypotheses as to why? If no, do you have any hypotheses as to why not? </a:t>
            </a:r>
          </a:p>
          <a:p>
            <a:endParaRPr lang="en-US" sz="1800" dirty="0">
              <a:latin typeface="Times New Roman" panose="02020603050405020304" pitchFamily="18" charset="0"/>
              <a:ea typeface="Arial" panose="020B0604020202020204" pitchFamily="34" charset="0"/>
            </a:endParaRPr>
          </a:p>
          <a:p>
            <a:pPr marL="0" marR="0" indent="0">
              <a:lnSpc>
                <a:spcPct val="115000"/>
              </a:lnSpc>
              <a:spcBef>
                <a:spcPts val="0"/>
              </a:spcBef>
              <a:spcAft>
                <a:spcPts val="0"/>
              </a:spcAft>
              <a:buNone/>
            </a:pPr>
            <a:r>
              <a:rPr lang="en-US" sz="1800" dirty="0">
                <a:effectLst/>
                <a:ea typeface="Times New Roman" panose="02020603050405020304" pitchFamily="18" charset="0"/>
              </a:rPr>
              <a:t>I see a few shifts in identity meanings between 2002 and 2015, specifically the potency of athletes decreased. One possible reason that this could have changed is because there have been arguments more recently that some athletes are exploited which could have decreased their potency</a:t>
            </a:r>
            <a:r>
              <a:rPr lang="en-US" sz="1800" dirty="0">
                <a:effectLst/>
                <a:ea typeface="Arial" panose="020B0604020202020204" pitchFamily="34" charset="0"/>
              </a:rPr>
              <a:t> </a:t>
            </a:r>
            <a:r>
              <a:rPr lang="en-US" sz="1800" dirty="0">
                <a:effectLst/>
                <a:ea typeface="Times New Roman" panose="02020603050405020304" pitchFamily="18" charset="0"/>
              </a:rPr>
              <a:t>. The other values did not change much because their role has remained relatively constant </a:t>
            </a:r>
            <a:r>
              <a:rPr lang="en-US" sz="1800" dirty="0">
                <a:effectLst/>
                <a:ea typeface="Arial" panose="020B0604020202020204" pitchFamily="34" charset="0"/>
              </a:rPr>
              <a:t> </a:t>
            </a:r>
            <a:r>
              <a:rPr lang="en-US" sz="1800" dirty="0">
                <a:effectLst/>
                <a:ea typeface="Times New Roman" panose="02020603050405020304" pitchFamily="18" charset="0"/>
              </a:rPr>
              <a:t>over the past 13 years. Then the four identities that did not have values in 2002 are because these (</a:t>
            </a:r>
            <a:r>
              <a:rPr lang="en-US" sz="1800" dirty="0" err="1">
                <a:effectLst/>
                <a:ea typeface="Times New Roman" panose="02020603050405020304" pitchFamily="18" charset="0"/>
              </a:rPr>
              <a:t>i.e</a:t>
            </a:r>
            <a:r>
              <a:rPr lang="en-US" sz="1800" dirty="0">
                <a:effectLst/>
                <a:ea typeface="Times New Roman" panose="02020603050405020304" pitchFamily="18" charset="0"/>
              </a:rPr>
              <a:t> gamer) are relatively newer concepts. </a:t>
            </a:r>
            <a:r>
              <a:rPr lang="en-US" sz="1800" dirty="0">
                <a:effectLst/>
                <a:ea typeface="Arial" panose="020B0604020202020204" pitchFamily="34" charset="0"/>
              </a:rPr>
              <a:t> </a:t>
            </a:r>
            <a:r>
              <a:rPr lang="en-US" sz="1800" dirty="0">
                <a:solidFill>
                  <a:srgbClr val="000000"/>
                </a:solidFill>
                <a:effectLst/>
                <a:ea typeface="Arial" panose="020B0604020202020204" pitchFamily="34" charset="0"/>
              </a:rPr>
              <a:t>Would be interesting to test this by splitting up the broad athlete identity into more specific sub groups (football player, soccer player, gymnast, etc.) and see if those most associated with stories about exploitation saw most decrease in potency</a:t>
            </a:r>
            <a:endParaRPr lang="en-US" sz="1800" dirty="0">
              <a:effectLst/>
              <a:ea typeface="Arial" panose="020B0604020202020204" pitchFamily="34" charset="0"/>
            </a:endParaRPr>
          </a:p>
        </p:txBody>
      </p:sp>
    </p:spTree>
    <p:extLst>
      <p:ext uri="{BB962C8B-B14F-4D97-AF65-F5344CB8AC3E}">
        <p14:creationId xmlns:p14="http://schemas.microsoft.com/office/powerpoint/2010/main" val="15732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6117-9F47-1CFF-56C9-39796DF781BB}"/>
              </a:ext>
            </a:extLst>
          </p:cNvPr>
          <p:cNvSpPr>
            <a:spLocks noGrp="1"/>
          </p:cNvSpPr>
          <p:nvPr>
            <p:ph type="title"/>
          </p:nvPr>
        </p:nvSpPr>
        <p:spPr/>
        <p:txBody>
          <a:bodyPr>
            <a:noAutofit/>
          </a:bodyPr>
          <a:lstStyle/>
          <a:p>
            <a:pPr marL="0" marR="0" lvl="0" indent="0">
              <a:lnSpc>
                <a:spcPct val="115000"/>
              </a:lnSpc>
              <a:spcBef>
                <a:spcPts val="0"/>
              </a:spcBef>
              <a:spcAft>
                <a:spcPts val="0"/>
              </a:spcAft>
              <a:buNone/>
            </a:pPr>
            <a:r>
              <a:rPr lang="en-US" sz="2800" u="none" strike="noStrike" dirty="0">
                <a:effectLst/>
                <a:latin typeface="Times New Roman" panose="02020603050405020304" pitchFamily="18" charset="0"/>
                <a:ea typeface="Times New Roman" panose="02020603050405020304" pitchFamily="18" charset="0"/>
              </a:rPr>
              <a:t>Reflect on these EPA scores – what potential hypotheses do you have about what they might indicate about important distinctions in US and German culture? </a:t>
            </a:r>
          </a:p>
        </p:txBody>
      </p:sp>
      <p:sp>
        <p:nvSpPr>
          <p:cNvPr id="3" name="Content Placeholder 2">
            <a:extLst>
              <a:ext uri="{FF2B5EF4-FFF2-40B4-BE49-F238E27FC236}">
                <a16:creationId xmlns:a16="http://schemas.microsoft.com/office/drawing/2014/main" id="{7D029839-1E2A-623D-89AA-D64C47B4BE68}"/>
              </a:ext>
            </a:extLst>
          </p:cNvPr>
          <p:cNvSpPr>
            <a:spLocks noGrp="1"/>
          </p:cNvSpPr>
          <p:nvPr>
            <p:ph idx="1"/>
          </p:nvPr>
        </p:nvSpPr>
        <p:spPr/>
        <p:txBody>
          <a:bodyPr>
            <a:noAutofit/>
          </a:bodyPr>
          <a:lstStyle/>
          <a:p>
            <a:pPr marL="0" marR="0" lvl="0" indent="0">
              <a:lnSpc>
                <a:spcPct val="115000"/>
              </a:lnSpc>
              <a:spcBef>
                <a:spcPts val="0"/>
              </a:spcBef>
              <a:spcAft>
                <a:spcPts val="0"/>
              </a:spcAft>
              <a:buNone/>
            </a:pPr>
            <a:r>
              <a:rPr lang="en-US" sz="1800" u="none" strike="noStrike" dirty="0">
                <a:effectLst/>
                <a:ea typeface="Times New Roman" panose="02020603050405020304" pitchFamily="18" charset="0"/>
              </a:rPr>
              <a:t>Although I am not very familiar with German culture, </a:t>
            </a:r>
            <a:r>
              <a:rPr lang="en-US" sz="1800" u="none" strike="noStrike" dirty="0" err="1">
                <a:effectLst/>
                <a:ea typeface="Times New Roman" panose="02020603050405020304" pitchFamily="18" charset="0"/>
              </a:rPr>
              <a:t>smile_at</a:t>
            </a:r>
            <a:r>
              <a:rPr lang="en-US" sz="1800" u="none" strike="noStrike" dirty="0">
                <a:effectLst/>
                <a:ea typeface="Times New Roman" panose="02020603050405020304" pitchFamily="18" charset="0"/>
              </a:rPr>
              <a:t> was an interesting behavior that varied largely in the potency category, with 2.60 in the USA dictionary and 0.50 in the Germany dictionary. A potential hypothesis used to explain this difference can be based in my stereotypical understanding of German culture, where Germans smile less frequently than Americans. In US culture, not smiling can be considered rude or impolite oftentimes. This difference in potency can be due to the different meaning of what smiling at means in the different cultures, where smiling at someone (i.e., a stranger) in German culture may not be considered rude and may even considered to be too familiar, unlike US culture. </a:t>
            </a:r>
            <a:endParaRPr lang="en-US" sz="1800" u="none" strike="noStrike" dirty="0">
              <a:effectLst/>
              <a:ea typeface="Arial" panose="020B0604020202020204" pitchFamily="34" charset="0"/>
            </a:endParaRPr>
          </a:p>
          <a:p>
            <a:pPr marL="0" marR="0" lvl="0" indent="0">
              <a:lnSpc>
                <a:spcPct val="115000"/>
              </a:lnSpc>
              <a:spcBef>
                <a:spcPts val="0"/>
              </a:spcBef>
              <a:spcAft>
                <a:spcPts val="0"/>
              </a:spcAft>
              <a:buNone/>
            </a:pPr>
            <a:endParaRPr lang="en-US" sz="1800" u="none" strike="noStrike" dirty="0">
              <a:effectLst/>
              <a:ea typeface="Arial" panose="020B0604020202020204" pitchFamily="34" charset="0"/>
            </a:endParaRPr>
          </a:p>
          <a:p>
            <a:pPr marL="0" marR="0" lvl="0" indent="0">
              <a:lnSpc>
                <a:spcPct val="115000"/>
              </a:lnSpc>
              <a:spcBef>
                <a:spcPts val="0"/>
              </a:spcBef>
              <a:spcAft>
                <a:spcPts val="0"/>
              </a:spcAft>
              <a:buNone/>
            </a:pPr>
            <a:r>
              <a:rPr lang="en-US" sz="1800" dirty="0">
                <a:effectLst/>
                <a:ea typeface="Times New Roman" panose="02020603050405020304" pitchFamily="18" charset="0"/>
              </a:rPr>
              <a:t>Furthermore, the kill behavior variable really interested me. It seems that kill in US culture is considered to have lower activity (-0.11), whereas kill in German culture has a higher activity (2.42). A potential hypothesis of the difference in activity in the kill behavior can stem from the prevalence of firearms. The US has a high rate of gun violence, compared to other countries with stricter gun laws like Germany. The prevalence of gun-related killings in the US could be a potential reason why kill is considered to be lower in physical activity compared to knife-related violence or crime in Germany, which may be more physically</a:t>
            </a:r>
            <a:r>
              <a:rPr lang="en-US" sz="1800" dirty="0">
                <a:effectLst/>
              </a:rPr>
              <a:t> </a:t>
            </a:r>
            <a:r>
              <a:rPr lang="en-US" sz="1800" dirty="0"/>
              <a:t>strenuous. </a:t>
            </a:r>
            <a:endParaRPr lang="en-US" sz="1800" u="none" strike="noStrike" dirty="0">
              <a:effectLst/>
              <a:ea typeface="Arial" panose="020B0604020202020204" pitchFamily="34" charset="0"/>
            </a:endParaRPr>
          </a:p>
        </p:txBody>
      </p:sp>
    </p:spTree>
    <p:extLst>
      <p:ext uri="{BB962C8B-B14F-4D97-AF65-F5344CB8AC3E}">
        <p14:creationId xmlns:p14="http://schemas.microsoft.com/office/powerpoint/2010/main" val="349651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34BCDF-C9B5-C740-0785-3A8B91429642}"/>
              </a:ext>
            </a:extLst>
          </p:cNvPr>
          <p:cNvSpPr>
            <a:spLocks noGrp="1"/>
          </p:cNvSpPr>
          <p:nvPr>
            <p:ph type="title"/>
          </p:nvPr>
        </p:nvSpPr>
        <p:spPr>
          <a:xfrm>
            <a:off x="643467" y="321734"/>
            <a:ext cx="10905066" cy="1135737"/>
          </a:xfrm>
        </p:spPr>
        <p:txBody>
          <a:bodyPr>
            <a:normAutofit/>
          </a:bodyPr>
          <a:lstStyle/>
          <a:p>
            <a:r>
              <a:rPr lang="en-US" sz="2300" u="none" strike="noStrike">
                <a:effectLst/>
                <a:latin typeface="Times New Roman" panose="02020603050405020304" pitchFamily="18" charset="0"/>
                <a:ea typeface="Times New Roman" panose="02020603050405020304" pitchFamily="18" charset="0"/>
              </a:rPr>
              <a:t>Choose at least three occupational identities from the same </a:t>
            </a:r>
            <a:r>
              <a:rPr lang="en-US" sz="2300" b="1" u="none" strike="noStrike">
                <a:effectLst/>
                <a:latin typeface="Times New Roman" panose="02020603050405020304" pitchFamily="18" charset="0"/>
                <a:ea typeface="Times New Roman" panose="02020603050405020304" pitchFamily="18" charset="0"/>
              </a:rPr>
              <a:t>industry/institution </a:t>
            </a:r>
            <a:r>
              <a:rPr lang="en-US" sz="2300" u="none" strike="noStrike">
                <a:effectLst/>
                <a:latin typeface="Times New Roman" panose="02020603050405020304" pitchFamily="18" charset="0"/>
                <a:ea typeface="Times New Roman" panose="02020603050405020304" pitchFamily="18" charset="0"/>
              </a:rPr>
              <a:t>(e.g. Medicine, Education, Finance). How do they vary on EPA? Where does evidence of a hierarchy in the industry show up in the differences between EPA scores? </a:t>
            </a:r>
            <a:endParaRPr lang="en-US" sz="2300"/>
          </a:p>
        </p:txBody>
      </p:sp>
      <p:sp>
        <p:nvSpPr>
          <p:cNvPr id="6" name="Content Placeholder 5">
            <a:extLst>
              <a:ext uri="{FF2B5EF4-FFF2-40B4-BE49-F238E27FC236}">
                <a16:creationId xmlns:a16="http://schemas.microsoft.com/office/drawing/2014/main" id="{46D34DC3-53A2-70DE-D202-21B3A18823F6}"/>
              </a:ext>
            </a:extLst>
          </p:cNvPr>
          <p:cNvSpPr>
            <a:spLocks noGrp="1"/>
          </p:cNvSpPr>
          <p:nvPr>
            <p:ph idx="1"/>
          </p:nvPr>
        </p:nvSpPr>
        <p:spPr>
          <a:xfrm>
            <a:off x="643469" y="1782981"/>
            <a:ext cx="4008384" cy="4393982"/>
          </a:xfrm>
        </p:spPr>
        <p:txBody>
          <a:bodyPr>
            <a:normAutofit/>
          </a:bodyPr>
          <a:lstStyle/>
          <a:p>
            <a:pPr marL="0" marR="0" indent="0">
              <a:spcBef>
                <a:spcPts val="0"/>
              </a:spcBef>
              <a:spcAft>
                <a:spcPts val="600"/>
              </a:spcAft>
              <a:buNone/>
            </a:pPr>
            <a:endParaRPr lang="en-US" sz="2000">
              <a:effectLst/>
              <a:latin typeface="Times New Roman" panose="02020603050405020304" pitchFamily="18" charset="0"/>
              <a:ea typeface="Times New Roman" panose="02020603050405020304" pitchFamily="18" charset="0"/>
            </a:endParaRPr>
          </a:p>
          <a:p>
            <a:pPr marL="0" marR="0" indent="0">
              <a:spcBef>
                <a:spcPts val="0"/>
              </a:spcBef>
              <a:spcAft>
                <a:spcPts val="600"/>
              </a:spcAft>
              <a:buNone/>
            </a:pPr>
            <a:r>
              <a:rPr lang="en-US" sz="2000">
                <a:effectLst/>
                <a:latin typeface="Times New Roman" panose="02020603050405020304" pitchFamily="18" charset="0"/>
                <a:ea typeface="Times New Roman" panose="02020603050405020304" pitchFamily="18" charset="0"/>
              </a:rPr>
              <a:t>Each of them is relatively high in terms of Evaluation, which makes sense because each are teaching students, something that is good. I see the most variation in activity. It would make sense for a kindergarten teacher to be higher than a professor because they are much more hands on with their students. There isn’t necessarily a hierarchy based on these three in the education department. However, a kindergarten teacher is higher in evaluation and activity. </a:t>
            </a:r>
            <a:endParaRPr lang="en-US" sz="200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6">
            <a:extLst>
              <a:ext uri="{FF2B5EF4-FFF2-40B4-BE49-F238E27FC236}">
                <a16:creationId xmlns:a16="http://schemas.microsoft.com/office/drawing/2014/main" id="{A32AD85B-6AA0-3460-BB56-4C0ABF1E092C}"/>
              </a:ext>
            </a:extLst>
          </p:cNvPr>
          <p:cNvGraphicFramePr>
            <a:graphicFrameLocks noGrp="1"/>
          </p:cNvGraphicFramePr>
          <p:nvPr>
            <p:extLst>
              <p:ext uri="{D42A27DB-BD31-4B8C-83A1-F6EECF244321}">
                <p14:modId xmlns:p14="http://schemas.microsoft.com/office/powerpoint/2010/main" val="2331203773"/>
              </p:ext>
            </p:extLst>
          </p:nvPr>
        </p:nvGraphicFramePr>
        <p:xfrm>
          <a:off x="5393997" y="1782981"/>
          <a:ext cx="6055860" cy="4361892"/>
        </p:xfrm>
        <a:graphic>
          <a:graphicData uri="http://schemas.openxmlformats.org/drawingml/2006/table">
            <a:tbl>
              <a:tblPr/>
              <a:tblGrid>
                <a:gridCol w="2606208">
                  <a:extLst>
                    <a:ext uri="{9D8B030D-6E8A-4147-A177-3AD203B41FA5}">
                      <a16:colId xmlns:a16="http://schemas.microsoft.com/office/drawing/2014/main" val="3808947922"/>
                    </a:ext>
                  </a:extLst>
                </a:gridCol>
                <a:gridCol w="1149884">
                  <a:extLst>
                    <a:ext uri="{9D8B030D-6E8A-4147-A177-3AD203B41FA5}">
                      <a16:colId xmlns:a16="http://schemas.microsoft.com/office/drawing/2014/main" val="424137403"/>
                    </a:ext>
                  </a:extLst>
                </a:gridCol>
                <a:gridCol w="1149884">
                  <a:extLst>
                    <a:ext uri="{9D8B030D-6E8A-4147-A177-3AD203B41FA5}">
                      <a16:colId xmlns:a16="http://schemas.microsoft.com/office/drawing/2014/main" val="3296983409"/>
                    </a:ext>
                  </a:extLst>
                </a:gridCol>
                <a:gridCol w="1149884">
                  <a:extLst>
                    <a:ext uri="{9D8B030D-6E8A-4147-A177-3AD203B41FA5}">
                      <a16:colId xmlns:a16="http://schemas.microsoft.com/office/drawing/2014/main" val="2135118031"/>
                    </a:ext>
                  </a:extLst>
                </a:gridCol>
              </a:tblGrid>
              <a:tr h="851101">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identity</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E</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P</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A</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292515"/>
                  </a:ext>
                </a:extLst>
              </a:tr>
              <a:tr h="1329845">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Driving school teacher</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1.49</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0.92</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0.36</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1470866"/>
                  </a:ext>
                </a:extLst>
              </a:tr>
              <a:tr h="851101">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Professor </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1.74</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1.78</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0.03</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486959"/>
                  </a:ext>
                </a:extLst>
              </a:tr>
              <a:tr h="1329845">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Kindergarten teacher</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2.6</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1.26</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dirty="0">
                          <a:effectLst/>
                          <a:latin typeface="Times New Roman" panose="02020603050405020304" pitchFamily="18" charset="0"/>
                          <a:ea typeface="Times New Roman" panose="02020603050405020304" pitchFamily="18" charset="0"/>
                        </a:rPr>
                        <a:t>1.58</a:t>
                      </a:r>
                      <a:endParaRPr lang="en-US" sz="4100" b="0" i="0" u="none" strike="noStrike" dirty="0">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6283551"/>
                  </a:ext>
                </a:extLst>
              </a:tr>
            </a:tbl>
          </a:graphicData>
        </a:graphic>
      </p:graphicFrame>
    </p:spTree>
    <p:extLst>
      <p:ext uri="{BB962C8B-B14F-4D97-AF65-F5344CB8AC3E}">
        <p14:creationId xmlns:p14="http://schemas.microsoft.com/office/powerpoint/2010/main" val="329718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97FB5-8448-9639-48E0-6CDCEFE1F5F5}"/>
              </a:ext>
            </a:extLst>
          </p:cNvPr>
          <p:cNvSpPr>
            <a:spLocks noGrp="1"/>
          </p:cNvSpPr>
          <p:nvPr>
            <p:ph type="title"/>
          </p:nvPr>
        </p:nvSpPr>
        <p:spPr>
          <a:xfrm>
            <a:off x="630936" y="639520"/>
            <a:ext cx="3429000" cy="1719072"/>
          </a:xfrm>
        </p:spPr>
        <p:txBody>
          <a:bodyPr anchor="b">
            <a:normAutofit/>
          </a:bodyPr>
          <a:lstStyle/>
          <a:p>
            <a:r>
              <a:rPr lang="en-US" sz="5400"/>
              <a:t>Bonus</a:t>
            </a: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1620B1-F240-8FF9-EFE0-10E1F16167D9}"/>
              </a:ext>
            </a:extLst>
          </p:cNvPr>
          <p:cNvSpPr>
            <a:spLocks noGrp="1"/>
          </p:cNvSpPr>
          <p:nvPr>
            <p:ph idx="1"/>
          </p:nvPr>
        </p:nvSpPr>
        <p:spPr>
          <a:xfrm>
            <a:off x="630936" y="2807208"/>
            <a:ext cx="3429000" cy="3410712"/>
          </a:xfrm>
        </p:spPr>
        <p:txBody>
          <a:bodyPr anchor="t">
            <a:normAutofit/>
          </a:bodyPr>
          <a:lstStyle/>
          <a:p>
            <a:r>
              <a:rPr lang="en-US" sz="2200"/>
              <a:t>Sum of squared differences between the median EPA and each occupational identity’s EPA – find the smallest </a:t>
            </a:r>
          </a:p>
          <a:p>
            <a:endParaRPr lang="en-US" sz="2200"/>
          </a:p>
        </p:txBody>
      </p:sp>
      <p:pic>
        <p:nvPicPr>
          <p:cNvPr id="6" name="Picture 5" descr="A picture containing graphical user interface&#10;&#10;Description automatically generated">
            <a:extLst>
              <a:ext uri="{FF2B5EF4-FFF2-40B4-BE49-F238E27FC236}">
                <a16:creationId xmlns:a16="http://schemas.microsoft.com/office/drawing/2014/main" id="{B35EBF51-6DCD-745D-26CB-0902A09BD08A}"/>
              </a:ext>
            </a:extLst>
          </p:cNvPr>
          <p:cNvPicPr>
            <a:picLocks noChangeAspect="1"/>
          </p:cNvPicPr>
          <p:nvPr/>
        </p:nvPicPr>
        <p:blipFill>
          <a:blip r:embed="rId2"/>
          <a:stretch>
            <a:fillRect/>
          </a:stretch>
        </p:blipFill>
        <p:spPr>
          <a:xfrm>
            <a:off x="5386960" y="640080"/>
            <a:ext cx="5438392" cy="5577840"/>
          </a:xfrm>
          <a:prstGeom prst="rect">
            <a:avLst/>
          </a:prstGeom>
        </p:spPr>
      </p:pic>
    </p:spTree>
    <p:extLst>
      <p:ext uri="{BB962C8B-B14F-4D97-AF65-F5344CB8AC3E}">
        <p14:creationId xmlns:p14="http://schemas.microsoft.com/office/powerpoint/2010/main" val="172091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D407-68A9-53D9-A87D-544714D0E8EB}"/>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85E1AF43-947D-2A14-88E5-372FDFFAC65E}"/>
              </a:ext>
            </a:extLst>
          </p:cNvPr>
          <p:cNvSpPr>
            <a:spLocks noGrp="1"/>
          </p:cNvSpPr>
          <p:nvPr>
            <p:ph idx="1"/>
          </p:nvPr>
        </p:nvSpPr>
        <p:spPr/>
        <p:txBody>
          <a:bodyPr/>
          <a:lstStyle/>
          <a:p>
            <a:r>
              <a:rPr lang="en-US" dirty="0"/>
              <a:t>Like the game telephone… </a:t>
            </a:r>
          </a:p>
          <a:p>
            <a:endParaRPr lang="en-US" dirty="0"/>
          </a:p>
          <a:p>
            <a:r>
              <a:rPr lang="en-US" dirty="0"/>
              <a:t>Groups of 3-4</a:t>
            </a:r>
          </a:p>
          <a:p>
            <a:pPr lvl="1"/>
            <a:r>
              <a:rPr lang="en-US" dirty="0"/>
              <a:t>Count off </a:t>
            </a:r>
          </a:p>
          <a:p>
            <a:pPr lvl="1"/>
            <a:endParaRPr lang="en-US" dirty="0"/>
          </a:p>
          <a:p>
            <a:r>
              <a:rPr lang="en-US" dirty="0"/>
              <a:t>Before we re-arrange ourselves though, let’s review the activity</a:t>
            </a:r>
          </a:p>
        </p:txBody>
      </p:sp>
    </p:spTree>
    <p:extLst>
      <p:ext uri="{BB962C8B-B14F-4D97-AF65-F5344CB8AC3E}">
        <p14:creationId xmlns:p14="http://schemas.microsoft.com/office/powerpoint/2010/main" val="286203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69B5-EA03-3B3D-6064-945EB576ACD4}"/>
              </a:ext>
            </a:extLst>
          </p:cNvPr>
          <p:cNvSpPr>
            <a:spLocks noGrp="1"/>
          </p:cNvSpPr>
          <p:nvPr>
            <p:ph type="title"/>
          </p:nvPr>
        </p:nvSpPr>
        <p:spPr/>
        <p:txBody>
          <a:bodyPr/>
          <a:lstStyle/>
          <a:p>
            <a:r>
              <a:rPr lang="en-US" dirty="0"/>
              <a:t>Each group will have 4 members</a:t>
            </a:r>
          </a:p>
        </p:txBody>
      </p:sp>
      <p:sp>
        <p:nvSpPr>
          <p:cNvPr id="3" name="Content Placeholder 2">
            <a:extLst>
              <a:ext uri="{FF2B5EF4-FFF2-40B4-BE49-F238E27FC236}">
                <a16:creationId xmlns:a16="http://schemas.microsoft.com/office/drawing/2014/main" id="{37E650E2-1C36-A029-8611-CF082FBEA0AC}"/>
              </a:ext>
            </a:extLst>
          </p:cNvPr>
          <p:cNvSpPr>
            <a:spLocks noGrp="1"/>
          </p:cNvSpPr>
          <p:nvPr>
            <p:ph idx="1"/>
          </p:nvPr>
        </p:nvSpPr>
        <p:spPr/>
        <p:txBody>
          <a:bodyPr/>
          <a:lstStyle/>
          <a:p>
            <a:r>
              <a:rPr lang="en-US" dirty="0"/>
              <a:t>The first person in the group will receive the original narrative printed on a piece of paper and will spend 1 minute reading it</a:t>
            </a:r>
          </a:p>
          <a:p>
            <a:r>
              <a:rPr lang="en-US" dirty="0"/>
              <a:t>Then, they will spend 30 seconds making as many possible words as they can out of letters I will give to you. </a:t>
            </a:r>
          </a:p>
          <a:p>
            <a:r>
              <a:rPr lang="en-US" dirty="0"/>
              <a:t>Finally, they will spend 2 minutes re-writing the paragraph to pass onto the next player. </a:t>
            </a:r>
          </a:p>
          <a:p>
            <a:r>
              <a:rPr lang="en-US" dirty="0"/>
              <a:t>We repeat this process until all 4 players have read a paragraph, done the word task, and written a new paragraph. </a:t>
            </a:r>
          </a:p>
          <a:p>
            <a:r>
              <a:rPr lang="en-US" dirty="0"/>
              <a:t>I will keep time!</a:t>
            </a:r>
          </a:p>
        </p:txBody>
      </p:sp>
    </p:spTree>
    <p:extLst>
      <p:ext uri="{BB962C8B-B14F-4D97-AF65-F5344CB8AC3E}">
        <p14:creationId xmlns:p14="http://schemas.microsoft.com/office/powerpoint/2010/main" val="1796125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1357</TotalTime>
  <Words>1547</Words>
  <Application>Microsoft Macintosh PowerPoint</Application>
  <PresentationFormat>Widescreen</PresentationFormat>
  <Paragraphs>200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Affect Control Theory: Relabeling</vt:lpstr>
      <vt:lpstr>Updates</vt:lpstr>
      <vt:lpstr>Annotated Bibliography </vt:lpstr>
      <vt:lpstr>Lab 1 comments</vt:lpstr>
      <vt:lpstr>Reflect on these EPA scores – what potential hypotheses do you have about what they might indicate about important distinctions in US and German culture? </vt:lpstr>
      <vt:lpstr>Choose at least three occupational identities from the same industry/institution (e.g. Medicine, Education, Finance). How do they vary on EPA? Where does evidence of a hierarchy in the industry show up in the differences between EPA scores? </vt:lpstr>
      <vt:lpstr>Bonus</vt:lpstr>
      <vt:lpstr>Activity</vt:lpstr>
      <vt:lpstr>Each group will have 4 members</vt:lpstr>
      <vt:lpstr>Assume that the story’s original teller is not lying, but keep in mind that the information as they present it may be mistaken, misinterpreted, or misleading </vt:lpstr>
      <vt:lpstr>Coding in Groups</vt:lpstr>
      <vt:lpstr>PowerPoint Presentation</vt:lpstr>
      <vt:lpstr>Optimal behavior</vt:lpstr>
      <vt:lpstr>Optimal behavior</vt:lpstr>
      <vt:lpstr>Optimal behavior</vt:lpstr>
      <vt:lpstr>Optimal behavior</vt:lpstr>
      <vt:lpstr>Optimal behavior</vt:lpstr>
      <vt:lpstr>Optimal behavior</vt:lpstr>
      <vt:lpstr>Emotions</vt:lpstr>
      <vt:lpstr>Emotions</vt:lpstr>
      <vt:lpstr>Characteristic Emotion</vt:lpstr>
      <vt:lpstr>Characteristic Emotion</vt:lpstr>
      <vt:lpstr>Structural Emotion</vt:lpstr>
      <vt:lpstr>Optimal behavior</vt:lpstr>
      <vt:lpstr>Relabeling</vt:lpstr>
      <vt:lpstr>Relabeling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 Control Theory</dc:title>
  <dc:creator>Em Maloney</dc:creator>
  <cp:lastModifiedBy>Em Maloney</cp:lastModifiedBy>
  <cp:revision>10</cp:revision>
  <dcterms:created xsi:type="dcterms:W3CDTF">2023-02-16T18:14:39Z</dcterms:created>
  <dcterms:modified xsi:type="dcterms:W3CDTF">2023-02-18T01:32:22Z</dcterms:modified>
</cp:coreProperties>
</file>