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2"/>
  </p:notesMasterIdLst>
  <p:sldIdLst>
    <p:sldId id="278" r:id="rId2"/>
    <p:sldId id="279" r:id="rId3"/>
    <p:sldId id="333" r:id="rId4"/>
    <p:sldId id="334" r:id="rId5"/>
    <p:sldId id="339" r:id="rId6"/>
    <p:sldId id="299" r:id="rId7"/>
    <p:sldId id="309" r:id="rId8"/>
    <p:sldId id="317" r:id="rId9"/>
    <p:sldId id="316" r:id="rId10"/>
    <p:sldId id="318" r:id="rId11"/>
    <p:sldId id="319" r:id="rId12"/>
    <p:sldId id="322" r:id="rId13"/>
    <p:sldId id="320" r:id="rId14"/>
    <p:sldId id="321" r:id="rId15"/>
    <p:sldId id="323" r:id="rId16"/>
    <p:sldId id="324" r:id="rId17"/>
    <p:sldId id="325" r:id="rId18"/>
    <p:sldId id="326" r:id="rId19"/>
    <p:sldId id="327" r:id="rId20"/>
    <p:sldId id="328" r:id="rId21"/>
    <p:sldId id="329" r:id="rId22"/>
    <p:sldId id="331" r:id="rId23"/>
    <p:sldId id="330" r:id="rId24"/>
    <p:sldId id="335" r:id="rId25"/>
    <p:sldId id="268" r:id="rId26"/>
    <p:sldId id="276" r:id="rId27"/>
    <p:sldId id="277" r:id="rId28"/>
    <p:sldId id="337" r:id="rId29"/>
    <p:sldId id="281" r:id="rId30"/>
    <p:sldId id="282" r:id="rId31"/>
    <p:sldId id="269" r:id="rId32"/>
    <p:sldId id="271" r:id="rId33"/>
    <p:sldId id="273" r:id="rId34"/>
    <p:sldId id="274" r:id="rId35"/>
    <p:sldId id="275" r:id="rId36"/>
    <p:sldId id="284" r:id="rId37"/>
    <p:sldId id="270" r:id="rId38"/>
    <p:sldId id="285" r:id="rId39"/>
    <p:sldId id="332" r:id="rId40"/>
    <p:sldId id="338" r:id="rId4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5840" autoAdjust="0"/>
  </p:normalViewPr>
  <p:slideViewPr>
    <p:cSldViewPr snapToGrid="0" snapToObjects="1">
      <p:cViewPr varScale="1">
        <p:scale>
          <a:sx n="90" d="100"/>
          <a:sy n="90" d="100"/>
        </p:scale>
        <p:origin x="224" y="56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B368D-19F5-43C4-81C5-2BEDB77CF705}"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3F5B6F46-2698-4781-87EA-9B9D1F3DA78C}">
      <dgm:prSet/>
      <dgm:spPr/>
      <dgm:t>
        <a:bodyPr/>
        <a:lstStyle/>
        <a:p>
          <a:r>
            <a:rPr lang="en-US"/>
            <a:t>If you are stuck,</a:t>
          </a:r>
        </a:p>
      </dgm:t>
    </dgm:pt>
    <dgm:pt modelId="{C7D3D9AB-D589-4709-BD41-7A310451EE09}" type="parTrans" cxnId="{328574B6-A3A1-4433-BA04-6871B2BC9DB2}">
      <dgm:prSet/>
      <dgm:spPr/>
      <dgm:t>
        <a:bodyPr/>
        <a:lstStyle/>
        <a:p>
          <a:endParaRPr lang="en-US"/>
        </a:p>
      </dgm:t>
    </dgm:pt>
    <dgm:pt modelId="{BBC0298F-11A4-49E3-BADE-F74237D7116A}" type="sibTrans" cxnId="{328574B6-A3A1-4433-BA04-6871B2BC9DB2}">
      <dgm:prSet/>
      <dgm:spPr/>
      <dgm:t>
        <a:bodyPr/>
        <a:lstStyle/>
        <a:p>
          <a:endParaRPr lang="en-US"/>
        </a:p>
      </dgm:t>
    </dgm:pt>
    <dgm:pt modelId="{46577EFD-6921-45EE-8268-A54639B7E597}">
      <dgm:prSet/>
      <dgm:spPr/>
      <dgm:t>
        <a:bodyPr/>
        <a:lstStyle/>
        <a:p>
          <a:r>
            <a:rPr lang="en-US" b="1" dirty="0"/>
            <a:t>First</a:t>
          </a:r>
          <a:r>
            <a:rPr lang="en-US" dirty="0"/>
            <a:t>: </a:t>
          </a:r>
        </a:p>
      </dgm:t>
    </dgm:pt>
    <dgm:pt modelId="{FB68B9E4-792E-40F5-9223-7AE0A6FA2F20}" type="parTrans" cxnId="{DDDB609C-4028-4667-B64F-85F0B1E5628D}">
      <dgm:prSet/>
      <dgm:spPr/>
      <dgm:t>
        <a:bodyPr/>
        <a:lstStyle/>
        <a:p>
          <a:endParaRPr lang="en-US"/>
        </a:p>
      </dgm:t>
    </dgm:pt>
    <dgm:pt modelId="{AFDF640B-AB24-47C1-8633-8E2073B61FE8}" type="sibTrans" cxnId="{DDDB609C-4028-4667-B64F-85F0B1E5628D}">
      <dgm:prSet/>
      <dgm:spPr/>
      <dgm:t>
        <a:bodyPr/>
        <a:lstStyle/>
        <a:p>
          <a:endParaRPr lang="en-US"/>
        </a:p>
      </dgm:t>
    </dgm:pt>
    <dgm:pt modelId="{6FCBE570-4B0C-4637-980A-6A48ABBD6218}">
      <dgm:prSet/>
      <dgm:spPr/>
      <dgm:t>
        <a:bodyPr/>
        <a:lstStyle/>
        <a:p>
          <a:r>
            <a:rPr lang="en-US"/>
            <a:t>check through old power points on days when we talked about ACT</a:t>
          </a:r>
        </a:p>
      </dgm:t>
    </dgm:pt>
    <dgm:pt modelId="{68DFA547-BC3A-4078-BA4F-9D3BC1A7BD00}" type="parTrans" cxnId="{9B0BDA3D-3F7F-444D-831E-1D02894B6D4C}">
      <dgm:prSet/>
      <dgm:spPr/>
      <dgm:t>
        <a:bodyPr/>
        <a:lstStyle/>
        <a:p>
          <a:endParaRPr lang="en-US"/>
        </a:p>
      </dgm:t>
    </dgm:pt>
    <dgm:pt modelId="{3CE5A0C8-25E4-4410-9437-9E21401F3642}" type="sibTrans" cxnId="{9B0BDA3D-3F7F-444D-831E-1D02894B6D4C}">
      <dgm:prSet/>
      <dgm:spPr/>
      <dgm:t>
        <a:bodyPr/>
        <a:lstStyle/>
        <a:p>
          <a:endParaRPr lang="en-US"/>
        </a:p>
      </dgm:t>
    </dgm:pt>
    <dgm:pt modelId="{3EB54419-0507-4B3B-A754-E5B0C870B89F}">
      <dgm:prSet/>
      <dgm:spPr/>
      <dgm:t>
        <a:bodyPr/>
        <a:lstStyle/>
        <a:p>
          <a:r>
            <a:rPr lang="en-US" dirty="0"/>
            <a:t>Review the readings on ACT days that correspond to your research question</a:t>
          </a:r>
        </a:p>
      </dgm:t>
    </dgm:pt>
    <dgm:pt modelId="{97A86679-7FB5-4D99-ACE0-C980A6350882}" type="parTrans" cxnId="{501F51AE-774F-4A8D-A855-5765304F6D64}">
      <dgm:prSet/>
      <dgm:spPr/>
      <dgm:t>
        <a:bodyPr/>
        <a:lstStyle/>
        <a:p>
          <a:endParaRPr lang="en-US"/>
        </a:p>
      </dgm:t>
    </dgm:pt>
    <dgm:pt modelId="{AD03C1CD-3158-490B-8892-1B9B17502E86}" type="sibTrans" cxnId="{501F51AE-774F-4A8D-A855-5765304F6D64}">
      <dgm:prSet/>
      <dgm:spPr/>
      <dgm:t>
        <a:bodyPr/>
        <a:lstStyle/>
        <a:p>
          <a:endParaRPr lang="en-US"/>
        </a:p>
      </dgm:t>
    </dgm:pt>
    <dgm:pt modelId="{B30B2FA1-9C34-4669-8C4D-712E0710C739}">
      <dgm:prSet/>
      <dgm:spPr/>
      <dgm:t>
        <a:bodyPr/>
        <a:lstStyle/>
        <a:p>
          <a:r>
            <a:rPr lang="en-US"/>
            <a:t>Next: review labs that match your simulation strategy</a:t>
          </a:r>
        </a:p>
      </dgm:t>
    </dgm:pt>
    <dgm:pt modelId="{D9EDF8DA-A5D2-4DED-903F-9871E47B0083}" type="parTrans" cxnId="{31953D85-8DA8-412E-8003-7B696FB63D54}">
      <dgm:prSet/>
      <dgm:spPr/>
      <dgm:t>
        <a:bodyPr/>
        <a:lstStyle/>
        <a:p>
          <a:endParaRPr lang="en-US"/>
        </a:p>
      </dgm:t>
    </dgm:pt>
    <dgm:pt modelId="{CBD3BEE0-0A3C-4CB1-8A8B-CCBCBD4A1EE6}" type="sibTrans" cxnId="{31953D85-8DA8-412E-8003-7B696FB63D54}">
      <dgm:prSet/>
      <dgm:spPr/>
      <dgm:t>
        <a:bodyPr/>
        <a:lstStyle/>
        <a:p>
          <a:endParaRPr lang="en-US"/>
        </a:p>
      </dgm:t>
    </dgm:pt>
    <dgm:pt modelId="{AA2BB5EB-DD99-4F65-906B-F26EDECF49F2}">
      <dgm:prSet/>
      <dgm:spPr/>
      <dgm:t>
        <a:bodyPr/>
        <a:lstStyle/>
        <a:p>
          <a:r>
            <a:rPr lang="en-US"/>
            <a:t>Next: watch YouTube videos detailing how to do the labs and use Interact</a:t>
          </a:r>
        </a:p>
      </dgm:t>
    </dgm:pt>
    <dgm:pt modelId="{A2EC4D9F-4EB7-4006-9D84-6C0EFF39B800}" type="parTrans" cxnId="{E8760E2C-FC4D-44CF-B9DB-90B4E47A98FF}">
      <dgm:prSet/>
      <dgm:spPr/>
      <dgm:t>
        <a:bodyPr/>
        <a:lstStyle/>
        <a:p>
          <a:endParaRPr lang="en-US"/>
        </a:p>
      </dgm:t>
    </dgm:pt>
    <dgm:pt modelId="{F08EE537-27F3-4B39-9DED-42CBACD7FB0D}" type="sibTrans" cxnId="{E8760E2C-FC4D-44CF-B9DB-90B4E47A98FF}">
      <dgm:prSet/>
      <dgm:spPr/>
      <dgm:t>
        <a:bodyPr/>
        <a:lstStyle/>
        <a:p>
          <a:endParaRPr lang="en-US"/>
        </a:p>
      </dgm:t>
    </dgm:pt>
    <dgm:pt modelId="{E7CF6920-0A33-4020-A3A5-13371552A407}">
      <dgm:prSet/>
      <dgm:spPr/>
      <dgm:t>
        <a:bodyPr/>
        <a:lstStyle/>
        <a:p>
          <a:r>
            <a:rPr lang="en-US"/>
            <a:t>If you are still stuck, </a:t>
          </a:r>
        </a:p>
      </dgm:t>
    </dgm:pt>
    <dgm:pt modelId="{A32EC2E9-66DF-4E72-B1D9-62AF5B781F4A}" type="parTrans" cxnId="{8F1A33D8-B192-4D2D-91A3-C482994A6767}">
      <dgm:prSet/>
      <dgm:spPr/>
      <dgm:t>
        <a:bodyPr/>
        <a:lstStyle/>
        <a:p>
          <a:endParaRPr lang="en-US"/>
        </a:p>
      </dgm:t>
    </dgm:pt>
    <dgm:pt modelId="{6E46871D-9F09-41C1-91A6-0ACF411EA37C}" type="sibTrans" cxnId="{8F1A33D8-B192-4D2D-91A3-C482994A6767}">
      <dgm:prSet/>
      <dgm:spPr/>
      <dgm:t>
        <a:bodyPr/>
        <a:lstStyle/>
        <a:p>
          <a:endParaRPr lang="en-US"/>
        </a:p>
      </dgm:t>
    </dgm:pt>
    <dgm:pt modelId="{64DD543C-F2CA-414B-B3A8-36AC0473A6A7}">
      <dgm:prSet/>
      <dgm:spPr/>
      <dgm:t>
        <a:bodyPr/>
        <a:lstStyle/>
        <a:p>
          <a:r>
            <a:rPr lang="en-US" dirty="0"/>
            <a:t>Then you should email Em or Prof. Smith-Lovin with </a:t>
          </a:r>
          <a:r>
            <a:rPr lang="en-US" b="1" dirty="0"/>
            <a:t>a specific question</a:t>
          </a:r>
          <a:r>
            <a:rPr lang="en-US" dirty="0"/>
            <a:t> regarding where you’re stuck/confused/what doesn’t make sense</a:t>
          </a:r>
        </a:p>
      </dgm:t>
    </dgm:pt>
    <dgm:pt modelId="{534A8374-197B-43BE-9CAA-18163A35A3BE}" type="parTrans" cxnId="{AE44DA12-7626-4E7D-90E7-9C2FCFF2CD5D}">
      <dgm:prSet/>
      <dgm:spPr/>
      <dgm:t>
        <a:bodyPr/>
        <a:lstStyle/>
        <a:p>
          <a:endParaRPr lang="en-US"/>
        </a:p>
      </dgm:t>
    </dgm:pt>
    <dgm:pt modelId="{BE16EC47-293F-4B96-8868-2F55AD836BBA}" type="sibTrans" cxnId="{AE44DA12-7626-4E7D-90E7-9C2FCFF2CD5D}">
      <dgm:prSet/>
      <dgm:spPr/>
      <dgm:t>
        <a:bodyPr/>
        <a:lstStyle/>
        <a:p>
          <a:endParaRPr lang="en-US"/>
        </a:p>
      </dgm:t>
    </dgm:pt>
    <dgm:pt modelId="{32201F2B-C3EF-48C3-A5E7-1B290827C0C1}">
      <dgm:prSet/>
      <dgm:spPr/>
      <dgm:t>
        <a:bodyPr/>
        <a:lstStyle/>
        <a:p>
          <a:r>
            <a:rPr lang="en-US" dirty="0" err="1"/>
            <a:t>Em’s</a:t>
          </a:r>
          <a:r>
            <a:rPr lang="en-US" dirty="0"/>
            <a:t> office hours tomorrow from 1-2pm and during LDOC are the times they are available to meet </a:t>
          </a:r>
        </a:p>
      </dgm:t>
    </dgm:pt>
    <dgm:pt modelId="{DB7C3B82-A14F-43F3-9D72-010063515D10}" type="parTrans" cxnId="{F280BD39-CF13-4238-B155-A090ACADCA0B}">
      <dgm:prSet/>
      <dgm:spPr/>
      <dgm:t>
        <a:bodyPr/>
        <a:lstStyle/>
        <a:p>
          <a:endParaRPr lang="en-US"/>
        </a:p>
      </dgm:t>
    </dgm:pt>
    <dgm:pt modelId="{D98CFDD4-4DF9-4477-B184-4CBA9F89493E}" type="sibTrans" cxnId="{F280BD39-CF13-4238-B155-A090ACADCA0B}">
      <dgm:prSet/>
      <dgm:spPr/>
      <dgm:t>
        <a:bodyPr/>
        <a:lstStyle/>
        <a:p>
          <a:endParaRPr lang="en-US"/>
        </a:p>
      </dgm:t>
    </dgm:pt>
    <dgm:pt modelId="{2F89C54C-7049-43A9-8FD7-5856FFE2DC62}">
      <dgm:prSet/>
      <dgm:spPr/>
      <dgm:t>
        <a:bodyPr/>
        <a:lstStyle/>
        <a:p>
          <a:r>
            <a:rPr lang="en-US" dirty="0"/>
            <a:t>Otherwise, only email </a:t>
          </a:r>
        </a:p>
      </dgm:t>
    </dgm:pt>
    <dgm:pt modelId="{41C34A20-338A-45D8-8F1A-7D01F2FBF53A}" type="parTrans" cxnId="{595325D3-BED7-4B50-A36F-11C427B35DF9}">
      <dgm:prSet/>
      <dgm:spPr/>
      <dgm:t>
        <a:bodyPr/>
        <a:lstStyle/>
        <a:p>
          <a:endParaRPr lang="en-US"/>
        </a:p>
      </dgm:t>
    </dgm:pt>
    <dgm:pt modelId="{05831BAA-1821-4CB3-8C2C-C1E8ADBD5E5A}" type="sibTrans" cxnId="{595325D3-BED7-4B50-A36F-11C427B35DF9}">
      <dgm:prSet/>
      <dgm:spPr/>
      <dgm:t>
        <a:bodyPr/>
        <a:lstStyle/>
        <a:p>
          <a:endParaRPr lang="en-US"/>
        </a:p>
      </dgm:t>
    </dgm:pt>
    <dgm:pt modelId="{BA9BD67B-B4D2-0C4F-B8C8-5B5983608F84}" type="pres">
      <dgm:prSet presAssocID="{F4AB368D-19F5-43C4-81C5-2BEDB77CF705}" presName="linear" presStyleCnt="0">
        <dgm:presLayoutVars>
          <dgm:dir/>
          <dgm:animLvl val="lvl"/>
          <dgm:resizeHandles val="exact"/>
        </dgm:presLayoutVars>
      </dgm:prSet>
      <dgm:spPr/>
    </dgm:pt>
    <dgm:pt modelId="{25FC45C6-6892-9C4C-A5E7-B1799925D1FC}" type="pres">
      <dgm:prSet presAssocID="{3F5B6F46-2698-4781-87EA-9B9D1F3DA78C}" presName="parentLin" presStyleCnt="0"/>
      <dgm:spPr/>
    </dgm:pt>
    <dgm:pt modelId="{ADE98CF6-A05A-C84B-9D30-8C1D7E8938E0}" type="pres">
      <dgm:prSet presAssocID="{3F5B6F46-2698-4781-87EA-9B9D1F3DA78C}" presName="parentLeftMargin" presStyleLbl="node1" presStyleIdx="0" presStyleCnt="2"/>
      <dgm:spPr/>
    </dgm:pt>
    <dgm:pt modelId="{CF287FFA-D374-A041-B7F1-42381BF7A4C9}" type="pres">
      <dgm:prSet presAssocID="{3F5B6F46-2698-4781-87EA-9B9D1F3DA78C}" presName="parentText" presStyleLbl="node1" presStyleIdx="0" presStyleCnt="2">
        <dgm:presLayoutVars>
          <dgm:chMax val="0"/>
          <dgm:bulletEnabled val="1"/>
        </dgm:presLayoutVars>
      </dgm:prSet>
      <dgm:spPr/>
    </dgm:pt>
    <dgm:pt modelId="{1200E0DF-9FA0-1545-ABF4-91071B992B6F}" type="pres">
      <dgm:prSet presAssocID="{3F5B6F46-2698-4781-87EA-9B9D1F3DA78C}" presName="negativeSpace" presStyleCnt="0"/>
      <dgm:spPr/>
    </dgm:pt>
    <dgm:pt modelId="{7092F2DE-1255-5F44-869D-39A7FAAF9028}" type="pres">
      <dgm:prSet presAssocID="{3F5B6F46-2698-4781-87EA-9B9D1F3DA78C}" presName="childText" presStyleLbl="conFgAcc1" presStyleIdx="0" presStyleCnt="2">
        <dgm:presLayoutVars>
          <dgm:bulletEnabled val="1"/>
        </dgm:presLayoutVars>
      </dgm:prSet>
      <dgm:spPr/>
    </dgm:pt>
    <dgm:pt modelId="{BBC97A57-CFED-0A4B-A3AD-0BAD265935DB}" type="pres">
      <dgm:prSet presAssocID="{BBC0298F-11A4-49E3-BADE-F74237D7116A}" presName="spaceBetweenRectangles" presStyleCnt="0"/>
      <dgm:spPr/>
    </dgm:pt>
    <dgm:pt modelId="{C0E577D9-407B-F94C-A5D4-40EAB58AC049}" type="pres">
      <dgm:prSet presAssocID="{E7CF6920-0A33-4020-A3A5-13371552A407}" presName="parentLin" presStyleCnt="0"/>
      <dgm:spPr/>
    </dgm:pt>
    <dgm:pt modelId="{74911CF6-65F8-744D-B4E8-848D5356342F}" type="pres">
      <dgm:prSet presAssocID="{E7CF6920-0A33-4020-A3A5-13371552A407}" presName="parentLeftMargin" presStyleLbl="node1" presStyleIdx="0" presStyleCnt="2"/>
      <dgm:spPr/>
    </dgm:pt>
    <dgm:pt modelId="{BBA4E1D5-49AF-E140-9A01-A96E99E382EC}" type="pres">
      <dgm:prSet presAssocID="{E7CF6920-0A33-4020-A3A5-13371552A407}" presName="parentText" presStyleLbl="node1" presStyleIdx="1" presStyleCnt="2">
        <dgm:presLayoutVars>
          <dgm:chMax val="0"/>
          <dgm:bulletEnabled val="1"/>
        </dgm:presLayoutVars>
      </dgm:prSet>
      <dgm:spPr/>
    </dgm:pt>
    <dgm:pt modelId="{899062D5-0BE5-F144-B8C2-1F5B3604F08B}" type="pres">
      <dgm:prSet presAssocID="{E7CF6920-0A33-4020-A3A5-13371552A407}" presName="negativeSpace" presStyleCnt="0"/>
      <dgm:spPr/>
    </dgm:pt>
    <dgm:pt modelId="{4BCD2F55-9D6F-9742-B8E5-B6CBAE4B4662}" type="pres">
      <dgm:prSet presAssocID="{E7CF6920-0A33-4020-A3A5-13371552A407}" presName="childText" presStyleLbl="conFgAcc1" presStyleIdx="1" presStyleCnt="2">
        <dgm:presLayoutVars>
          <dgm:bulletEnabled val="1"/>
        </dgm:presLayoutVars>
      </dgm:prSet>
      <dgm:spPr/>
    </dgm:pt>
  </dgm:ptLst>
  <dgm:cxnLst>
    <dgm:cxn modelId="{AE44DA12-7626-4E7D-90E7-9C2FCFF2CD5D}" srcId="{E7CF6920-0A33-4020-A3A5-13371552A407}" destId="{64DD543C-F2CA-414B-B3A8-36AC0473A6A7}" srcOrd="0" destOrd="0" parTransId="{534A8374-197B-43BE-9CAA-18163A35A3BE}" sibTransId="{BE16EC47-293F-4B96-8868-2F55AD836BBA}"/>
    <dgm:cxn modelId="{E8760E2C-FC4D-44CF-B9DB-90B4E47A98FF}" srcId="{3F5B6F46-2698-4781-87EA-9B9D1F3DA78C}" destId="{AA2BB5EB-DD99-4F65-906B-F26EDECF49F2}" srcOrd="2" destOrd="0" parTransId="{A2EC4D9F-4EB7-4006-9D84-6C0EFF39B800}" sibTransId="{F08EE537-27F3-4B39-9DED-42CBACD7FB0D}"/>
    <dgm:cxn modelId="{F280BD39-CF13-4238-B155-A090ACADCA0B}" srcId="{E7CF6920-0A33-4020-A3A5-13371552A407}" destId="{32201F2B-C3EF-48C3-A5E7-1B290827C0C1}" srcOrd="1" destOrd="0" parTransId="{DB7C3B82-A14F-43F3-9D72-010063515D10}" sibTransId="{D98CFDD4-4DF9-4477-B184-4CBA9F89493E}"/>
    <dgm:cxn modelId="{9B0BDA3D-3F7F-444D-831E-1D02894B6D4C}" srcId="{46577EFD-6921-45EE-8268-A54639B7E597}" destId="{6FCBE570-4B0C-4637-980A-6A48ABBD6218}" srcOrd="0" destOrd="0" parTransId="{68DFA547-BC3A-4078-BA4F-9D3BC1A7BD00}" sibTransId="{3CE5A0C8-25E4-4410-9437-9E21401F3642}"/>
    <dgm:cxn modelId="{3A9DE164-C307-B540-B874-1A73CD8415B7}" type="presOf" srcId="{32201F2B-C3EF-48C3-A5E7-1B290827C0C1}" destId="{4BCD2F55-9D6F-9742-B8E5-B6CBAE4B4662}" srcOrd="0" destOrd="1" presId="urn:microsoft.com/office/officeart/2005/8/layout/list1"/>
    <dgm:cxn modelId="{3920D268-9728-1B4C-A51B-4A4438A95F06}" type="presOf" srcId="{3F5B6F46-2698-4781-87EA-9B9D1F3DA78C}" destId="{ADE98CF6-A05A-C84B-9D30-8C1D7E8938E0}" srcOrd="0" destOrd="0" presId="urn:microsoft.com/office/officeart/2005/8/layout/list1"/>
    <dgm:cxn modelId="{C1B8046C-44DD-A248-A53B-847CD3BEDC2B}" type="presOf" srcId="{E7CF6920-0A33-4020-A3A5-13371552A407}" destId="{BBA4E1D5-49AF-E140-9A01-A96E99E382EC}" srcOrd="1" destOrd="0" presId="urn:microsoft.com/office/officeart/2005/8/layout/list1"/>
    <dgm:cxn modelId="{C233F471-8279-BB4D-8F70-D552941FFF17}" type="presOf" srcId="{3F5B6F46-2698-4781-87EA-9B9D1F3DA78C}" destId="{CF287FFA-D374-A041-B7F1-42381BF7A4C9}" srcOrd="1" destOrd="0" presId="urn:microsoft.com/office/officeart/2005/8/layout/list1"/>
    <dgm:cxn modelId="{E4B37C7E-C49F-8146-AF98-79489B5ADA03}" type="presOf" srcId="{F4AB368D-19F5-43C4-81C5-2BEDB77CF705}" destId="{BA9BD67B-B4D2-0C4F-B8C8-5B5983608F84}" srcOrd="0" destOrd="0" presId="urn:microsoft.com/office/officeart/2005/8/layout/list1"/>
    <dgm:cxn modelId="{31953D85-8DA8-412E-8003-7B696FB63D54}" srcId="{3F5B6F46-2698-4781-87EA-9B9D1F3DA78C}" destId="{B30B2FA1-9C34-4669-8C4D-712E0710C739}" srcOrd="1" destOrd="0" parTransId="{D9EDF8DA-A5D2-4DED-903F-9871E47B0083}" sibTransId="{CBD3BEE0-0A3C-4CB1-8A8B-CCBCBD4A1EE6}"/>
    <dgm:cxn modelId="{DDDB609C-4028-4667-B64F-85F0B1E5628D}" srcId="{3F5B6F46-2698-4781-87EA-9B9D1F3DA78C}" destId="{46577EFD-6921-45EE-8268-A54639B7E597}" srcOrd="0" destOrd="0" parTransId="{FB68B9E4-792E-40F5-9223-7AE0A6FA2F20}" sibTransId="{AFDF640B-AB24-47C1-8633-8E2073B61FE8}"/>
    <dgm:cxn modelId="{7EB28C9E-1E73-7F41-A3E1-F7FD5CD7CA59}" type="presOf" srcId="{B30B2FA1-9C34-4669-8C4D-712E0710C739}" destId="{7092F2DE-1255-5F44-869D-39A7FAAF9028}" srcOrd="0" destOrd="3" presId="urn:microsoft.com/office/officeart/2005/8/layout/list1"/>
    <dgm:cxn modelId="{A2055DA0-3DAF-B149-996C-B503A22A29EE}" type="presOf" srcId="{3EB54419-0507-4B3B-A754-E5B0C870B89F}" destId="{7092F2DE-1255-5F44-869D-39A7FAAF9028}" srcOrd="0" destOrd="2" presId="urn:microsoft.com/office/officeart/2005/8/layout/list1"/>
    <dgm:cxn modelId="{358695A4-9A1D-B64C-A8F5-E7A5397EA2DA}" type="presOf" srcId="{AA2BB5EB-DD99-4F65-906B-F26EDECF49F2}" destId="{7092F2DE-1255-5F44-869D-39A7FAAF9028}" srcOrd="0" destOrd="4" presId="urn:microsoft.com/office/officeart/2005/8/layout/list1"/>
    <dgm:cxn modelId="{B84B8DA6-0C59-9C4F-9F81-5E8547948806}" type="presOf" srcId="{46577EFD-6921-45EE-8268-A54639B7E597}" destId="{7092F2DE-1255-5F44-869D-39A7FAAF9028}" srcOrd="0" destOrd="0" presId="urn:microsoft.com/office/officeart/2005/8/layout/list1"/>
    <dgm:cxn modelId="{501F51AE-774F-4A8D-A855-5765304F6D64}" srcId="{46577EFD-6921-45EE-8268-A54639B7E597}" destId="{3EB54419-0507-4B3B-A754-E5B0C870B89F}" srcOrd="1" destOrd="0" parTransId="{97A86679-7FB5-4D99-ACE0-C980A6350882}" sibTransId="{AD03C1CD-3158-490B-8892-1B9B17502E86}"/>
    <dgm:cxn modelId="{2191A5B1-66FE-CE49-AA35-8E1903BA2205}" type="presOf" srcId="{2F89C54C-7049-43A9-8FD7-5856FFE2DC62}" destId="{4BCD2F55-9D6F-9742-B8E5-B6CBAE4B4662}" srcOrd="0" destOrd="2" presId="urn:microsoft.com/office/officeart/2005/8/layout/list1"/>
    <dgm:cxn modelId="{328574B6-A3A1-4433-BA04-6871B2BC9DB2}" srcId="{F4AB368D-19F5-43C4-81C5-2BEDB77CF705}" destId="{3F5B6F46-2698-4781-87EA-9B9D1F3DA78C}" srcOrd="0" destOrd="0" parTransId="{C7D3D9AB-D589-4709-BD41-7A310451EE09}" sibTransId="{BBC0298F-11A4-49E3-BADE-F74237D7116A}"/>
    <dgm:cxn modelId="{4D48F8B7-16C7-E64A-9BB6-4D8331FC05A1}" type="presOf" srcId="{6FCBE570-4B0C-4637-980A-6A48ABBD6218}" destId="{7092F2DE-1255-5F44-869D-39A7FAAF9028}" srcOrd="0" destOrd="1" presId="urn:microsoft.com/office/officeart/2005/8/layout/list1"/>
    <dgm:cxn modelId="{658456CB-9AD3-F740-9EF4-CEA5E9FB27FB}" type="presOf" srcId="{E7CF6920-0A33-4020-A3A5-13371552A407}" destId="{74911CF6-65F8-744D-B4E8-848D5356342F}" srcOrd="0" destOrd="0" presId="urn:microsoft.com/office/officeart/2005/8/layout/list1"/>
    <dgm:cxn modelId="{595325D3-BED7-4B50-A36F-11C427B35DF9}" srcId="{E7CF6920-0A33-4020-A3A5-13371552A407}" destId="{2F89C54C-7049-43A9-8FD7-5856FFE2DC62}" srcOrd="2" destOrd="0" parTransId="{41C34A20-338A-45D8-8F1A-7D01F2FBF53A}" sibTransId="{05831BAA-1821-4CB3-8C2C-C1E8ADBD5E5A}"/>
    <dgm:cxn modelId="{8F1A33D8-B192-4D2D-91A3-C482994A6767}" srcId="{F4AB368D-19F5-43C4-81C5-2BEDB77CF705}" destId="{E7CF6920-0A33-4020-A3A5-13371552A407}" srcOrd="1" destOrd="0" parTransId="{A32EC2E9-66DF-4E72-B1D9-62AF5B781F4A}" sibTransId="{6E46871D-9F09-41C1-91A6-0ACF411EA37C}"/>
    <dgm:cxn modelId="{E62CBEEC-2F84-4942-B322-42DF496DF2B1}" type="presOf" srcId="{64DD543C-F2CA-414B-B3A8-36AC0473A6A7}" destId="{4BCD2F55-9D6F-9742-B8E5-B6CBAE4B4662}" srcOrd="0" destOrd="0" presId="urn:microsoft.com/office/officeart/2005/8/layout/list1"/>
    <dgm:cxn modelId="{E9966FCD-CAA9-6740-ACAB-079C8D865927}" type="presParOf" srcId="{BA9BD67B-B4D2-0C4F-B8C8-5B5983608F84}" destId="{25FC45C6-6892-9C4C-A5E7-B1799925D1FC}" srcOrd="0" destOrd="0" presId="urn:microsoft.com/office/officeart/2005/8/layout/list1"/>
    <dgm:cxn modelId="{0D4D1B3E-357A-394D-AB27-EA67F2FAB5D0}" type="presParOf" srcId="{25FC45C6-6892-9C4C-A5E7-B1799925D1FC}" destId="{ADE98CF6-A05A-C84B-9D30-8C1D7E8938E0}" srcOrd="0" destOrd="0" presId="urn:microsoft.com/office/officeart/2005/8/layout/list1"/>
    <dgm:cxn modelId="{223A7047-8177-D248-9F1B-E0175A3BC77B}" type="presParOf" srcId="{25FC45C6-6892-9C4C-A5E7-B1799925D1FC}" destId="{CF287FFA-D374-A041-B7F1-42381BF7A4C9}" srcOrd="1" destOrd="0" presId="urn:microsoft.com/office/officeart/2005/8/layout/list1"/>
    <dgm:cxn modelId="{57E21D36-946D-1948-8BEB-85D4BCE87D74}" type="presParOf" srcId="{BA9BD67B-B4D2-0C4F-B8C8-5B5983608F84}" destId="{1200E0DF-9FA0-1545-ABF4-91071B992B6F}" srcOrd="1" destOrd="0" presId="urn:microsoft.com/office/officeart/2005/8/layout/list1"/>
    <dgm:cxn modelId="{76334BF7-C4D8-7E43-AC37-89453999222D}" type="presParOf" srcId="{BA9BD67B-B4D2-0C4F-B8C8-5B5983608F84}" destId="{7092F2DE-1255-5F44-869D-39A7FAAF9028}" srcOrd="2" destOrd="0" presId="urn:microsoft.com/office/officeart/2005/8/layout/list1"/>
    <dgm:cxn modelId="{82EACEA7-FA6A-B849-8AC3-C67EF5802A91}" type="presParOf" srcId="{BA9BD67B-B4D2-0C4F-B8C8-5B5983608F84}" destId="{BBC97A57-CFED-0A4B-A3AD-0BAD265935DB}" srcOrd="3" destOrd="0" presId="urn:microsoft.com/office/officeart/2005/8/layout/list1"/>
    <dgm:cxn modelId="{6009F5BD-4892-B643-8FFA-78366CCE384C}" type="presParOf" srcId="{BA9BD67B-B4D2-0C4F-B8C8-5B5983608F84}" destId="{C0E577D9-407B-F94C-A5D4-40EAB58AC049}" srcOrd="4" destOrd="0" presId="urn:microsoft.com/office/officeart/2005/8/layout/list1"/>
    <dgm:cxn modelId="{285F50AA-F297-8E42-8EC9-E486BDBEEC43}" type="presParOf" srcId="{C0E577D9-407B-F94C-A5D4-40EAB58AC049}" destId="{74911CF6-65F8-744D-B4E8-848D5356342F}" srcOrd="0" destOrd="0" presId="urn:microsoft.com/office/officeart/2005/8/layout/list1"/>
    <dgm:cxn modelId="{ED084E91-93F8-7740-BE0F-305DB92D0DA3}" type="presParOf" srcId="{C0E577D9-407B-F94C-A5D4-40EAB58AC049}" destId="{BBA4E1D5-49AF-E140-9A01-A96E99E382EC}" srcOrd="1" destOrd="0" presId="urn:microsoft.com/office/officeart/2005/8/layout/list1"/>
    <dgm:cxn modelId="{9857576E-0C58-FD48-8E33-BC9BC8F1D71F}" type="presParOf" srcId="{BA9BD67B-B4D2-0C4F-B8C8-5B5983608F84}" destId="{899062D5-0BE5-F144-B8C2-1F5B3604F08B}" srcOrd="5" destOrd="0" presId="urn:microsoft.com/office/officeart/2005/8/layout/list1"/>
    <dgm:cxn modelId="{BDB824A4-4A18-F547-B3CE-72A3A17C9DD7}" type="presParOf" srcId="{BA9BD67B-B4D2-0C4F-B8C8-5B5983608F84}" destId="{4BCD2F55-9D6F-9742-B8E5-B6CBAE4B466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Doctor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Makes Fun of</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Nurse</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Babble to / Mimic</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a:p>
          <a:r>
            <a:rPr lang="en-US" b="1" dirty="0"/>
            <a:t>Pimp</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Harm</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Streetwalker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39038-33E9-4A1B-9594-A61483E7887D}"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09BA6A7A-C34C-4E71-8DF3-C231773D213E}">
      <dgm:prSet/>
      <dgm:spPr/>
      <dgm:t>
        <a:bodyPr/>
        <a:lstStyle/>
        <a:p>
          <a:r>
            <a:rPr lang="en-US" dirty="0"/>
            <a:t>Evaluation </a:t>
          </a:r>
        </a:p>
      </dgm:t>
    </dgm:pt>
    <dgm:pt modelId="{63758835-B3B8-4A3A-8C80-79B98B2223B4}" type="parTrans" cxnId="{537CC084-C533-4A97-BE17-849E5DDF4568}">
      <dgm:prSet/>
      <dgm:spPr/>
      <dgm:t>
        <a:bodyPr/>
        <a:lstStyle/>
        <a:p>
          <a:endParaRPr lang="en-US"/>
        </a:p>
      </dgm:t>
    </dgm:pt>
    <dgm:pt modelId="{A445CCDD-C2E4-4E3C-8D2B-9586735AAAB3}" type="sibTrans" cxnId="{537CC084-C533-4A97-BE17-849E5DDF4568}">
      <dgm:prSet/>
      <dgm:spPr/>
      <dgm:t>
        <a:bodyPr/>
        <a:lstStyle/>
        <a:p>
          <a:endParaRPr lang="en-US"/>
        </a:p>
      </dgm:t>
    </dgm:pt>
    <dgm:pt modelId="{F57C9B85-4DB7-4E6F-B9AD-879A7D8FD17F}">
      <dgm:prSet/>
      <dgm:spPr/>
      <dgm:t>
        <a:bodyPr/>
        <a:lstStyle/>
        <a:p>
          <a:r>
            <a:rPr lang="en-US" dirty="0"/>
            <a:t>Potency</a:t>
          </a:r>
        </a:p>
      </dgm:t>
    </dgm:pt>
    <dgm:pt modelId="{1278BC7B-8958-4939-95B1-894557752CB5}" type="parTrans" cxnId="{3E33C546-1266-4908-8579-034441290082}">
      <dgm:prSet/>
      <dgm:spPr/>
      <dgm:t>
        <a:bodyPr/>
        <a:lstStyle/>
        <a:p>
          <a:endParaRPr lang="en-US"/>
        </a:p>
      </dgm:t>
    </dgm:pt>
    <dgm:pt modelId="{3B58D257-AA55-401C-80D6-B77C42E32C76}" type="sibTrans" cxnId="{3E33C546-1266-4908-8579-034441290082}">
      <dgm:prSet/>
      <dgm:spPr/>
      <dgm:t>
        <a:bodyPr/>
        <a:lstStyle/>
        <a:p>
          <a:endParaRPr lang="en-US"/>
        </a:p>
      </dgm:t>
    </dgm:pt>
    <dgm:pt modelId="{F513DDD9-8540-48C0-A25A-6C951AE3895E}">
      <dgm:prSet/>
      <dgm:spPr/>
      <dgm:t>
        <a:bodyPr/>
        <a:lstStyle/>
        <a:p>
          <a:r>
            <a:rPr lang="en-US" dirty="0"/>
            <a:t>Activity</a:t>
          </a:r>
        </a:p>
      </dgm:t>
    </dgm:pt>
    <dgm:pt modelId="{3FE738AF-586F-4A59-BAB2-50F3FB024449}" type="parTrans" cxnId="{E6832A09-BB7E-485F-A55D-E1220F7C607D}">
      <dgm:prSet/>
      <dgm:spPr/>
      <dgm:t>
        <a:bodyPr/>
        <a:lstStyle/>
        <a:p>
          <a:endParaRPr lang="en-US"/>
        </a:p>
      </dgm:t>
    </dgm:pt>
    <dgm:pt modelId="{D1B0CC51-71C8-4F75-9060-2D94A93412EB}" type="sibTrans" cxnId="{E6832A09-BB7E-485F-A55D-E1220F7C607D}">
      <dgm:prSet/>
      <dgm:spPr/>
      <dgm:t>
        <a:bodyPr/>
        <a:lstStyle/>
        <a:p>
          <a:endParaRPr lang="en-US"/>
        </a:p>
      </dgm:t>
    </dgm:pt>
    <dgm:pt modelId="{D7617D0B-4877-7342-89C6-D5A96002DF50}">
      <dgm:prSet/>
      <dgm:spPr/>
      <dgm:t>
        <a:bodyPr/>
        <a:lstStyle/>
        <a:p>
          <a:r>
            <a:rPr lang="en-US" dirty="0"/>
            <a:t>Good -- Bad</a:t>
          </a:r>
        </a:p>
      </dgm:t>
    </dgm:pt>
    <dgm:pt modelId="{D5C01E42-EF4E-3D4F-AFEA-1B28DB9A0ED4}" type="parTrans" cxnId="{656C778F-4BED-0A40-BFA6-9D6F303097E3}">
      <dgm:prSet/>
      <dgm:spPr/>
    </dgm:pt>
    <dgm:pt modelId="{CFF2F4E0-1D74-E049-BDE1-DF43B74B050C}" type="sibTrans" cxnId="{656C778F-4BED-0A40-BFA6-9D6F303097E3}">
      <dgm:prSet/>
      <dgm:spPr/>
    </dgm:pt>
    <dgm:pt modelId="{511B879B-D838-4A41-BC89-D5F42953BA92}">
      <dgm:prSet/>
      <dgm:spPr/>
      <dgm:t>
        <a:bodyPr/>
        <a:lstStyle/>
        <a:p>
          <a:r>
            <a:rPr lang="en-US" dirty="0"/>
            <a:t>Powerful -- Weak</a:t>
          </a:r>
        </a:p>
      </dgm:t>
    </dgm:pt>
    <dgm:pt modelId="{1247C7D6-AE5F-CE4A-83CD-3F74FF848817}" type="parTrans" cxnId="{BFFA3F1B-E66C-964E-8A62-4FDB7B5120AC}">
      <dgm:prSet/>
      <dgm:spPr/>
    </dgm:pt>
    <dgm:pt modelId="{29E86EE8-A93C-AA43-942B-FC4B4E99CCF8}" type="sibTrans" cxnId="{BFFA3F1B-E66C-964E-8A62-4FDB7B5120AC}">
      <dgm:prSet/>
      <dgm:spPr/>
    </dgm:pt>
    <dgm:pt modelId="{7AEE2E28-976E-004C-B227-38441B4CEE80}">
      <dgm:prSet/>
      <dgm:spPr/>
      <dgm:t>
        <a:bodyPr/>
        <a:lstStyle/>
        <a:p>
          <a:r>
            <a:rPr lang="en-US" dirty="0"/>
            <a:t>Fast/Young -- Slow/Old</a:t>
          </a:r>
        </a:p>
      </dgm:t>
    </dgm:pt>
    <dgm:pt modelId="{7981DCD2-1534-C84F-8748-83A597140D71}" type="parTrans" cxnId="{A13E1E9C-57B1-4D4F-842E-57AB49F71017}">
      <dgm:prSet/>
      <dgm:spPr/>
    </dgm:pt>
    <dgm:pt modelId="{B1369326-8A76-184F-8954-2AB883F6E093}" type="sibTrans" cxnId="{A13E1E9C-57B1-4D4F-842E-57AB49F71017}">
      <dgm:prSet/>
      <dgm:spPr/>
    </dgm:pt>
    <dgm:pt modelId="{57EFF8A3-6D9D-3D40-86A1-DDEDD53CF851}" type="pres">
      <dgm:prSet presAssocID="{A6539038-33E9-4A1B-9594-A61483E7887D}" presName="linear" presStyleCnt="0">
        <dgm:presLayoutVars>
          <dgm:dir/>
          <dgm:animLvl val="lvl"/>
          <dgm:resizeHandles val="exact"/>
        </dgm:presLayoutVars>
      </dgm:prSet>
      <dgm:spPr/>
    </dgm:pt>
    <dgm:pt modelId="{F2845523-6B1F-774A-ACA5-E95AA8250DD9}" type="pres">
      <dgm:prSet presAssocID="{09BA6A7A-C34C-4E71-8DF3-C231773D213E}" presName="parentLin" presStyleCnt="0"/>
      <dgm:spPr/>
    </dgm:pt>
    <dgm:pt modelId="{2D574F83-960B-3D47-B279-D76F34A45424}" type="pres">
      <dgm:prSet presAssocID="{09BA6A7A-C34C-4E71-8DF3-C231773D213E}" presName="parentLeftMargin" presStyleLbl="node1" presStyleIdx="0" presStyleCnt="3"/>
      <dgm:spPr/>
    </dgm:pt>
    <dgm:pt modelId="{428857D4-54CE-4D4F-B121-20A44090D116}" type="pres">
      <dgm:prSet presAssocID="{09BA6A7A-C34C-4E71-8DF3-C231773D213E}" presName="parentText" presStyleLbl="node1" presStyleIdx="0" presStyleCnt="3">
        <dgm:presLayoutVars>
          <dgm:chMax val="0"/>
          <dgm:bulletEnabled val="1"/>
        </dgm:presLayoutVars>
      </dgm:prSet>
      <dgm:spPr/>
    </dgm:pt>
    <dgm:pt modelId="{2B78CE7E-8003-F244-81B0-A098675EDC65}" type="pres">
      <dgm:prSet presAssocID="{09BA6A7A-C34C-4E71-8DF3-C231773D213E}" presName="negativeSpace" presStyleCnt="0"/>
      <dgm:spPr/>
    </dgm:pt>
    <dgm:pt modelId="{82726F8D-A94C-7F4E-BFE3-A07F55183DA3}" type="pres">
      <dgm:prSet presAssocID="{09BA6A7A-C34C-4E71-8DF3-C231773D213E}" presName="childText" presStyleLbl="conFgAcc1" presStyleIdx="0" presStyleCnt="3">
        <dgm:presLayoutVars>
          <dgm:bulletEnabled val="1"/>
        </dgm:presLayoutVars>
      </dgm:prSet>
      <dgm:spPr/>
    </dgm:pt>
    <dgm:pt modelId="{F71805B8-A138-CE47-A99C-51A726B71B22}" type="pres">
      <dgm:prSet presAssocID="{A445CCDD-C2E4-4E3C-8D2B-9586735AAAB3}" presName="spaceBetweenRectangles" presStyleCnt="0"/>
      <dgm:spPr/>
    </dgm:pt>
    <dgm:pt modelId="{67D8382A-C55E-7648-AAB8-50B35B890CFE}" type="pres">
      <dgm:prSet presAssocID="{F57C9B85-4DB7-4E6F-B9AD-879A7D8FD17F}" presName="parentLin" presStyleCnt="0"/>
      <dgm:spPr/>
    </dgm:pt>
    <dgm:pt modelId="{E7A31044-7D27-1144-ABA1-61EC91B58097}" type="pres">
      <dgm:prSet presAssocID="{F57C9B85-4DB7-4E6F-B9AD-879A7D8FD17F}" presName="parentLeftMargin" presStyleLbl="node1" presStyleIdx="0" presStyleCnt="3"/>
      <dgm:spPr/>
    </dgm:pt>
    <dgm:pt modelId="{3D3BB190-990E-8E4C-B8C3-29CAA4A35464}" type="pres">
      <dgm:prSet presAssocID="{F57C9B85-4DB7-4E6F-B9AD-879A7D8FD17F}" presName="parentText" presStyleLbl="node1" presStyleIdx="1" presStyleCnt="3">
        <dgm:presLayoutVars>
          <dgm:chMax val="0"/>
          <dgm:bulletEnabled val="1"/>
        </dgm:presLayoutVars>
      </dgm:prSet>
      <dgm:spPr/>
    </dgm:pt>
    <dgm:pt modelId="{C14731E9-D3FF-8543-AA99-7DA6FE3FF12D}" type="pres">
      <dgm:prSet presAssocID="{F57C9B85-4DB7-4E6F-B9AD-879A7D8FD17F}" presName="negativeSpace" presStyleCnt="0"/>
      <dgm:spPr/>
    </dgm:pt>
    <dgm:pt modelId="{0CBDB9ED-7AE9-3340-8518-93E399A85E41}" type="pres">
      <dgm:prSet presAssocID="{F57C9B85-4DB7-4E6F-B9AD-879A7D8FD17F}" presName="childText" presStyleLbl="conFgAcc1" presStyleIdx="1" presStyleCnt="3">
        <dgm:presLayoutVars>
          <dgm:bulletEnabled val="1"/>
        </dgm:presLayoutVars>
      </dgm:prSet>
      <dgm:spPr/>
    </dgm:pt>
    <dgm:pt modelId="{37DA1A2D-CDC1-7F47-8838-D3131D6054D0}" type="pres">
      <dgm:prSet presAssocID="{3B58D257-AA55-401C-80D6-B77C42E32C76}" presName="spaceBetweenRectangles" presStyleCnt="0"/>
      <dgm:spPr/>
    </dgm:pt>
    <dgm:pt modelId="{70061AD9-3C37-0746-AE44-FEAD9FE3B9C2}" type="pres">
      <dgm:prSet presAssocID="{F513DDD9-8540-48C0-A25A-6C951AE3895E}" presName="parentLin" presStyleCnt="0"/>
      <dgm:spPr/>
    </dgm:pt>
    <dgm:pt modelId="{FD208195-0235-664A-89E8-5AE069562098}" type="pres">
      <dgm:prSet presAssocID="{F513DDD9-8540-48C0-A25A-6C951AE3895E}" presName="parentLeftMargin" presStyleLbl="node1" presStyleIdx="1" presStyleCnt="3"/>
      <dgm:spPr/>
    </dgm:pt>
    <dgm:pt modelId="{CBB67809-8210-F144-AA6F-DF026CC83428}" type="pres">
      <dgm:prSet presAssocID="{F513DDD9-8540-48C0-A25A-6C951AE3895E}" presName="parentText" presStyleLbl="node1" presStyleIdx="2" presStyleCnt="3">
        <dgm:presLayoutVars>
          <dgm:chMax val="0"/>
          <dgm:bulletEnabled val="1"/>
        </dgm:presLayoutVars>
      </dgm:prSet>
      <dgm:spPr/>
    </dgm:pt>
    <dgm:pt modelId="{90EAB116-B314-0A43-BD99-CD98592FCBE8}" type="pres">
      <dgm:prSet presAssocID="{F513DDD9-8540-48C0-A25A-6C951AE3895E}" presName="negativeSpace" presStyleCnt="0"/>
      <dgm:spPr/>
    </dgm:pt>
    <dgm:pt modelId="{F05D542B-06FE-8A4E-8F58-C6DFE6291432}" type="pres">
      <dgm:prSet presAssocID="{F513DDD9-8540-48C0-A25A-6C951AE3895E}" presName="childText" presStyleLbl="conFgAcc1" presStyleIdx="2" presStyleCnt="3">
        <dgm:presLayoutVars>
          <dgm:bulletEnabled val="1"/>
        </dgm:presLayoutVars>
      </dgm:prSet>
      <dgm:spPr/>
    </dgm:pt>
  </dgm:ptLst>
  <dgm:cxnLst>
    <dgm:cxn modelId="{AD6B2D00-BEBD-7E4D-9921-BA0755E6D287}" type="presOf" srcId="{09BA6A7A-C34C-4E71-8DF3-C231773D213E}" destId="{428857D4-54CE-4D4F-B121-20A44090D116}" srcOrd="1" destOrd="0" presId="urn:microsoft.com/office/officeart/2005/8/layout/list1"/>
    <dgm:cxn modelId="{E6832A09-BB7E-485F-A55D-E1220F7C607D}" srcId="{A6539038-33E9-4A1B-9594-A61483E7887D}" destId="{F513DDD9-8540-48C0-A25A-6C951AE3895E}" srcOrd="2" destOrd="0" parTransId="{3FE738AF-586F-4A59-BAB2-50F3FB024449}" sibTransId="{D1B0CC51-71C8-4F75-9060-2D94A93412EB}"/>
    <dgm:cxn modelId="{E3A0790C-F2C3-E646-9A2D-D246EA321BC7}" type="presOf" srcId="{7AEE2E28-976E-004C-B227-38441B4CEE80}" destId="{F05D542B-06FE-8A4E-8F58-C6DFE6291432}" srcOrd="0" destOrd="0" presId="urn:microsoft.com/office/officeart/2005/8/layout/list1"/>
    <dgm:cxn modelId="{BFFA3F1B-E66C-964E-8A62-4FDB7B5120AC}" srcId="{F57C9B85-4DB7-4E6F-B9AD-879A7D8FD17F}" destId="{511B879B-D838-4A41-BC89-D5F42953BA92}" srcOrd="0" destOrd="0" parTransId="{1247C7D6-AE5F-CE4A-83CD-3F74FF848817}" sibTransId="{29E86EE8-A93C-AA43-942B-FC4B4E99CCF8}"/>
    <dgm:cxn modelId="{DA961533-AA65-954C-BE23-2A529665AD91}" type="presOf" srcId="{F513DDD9-8540-48C0-A25A-6C951AE3895E}" destId="{CBB67809-8210-F144-AA6F-DF026CC83428}" srcOrd="1" destOrd="0" presId="urn:microsoft.com/office/officeart/2005/8/layout/list1"/>
    <dgm:cxn modelId="{EB9DA040-CAAA-EE4D-B001-062D71AF7998}" type="presOf" srcId="{A6539038-33E9-4A1B-9594-A61483E7887D}" destId="{57EFF8A3-6D9D-3D40-86A1-DDEDD53CF851}" srcOrd="0" destOrd="0" presId="urn:microsoft.com/office/officeart/2005/8/layout/list1"/>
    <dgm:cxn modelId="{3E33C546-1266-4908-8579-034441290082}" srcId="{A6539038-33E9-4A1B-9594-A61483E7887D}" destId="{F57C9B85-4DB7-4E6F-B9AD-879A7D8FD17F}" srcOrd="1" destOrd="0" parTransId="{1278BC7B-8958-4939-95B1-894557752CB5}" sibTransId="{3B58D257-AA55-401C-80D6-B77C42E32C76}"/>
    <dgm:cxn modelId="{4A089178-5B13-624C-99F8-69BC039FA057}" type="presOf" srcId="{F57C9B85-4DB7-4E6F-B9AD-879A7D8FD17F}" destId="{E7A31044-7D27-1144-ABA1-61EC91B58097}" srcOrd="0" destOrd="0" presId="urn:microsoft.com/office/officeart/2005/8/layout/list1"/>
    <dgm:cxn modelId="{27556781-E571-7D4B-8C60-4B05B9A12F2A}" type="presOf" srcId="{511B879B-D838-4A41-BC89-D5F42953BA92}" destId="{0CBDB9ED-7AE9-3340-8518-93E399A85E41}" srcOrd="0" destOrd="0" presId="urn:microsoft.com/office/officeart/2005/8/layout/list1"/>
    <dgm:cxn modelId="{537CC084-C533-4A97-BE17-849E5DDF4568}" srcId="{A6539038-33E9-4A1B-9594-A61483E7887D}" destId="{09BA6A7A-C34C-4E71-8DF3-C231773D213E}" srcOrd="0" destOrd="0" parTransId="{63758835-B3B8-4A3A-8C80-79B98B2223B4}" sibTransId="{A445CCDD-C2E4-4E3C-8D2B-9586735AAAB3}"/>
    <dgm:cxn modelId="{656C778F-4BED-0A40-BFA6-9D6F303097E3}" srcId="{09BA6A7A-C34C-4E71-8DF3-C231773D213E}" destId="{D7617D0B-4877-7342-89C6-D5A96002DF50}" srcOrd="0" destOrd="0" parTransId="{D5C01E42-EF4E-3D4F-AFEA-1B28DB9A0ED4}" sibTransId="{CFF2F4E0-1D74-E049-BDE1-DF43B74B050C}"/>
    <dgm:cxn modelId="{A13E1E9C-57B1-4D4F-842E-57AB49F71017}" srcId="{F513DDD9-8540-48C0-A25A-6C951AE3895E}" destId="{7AEE2E28-976E-004C-B227-38441B4CEE80}" srcOrd="0" destOrd="0" parTransId="{7981DCD2-1534-C84F-8748-83A597140D71}" sibTransId="{B1369326-8A76-184F-8954-2AB883F6E093}"/>
    <dgm:cxn modelId="{F5DF8DAF-FBCE-B541-987E-762800CDC66F}" type="presOf" srcId="{D7617D0B-4877-7342-89C6-D5A96002DF50}" destId="{82726F8D-A94C-7F4E-BFE3-A07F55183DA3}" srcOrd="0" destOrd="0" presId="urn:microsoft.com/office/officeart/2005/8/layout/list1"/>
    <dgm:cxn modelId="{4642BAE8-027F-794E-90CD-9CDFC6E42E77}" type="presOf" srcId="{F513DDD9-8540-48C0-A25A-6C951AE3895E}" destId="{FD208195-0235-664A-89E8-5AE069562098}" srcOrd="0" destOrd="0" presId="urn:microsoft.com/office/officeart/2005/8/layout/list1"/>
    <dgm:cxn modelId="{DBC522EB-1F08-534B-89D2-1B08030A50D0}" type="presOf" srcId="{F57C9B85-4DB7-4E6F-B9AD-879A7D8FD17F}" destId="{3D3BB190-990E-8E4C-B8C3-29CAA4A35464}" srcOrd="1" destOrd="0" presId="urn:microsoft.com/office/officeart/2005/8/layout/list1"/>
    <dgm:cxn modelId="{53B8E1EB-DEDB-0B4F-A968-E4146C0CA112}" type="presOf" srcId="{09BA6A7A-C34C-4E71-8DF3-C231773D213E}" destId="{2D574F83-960B-3D47-B279-D76F34A45424}" srcOrd="0" destOrd="0" presId="urn:microsoft.com/office/officeart/2005/8/layout/list1"/>
    <dgm:cxn modelId="{CAFEF489-C37D-5A4C-9A06-5EABC35A2307}" type="presParOf" srcId="{57EFF8A3-6D9D-3D40-86A1-DDEDD53CF851}" destId="{F2845523-6B1F-774A-ACA5-E95AA8250DD9}" srcOrd="0" destOrd="0" presId="urn:microsoft.com/office/officeart/2005/8/layout/list1"/>
    <dgm:cxn modelId="{A95D9CC1-EC24-F946-BCE7-33AEFD49D565}" type="presParOf" srcId="{F2845523-6B1F-774A-ACA5-E95AA8250DD9}" destId="{2D574F83-960B-3D47-B279-D76F34A45424}" srcOrd="0" destOrd="0" presId="urn:microsoft.com/office/officeart/2005/8/layout/list1"/>
    <dgm:cxn modelId="{3EAD495D-FEC0-7547-B2EF-1C30044BCA06}" type="presParOf" srcId="{F2845523-6B1F-774A-ACA5-E95AA8250DD9}" destId="{428857D4-54CE-4D4F-B121-20A44090D116}" srcOrd="1" destOrd="0" presId="urn:microsoft.com/office/officeart/2005/8/layout/list1"/>
    <dgm:cxn modelId="{53B67F90-4427-C447-BF73-C4B942F6CCA0}" type="presParOf" srcId="{57EFF8A3-6D9D-3D40-86A1-DDEDD53CF851}" destId="{2B78CE7E-8003-F244-81B0-A098675EDC65}" srcOrd="1" destOrd="0" presId="urn:microsoft.com/office/officeart/2005/8/layout/list1"/>
    <dgm:cxn modelId="{0C83A499-A6CC-D947-8A59-51019E9A8079}" type="presParOf" srcId="{57EFF8A3-6D9D-3D40-86A1-DDEDD53CF851}" destId="{82726F8D-A94C-7F4E-BFE3-A07F55183DA3}" srcOrd="2" destOrd="0" presId="urn:microsoft.com/office/officeart/2005/8/layout/list1"/>
    <dgm:cxn modelId="{0ADCDB2B-E9D8-684C-984E-2C94AF8AB306}" type="presParOf" srcId="{57EFF8A3-6D9D-3D40-86A1-DDEDD53CF851}" destId="{F71805B8-A138-CE47-A99C-51A726B71B22}" srcOrd="3" destOrd="0" presId="urn:microsoft.com/office/officeart/2005/8/layout/list1"/>
    <dgm:cxn modelId="{4CC721C3-D282-9F41-9C01-26031A53AAB3}" type="presParOf" srcId="{57EFF8A3-6D9D-3D40-86A1-DDEDD53CF851}" destId="{67D8382A-C55E-7648-AAB8-50B35B890CFE}" srcOrd="4" destOrd="0" presId="urn:microsoft.com/office/officeart/2005/8/layout/list1"/>
    <dgm:cxn modelId="{03DD7539-00A1-0943-A02B-342F97CB23E5}" type="presParOf" srcId="{67D8382A-C55E-7648-AAB8-50B35B890CFE}" destId="{E7A31044-7D27-1144-ABA1-61EC91B58097}" srcOrd="0" destOrd="0" presId="urn:microsoft.com/office/officeart/2005/8/layout/list1"/>
    <dgm:cxn modelId="{F7629A6A-4A2E-6241-99A0-272E9C95FBA5}" type="presParOf" srcId="{67D8382A-C55E-7648-AAB8-50B35B890CFE}" destId="{3D3BB190-990E-8E4C-B8C3-29CAA4A35464}" srcOrd="1" destOrd="0" presId="urn:microsoft.com/office/officeart/2005/8/layout/list1"/>
    <dgm:cxn modelId="{AB57A5DC-3D5C-AC42-915B-6ECDB3F437D9}" type="presParOf" srcId="{57EFF8A3-6D9D-3D40-86A1-DDEDD53CF851}" destId="{C14731E9-D3FF-8543-AA99-7DA6FE3FF12D}" srcOrd="5" destOrd="0" presId="urn:microsoft.com/office/officeart/2005/8/layout/list1"/>
    <dgm:cxn modelId="{0711242E-9BED-FA44-BE21-A33717C3112B}" type="presParOf" srcId="{57EFF8A3-6D9D-3D40-86A1-DDEDD53CF851}" destId="{0CBDB9ED-7AE9-3340-8518-93E399A85E41}" srcOrd="6" destOrd="0" presId="urn:microsoft.com/office/officeart/2005/8/layout/list1"/>
    <dgm:cxn modelId="{EAAF9B96-4263-D94C-94E5-D56C0DDABAE1}" type="presParOf" srcId="{57EFF8A3-6D9D-3D40-86A1-DDEDD53CF851}" destId="{37DA1A2D-CDC1-7F47-8838-D3131D6054D0}" srcOrd="7" destOrd="0" presId="urn:microsoft.com/office/officeart/2005/8/layout/list1"/>
    <dgm:cxn modelId="{7DB3FA85-121A-E246-B366-B24A451AFA5E}" type="presParOf" srcId="{57EFF8A3-6D9D-3D40-86A1-DDEDD53CF851}" destId="{70061AD9-3C37-0746-AE44-FEAD9FE3B9C2}" srcOrd="8" destOrd="0" presId="urn:microsoft.com/office/officeart/2005/8/layout/list1"/>
    <dgm:cxn modelId="{58418529-FF43-2542-8881-D7AF2EB4A411}" type="presParOf" srcId="{70061AD9-3C37-0746-AE44-FEAD9FE3B9C2}" destId="{FD208195-0235-664A-89E8-5AE069562098}" srcOrd="0" destOrd="0" presId="urn:microsoft.com/office/officeart/2005/8/layout/list1"/>
    <dgm:cxn modelId="{790130FD-7137-564B-A3B0-660536DAF47E}" type="presParOf" srcId="{70061AD9-3C37-0746-AE44-FEAD9FE3B9C2}" destId="{CBB67809-8210-F144-AA6F-DF026CC83428}" srcOrd="1" destOrd="0" presId="urn:microsoft.com/office/officeart/2005/8/layout/list1"/>
    <dgm:cxn modelId="{E8385144-63B4-5244-AE51-B421BDB3FA0A}" type="presParOf" srcId="{57EFF8A3-6D9D-3D40-86A1-DDEDD53CF851}" destId="{90EAB116-B314-0A43-BD99-CD98592FCBE8}" srcOrd="9" destOrd="0" presId="urn:microsoft.com/office/officeart/2005/8/layout/list1"/>
    <dgm:cxn modelId="{342312DE-69C0-8F4A-B518-355D02418141}" type="presParOf" srcId="{57EFF8A3-6D9D-3D40-86A1-DDEDD53CF851}" destId="{F05D542B-06FE-8A4E-8F58-C6DFE629143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278BE3-3799-461A-A6A8-119D725C39F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5007B3-5709-47F9-97B9-AD43877589C8}">
      <dgm:prSet/>
      <dgm:spPr/>
      <dgm:t>
        <a:bodyPr/>
        <a:lstStyle/>
        <a:p>
          <a:pPr>
            <a:defRPr cap="all"/>
          </a:pPr>
          <a:r>
            <a:rPr lang="en-US"/>
            <a:t>Actor</a:t>
          </a:r>
        </a:p>
      </dgm:t>
    </dgm:pt>
    <dgm:pt modelId="{B9818704-5C2C-4D9F-9C05-319B01F87AE9}" type="parTrans" cxnId="{2CF2D611-34A8-45C7-B101-A37E3E1712C4}">
      <dgm:prSet/>
      <dgm:spPr/>
      <dgm:t>
        <a:bodyPr/>
        <a:lstStyle/>
        <a:p>
          <a:endParaRPr lang="en-US"/>
        </a:p>
      </dgm:t>
    </dgm:pt>
    <dgm:pt modelId="{2C6EDC3A-A350-40D9-91F6-C19365E89364}" type="sibTrans" cxnId="{2CF2D611-34A8-45C7-B101-A37E3E1712C4}">
      <dgm:prSet/>
      <dgm:spPr/>
      <dgm:t>
        <a:bodyPr/>
        <a:lstStyle/>
        <a:p>
          <a:endParaRPr lang="en-US"/>
        </a:p>
      </dgm:t>
    </dgm:pt>
    <dgm:pt modelId="{399685EF-3AC6-4B16-860C-22F9170B71F1}">
      <dgm:prSet/>
      <dgm:spPr/>
      <dgm:t>
        <a:bodyPr/>
        <a:lstStyle/>
        <a:p>
          <a:pPr>
            <a:defRPr cap="all"/>
          </a:pPr>
          <a:r>
            <a:rPr lang="en-US"/>
            <a:t>Behavior </a:t>
          </a:r>
        </a:p>
      </dgm:t>
    </dgm:pt>
    <dgm:pt modelId="{F6AD5D21-5ED0-492A-AE99-CE245C03EFDE}" type="parTrans" cxnId="{3F87367E-64E8-4DDA-8A66-73E7E85C71FF}">
      <dgm:prSet/>
      <dgm:spPr/>
      <dgm:t>
        <a:bodyPr/>
        <a:lstStyle/>
        <a:p>
          <a:endParaRPr lang="en-US"/>
        </a:p>
      </dgm:t>
    </dgm:pt>
    <dgm:pt modelId="{E82ED15C-E0E7-4733-8DA0-242336152540}" type="sibTrans" cxnId="{3F87367E-64E8-4DDA-8A66-73E7E85C71FF}">
      <dgm:prSet/>
      <dgm:spPr/>
      <dgm:t>
        <a:bodyPr/>
        <a:lstStyle/>
        <a:p>
          <a:endParaRPr lang="en-US"/>
        </a:p>
      </dgm:t>
    </dgm:pt>
    <dgm:pt modelId="{C34EB499-5AD1-4C60-8426-7D682828D9E5}">
      <dgm:prSet/>
      <dgm:spPr/>
      <dgm:t>
        <a:bodyPr/>
        <a:lstStyle/>
        <a:p>
          <a:pPr>
            <a:defRPr cap="all"/>
          </a:pPr>
          <a:r>
            <a:rPr lang="en-US"/>
            <a:t>Object</a:t>
          </a:r>
        </a:p>
      </dgm:t>
    </dgm:pt>
    <dgm:pt modelId="{1A0A6663-6C46-4248-9BCD-E0EC0CDE0856}" type="parTrans" cxnId="{18DFFBD3-BA62-4204-9506-B88C5568EAFC}">
      <dgm:prSet/>
      <dgm:spPr/>
      <dgm:t>
        <a:bodyPr/>
        <a:lstStyle/>
        <a:p>
          <a:endParaRPr lang="en-US"/>
        </a:p>
      </dgm:t>
    </dgm:pt>
    <dgm:pt modelId="{C43B78B4-2A52-4C78-98F1-C37167706E75}" type="sibTrans" cxnId="{18DFFBD3-BA62-4204-9506-B88C5568EAFC}">
      <dgm:prSet/>
      <dgm:spPr/>
      <dgm:t>
        <a:bodyPr/>
        <a:lstStyle/>
        <a:p>
          <a:endParaRPr lang="en-US"/>
        </a:p>
      </dgm:t>
    </dgm:pt>
    <dgm:pt modelId="{CFB17842-6C1F-4F30-8934-F75BB2C70710}" type="pres">
      <dgm:prSet presAssocID="{53278BE3-3799-461A-A6A8-119D725C39F5}" presName="root" presStyleCnt="0">
        <dgm:presLayoutVars>
          <dgm:dir/>
          <dgm:resizeHandles val="exact"/>
        </dgm:presLayoutVars>
      </dgm:prSet>
      <dgm:spPr/>
    </dgm:pt>
    <dgm:pt modelId="{96F5F85F-AC53-453A-B7DC-3E9EE5E70704}" type="pres">
      <dgm:prSet presAssocID="{525007B3-5709-47F9-97B9-AD43877589C8}" presName="compNode" presStyleCnt="0"/>
      <dgm:spPr/>
    </dgm:pt>
    <dgm:pt modelId="{39FD3A86-E400-4EEA-86E3-1EA4DC21B373}" type="pres">
      <dgm:prSet presAssocID="{525007B3-5709-47F9-97B9-AD43877589C8}" presName="iconBgRect" presStyleLbl="bgShp" presStyleIdx="0" presStyleCnt="3"/>
      <dgm:spPr/>
    </dgm:pt>
    <dgm:pt modelId="{C50D180E-0D0A-455B-9036-AB1934812C0C}" type="pres">
      <dgm:prSet presAssocID="{525007B3-5709-47F9-97B9-AD43877589C8}"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oman with solid fill"/>
        </a:ext>
      </dgm:extLst>
    </dgm:pt>
    <dgm:pt modelId="{20F1F237-A22D-4573-9D46-E5E6EDFE3053}" type="pres">
      <dgm:prSet presAssocID="{525007B3-5709-47F9-97B9-AD43877589C8}" presName="spaceRect" presStyleCnt="0"/>
      <dgm:spPr/>
    </dgm:pt>
    <dgm:pt modelId="{19EA94D7-31BA-49D6-BB2F-29C047B9C4FC}" type="pres">
      <dgm:prSet presAssocID="{525007B3-5709-47F9-97B9-AD43877589C8}" presName="textRect" presStyleLbl="revTx" presStyleIdx="0" presStyleCnt="3">
        <dgm:presLayoutVars>
          <dgm:chMax val="1"/>
          <dgm:chPref val="1"/>
        </dgm:presLayoutVars>
      </dgm:prSet>
      <dgm:spPr/>
    </dgm:pt>
    <dgm:pt modelId="{EE6083E5-1E38-42D1-B325-8A76DB3BACA9}" type="pres">
      <dgm:prSet presAssocID="{2C6EDC3A-A350-40D9-91F6-C19365E89364}" presName="sibTrans" presStyleCnt="0"/>
      <dgm:spPr/>
    </dgm:pt>
    <dgm:pt modelId="{662188FD-3294-42DE-AE6B-FE28650B76C9}" type="pres">
      <dgm:prSet presAssocID="{399685EF-3AC6-4B16-860C-22F9170B71F1}" presName="compNode" presStyleCnt="0"/>
      <dgm:spPr/>
    </dgm:pt>
    <dgm:pt modelId="{471D96FB-0677-47C1-9F4C-A0AED71D6939}" type="pres">
      <dgm:prSet presAssocID="{399685EF-3AC6-4B16-860C-22F9170B71F1}" presName="iconBgRect" presStyleLbl="bgShp" presStyleIdx="1" presStyleCnt="3"/>
      <dgm:spPr/>
    </dgm:pt>
    <dgm:pt modelId="{D432FE78-C213-4A9B-9BDE-1518EA890883}" type="pres">
      <dgm:prSet presAssocID="{399685EF-3AC6-4B16-860C-22F9170B71F1}"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rrow Right with solid fill"/>
        </a:ext>
      </dgm:extLst>
    </dgm:pt>
    <dgm:pt modelId="{7111777C-1279-437E-8000-B7FBBF9939A3}" type="pres">
      <dgm:prSet presAssocID="{399685EF-3AC6-4B16-860C-22F9170B71F1}" presName="spaceRect" presStyleCnt="0"/>
      <dgm:spPr/>
    </dgm:pt>
    <dgm:pt modelId="{A1BBF2A0-C84E-46A0-852D-FB267DBE5B57}" type="pres">
      <dgm:prSet presAssocID="{399685EF-3AC6-4B16-860C-22F9170B71F1}" presName="textRect" presStyleLbl="revTx" presStyleIdx="1" presStyleCnt="3">
        <dgm:presLayoutVars>
          <dgm:chMax val="1"/>
          <dgm:chPref val="1"/>
        </dgm:presLayoutVars>
      </dgm:prSet>
      <dgm:spPr/>
    </dgm:pt>
    <dgm:pt modelId="{F014BA9C-2AA4-4774-8616-7393B204CACE}" type="pres">
      <dgm:prSet presAssocID="{E82ED15C-E0E7-4733-8DA0-242336152540}" presName="sibTrans" presStyleCnt="0"/>
      <dgm:spPr/>
    </dgm:pt>
    <dgm:pt modelId="{10DE6944-CEB4-485A-8814-57F717EE6292}" type="pres">
      <dgm:prSet presAssocID="{C34EB499-5AD1-4C60-8426-7D682828D9E5}" presName="compNode" presStyleCnt="0"/>
      <dgm:spPr/>
    </dgm:pt>
    <dgm:pt modelId="{BC9112B5-4889-40B6-A72D-F209BD04DE89}" type="pres">
      <dgm:prSet presAssocID="{C34EB499-5AD1-4C60-8426-7D682828D9E5}" presName="iconBgRect" presStyleLbl="bgShp" presStyleIdx="2" presStyleCnt="3"/>
      <dgm:spPr/>
    </dgm:pt>
    <dgm:pt modelId="{02034143-505A-424D-AAD2-8798A669DC3F}" type="pres">
      <dgm:prSet presAssocID="{C34EB499-5AD1-4C60-8426-7D682828D9E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Office worker male with solid fill"/>
        </a:ext>
      </dgm:extLst>
    </dgm:pt>
    <dgm:pt modelId="{B8729299-9825-4771-B10B-E550D93EE984}" type="pres">
      <dgm:prSet presAssocID="{C34EB499-5AD1-4C60-8426-7D682828D9E5}" presName="spaceRect" presStyleCnt="0"/>
      <dgm:spPr/>
    </dgm:pt>
    <dgm:pt modelId="{FFF2CCEF-8753-4C3C-9DB5-3AB30BB4599D}" type="pres">
      <dgm:prSet presAssocID="{C34EB499-5AD1-4C60-8426-7D682828D9E5}" presName="textRect" presStyleLbl="revTx" presStyleIdx="2" presStyleCnt="3">
        <dgm:presLayoutVars>
          <dgm:chMax val="1"/>
          <dgm:chPref val="1"/>
        </dgm:presLayoutVars>
      </dgm:prSet>
      <dgm:spPr/>
    </dgm:pt>
  </dgm:ptLst>
  <dgm:cxnLst>
    <dgm:cxn modelId="{2CF2D611-34A8-45C7-B101-A37E3E1712C4}" srcId="{53278BE3-3799-461A-A6A8-119D725C39F5}" destId="{525007B3-5709-47F9-97B9-AD43877589C8}" srcOrd="0" destOrd="0" parTransId="{B9818704-5C2C-4D9F-9C05-319B01F87AE9}" sibTransId="{2C6EDC3A-A350-40D9-91F6-C19365E89364}"/>
    <dgm:cxn modelId="{D3A1CE32-390F-44B7-9E21-5A69073DB42D}" type="presOf" srcId="{525007B3-5709-47F9-97B9-AD43877589C8}" destId="{19EA94D7-31BA-49D6-BB2F-29C047B9C4FC}" srcOrd="0" destOrd="0" presId="urn:microsoft.com/office/officeart/2018/5/layout/IconCircleLabelList"/>
    <dgm:cxn modelId="{8210C042-B494-485A-B105-2EFF5A38371E}" type="presOf" srcId="{C34EB499-5AD1-4C60-8426-7D682828D9E5}" destId="{FFF2CCEF-8753-4C3C-9DB5-3AB30BB4599D}" srcOrd="0" destOrd="0" presId="urn:microsoft.com/office/officeart/2018/5/layout/IconCircleLabelList"/>
    <dgm:cxn modelId="{BC2D8674-8AEA-486F-B5C2-6AA5BBF1B5BF}" type="presOf" srcId="{53278BE3-3799-461A-A6A8-119D725C39F5}" destId="{CFB17842-6C1F-4F30-8934-F75BB2C70710}" srcOrd="0" destOrd="0" presId="urn:microsoft.com/office/officeart/2018/5/layout/IconCircleLabelList"/>
    <dgm:cxn modelId="{3F87367E-64E8-4DDA-8A66-73E7E85C71FF}" srcId="{53278BE3-3799-461A-A6A8-119D725C39F5}" destId="{399685EF-3AC6-4B16-860C-22F9170B71F1}" srcOrd="1" destOrd="0" parTransId="{F6AD5D21-5ED0-492A-AE99-CE245C03EFDE}" sibTransId="{E82ED15C-E0E7-4733-8DA0-242336152540}"/>
    <dgm:cxn modelId="{234A64D2-8C95-42ED-850A-D62EE687719A}" type="presOf" srcId="{399685EF-3AC6-4B16-860C-22F9170B71F1}" destId="{A1BBF2A0-C84E-46A0-852D-FB267DBE5B57}" srcOrd="0" destOrd="0" presId="urn:microsoft.com/office/officeart/2018/5/layout/IconCircleLabelList"/>
    <dgm:cxn modelId="{18DFFBD3-BA62-4204-9506-B88C5568EAFC}" srcId="{53278BE3-3799-461A-A6A8-119D725C39F5}" destId="{C34EB499-5AD1-4C60-8426-7D682828D9E5}" srcOrd="2" destOrd="0" parTransId="{1A0A6663-6C46-4248-9BCD-E0EC0CDE0856}" sibTransId="{C43B78B4-2A52-4C78-98F1-C37167706E75}"/>
    <dgm:cxn modelId="{2E65EF64-3D64-440C-AEE0-D9F42ED1CE72}" type="presParOf" srcId="{CFB17842-6C1F-4F30-8934-F75BB2C70710}" destId="{96F5F85F-AC53-453A-B7DC-3E9EE5E70704}" srcOrd="0" destOrd="0" presId="urn:microsoft.com/office/officeart/2018/5/layout/IconCircleLabelList"/>
    <dgm:cxn modelId="{83F2AB07-0522-4334-AC0E-E4A5ABFBCD48}" type="presParOf" srcId="{96F5F85F-AC53-453A-B7DC-3E9EE5E70704}" destId="{39FD3A86-E400-4EEA-86E3-1EA4DC21B373}" srcOrd="0" destOrd="0" presId="urn:microsoft.com/office/officeart/2018/5/layout/IconCircleLabelList"/>
    <dgm:cxn modelId="{9117577D-506B-4107-AF69-2CB7ADC96E2C}" type="presParOf" srcId="{96F5F85F-AC53-453A-B7DC-3E9EE5E70704}" destId="{C50D180E-0D0A-455B-9036-AB1934812C0C}" srcOrd="1" destOrd="0" presId="urn:microsoft.com/office/officeart/2018/5/layout/IconCircleLabelList"/>
    <dgm:cxn modelId="{9913E359-21CF-4BDB-BEAD-D729DC8FA472}" type="presParOf" srcId="{96F5F85F-AC53-453A-B7DC-3E9EE5E70704}" destId="{20F1F237-A22D-4573-9D46-E5E6EDFE3053}" srcOrd="2" destOrd="0" presId="urn:microsoft.com/office/officeart/2018/5/layout/IconCircleLabelList"/>
    <dgm:cxn modelId="{71C62901-492E-4385-BF3A-C0CD02496269}" type="presParOf" srcId="{96F5F85F-AC53-453A-B7DC-3E9EE5E70704}" destId="{19EA94D7-31BA-49D6-BB2F-29C047B9C4FC}" srcOrd="3" destOrd="0" presId="urn:microsoft.com/office/officeart/2018/5/layout/IconCircleLabelList"/>
    <dgm:cxn modelId="{DE97EFB9-AC89-4C95-A123-DB6F7AC8A3BE}" type="presParOf" srcId="{CFB17842-6C1F-4F30-8934-F75BB2C70710}" destId="{EE6083E5-1E38-42D1-B325-8A76DB3BACA9}" srcOrd="1" destOrd="0" presId="urn:microsoft.com/office/officeart/2018/5/layout/IconCircleLabelList"/>
    <dgm:cxn modelId="{D68C459E-7028-4DFC-A5DD-5B5B83D53568}" type="presParOf" srcId="{CFB17842-6C1F-4F30-8934-F75BB2C70710}" destId="{662188FD-3294-42DE-AE6B-FE28650B76C9}" srcOrd="2" destOrd="0" presId="urn:microsoft.com/office/officeart/2018/5/layout/IconCircleLabelList"/>
    <dgm:cxn modelId="{66945D3C-68E9-4091-ADA2-81DC303F34B6}" type="presParOf" srcId="{662188FD-3294-42DE-AE6B-FE28650B76C9}" destId="{471D96FB-0677-47C1-9F4C-A0AED71D6939}" srcOrd="0" destOrd="0" presId="urn:microsoft.com/office/officeart/2018/5/layout/IconCircleLabelList"/>
    <dgm:cxn modelId="{2F76F653-0399-4664-A22D-2B9E093FE16E}" type="presParOf" srcId="{662188FD-3294-42DE-AE6B-FE28650B76C9}" destId="{D432FE78-C213-4A9B-9BDE-1518EA890883}" srcOrd="1" destOrd="0" presId="urn:microsoft.com/office/officeart/2018/5/layout/IconCircleLabelList"/>
    <dgm:cxn modelId="{9E080657-6EA8-44DA-83B3-CA3CA6BADA03}" type="presParOf" srcId="{662188FD-3294-42DE-AE6B-FE28650B76C9}" destId="{7111777C-1279-437E-8000-B7FBBF9939A3}" srcOrd="2" destOrd="0" presId="urn:microsoft.com/office/officeart/2018/5/layout/IconCircleLabelList"/>
    <dgm:cxn modelId="{0616B796-FDAC-4EDF-A138-9476B565AB3A}" type="presParOf" srcId="{662188FD-3294-42DE-AE6B-FE28650B76C9}" destId="{A1BBF2A0-C84E-46A0-852D-FB267DBE5B57}" srcOrd="3" destOrd="0" presId="urn:microsoft.com/office/officeart/2018/5/layout/IconCircleLabelList"/>
    <dgm:cxn modelId="{922883A2-9E5A-40B2-A725-1320B6682CD6}" type="presParOf" srcId="{CFB17842-6C1F-4F30-8934-F75BB2C70710}" destId="{F014BA9C-2AA4-4774-8616-7393B204CACE}" srcOrd="3" destOrd="0" presId="urn:microsoft.com/office/officeart/2018/5/layout/IconCircleLabelList"/>
    <dgm:cxn modelId="{D2A108A5-61B5-4D02-9AD5-05EF51734A26}" type="presParOf" srcId="{CFB17842-6C1F-4F30-8934-F75BB2C70710}" destId="{10DE6944-CEB4-485A-8814-57F717EE6292}" srcOrd="4" destOrd="0" presId="urn:microsoft.com/office/officeart/2018/5/layout/IconCircleLabelList"/>
    <dgm:cxn modelId="{E4C9B579-5345-4A4D-84DD-83149BB74E70}" type="presParOf" srcId="{10DE6944-CEB4-485A-8814-57F717EE6292}" destId="{BC9112B5-4889-40B6-A72D-F209BD04DE89}" srcOrd="0" destOrd="0" presId="urn:microsoft.com/office/officeart/2018/5/layout/IconCircleLabelList"/>
    <dgm:cxn modelId="{A84CB336-A1CF-4ED6-BF68-A115875E6F29}" type="presParOf" srcId="{10DE6944-CEB4-485A-8814-57F717EE6292}" destId="{02034143-505A-424D-AAD2-8798A669DC3F}" srcOrd="1" destOrd="0" presId="urn:microsoft.com/office/officeart/2018/5/layout/IconCircleLabelList"/>
    <dgm:cxn modelId="{0F91595A-6B47-456E-B07D-B94E5D7003DC}" type="presParOf" srcId="{10DE6944-CEB4-485A-8814-57F717EE6292}" destId="{B8729299-9825-4771-B10B-E550D93EE984}" srcOrd="2" destOrd="0" presId="urn:microsoft.com/office/officeart/2018/5/layout/IconCircleLabelList"/>
    <dgm:cxn modelId="{62F2930B-CC47-4571-8233-1A3F5E83E227}" type="presParOf" srcId="{10DE6944-CEB4-485A-8814-57F717EE6292}" destId="{FFF2CCEF-8753-4C3C-9DB5-3AB30BB4599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a:t>Lawyer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Defers to</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custLinFactNeighborX="2540" custLinFactNeighborY="-31790"/>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custLinFactNeighborX="2540" custLinFactNeighborY="-31790"/>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custLinFactNeighborX="2540" custLinFactNeighborY="-31790"/>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1.03 </a:t>
          </a:r>
        </a:p>
        <a:p>
          <a:r>
            <a:rPr lang="en-US" dirty="0"/>
            <a:t>3.21</a:t>
          </a:r>
        </a:p>
        <a:p>
          <a:r>
            <a:rPr lang="en-US" dirty="0"/>
            <a:t>0.00</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dgm:t>
        <a:bodyPr/>
        <a:lstStyle/>
        <a:p>
          <a:r>
            <a:rPr lang="en-US" dirty="0"/>
            <a:t>Surgeon</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Influence</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dgm:t>
        <a:bodyPr/>
        <a:lstStyle/>
        <a:p>
          <a:r>
            <a:rPr lang="en-US" dirty="0"/>
            <a:t>Telemarketer</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2D5908-37C0-48BE-8860-246A643955F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497347E3-E7D8-47D8-8001-F24F8B431F91}">
      <dgm:prSet/>
      <dgm:spPr>
        <a:solidFill>
          <a:schemeClr val="accent4"/>
        </a:solidFill>
      </dgm:spPr>
      <dgm:t>
        <a:bodyPr/>
        <a:lstStyle/>
        <a:p>
          <a:r>
            <a:rPr lang="en-US" dirty="0"/>
            <a:t>Telemarketer</a:t>
          </a:r>
        </a:p>
      </dgm:t>
    </dgm:pt>
    <dgm:pt modelId="{B0B782C9-AAA0-4065-BEFC-1B2EB0C11275}" type="parTrans" cxnId="{F4C3BD29-75D2-4669-BB98-45AC6625C484}">
      <dgm:prSet/>
      <dgm:spPr/>
      <dgm:t>
        <a:bodyPr/>
        <a:lstStyle/>
        <a:p>
          <a:endParaRPr lang="en-US"/>
        </a:p>
      </dgm:t>
    </dgm:pt>
    <dgm:pt modelId="{4863C66F-F928-49BD-AB6B-13FEBED92609}" type="sibTrans" cxnId="{F4C3BD29-75D2-4669-BB98-45AC6625C484}">
      <dgm:prSet/>
      <dgm:spPr/>
      <dgm:t>
        <a:bodyPr/>
        <a:lstStyle/>
        <a:p>
          <a:endParaRPr lang="en-US"/>
        </a:p>
      </dgm:t>
    </dgm:pt>
    <dgm:pt modelId="{AB869CF4-624F-484C-AE64-67EB75707CFF}">
      <dgm:prSet/>
      <dgm:spPr/>
      <dgm:t>
        <a:bodyPr/>
        <a:lstStyle/>
        <a:p>
          <a:r>
            <a:rPr lang="en-US" dirty="0"/>
            <a:t>0.20  </a:t>
          </a:r>
        </a:p>
        <a:p>
          <a:r>
            <a:rPr lang="en-US" dirty="0"/>
            <a:t>-1.56   </a:t>
          </a:r>
        </a:p>
        <a:p>
          <a:r>
            <a:rPr lang="en-US" dirty="0"/>
            <a:t>1.55</a:t>
          </a:r>
        </a:p>
      </dgm:t>
    </dgm:pt>
    <dgm:pt modelId="{D48608F7-DB3D-4E36-A4D8-E793C221C709}" type="parTrans" cxnId="{C4CDE4E1-DA77-4282-A88A-DA90BBE1EAA8}">
      <dgm:prSet/>
      <dgm:spPr/>
      <dgm:t>
        <a:bodyPr/>
        <a:lstStyle/>
        <a:p>
          <a:endParaRPr lang="en-US"/>
        </a:p>
      </dgm:t>
    </dgm:pt>
    <dgm:pt modelId="{A34FBC97-B86E-476E-940C-5B2020FA7C9B}" type="sibTrans" cxnId="{C4CDE4E1-DA77-4282-A88A-DA90BBE1EAA8}">
      <dgm:prSet/>
      <dgm:spPr/>
      <dgm:t>
        <a:bodyPr/>
        <a:lstStyle/>
        <a:p>
          <a:endParaRPr lang="en-US"/>
        </a:p>
      </dgm:t>
    </dgm:pt>
    <dgm:pt modelId="{DB977C8A-4056-438F-8469-2D59A985B350}">
      <dgm:prSet/>
      <dgm:spPr>
        <a:solidFill>
          <a:schemeClr val="accent2"/>
        </a:solidFill>
      </dgm:spPr>
      <dgm:t>
        <a:bodyPr/>
        <a:lstStyle/>
        <a:p>
          <a:r>
            <a:rPr lang="en-US" dirty="0"/>
            <a:t>Surgeon</a:t>
          </a:r>
        </a:p>
      </dgm:t>
    </dgm:pt>
    <dgm:pt modelId="{D08D2E18-06D8-4D8F-AA09-1DF21E2A4A60}" type="parTrans" cxnId="{9BAF7083-48F3-42C0-AB8D-1B58E1E03D25}">
      <dgm:prSet/>
      <dgm:spPr/>
      <dgm:t>
        <a:bodyPr/>
        <a:lstStyle/>
        <a:p>
          <a:endParaRPr lang="en-US"/>
        </a:p>
      </dgm:t>
    </dgm:pt>
    <dgm:pt modelId="{B26FC6E4-7DC4-4381-B3BC-A21244837252}" type="sibTrans" cxnId="{9BAF7083-48F3-42C0-AB8D-1B58E1E03D25}">
      <dgm:prSet/>
      <dgm:spPr/>
      <dgm:t>
        <a:bodyPr/>
        <a:lstStyle/>
        <a:p>
          <a:endParaRPr lang="en-US"/>
        </a:p>
      </dgm:t>
    </dgm:pt>
    <dgm:pt modelId="{4BCD8B82-3E64-6B47-A41A-64FEAA632DE9}" type="pres">
      <dgm:prSet presAssocID="{322D5908-37C0-48BE-8860-246A643955FC}" presName="diagram" presStyleCnt="0">
        <dgm:presLayoutVars>
          <dgm:chPref val="1"/>
          <dgm:dir/>
          <dgm:animOne val="branch"/>
          <dgm:animLvl val="lvl"/>
          <dgm:resizeHandles/>
        </dgm:presLayoutVars>
      </dgm:prSet>
      <dgm:spPr/>
    </dgm:pt>
    <dgm:pt modelId="{51F3EC45-ECB7-1344-B348-328E216B119D}" type="pres">
      <dgm:prSet presAssocID="{497347E3-E7D8-47D8-8001-F24F8B431F91}" presName="root" presStyleCnt="0"/>
      <dgm:spPr/>
    </dgm:pt>
    <dgm:pt modelId="{ACC76761-807A-5C41-BF21-6C416691791D}" type="pres">
      <dgm:prSet presAssocID="{497347E3-E7D8-47D8-8001-F24F8B431F91}" presName="rootComposite" presStyleCnt="0"/>
      <dgm:spPr/>
    </dgm:pt>
    <dgm:pt modelId="{147E73CB-13FC-F24F-AB66-E70CE3664A06}" type="pres">
      <dgm:prSet presAssocID="{497347E3-E7D8-47D8-8001-F24F8B431F91}" presName="rootText" presStyleLbl="node1" presStyleIdx="0" presStyleCnt="3"/>
      <dgm:spPr/>
    </dgm:pt>
    <dgm:pt modelId="{528CCD32-A3E7-2B4E-911E-0FC16D1F9A14}" type="pres">
      <dgm:prSet presAssocID="{497347E3-E7D8-47D8-8001-F24F8B431F91}" presName="rootConnector" presStyleLbl="node1" presStyleIdx="0" presStyleCnt="3"/>
      <dgm:spPr/>
    </dgm:pt>
    <dgm:pt modelId="{E498DA08-BAA6-F34A-9FCA-26F326BBE08B}" type="pres">
      <dgm:prSet presAssocID="{497347E3-E7D8-47D8-8001-F24F8B431F91}" presName="childShape" presStyleCnt="0"/>
      <dgm:spPr/>
    </dgm:pt>
    <dgm:pt modelId="{E2CA6E7B-86D4-C94B-8163-1D8B22316D54}" type="pres">
      <dgm:prSet presAssocID="{AB869CF4-624F-484C-AE64-67EB75707CFF}" presName="root" presStyleCnt="0"/>
      <dgm:spPr/>
    </dgm:pt>
    <dgm:pt modelId="{C1D300E9-52BB-8740-A83D-460E8986D459}" type="pres">
      <dgm:prSet presAssocID="{AB869CF4-624F-484C-AE64-67EB75707CFF}" presName="rootComposite" presStyleCnt="0"/>
      <dgm:spPr/>
    </dgm:pt>
    <dgm:pt modelId="{F4B6C7F5-1AD1-814A-9EA8-B805547D36AA}" type="pres">
      <dgm:prSet presAssocID="{AB869CF4-624F-484C-AE64-67EB75707CFF}" presName="rootText" presStyleLbl="node1" presStyleIdx="1" presStyleCnt="3"/>
      <dgm:spPr/>
    </dgm:pt>
    <dgm:pt modelId="{52F45A97-D9D6-0C41-97A9-7406F2C32411}" type="pres">
      <dgm:prSet presAssocID="{AB869CF4-624F-484C-AE64-67EB75707CFF}" presName="rootConnector" presStyleLbl="node1" presStyleIdx="1" presStyleCnt="3"/>
      <dgm:spPr/>
    </dgm:pt>
    <dgm:pt modelId="{96662508-7FE4-AE48-A200-80B97398A05E}" type="pres">
      <dgm:prSet presAssocID="{AB869CF4-624F-484C-AE64-67EB75707CFF}" presName="childShape" presStyleCnt="0"/>
      <dgm:spPr/>
    </dgm:pt>
    <dgm:pt modelId="{765EF3BB-4319-234C-846E-66DB4BCB1BAC}" type="pres">
      <dgm:prSet presAssocID="{DB977C8A-4056-438F-8469-2D59A985B350}" presName="root" presStyleCnt="0"/>
      <dgm:spPr/>
    </dgm:pt>
    <dgm:pt modelId="{B601C94C-255E-DF4B-BEC5-01707633B1B2}" type="pres">
      <dgm:prSet presAssocID="{DB977C8A-4056-438F-8469-2D59A985B350}" presName="rootComposite" presStyleCnt="0"/>
      <dgm:spPr/>
    </dgm:pt>
    <dgm:pt modelId="{5175EF96-471A-5A44-A5B8-69AB38726B4E}" type="pres">
      <dgm:prSet presAssocID="{DB977C8A-4056-438F-8469-2D59A985B350}" presName="rootText" presStyleLbl="node1" presStyleIdx="2" presStyleCnt="3"/>
      <dgm:spPr/>
    </dgm:pt>
    <dgm:pt modelId="{E9EAE5E9-0C8A-C445-A27D-E853969AF717}" type="pres">
      <dgm:prSet presAssocID="{DB977C8A-4056-438F-8469-2D59A985B350}" presName="rootConnector" presStyleLbl="node1" presStyleIdx="2" presStyleCnt="3"/>
      <dgm:spPr/>
    </dgm:pt>
    <dgm:pt modelId="{BADBB56B-FD6D-6F46-8C15-8961D05C48FB}" type="pres">
      <dgm:prSet presAssocID="{DB977C8A-4056-438F-8469-2D59A985B350}" presName="childShape" presStyleCnt="0"/>
      <dgm:spPr/>
    </dgm:pt>
  </dgm:ptLst>
  <dgm:cxnLst>
    <dgm:cxn modelId="{34F9BB12-F212-C34F-B385-7C112E08E06B}" type="presOf" srcId="{AB869CF4-624F-484C-AE64-67EB75707CFF}" destId="{F4B6C7F5-1AD1-814A-9EA8-B805547D36AA}" srcOrd="0" destOrd="0" presId="urn:microsoft.com/office/officeart/2005/8/layout/hierarchy3"/>
    <dgm:cxn modelId="{31DCA81A-4179-7C41-805B-DDB39B30DAB8}" type="presOf" srcId="{DB977C8A-4056-438F-8469-2D59A985B350}" destId="{E9EAE5E9-0C8A-C445-A27D-E853969AF717}" srcOrd="1" destOrd="0" presId="urn:microsoft.com/office/officeart/2005/8/layout/hierarchy3"/>
    <dgm:cxn modelId="{F4C3BD29-75D2-4669-BB98-45AC6625C484}" srcId="{322D5908-37C0-48BE-8860-246A643955FC}" destId="{497347E3-E7D8-47D8-8001-F24F8B431F91}" srcOrd="0" destOrd="0" parTransId="{B0B782C9-AAA0-4065-BEFC-1B2EB0C11275}" sibTransId="{4863C66F-F928-49BD-AB6B-13FEBED92609}"/>
    <dgm:cxn modelId="{9BAF7083-48F3-42C0-AB8D-1B58E1E03D25}" srcId="{322D5908-37C0-48BE-8860-246A643955FC}" destId="{DB977C8A-4056-438F-8469-2D59A985B350}" srcOrd="2" destOrd="0" parTransId="{D08D2E18-06D8-4D8F-AA09-1DF21E2A4A60}" sibTransId="{B26FC6E4-7DC4-4381-B3BC-A21244837252}"/>
    <dgm:cxn modelId="{8047F888-5263-0041-9CFC-73B827DB6044}" type="presOf" srcId="{322D5908-37C0-48BE-8860-246A643955FC}" destId="{4BCD8B82-3E64-6B47-A41A-64FEAA632DE9}" srcOrd="0" destOrd="0" presId="urn:microsoft.com/office/officeart/2005/8/layout/hierarchy3"/>
    <dgm:cxn modelId="{4D540AA3-D184-AE48-A1FC-D3DB0A63D7DA}" type="presOf" srcId="{AB869CF4-624F-484C-AE64-67EB75707CFF}" destId="{52F45A97-D9D6-0C41-97A9-7406F2C32411}" srcOrd="1" destOrd="0" presId="urn:microsoft.com/office/officeart/2005/8/layout/hierarchy3"/>
    <dgm:cxn modelId="{3AFA7FB2-BC4D-4840-90CA-99E432C54914}" type="presOf" srcId="{DB977C8A-4056-438F-8469-2D59A985B350}" destId="{5175EF96-471A-5A44-A5B8-69AB38726B4E}" srcOrd="0" destOrd="0" presId="urn:microsoft.com/office/officeart/2005/8/layout/hierarchy3"/>
    <dgm:cxn modelId="{43923DCA-C8D0-CA4E-BE2E-E6DC33F0046D}" type="presOf" srcId="{497347E3-E7D8-47D8-8001-F24F8B431F91}" destId="{147E73CB-13FC-F24F-AB66-E70CE3664A06}" srcOrd="0" destOrd="0" presId="urn:microsoft.com/office/officeart/2005/8/layout/hierarchy3"/>
    <dgm:cxn modelId="{C4CDE4E1-DA77-4282-A88A-DA90BBE1EAA8}" srcId="{322D5908-37C0-48BE-8860-246A643955FC}" destId="{AB869CF4-624F-484C-AE64-67EB75707CFF}" srcOrd="1" destOrd="0" parTransId="{D48608F7-DB3D-4E36-A4D8-E793C221C709}" sibTransId="{A34FBC97-B86E-476E-940C-5B2020FA7C9B}"/>
    <dgm:cxn modelId="{69BC7BF5-20BF-3D48-B455-B85926FEBD2A}" type="presOf" srcId="{497347E3-E7D8-47D8-8001-F24F8B431F91}" destId="{528CCD32-A3E7-2B4E-911E-0FC16D1F9A14}" srcOrd="1" destOrd="0" presId="urn:microsoft.com/office/officeart/2005/8/layout/hierarchy3"/>
    <dgm:cxn modelId="{58C80D63-E78E-F844-AC3C-7F31E30268B5}" type="presParOf" srcId="{4BCD8B82-3E64-6B47-A41A-64FEAA632DE9}" destId="{51F3EC45-ECB7-1344-B348-328E216B119D}" srcOrd="0" destOrd="0" presId="urn:microsoft.com/office/officeart/2005/8/layout/hierarchy3"/>
    <dgm:cxn modelId="{BBD62779-A7C6-5D41-8A4A-002AF7235E1A}" type="presParOf" srcId="{51F3EC45-ECB7-1344-B348-328E216B119D}" destId="{ACC76761-807A-5C41-BF21-6C416691791D}" srcOrd="0" destOrd="0" presId="urn:microsoft.com/office/officeart/2005/8/layout/hierarchy3"/>
    <dgm:cxn modelId="{B261B1A0-13B2-CE48-BACE-504DBFE7CFB8}" type="presParOf" srcId="{ACC76761-807A-5C41-BF21-6C416691791D}" destId="{147E73CB-13FC-F24F-AB66-E70CE3664A06}" srcOrd="0" destOrd="0" presId="urn:microsoft.com/office/officeart/2005/8/layout/hierarchy3"/>
    <dgm:cxn modelId="{D38A6D4B-C047-084D-8F57-4FC451614267}" type="presParOf" srcId="{ACC76761-807A-5C41-BF21-6C416691791D}" destId="{528CCD32-A3E7-2B4E-911E-0FC16D1F9A14}" srcOrd="1" destOrd="0" presId="urn:microsoft.com/office/officeart/2005/8/layout/hierarchy3"/>
    <dgm:cxn modelId="{BF01755E-ED2B-9A43-90B7-21C9B84C0376}" type="presParOf" srcId="{51F3EC45-ECB7-1344-B348-328E216B119D}" destId="{E498DA08-BAA6-F34A-9FCA-26F326BBE08B}" srcOrd="1" destOrd="0" presId="urn:microsoft.com/office/officeart/2005/8/layout/hierarchy3"/>
    <dgm:cxn modelId="{F25E3809-042B-F941-8495-D010507B910F}" type="presParOf" srcId="{4BCD8B82-3E64-6B47-A41A-64FEAA632DE9}" destId="{E2CA6E7B-86D4-C94B-8163-1D8B22316D54}" srcOrd="1" destOrd="0" presId="urn:microsoft.com/office/officeart/2005/8/layout/hierarchy3"/>
    <dgm:cxn modelId="{67D315EB-C5E4-FA44-BCF0-7A7F1B095231}" type="presParOf" srcId="{E2CA6E7B-86D4-C94B-8163-1D8B22316D54}" destId="{C1D300E9-52BB-8740-A83D-460E8986D459}" srcOrd="0" destOrd="0" presId="urn:microsoft.com/office/officeart/2005/8/layout/hierarchy3"/>
    <dgm:cxn modelId="{04A540BF-E580-5B4B-A764-545BD61785D5}" type="presParOf" srcId="{C1D300E9-52BB-8740-A83D-460E8986D459}" destId="{F4B6C7F5-1AD1-814A-9EA8-B805547D36AA}" srcOrd="0" destOrd="0" presId="urn:microsoft.com/office/officeart/2005/8/layout/hierarchy3"/>
    <dgm:cxn modelId="{26A4492C-0E34-2D41-A46A-25769628769E}" type="presParOf" srcId="{C1D300E9-52BB-8740-A83D-460E8986D459}" destId="{52F45A97-D9D6-0C41-97A9-7406F2C32411}" srcOrd="1" destOrd="0" presId="urn:microsoft.com/office/officeart/2005/8/layout/hierarchy3"/>
    <dgm:cxn modelId="{1F4BC6F7-8C49-534A-AFD8-392B374EBC7A}" type="presParOf" srcId="{E2CA6E7B-86D4-C94B-8163-1D8B22316D54}" destId="{96662508-7FE4-AE48-A200-80B97398A05E}" srcOrd="1" destOrd="0" presId="urn:microsoft.com/office/officeart/2005/8/layout/hierarchy3"/>
    <dgm:cxn modelId="{D8DCE5CA-13A3-584F-9F0D-0F5868031338}" type="presParOf" srcId="{4BCD8B82-3E64-6B47-A41A-64FEAA632DE9}" destId="{765EF3BB-4319-234C-846E-66DB4BCB1BAC}" srcOrd="2" destOrd="0" presId="urn:microsoft.com/office/officeart/2005/8/layout/hierarchy3"/>
    <dgm:cxn modelId="{268F95FE-7769-1C4B-B776-D7ED807274AC}" type="presParOf" srcId="{765EF3BB-4319-234C-846E-66DB4BCB1BAC}" destId="{B601C94C-255E-DF4B-BEC5-01707633B1B2}" srcOrd="0" destOrd="0" presId="urn:microsoft.com/office/officeart/2005/8/layout/hierarchy3"/>
    <dgm:cxn modelId="{E3A4F53A-96F5-ED49-9528-719552809EA7}" type="presParOf" srcId="{B601C94C-255E-DF4B-BEC5-01707633B1B2}" destId="{5175EF96-471A-5A44-A5B8-69AB38726B4E}" srcOrd="0" destOrd="0" presId="urn:microsoft.com/office/officeart/2005/8/layout/hierarchy3"/>
    <dgm:cxn modelId="{039095A0-5A5E-C645-A8F9-A7FF4744134B}" type="presParOf" srcId="{B601C94C-255E-DF4B-BEC5-01707633B1B2}" destId="{E9EAE5E9-0C8A-C445-A27D-E853969AF717}" srcOrd="1" destOrd="0" presId="urn:microsoft.com/office/officeart/2005/8/layout/hierarchy3"/>
    <dgm:cxn modelId="{5CEA6F25-F51F-8C4B-B66B-63E5CF475FB8}" type="presParOf" srcId="{765EF3BB-4319-234C-846E-66DB4BCB1BAC}" destId="{BADBB56B-FD6D-6F46-8C15-8961D05C48F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2F2DE-1255-5F44-869D-39A7FAAF9028}">
      <dsp:nvSpPr>
        <dsp:cNvPr id="0" name=""/>
        <dsp:cNvSpPr/>
      </dsp:nvSpPr>
      <dsp:spPr>
        <a:xfrm>
          <a:off x="0" y="270495"/>
          <a:ext cx="11119103" cy="208845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354076" rIns="862966"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First</a:t>
          </a:r>
          <a:r>
            <a:rPr lang="en-US" sz="1700" kern="1200" dirty="0"/>
            <a:t>: </a:t>
          </a:r>
        </a:p>
        <a:p>
          <a:pPr marL="342900" lvl="2" indent="-171450" algn="l" defTabSz="755650">
            <a:lnSpc>
              <a:spcPct val="90000"/>
            </a:lnSpc>
            <a:spcBef>
              <a:spcPct val="0"/>
            </a:spcBef>
            <a:spcAft>
              <a:spcPct val="15000"/>
            </a:spcAft>
            <a:buChar char="•"/>
          </a:pPr>
          <a:r>
            <a:rPr lang="en-US" sz="1700" kern="1200"/>
            <a:t>check through old power points on days when we talked about ACT</a:t>
          </a:r>
        </a:p>
        <a:p>
          <a:pPr marL="342900" lvl="2" indent="-171450" algn="l" defTabSz="755650">
            <a:lnSpc>
              <a:spcPct val="90000"/>
            </a:lnSpc>
            <a:spcBef>
              <a:spcPct val="0"/>
            </a:spcBef>
            <a:spcAft>
              <a:spcPct val="15000"/>
            </a:spcAft>
            <a:buChar char="•"/>
          </a:pPr>
          <a:r>
            <a:rPr lang="en-US" sz="1700" kern="1200" dirty="0"/>
            <a:t>Review the readings on ACT days that correspond to your research question</a:t>
          </a:r>
        </a:p>
        <a:p>
          <a:pPr marL="171450" lvl="1" indent="-171450" algn="l" defTabSz="755650">
            <a:lnSpc>
              <a:spcPct val="90000"/>
            </a:lnSpc>
            <a:spcBef>
              <a:spcPct val="0"/>
            </a:spcBef>
            <a:spcAft>
              <a:spcPct val="15000"/>
            </a:spcAft>
            <a:buChar char="•"/>
          </a:pPr>
          <a:r>
            <a:rPr lang="en-US" sz="1700" kern="1200"/>
            <a:t>Next: review labs that match your simulation strategy</a:t>
          </a:r>
        </a:p>
        <a:p>
          <a:pPr marL="171450" lvl="1" indent="-171450" algn="l" defTabSz="755650">
            <a:lnSpc>
              <a:spcPct val="90000"/>
            </a:lnSpc>
            <a:spcBef>
              <a:spcPct val="0"/>
            </a:spcBef>
            <a:spcAft>
              <a:spcPct val="15000"/>
            </a:spcAft>
            <a:buChar char="•"/>
          </a:pPr>
          <a:r>
            <a:rPr lang="en-US" sz="1700" kern="1200"/>
            <a:t>Next: watch YouTube videos detailing how to do the labs and use Interact</a:t>
          </a:r>
        </a:p>
      </dsp:txBody>
      <dsp:txXfrm>
        <a:off x="0" y="270495"/>
        <a:ext cx="11119103" cy="2088450"/>
      </dsp:txXfrm>
    </dsp:sp>
    <dsp:sp modelId="{CF287FFA-D374-A041-B7F1-42381BF7A4C9}">
      <dsp:nvSpPr>
        <dsp:cNvPr id="0" name=""/>
        <dsp:cNvSpPr/>
      </dsp:nvSpPr>
      <dsp:spPr>
        <a:xfrm>
          <a:off x="555955" y="19575"/>
          <a:ext cx="7783372" cy="5018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755650">
            <a:lnSpc>
              <a:spcPct val="90000"/>
            </a:lnSpc>
            <a:spcBef>
              <a:spcPct val="0"/>
            </a:spcBef>
            <a:spcAft>
              <a:spcPct val="35000"/>
            </a:spcAft>
            <a:buNone/>
          </a:pPr>
          <a:r>
            <a:rPr lang="en-US" sz="1700" kern="1200"/>
            <a:t>If you are stuck,</a:t>
          </a:r>
        </a:p>
      </dsp:txBody>
      <dsp:txXfrm>
        <a:off x="580453" y="44073"/>
        <a:ext cx="7734376" cy="452844"/>
      </dsp:txXfrm>
    </dsp:sp>
    <dsp:sp modelId="{4BCD2F55-9D6F-9742-B8E5-B6CBAE4B4662}">
      <dsp:nvSpPr>
        <dsp:cNvPr id="0" name=""/>
        <dsp:cNvSpPr/>
      </dsp:nvSpPr>
      <dsp:spPr>
        <a:xfrm>
          <a:off x="0" y="2701665"/>
          <a:ext cx="11119103" cy="1713599"/>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354076" rIns="862966"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Then you should email Em or Prof. Smith-Lovin with </a:t>
          </a:r>
          <a:r>
            <a:rPr lang="en-US" sz="1700" b="1" kern="1200" dirty="0"/>
            <a:t>a specific question</a:t>
          </a:r>
          <a:r>
            <a:rPr lang="en-US" sz="1700" kern="1200" dirty="0"/>
            <a:t> regarding where you’re stuck/confused/what doesn’t make sense</a:t>
          </a:r>
        </a:p>
        <a:p>
          <a:pPr marL="171450" lvl="1" indent="-171450" algn="l" defTabSz="755650">
            <a:lnSpc>
              <a:spcPct val="90000"/>
            </a:lnSpc>
            <a:spcBef>
              <a:spcPct val="0"/>
            </a:spcBef>
            <a:spcAft>
              <a:spcPct val="15000"/>
            </a:spcAft>
            <a:buChar char="•"/>
          </a:pPr>
          <a:r>
            <a:rPr lang="en-US" sz="1700" kern="1200" dirty="0" err="1"/>
            <a:t>Em’s</a:t>
          </a:r>
          <a:r>
            <a:rPr lang="en-US" sz="1700" kern="1200" dirty="0"/>
            <a:t> office hours tomorrow from 1-2pm and during LDOC are the times they are available to meet </a:t>
          </a:r>
        </a:p>
        <a:p>
          <a:pPr marL="171450" lvl="1" indent="-171450" algn="l" defTabSz="755650">
            <a:lnSpc>
              <a:spcPct val="90000"/>
            </a:lnSpc>
            <a:spcBef>
              <a:spcPct val="0"/>
            </a:spcBef>
            <a:spcAft>
              <a:spcPct val="15000"/>
            </a:spcAft>
            <a:buChar char="•"/>
          </a:pPr>
          <a:r>
            <a:rPr lang="en-US" sz="1700" kern="1200" dirty="0"/>
            <a:t>Otherwise, only email </a:t>
          </a:r>
        </a:p>
      </dsp:txBody>
      <dsp:txXfrm>
        <a:off x="0" y="2701665"/>
        <a:ext cx="11119103" cy="1713599"/>
      </dsp:txXfrm>
    </dsp:sp>
    <dsp:sp modelId="{BBA4E1D5-49AF-E140-9A01-A96E99E382EC}">
      <dsp:nvSpPr>
        <dsp:cNvPr id="0" name=""/>
        <dsp:cNvSpPr/>
      </dsp:nvSpPr>
      <dsp:spPr>
        <a:xfrm>
          <a:off x="555955" y="2450745"/>
          <a:ext cx="7783372" cy="50184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755650">
            <a:lnSpc>
              <a:spcPct val="90000"/>
            </a:lnSpc>
            <a:spcBef>
              <a:spcPct val="0"/>
            </a:spcBef>
            <a:spcAft>
              <a:spcPct val="35000"/>
            </a:spcAft>
            <a:buNone/>
          </a:pPr>
          <a:r>
            <a:rPr lang="en-US" sz="1700" kern="1200"/>
            <a:t>If you are still stuck, </a:t>
          </a:r>
        </a:p>
      </dsp:txBody>
      <dsp:txXfrm>
        <a:off x="580453" y="2475243"/>
        <a:ext cx="7734376" cy="4528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Doctor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Makes Fun of</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Nurse</a:t>
          </a:r>
        </a:p>
      </dsp:txBody>
      <dsp:txXfrm>
        <a:off x="7332186" y="687849"/>
        <a:ext cx="2829912" cy="13722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Telemarketer</a:t>
          </a:r>
        </a:p>
      </dsp:txBody>
      <dsp:txXfrm>
        <a:off x="7681174" y="751998"/>
        <a:ext cx="2964607" cy="14375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Babble to / Mimic</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Telemarketer</a:t>
          </a:r>
        </a:p>
        <a:p>
          <a:pPr marL="0" lvl="0" indent="0" algn="ctr" defTabSz="1422400">
            <a:lnSpc>
              <a:spcPct val="90000"/>
            </a:lnSpc>
            <a:spcBef>
              <a:spcPct val="0"/>
            </a:spcBef>
            <a:spcAft>
              <a:spcPct val="35000"/>
            </a:spcAft>
            <a:buNone/>
          </a:pPr>
          <a:r>
            <a:rPr lang="en-US" sz="3200" b="1" kern="1200" dirty="0"/>
            <a:t>Pimp</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Surgeon</a:t>
          </a:r>
        </a:p>
      </dsp:txBody>
      <dsp:txXfrm>
        <a:off x="7332186" y="687849"/>
        <a:ext cx="2829912" cy="13722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Harm</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Streetwalker</a:t>
          </a:r>
        </a:p>
      </dsp:txBody>
      <dsp:txXfrm>
        <a:off x="7332186" y="687849"/>
        <a:ext cx="2829912" cy="1372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26F8D-A94C-7F4E-BFE3-A07F55183DA3}">
      <dsp:nvSpPr>
        <dsp:cNvPr id="0" name=""/>
        <dsp:cNvSpPr/>
      </dsp:nvSpPr>
      <dsp:spPr>
        <a:xfrm>
          <a:off x="0" y="374861"/>
          <a:ext cx="11119103" cy="1032412"/>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479044" rIns="86296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Good -- Bad</a:t>
          </a:r>
        </a:p>
      </dsp:txBody>
      <dsp:txXfrm>
        <a:off x="0" y="374861"/>
        <a:ext cx="11119103" cy="1032412"/>
      </dsp:txXfrm>
    </dsp:sp>
    <dsp:sp modelId="{428857D4-54CE-4D4F-B121-20A44090D116}">
      <dsp:nvSpPr>
        <dsp:cNvPr id="0" name=""/>
        <dsp:cNvSpPr/>
      </dsp:nvSpPr>
      <dsp:spPr>
        <a:xfrm>
          <a:off x="555955" y="35381"/>
          <a:ext cx="7783372" cy="6789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1022350">
            <a:lnSpc>
              <a:spcPct val="90000"/>
            </a:lnSpc>
            <a:spcBef>
              <a:spcPct val="0"/>
            </a:spcBef>
            <a:spcAft>
              <a:spcPct val="35000"/>
            </a:spcAft>
            <a:buNone/>
          </a:pPr>
          <a:r>
            <a:rPr lang="en-US" sz="2300" kern="1200" dirty="0"/>
            <a:t>Evaluation </a:t>
          </a:r>
        </a:p>
      </dsp:txBody>
      <dsp:txXfrm>
        <a:off x="589099" y="68525"/>
        <a:ext cx="7717084" cy="612672"/>
      </dsp:txXfrm>
    </dsp:sp>
    <dsp:sp modelId="{0CBDB9ED-7AE9-3340-8518-93E399A85E41}">
      <dsp:nvSpPr>
        <dsp:cNvPr id="0" name=""/>
        <dsp:cNvSpPr/>
      </dsp:nvSpPr>
      <dsp:spPr>
        <a:xfrm>
          <a:off x="0" y="1870953"/>
          <a:ext cx="11119103" cy="1032412"/>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479044" rIns="86296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Powerful -- Weak</a:t>
          </a:r>
        </a:p>
      </dsp:txBody>
      <dsp:txXfrm>
        <a:off x="0" y="1870953"/>
        <a:ext cx="11119103" cy="1032412"/>
      </dsp:txXfrm>
    </dsp:sp>
    <dsp:sp modelId="{3D3BB190-990E-8E4C-B8C3-29CAA4A35464}">
      <dsp:nvSpPr>
        <dsp:cNvPr id="0" name=""/>
        <dsp:cNvSpPr/>
      </dsp:nvSpPr>
      <dsp:spPr>
        <a:xfrm>
          <a:off x="555955" y="1531473"/>
          <a:ext cx="7783372" cy="6789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1022350">
            <a:lnSpc>
              <a:spcPct val="90000"/>
            </a:lnSpc>
            <a:spcBef>
              <a:spcPct val="0"/>
            </a:spcBef>
            <a:spcAft>
              <a:spcPct val="35000"/>
            </a:spcAft>
            <a:buNone/>
          </a:pPr>
          <a:r>
            <a:rPr lang="en-US" sz="2300" kern="1200" dirty="0"/>
            <a:t>Potency</a:t>
          </a:r>
        </a:p>
      </dsp:txBody>
      <dsp:txXfrm>
        <a:off x="589099" y="1564617"/>
        <a:ext cx="7717084" cy="612672"/>
      </dsp:txXfrm>
    </dsp:sp>
    <dsp:sp modelId="{F05D542B-06FE-8A4E-8F58-C6DFE6291432}">
      <dsp:nvSpPr>
        <dsp:cNvPr id="0" name=""/>
        <dsp:cNvSpPr/>
      </dsp:nvSpPr>
      <dsp:spPr>
        <a:xfrm>
          <a:off x="0" y="3367046"/>
          <a:ext cx="11119103" cy="1032412"/>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62966" tIns="479044" rIns="86296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Fast/Young -- Slow/Old</a:t>
          </a:r>
        </a:p>
      </dsp:txBody>
      <dsp:txXfrm>
        <a:off x="0" y="3367046"/>
        <a:ext cx="11119103" cy="1032412"/>
      </dsp:txXfrm>
    </dsp:sp>
    <dsp:sp modelId="{CBB67809-8210-F144-AA6F-DF026CC83428}">
      <dsp:nvSpPr>
        <dsp:cNvPr id="0" name=""/>
        <dsp:cNvSpPr/>
      </dsp:nvSpPr>
      <dsp:spPr>
        <a:xfrm>
          <a:off x="555955" y="3027566"/>
          <a:ext cx="7783372" cy="67896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4193" tIns="0" rIns="294193" bIns="0" numCol="1" spcCol="1270" anchor="ctr" anchorCtr="0">
          <a:noAutofit/>
        </a:bodyPr>
        <a:lstStyle/>
        <a:p>
          <a:pPr marL="0" lvl="0" indent="0" algn="l" defTabSz="1022350">
            <a:lnSpc>
              <a:spcPct val="90000"/>
            </a:lnSpc>
            <a:spcBef>
              <a:spcPct val="0"/>
            </a:spcBef>
            <a:spcAft>
              <a:spcPct val="35000"/>
            </a:spcAft>
            <a:buNone/>
          </a:pPr>
          <a:r>
            <a:rPr lang="en-US" sz="2300" kern="1200" dirty="0"/>
            <a:t>Activity</a:t>
          </a:r>
        </a:p>
      </dsp:txBody>
      <dsp:txXfrm>
        <a:off x="589099" y="3060710"/>
        <a:ext cx="7717084"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D3A86-E400-4EEA-86E3-1EA4DC21B373}">
      <dsp:nvSpPr>
        <dsp:cNvPr id="0" name=""/>
        <dsp:cNvSpPr/>
      </dsp:nvSpPr>
      <dsp:spPr>
        <a:xfrm>
          <a:off x="686474" y="174119"/>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0D180E-0D0A-455B-9036-AB1934812C0C}">
      <dsp:nvSpPr>
        <dsp:cNvPr id="0" name=""/>
        <dsp:cNvSpPr/>
      </dsp:nvSpPr>
      <dsp:spPr>
        <a:xfrm>
          <a:off x="1110599" y="598244"/>
          <a:ext cx="1141874" cy="114187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EA94D7-31BA-49D6-BB2F-29C047B9C4FC}">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Actor</a:t>
          </a:r>
        </a:p>
      </dsp:txBody>
      <dsp:txXfrm>
        <a:off x="50287" y="2784119"/>
        <a:ext cx="3262500" cy="720000"/>
      </dsp:txXfrm>
    </dsp:sp>
    <dsp:sp modelId="{471D96FB-0677-47C1-9F4C-A0AED71D6939}">
      <dsp:nvSpPr>
        <dsp:cNvPr id="0" name=""/>
        <dsp:cNvSpPr/>
      </dsp:nvSpPr>
      <dsp:spPr>
        <a:xfrm>
          <a:off x="4519912" y="174119"/>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2FE78-C213-4A9B-9BDE-1518EA890883}">
      <dsp:nvSpPr>
        <dsp:cNvPr id="0" name=""/>
        <dsp:cNvSpPr/>
      </dsp:nvSpPr>
      <dsp:spPr>
        <a:xfrm>
          <a:off x="4944037" y="598244"/>
          <a:ext cx="1141874" cy="11418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BBF2A0-C84E-46A0-852D-FB267DBE5B57}">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Behavior </a:t>
          </a:r>
        </a:p>
      </dsp:txBody>
      <dsp:txXfrm>
        <a:off x="3883725" y="2784119"/>
        <a:ext cx="3262500" cy="720000"/>
      </dsp:txXfrm>
    </dsp:sp>
    <dsp:sp modelId="{BC9112B5-4889-40B6-A72D-F209BD04DE89}">
      <dsp:nvSpPr>
        <dsp:cNvPr id="0" name=""/>
        <dsp:cNvSpPr/>
      </dsp:nvSpPr>
      <dsp:spPr>
        <a:xfrm>
          <a:off x="8353350" y="174119"/>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034143-505A-424D-AAD2-8798A669DC3F}">
      <dsp:nvSpPr>
        <dsp:cNvPr id="0" name=""/>
        <dsp:cNvSpPr/>
      </dsp:nvSpPr>
      <dsp:spPr>
        <a:xfrm>
          <a:off x="8777475" y="598244"/>
          <a:ext cx="1141874" cy="114187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2CCEF-8753-4C3C-9DB5-3AB30BB4599D}">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Object</a:t>
          </a:r>
        </a:p>
      </dsp:txBody>
      <dsp:txXfrm>
        <a:off x="7717162" y="2784119"/>
        <a:ext cx="3262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82028" y="918102"/>
          <a:ext cx="3176038" cy="15880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dsp:txBody>
      <dsp:txXfrm>
        <a:off x="128539" y="964613"/>
        <a:ext cx="3083016" cy="1494997"/>
      </dsp:txXfrm>
    </dsp:sp>
    <dsp:sp modelId="{F4B6C7F5-1AD1-814A-9EA8-B805547D36AA}">
      <dsp:nvSpPr>
        <dsp:cNvPr id="0" name=""/>
        <dsp:cNvSpPr/>
      </dsp:nvSpPr>
      <dsp:spPr>
        <a:xfrm>
          <a:off x="4052077" y="918102"/>
          <a:ext cx="3176038" cy="158801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dsp:txBody>
      <dsp:txXfrm>
        <a:off x="4098588" y="964613"/>
        <a:ext cx="3083016" cy="1494997"/>
      </dsp:txXfrm>
    </dsp:sp>
    <dsp:sp modelId="{5175EF96-471A-5A44-A5B8-69AB38726B4E}">
      <dsp:nvSpPr>
        <dsp:cNvPr id="0" name=""/>
        <dsp:cNvSpPr/>
      </dsp:nvSpPr>
      <dsp:spPr>
        <a:xfrm>
          <a:off x="7942811" y="918102"/>
          <a:ext cx="3176038" cy="158801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dsp:txBody>
      <dsp:txXfrm>
        <a:off x="7989322" y="964613"/>
        <a:ext cx="3083016" cy="14949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7332186" y="687849"/>
        <a:ext cx="2829912" cy="13722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1.03 </a:t>
          </a:r>
        </a:p>
        <a:p>
          <a:pPr marL="0" lvl="0" indent="0" algn="ctr" defTabSz="977900">
            <a:lnSpc>
              <a:spcPct val="90000"/>
            </a:lnSpc>
            <a:spcBef>
              <a:spcPct val="0"/>
            </a:spcBef>
            <a:spcAft>
              <a:spcPct val="35000"/>
            </a:spcAft>
            <a:buNone/>
          </a:pPr>
          <a:r>
            <a:rPr lang="en-US" sz="2200" kern="1200" dirty="0"/>
            <a:t>3.21</a:t>
          </a:r>
        </a:p>
        <a:p>
          <a:pPr marL="0" lvl="0" indent="0" algn="ctr" defTabSz="977900">
            <a:lnSpc>
              <a:spcPct val="90000"/>
            </a:lnSpc>
            <a:spcBef>
              <a:spcPct val="0"/>
            </a:spcBef>
            <a:spcAft>
              <a:spcPct val="35000"/>
            </a:spcAft>
            <a:buNone/>
          </a:pPr>
          <a:r>
            <a:rPr lang="en-US" sz="2200" kern="1200" dirty="0"/>
            <a:t>0.00</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Telemarketer</a:t>
          </a:r>
        </a:p>
      </dsp:txBody>
      <dsp:txXfrm>
        <a:off x="7681174" y="751998"/>
        <a:ext cx="2964607" cy="14375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305" y="707273"/>
          <a:ext cx="3054057" cy="15270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Surgeon</a:t>
          </a:r>
        </a:p>
      </dsp:txBody>
      <dsp:txXfrm>
        <a:off x="46030" y="751998"/>
        <a:ext cx="2964607" cy="1437578"/>
      </dsp:txXfrm>
    </dsp:sp>
    <dsp:sp modelId="{F4B6C7F5-1AD1-814A-9EA8-B805547D36AA}">
      <dsp:nvSpPr>
        <dsp:cNvPr id="0" name=""/>
        <dsp:cNvSpPr/>
      </dsp:nvSpPr>
      <dsp:spPr>
        <a:xfrm>
          <a:off x="3818877" y="707273"/>
          <a:ext cx="3054057" cy="15270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Influence</a:t>
          </a:r>
        </a:p>
      </dsp:txBody>
      <dsp:txXfrm>
        <a:off x="3863602" y="751998"/>
        <a:ext cx="2964607" cy="1437578"/>
      </dsp:txXfrm>
    </dsp:sp>
    <dsp:sp modelId="{5175EF96-471A-5A44-A5B8-69AB38726B4E}">
      <dsp:nvSpPr>
        <dsp:cNvPr id="0" name=""/>
        <dsp:cNvSpPr/>
      </dsp:nvSpPr>
      <dsp:spPr>
        <a:xfrm>
          <a:off x="7636449" y="707273"/>
          <a:ext cx="3054057" cy="15270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Telemarketer</a:t>
          </a:r>
        </a:p>
      </dsp:txBody>
      <dsp:txXfrm>
        <a:off x="7681174" y="751998"/>
        <a:ext cx="2964607" cy="14375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Surgeon</a:t>
          </a:r>
        </a:p>
      </dsp:txBody>
      <dsp:txXfrm>
        <a:off x="7332186" y="687849"/>
        <a:ext cx="2829912" cy="13722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E73CB-13FC-F24F-AB66-E70CE3664A06}">
      <dsp:nvSpPr>
        <dsp:cNvPr id="0" name=""/>
        <dsp:cNvSpPr/>
      </dsp:nvSpPr>
      <dsp:spPr>
        <a:xfrm>
          <a:off x="1245" y="645156"/>
          <a:ext cx="2915298" cy="1457649"/>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Telemarketer</a:t>
          </a:r>
        </a:p>
      </dsp:txBody>
      <dsp:txXfrm>
        <a:off x="43938" y="687849"/>
        <a:ext cx="2829912" cy="1372263"/>
      </dsp:txXfrm>
    </dsp:sp>
    <dsp:sp modelId="{F4B6C7F5-1AD1-814A-9EA8-B805547D36AA}">
      <dsp:nvSpPr>
        <dsp:cNvPr id="0" name=""/>
        <dsp:cNvSpPr/>
      </dsp:nvSpPr>
      <dsp:spPr>
        <a:xfrm>
          <a:off x="3645369" y="645156"/>
          <a:ext cx="2915298" cy="14576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0.20  </a:t>
          </a:r>
        </a:p>
        <a:p>
          <a:pPr marL="0" lvl="0" indent="0" algn="ctr" defTabSz="933450">
            <a:lnSpc>
              <a:spcPct val="90000"/>
            </a:lnSpc>
            <a:spcBef>
              <a:spcPct val="0"/>
            </a:spcBef>
            <a:spcAft>
              <a:spcPct val="35000"/>
            </a:spcAft>
            <a:buNone/>
          </a:pPr>
          <a:r>
            <a:rPr lang="en-US" sz="2100" kern="1200" dirty="0"/>
            <a:t>-1.56   </a:t>
          </a:r>
        </a:p>
        <a:p>
          <a:pPr marL="0" lvl="0" indent="0" algn="ctr" defTabSz="933450">
            <a:lnSpc>
              <a:spcPct val="90000"/>
            </a:lnSpc>
            <a:spcBef>
              <a:spcPct val="0"/>
            </a:spcBef>
            <a:spcAft>
              <a:spcPct val="35000"/>
            </a:spcAft>
            <a:buNone/>
          </a:pPr>
          <a:r>
            <a:rPr lang="en-US" sz="2100" kern="1200" dirty="0"/>
            <a:t>1.55</a:t>
          </a:r>
        </a:p>
      </dsp:txBody>
      <dsp:txXfrm>
        <a:off x="3688062" y="687849"/>
        <a:ext cx="2829912" cy="1372263"/>
      </dsp:txXfrm>
    </dsp:sp>
    <dsp:sp modelId="{5175EF96-471A-5A44-A5B8-69AB38726B4E}">
      <dsp:nvSpPr>
        <dsp:cNvPr id="0" name=""/>
        <dsp:cNvSpPr/>
      </dsp:nvSpPr>
      <dsp:spPr>
        <a:xfrm>
          <a:off x="7289493" y="645156"/>
          <a:ext cx="2915298" cy="145764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dirty="0"/>
            <a:t>Surgeon</a:t>
          </a:r>
        </a:p>
      </dsp:txBody>
      <dsp:txXfrm>
        <a:off x="7332186" y="687849"/>
        <a:ext cx="2829912" cy="13722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Affect Control Theory: Sentiments</a:t>
            </a:r>
          </a:p>
          <a:p>
            <a:r>
              <a:rPr lang="en-US" dirty="0"/>
              <a:t>
Affect Control Theory: Sentiments</a:t>
            </a:r>
          </a:p>
          <a:p>
            <a:r>
              <a:rPr lang="en-US" dirty="0"/>
              <a:t>
Affect Control Theory: Sentiments</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Affect Control Theory: Sentiments</a:t>
            </a:r>
          </a:p>
          <a:p>
            <a:r>
              <a:rPr lang="en-US" dirty="0"/>
              <a:t>
Affect Control Theory: Sentiments</a:t>
            </a:r>
          </a:p>
          <a:p>
            <a:r>
              <a:rPr lang="en-US" dirty="0"/>
              <a:t>
Affect Control Theory: Sentiments</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Affect Control Theory: Sentiments</a:t>
            </a:r>
          </a:p>
          <a:p>
            <a:r>
              <a:rPr lang="en-US" dirty="0"/>
              <a:t>
Affect Control Theory: Sentiments</a:t>
            </a:r>
          </a:p>
          <a:p>
            <a:r>
              <a:rPr lang="en-US" dirty="0"/>
              <a:t>
Affect Control Theory: Sentiments</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hyperlink" Target="https://docs.google.com/document/d/1FZBCQMF9Ff04_W4a0H6bapquFZ1YBaA83WvGMjd_I2E/edit?usp=sharing"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05962" y="532638"/>
            <a:ext cx="5385816" cy="1225296"/>
          </a:xfrm>
        </p:spPr>
        <p:txBody>
          <a:bodyPr/>
          <a:lstStyle/>
          <a:p>
            <a:r>
              <a:rPr lang="en-US" dirty="0"/>
              <a:t>Affect Control Theory: Review</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April 19, 2023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205135868"/>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b="1" dirty="0"/>
                        <a:t>High</a:t>
                      </a:r>
                    </a:p>
                  </a:txBody>
                  <a:tcPr/>
                </a:tc>
                <a:tc>
                  <a:txBody>
                    <a:bodyPr/>
                    <a:lstStyle/>
                    <a:p>
                      <a:r>
                        <a:rPr lang="en-US" b="1" dirty="0"/>
                        <a:t>Low</a:t>
                      </a:r>
                    </a:p>
                  </a:txBody>
                  <a:tcPr/>
                </a:tc>
                <a:tc>
                  <a:txBody>
                    <a:bodyPr/>
                    <a:lstStyle/>
                    <a:p>
                      <a:r>
                        <a:rPr lang="en-US" b="1" dirty="0"/>
                        <a:t>Low</a:t>
                      </a:r>
                    </a:p>
                  </a:txBody>
                  <a:tcPr/>
                </a:tc>
                <a:tc>
                  <a:txBody>
                    <a:bodyPr/>
                    <a:lstStyle/>
                    <a:p>
                      <a:r>
                        <a:rPr lang="en-US" b="1" dirty="0"/>
                        <a:t>Shrimp, doll</a:t>
                      </a:r>
                    </a:p>
                  </a:txBody>
                  <a:tcPr/>
                </a:tc>
                <a:tc>
                  <a:txBody>
                    <a:bodyPr/>
                    <a:lstStyle/>
                    <a:p>
                      <a:r>
                        <a:rPr lang="en-US" b="1" dirty="0" err="1"/>
                        <a:t>curtsey_to</a:t>
                      </a:r>
                      <a:r>
                        <a:rPr lang="en-US" b="1" dirty="0"/>
                        <a:t>, </a:t>
                      </a:r>
                      <a:r>
                        <a:rPr lang="en-US" b="1" dirty="0" err="1"/>
                        <a:t>wait_on</a:t>
                      </a:r>
                      <a:r>
                        <a:rPr lang="en-US" b="1" dirty="0"/>
                        <a:t>,</a:t>
                      </a:r>
                    </a:p>
                  </a:txBody>
                  <a:tcPr/>
                </a:tc>
                <a:tc>
                  <a:txBody>
                    <a:bodyPr/>
                    <a:lstStyle/>
                    <a:p>
                      <a:r>
                        <a:rPr lang="en-US" b="1" dirty="0"/>
                        <a:t>sentimental</a:t>
                      </a:r>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64698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1917816302"/>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1"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b="1" dirty="0"/>
                        <a:t>High </a:t>
                      </a:r>
                    </a:p>
                  </a:txBody>
                  <a:tcPr/>
                </a:tc>
                <a:tc>
                  <a:txBody>
                    <a:bodyPr/>
                    <a:lstStyle/>
                    <a:p>
                      <a:r>
                        <a:rPr lang="en-US" b="1" dirty="0"/>
                        <a:t>High </a:t>
                      </a:r>
                    </a:p>
                  </a:txBody>
                  <a:tcPr/>
                </a:tc>
                <a:tc>
                  <a:txBody>
                    <a:bodyPr/>
                    <a:lstStyle/>
                    <a:p>
                      <a:r>
                        <a:rPr lang="en-US" b="1" dirty="0"/>
                        <a:t>Mobster, gangster, pimp</a:t>
                      </a:r>
                    </a:p>
                  </a:txBody>
                  <a:tcPr/>
                </a:tc>
                <a:tc>
                  <a:txBody>
                    <a:bodyPr/>
                    <a:lstStyle/>
                    <a:p>
                      <a:r>
                        <a:rPr lang="en-US" b="1" dirty="0"/>
                        <a:t>Stab, destroy</a:t>
                      </a:r>
                    </a:p>
                  </a:txBody>
                  <a:tcPr/>
                </a:tc>
                <a:tc>
                  <a:txBody>
                    <a:bodyPr/>
                    <a:lstStyle/>
                    <a:p>
                      <a:r>
                        <a:rPr lang="en-US" b="1" dirty="0"/>
                        <a:t>Enraged, hostile</a:t>
                      </a:r>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b="0" dirty="0"/>
                        <a:t>Low </a:t>
                      </a:r>
                    </a:p>
                  </a:txBody>
                  <a:tcPr/>
                </a:tc>
                <a:tc>
                  <a:txBody>
                    <a:bodyPr/>
                    <a:lstStyle/>
                    <a:p>
                      <a:r>
                        <a:rPr lang="en-US" b="0" dirty="0"/>
                        <a:t>High </a:t>
                      </a:r>
                    </a:p>
                  </a:txBody>
                  <a:tcPr/>
                </a:tc>
                <a:tc>
                  <a:txBody>
                    <a:bodyPr/>
                    <a:lstStyle/>
                    <a:p>
                      <a:endParaRPr lang="en-US" b="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73955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601777885"/>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b="1" dirty="0"/>
                        <a:t>High</a:t>
                      </a:r>
                    </a:p>
                  </a:txBody>
                  <a:tcPr/>
                </a:tc>
                <a:tc>
                  <a:txBody>
                    <a:bodyPr/>
                    <a:lstStyle/>
                    <a:p>
                      <a:r>
                        <a:rPr lang="en-US" b="1" dirty="0"/>
                        <a:t>Low</a:t>
                      </a:r>
                    </a:p>
                  </a:txBody>
                  <a:tcPr/>
                </a:tc>
                <a:tc>
                  <a:txBody>
                    <a:bodyPr/>
                    <a:lstStyle/>
                    <a:p>
                      <a:r>
                        <a:rPr lang="en-US" b="1" dirty="0"/>
                        <a:t>Assassin, </a:t>
                      </a:r>
                      <a:r>
                        <a:rPr lang="en-US" b="1" dirty="0" err="1"/>
                        <a:t>drug_dealer</a:t>
                      </a:r>
                      <a:endParaRPr lang="en-US" b="1" dirty="0"/>
                    </a:p>
                  </a:txBody>
                  <a:tcPr/>
                </a:tc>
                <a:tc>
                  <a:txBody>
                    <a:bodyPr/>
                    <a:lstStyle/>
                    <a:p>
                      <a:r>
                        <a:rPr lang="en-US" b="1" dirty="0"/>
                        <a:t>Haunt, isolate</a:t>
                      </a:r>
                    </a:p>
                  </a:txBody>
                  <a:tcPr/>
                </a:tc>
                <a:tc>
                  <a:txBody>
                    <a:bodyPr/>
                    <a:lstStyle/>
                    <a:p>
                      <a:r>
                        <a:rPr lang="en-US" b="1" dirty="0" err="1"/>
                        <a:t>heavy_hearted</a:t>
                      </a:r>
                      <a:endParaRPr lang="en-US" b="1" dirty="0"/>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12766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3081828394"/>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574015">
                  <a:extLst>
                    <a:ext uri="{9D8B030D-6E8A-4147-A177-3AD203B41FA5}">
                      <a16:colId xmlns:a16="http://schemas.microsoft.com/office/drawing/2014/main" val="2397932065"/>
                    </a:ext>
                  </a:extLst>
                </a:gridCol>
                <a:gridCol w="1921645">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1"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b="1" dirty="0"/>
                        <a:t>Low </a:t>
                      </a:r>
                    </a:p>
                  </a:txBody>
                  <a:tcPr/>
                </a:tc>
                <a:tc>
                  <a:txBody>
                    <a:bodyPr/>
                    <a:lstStyle/>
                    <a:p>
                      <a:r>
                        <a:rPr lang="en-US" b="1" dirty="0"/>
                        <a:t>High </a:t>
                      </a:r>
                    </a:p>
                  </a:txBody>
                  <a:tcPr/>
                </a:tc>
                <a:tc>
                  <a:txBody>
                    <a:bodyPr/>
                    <a:lstStyle/>
                    <a:p>
                      <a:r>
                        <a:rPr lang="en-US" b="1" dirty="0"/>
                        <a:t>Crybaby, telemarketer</a:t>
                      </a:r>
                    </a:p>
                  </a:txBody>
                  <a:tcPr/>
                </a:tc>
                <a:tc>
                  <a:txBody>
                    <a:bodyPr/>
                    <a:lstStyle/>
                    <a:p>
                      <a:r>
                        <a:rPr lang="en-US" b="1" dirty="0" err="1"/>
                        <a:t>whine_to</a:t>
                      </a:r>
                      <a:r>
                        <a:rPr lang="en-US" b="1" dirty="0"/>
                        <a:t>, </a:t>
                      </a:r>
                      <a:r>
                        <a:rPr lang="en-US" b="1" dirty="0" err="1"/>
                        <a:t>complain_about</a:t>
                      </a:r>
                      <a:endParaRPr lang="en-US" b="1" dirty="0"/>
                    </a:p>
                  </a:txBody>
                  <a:tcPr/>
                </a:tc>
                <a:tc>
                  <a:txBody>
                    <a:bodyPr/>
                    <a:lstStyle/>
                    <a:p>
                      <a:r>
                        <a:rPr lang="en-US" b="1" dirty="0"/>
                        <a:t>Panicked, </a:t>
                      </a:r>
                      <a:r>
                        <a:rPr lang="en-US" b="1" dirty="0" err="1"/>
                        <a:t>bad_tempered</a:t>
                      </a:r>
                      <a:endParaRPr lang="en-US" b="1" dirty="0"/>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13245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2896694385"/>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b="1" dirty="0"/>
                        <a:t>Low</a:t>
                      </a:r>
                    </a:p>
                  </a:txBody>
                  <a:tcPr/>
                </a:tc>
                <a:tc>
                  <a:txBody>
                    <a:bodyPr/>
                    <a:lstStyle/>
                    <a:p>
                      <a:r>
                        <a:rPr lang="en-US" b="1" dirty="0"/>
                        <a:t>Low</a:t>
                      </a:r>
                    </a:p>
                  </a:txBody>
                  <a:tcPr/>
                </a:tc>
                <a:tc>
                  <a:txBody>
                    <a:bodyPr/>
                    <a:lstStyle/>
                    <a:p>
                      <a:r>
                        <a:rPr lang="en-US" b="1" dirty="0"/>
                        <a:t>Do nothing,</a:t>
                      </a:r>
                    </a:p>
                    <a:p>
                      <a:r>
                        <a:rPr lang="en-US" b="1" dirty="0"/>
                        <a:t>deadbeat</a:t>
                      </a:r>
                    </a:p>
                  </a:txBody>
                  <a:tcPr/>
                </a:tc>
                <a:tc>
                  <a:txBody>
                    <a:bodyPr/>
                    <a:lstStyle/>
                    <a:p>
                      <a:r>
                        <a:rPr lang="en-US" b="1" dirty="0" err="1"/>
                        <a:t>submit_to</a:t>
                      </a:r>
                      <a:r>
                        <a:rPr lang="en-US" b="1" dirty="0"/>
                        <a:t>, fear</a:t>
                      </a:r>
                    </a:p>
                  </a:txBody>
                  <a:tcPr/>
                </a:tc>
                <a:tc>
                  <a:txBody>
                    <a:bodyPr/>
                    <a:lstStyle/>
                    <a:p>
                      <a:r>
                        <a:rPr lang="en-US" b="1" dirty="0"/>
                        <a:t>Hopeless, depressed</a:t>
                      </a:r>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80115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0E25-19A0-87A6-6474-8A98C2C1BB64}"/>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03696BDF-C678-17C5-87C1-C3E0D24E5E17}"/>
              </a:ext>
            </a:extLst>
          </p:cNvPr>
          <p:cNvSpPr>
            <a:spLocks noGrp="1"/>
          </p:cNvSpPr>
          <p:nvPr>
            <p:ph sz="half" idx="1"/>
          </p:nvPr>
        </p:nvSpPr>
        <p:spPr/>
        <p:txBody>
          <a:bodyPr/>
          <a:lstStyle/>
          <a:p>
            <a:endParaRPr lang="en-US" dirty="0"/>
          </a:p>
        </p:txBody>
      </p:sp>
      <p:sp>
        <p:nvSpPr>
          <p:cNvPr id="4" name="Footer Placeholder 3">
            <a:extLst>
              <a:ext uri="{FF2B5EF4-FFF2-40B4-BE49-F238E27FC236}">
                <a16:creationId xmlns:a16="http://schemas.microsoft.com/office/drawing/2014/main" id="{4572A05A-192B-5D55-8C03-BE71445F8B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998BBB-B9D2-1B24-4AAF-9A3F0CB02D75}"/>
              </a:ext>
            </a:extLst>
          </p:cNvPr>
          <p:cNvSpPr>
            <a:spLocks noGrp="1"/>
          </p:cNvSpPr>
          <p:nvPr>
            <p:ph type="sldNum" sz="quarter" idx="12"/>
          </p:nvPr>
        </p:nvSpPr>
        <p:spPr/>
        <p:txBody>
          <a:bodyPr/>
          <a:lstStyle/>
          <a:p>
            <a:fld id="{48F63A3B-78C7-47BE-AE5E-E10140E04643}" type="slidenum">
              <a:rPr lang="en-US" smtClean="0"/>
              <a:t>15</a:t>
            </a:fld>
            <a:endParaRPr lang="en-US" dirty="0"/>
          </a:p>
        </p:txBody>
      </p:sp>
      <p:graphicFrame>
        <p:nvGraphicFramePr>
          <p:cNvPr id="7" name="Content Placeholder 2">
            <a:extLst>
              <a:ext uri="{FF2B5EF4-FFF2-40B4-BE49-F238E27FC236}">
                <a16:creationId xmlns:a16="http://schemas.microsoft.com/office/drawing/2014/main" id="{D4693BA0-6DA3-254C-FF65-2A01738B3A4D}"/>
              </a:ext>
            </a:extLst>
          </p:cNvPr>
          <p:cNvGraphicFramePr>
            <a:graphicFrameLocks/>
          </p:cNvGraphicFramePr>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a:extLst>
              <a:ext uri="{FF2B5EF4-FFF2-40B4-BE49-F238E27FC236}">
                <a16:creationId xmlns:a16="http://schemas.microsoft.com/office/drawing/2014/main" id="{B547F333-16D5-B46A-E1E5-AE8DEB9A70E5}"/>
              </a:ext>
            </a:extLst>
          </p:cNvPr>
          <p:cNvSpPr/>
          <p:nvPr/>
        </p:nvSpPr>
        <p:spPr>
          <a:xfrm>
            <a:off x="845820" y="2181225"/>
            <a:ext cx="914400" cy="914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Modifier</a:t>
            </a:r>
          </a:p>
        </p:txBody>
      </p:sp>
      <p:sp>
        <p:nvSpPr>
          <p:cNvPr id="9" name="Oval 8">
            <a:extLst>
              <a:ext uri="{FF2B5EF4-FFF2-40B4-BE49-F238E27FC236}">
                <a16:creationId xmlns:a16="http://schemas.microsoft.com/office/drawing/2014/main" id="{F505480B-2117-093E-6FCC-E9B61B60E768}"/>
              </a:ext>
            </a:extLst>
          </p:cNvPr>
          <p:cNvSpPr/>
          <p:nvPr/>
        </p:nvSpPr>
        <p:spPr>
          <a:xfrm>
            <a:off x="8613457" y="2164737"/>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Modifier</a:t>
            </a:r>
          </a:p>
        </p:txBody>
      </p:sp>
    </p:spTree>
    <p:extLst>
      <p:ext uri="{BB962C8B-B14F-4D97-AF65-F5344CB8AC3E}">
        <p14:creationId xmlns:p14="http://schemas.microsoft.com/office/powerpoint/2010/main" val="170636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7D17-4993-B17D-5330-06DC606A39DF}"/>
              </a:ext>
            </a:extLst>
          </p:cNvPr>
          <p:cNvSpPr>
            <a:spLocks noGrp="1"/>
          </p:cNvSpPr>
          <p:nvPr>
            <p:ph type="title"/>
          </p:nvPr>
        </p:nvSpPr>
        <p:spPr/>
        <p:txBody>
          <a:bodyPr/>
          <a:lstStyle/>
          <a:p>
            <a:r>
              <a:rPr lang="en-US" dirty="0"/>
              <a:t>Deflection</a:t>
            </a:r>
          </a:p>
        </p:txBody>
      </p:sp>
      <p:sp>
        <p:nvSpPr>
          <p:cNvPr id="4" name="Footer Placeholder 3">
            <a:extLst>
              <a:ext uri="{FF2B5EF4-FFF2-40B4-BE49-F238E27FC236}">
                <a16:creationId xmlns:a16="http://schemas.microsoft.com/office/drawing/2014/main" id="{C59C0EB5-9847-E90C-0F0E-9364497D75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175E08-A47D-F663-B4ED-7D1BF733A071}"/>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6" name="Content Placeholder 2">
            <a:extLst>
              <a:ext uri="{FF2B5EF4-FFF2-40B4-BE49-F238E27FC236}">
                <a16:creationId xmlns:a16="http://schemas.microsoft.com/office/drawing/2014/main" id="{BDC237F9-990C-066E-0D28-8D6166A83D3B}"/>
              </a:ext>
            </a:extLst>
          </p:cNvPr>
          <p:cNvGraphicFramePr>
            <a:graphicFrameLocks noGrp="1"/>
          </p:cNvGraphicFramePr>
          <p:nvPr>
            <p:ph sz="half" idx="1"/>
            <p:extLst>
              <p:ext uri="{D42A27DB-BD31-4B8C-83A1-F6EECF244321}">
                <p14:modId xmlns:p14="http://schemas.microsoft.com/office/powerpoint/2010/main" val="3550198234"/>
              </p:ext>
            </p:extLst>
          </p:nvPr>
        </p:nvGraphicFramePr>
        <p:xfrm>
          <a:off x="539750" y="2103438"/>
          <a:ext cx="11118850" cy="4433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9">
            <a:extLst>
              <a:ext uri="{FF2B5EF4-FFF2-40B4-BE49-F238E27FC236}">
                <a16:creationId xmlns:a16="http://schemas.microsoft.com/office/drawing/2014/main" id="{AD7C42A5-5FF6-7C6A-D5F2-D384A61A2BEA}"/>
              </a:ext>
            </a:extLst>
          </p:cNvPr>
          <p:cNvGraphicFramePr>
            <a:graphicFrameLocks noGrp="1"/>
          </p:cNvGraphicFramePr>
          <p:nvPr>
            <p:extLst>
              <p:ext uri="{D42A27DB-BD31-4B8C-83A1-F6EECF244321}">
                <p14:modId xmlns:p14="http://schemas.microsoft.com/office/powerpoint/2010/main" val="2776585486"/>
              </p:ext>
            </p:extLst>
          </p:nvPr>
        </p:nvGraphicFramePr>
        <p:xfrm>
          <a:off x="847304" y="4850662"/>
          <a:ext cx="2600221" cy="1483360"/>
        </p:xfrm>
        <a:graphic>
          <a:graphicData uri="http://schemas.openxmlformats.org/drawingml/2006/table">
            <a:tbl>
              <a:tblPr firstRow="1" bandRow="1">
                <a:tableStyleId>{21E4AEA4-8DFA-4A89-87EB-49C32662AFE0}</a:tableStyleId>
              </a:tblPr>
              <a:tblGrid>
                <a:gridCol w="398780">
                  <a:extLst>
                    <a:ext uri="{9D8B030D-6E8A-4147-A177-3AD203B41FA5}">
                      <a16:colId xmlns:a16="http://schemas.microsoft.com/office/drawing/2014/main" val="1241945516"/>
                    </a:ext>
                  </a:extLst>
                </a:gridCol>
                <a:gridCol w="1045989">
                  <a:extLst>
                    <a:ext uri="{9D8B030D-6E8A-4147-A177-3AD203B41FA5}">
                      <a16:colId xmlns:a16="http://schemas.microsoft.com/office/drawing/2014/main" val="3525402151"/>
                    </a:ext>
                  </a:extLst>
                </a:gridCol>
                <a:gridCol w="1155452">
                  <a:extLst>
                    <a:ext uri="{9D8B030D-6E8A-4147-A177-3AD203B41FA5}">
                      <a16:colId xmlns:a16="http://schemas.microsoft.com/office/drawing/2014/main" val="3178613824"/>
                    </a:ext>
                  </a:extLst>
                </a:gridCol>
              </a:tblGrid>
              <a:tr h="370840">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-0.08</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1.55</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b="1" dirty="0"/>
                        <a:t>1.23</a:t>
                      </a:r>
                    </a:p>
                  </a:txBody>
                  <a:tcPr/>
                </a:tc>
                <a:extLst>
                  <a:ext uri="{0D108BD9-81ED-4DB2-BD59-A6C34878D82A}">
                    <a16:rowId xmlns:a16="http://schemas.microsoft.com/office/drawing/2014/main" val="3078091485"/>
                  </a:ext>
                </a:extLst>
              </a:tr>
            </a:tbl>
          </a:graphicData>
        </a:graphic>
      </p:graphicFrame>
      <p:graphicFrame>
        <p:nvGraphicFramePr>
          <p:cNvPr id="8" name="Table 7">
            <a:extLst>
              <a:ext uri="{FF2B5EF4-FFF2-40B4-BE49-F238E27FC236}">
                <a16:creationId xmlns:a16="http://schemas.microsoft.com/office/drawing/2014/main" id="{2CA25C6D-EFD0-4E6D-23BB-4B15EAF21D43}"/>
              </a:ext>
            </a:extLst>
          </p:cNvPr>
          <p:cNvGraphicFramePr>
            <a:graphicFrameLocks noGrp="1"/>
          </p:cNvGraphicFramePr>
          <p:nvPr>
            <p:extLst>
              <p:ext uri="{D42A27DB-BD31-4B8C-83A1-F6EECF244321}">
                <p14:modId xmlns:p14="http://schemas.microsoft.com/office/powerpoint/2010/main" val="892585067"/>
              </p:ext>
            </p:extLst>
          </p:nvPr>
        </p:nvGraphicFramePr>
        <p:xfrm>
          <a:off x="4879017" y="4900168"/>
          <a:ext cx="2600221" cy="1483360"/>
        </p:xfrm>
        <a:graphic>
          <a:graphicData uri="http://schemas.openxmlformats.org/drawingml/2006/table">
            <a:tbl>
              <a:tblPr firstRow="1" bandRow="1">
                <a:tableStyleId>{F5AB1C69-6EDB-4FF4-983F-18BD219EF322}</a:tableStyleId>
              </a:tblPr>
              <a:tblGrid>
                <a:gridCol w="398780">
                  <a:extLst>
                    <a:ext uri="{9D8B030D-6E8A-4147-A177-3AD203B41FA5}">
                      <a16:colId xmlns:a16="http://schemas.microsoft.com/office/drawing/2014/main" val="1241945516"/>
                    </a:ext>
                  </a:extLst>
                </a:gridCol>
                <a:gridCol w="1045989">
                  <a:extLst>
                    <a:ext uri="{9D8B030D-6E8A-4147-A177-3AD203B41FA5}">
                      <a16:colId xmlns:a16="http://schemas.microsoft.com/office/drawing/2014/main" val="3525402151"/>
                    </a:ext>
                  </a:extLst>
                </a:gridCol>
                <a:gridCol w="1155452">
                  <a:extLst>
                    <a:ext uri="{9D8B030D-6E8A-4147-A177-3AD203B41FA5}">
                      <a16:colId xmlns:a16="http://schemas.microsoft.com/office/drawing/2014/main" val="3178613824"/>
                    </a:ext>
                  </a:extLst>
                </a:gridCol>
              </a:tblGrid>
              <a:tr h="370840">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b="1" dirty="0"/>
                        <a:t>-0.17</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b="1" dirty="0"/>
                        <a:t>0.74</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-0.44</a:t>
                      </a:r>
                    </a:p>
                  </a:txBody>
                  <a:tcPr/>
                </a:tc>
                <a:tc>
                  <a:txBody>
                    <a:bodyPr/>
                    <a:lstStyle/>
                    <a:p>
                      <a:r>
                        <a:rPr lang="en-US" b="1" dirty="0"/>
                        <a:t>0.15</a:t>
                      </a:r>
                    </a:p>
                  </a:txBody>
                  <a:tcPr/>
                </a:tc>
                <a:extLst>
                  <a:ext uri="{0D108BD9-81ED-4DB2-BD59-A6C34878D82A}">
                    <a16:rowId xmlns:a16="http://schemas.microsoft.com/office/drawing/2014/main" val="3078091485"/>
                  </a:ext>
                </a:extLst>
              </a:tr>
            </a:tbl>
          </a:graphicData>
        </a:graphic>
      </p:graphicFrame>
      <p:graphicFrame>
        <p:nvGraphicFramePr>
          <p:cNvPr id="9" name="Table 8">
            <a:extLst>
              <a:ext uri="{FF2B5EF4-FFF2-40B4-BE49-F238E27FC236}">
                <a16:creationId xmlns:a16="http://schemas.microsoft.com/office/drawing/2014/main" id="{E6C5D8D9-00DE-9ABF-EBB4-E3869AB585D6}"/>
              </a:ext>
            </a:extLst>
          </p:cNvPr>
          <p:cNvGraphicFramePr>
            <a:graphicFrameLocks noGrp="1"/>
          </p:cNvGraphicFramePr>
          <p:nvPr>
            <p:extLst>
              <p:ext uri="{D42A27DB-BD31-4B8C-83A1-F6EECF244321}">
                <p14:modId xmlns:p14="http://schemas.microsoft.com/office/powerpoint/2010/main" val="1096078832"/>
              </p:ext>
            </p:extLst>
          </p:nvPr>
        </p:nvGraphicFramePr>
        <p:xfrm>
          <a:off x="8718401" y="4900168"/>
          <a:ext cx="2600221" cy="1483360"/>
        </p:xfrm>
        <a:graphic>
          <a:graphicData uri="http://schemas.openxmlformats.org/drawingml/2006/table">
            <a:tbl>
              <a:tblPr firstRow="1" bandRow="1">
                <a:tableStyleId>{00A15C55-8517-42AA-B614-E9B94910E393}</a:tableStyleId>
              </a:tblPr>
              <a:tblGrid>
                <a:gridCol w="398780">
                  <a:extLst>
                    <a:ext uri="{9D8B030D-6E8A-4147-A177-3AD203B41FA5}">
                      <a16:colId xmlns:a16="http://schemas.microsoft.com/office/drawing/2014/main" val="1241945516"/>
                    </a:ext>
                  </a:extLst>
                </a:gridCol>
                <a:gridCol w="1045989">
                  <a:extLst>
                    <a:ext uri="{9D8B030D-6E8A-4147-A177-3AD203B41FA5}">
                      <a16:colId xmlns:a16="http://schemas.microsoft.com/office/drawing/2014/main" val="3525402151"/>
                    </a:ext>
                  </a:extLst>
                </a:gridCol>
                <a:gridCol w="1155452">
                  <a:extLst>
                    <a:ext uri="{9D8B030D-6E8A-4147-A177-3AD203B41FA5}">
                      <a16:colId xmlns:a16="http://schemas.microsoft.com/office/drawing/2014/main" val="3178613824"/>
                    </a:ext>
                  </a:extLst>
                </a:gridCol>
              </a:tblGrid>
              <a:tr h="370840">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-1.12 </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b="1" dirty="0"/>
                        <a:t> 1.21</a:t>
                      </a:r>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76804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EB0C-34F2-684E-BC37-E41267AF137E}"/>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BE0FDAAD-1F27-1580-266C-4E2317D1FDF2}"/>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13D44B63-7C4E-2C2A-9475-4F35969E62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399FE30-0CAC-C654-11FB-F3DB0860D7E6}"/>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6" name="Table 9">
            <a:extLst>
              <a:ext uri="{FF2B5EF4-FFF2-40B4-BE49-F238E27FC236}">
                <a16:creationId xmlns:a16="http://schemas.microsoft.com/office/drawing/2014/main" id="{3191CBF2-A578-79F1-8A68-190C195D961C}"/>
              </a:ext>
            </a:extLst>
          </p:cNvPr>
          <p:cNvGraphicFramePr>
            <a:graphicFrameLocks noGrp="1"/>
          </p:cNvGraphicFramePr>
          <p:nvPr>
            <p:extLst>
              <p:ext uri="{D42A27DB-BD31-4B8C-83A1-F6EECF244321}">
                <p14:modId xmlns:p14="http://schemas.microsoft.com/office/powerpoint/2010/main" val="3525448348"/>
              </p:ext>
            </p:extLst>
          </p:nvPr>
        </p:nvGraphicFramePr>
        <p:xfrm>
          <a:off x="935626" y="4133565"/>
          <a:ext cx="3307762" cy="2254032"/>
        </p:xfrm>
        <a:graphic>
          <a:graphicData uri="http://schemas.openxmlformats.org/drawingml/2006/table">
            <a:tbl>
              <a:tblPr firstRow="1" bandRow="1">
                <a:tableStyleId>{21E4AEA4-8DFA-4A89-87EB-49C32662AFE0}</a:tableStyleId>
              </a:tblPr>
              <a:tblGrid>
                <a:gridCol w="507291">
                  <a:extLst>
                    <a:ext uri="{9D8B030D-6E8A-4147-A177-3AD203B41FA5}">
                      <a16:colId xmlns:a16="http://schemas.microsoft.com/office/drawing/2014/main" val="1241945516"/>
                    </a:ext>
                  </a:extLst>
                </a:gridCol>
                <a:gridCol w="1330611">
                  <a:extLst>
                    <a:ext uri="{9D8B030D-6E8A-4147-A177-3AD203B41FA5}">
                      <a16:colId xmlns:a16="http://schemas.microsoft.com/office/drawing/2014/main" val="3525402151"/>
                    </a:ext>
                  </a:extLst>
                </a:gridCol>
                <a:gridCol w="1469860">
                  <a:extLst>
                    <a:ext uri="{9D8B030D-6E8A-4147-A177-3AD203B41FA5}">
                      <a16:colId xmlns:a16="http://schemas.microsoft.com/office/drawing/2014/main" val="3178613824"/>
                    </a:ext>
                  </a:extLst>
                </a:gridCol>
              </a:tblGrid>
              <a:tr h="563508">
                <a:tc>
                  <a:txBody>
                    <a:bodyPr/>
                    <a:lstStyle/>
                    <a:p>
                      <a:endParaRPr lang="en-US"/>
                    </a:p>
                  </a:txBody>
                  <a:tcPr/>
                </a:tc>
                <a:tc>
                  <a:txBody>
                    <a:bodyPr/>
                    <a:lstStyle/>
                    <a:p>
                      <a:r>
                        <a:rPr lang="en-US" sz="1200" dirty="0"/>
                        <a:t>Fundamental Impression</a:t>
                      </a:r>
                    </a:p>
                  </a:txBody>
                  <a:tcPr/>
                </a:tc>
                <a:tc>
                  <a:txBody>
                    <a:bodyPr/>
                    <a:lstStyle/>
                    <a:p>
                      <a:r>
                        <a:rPr lang="en-US" sz="1400" dirty="0"/>
                        <a:t>Transient Impression</a:t>
                      </a:r>
                      <a:endParaRPr lang="en-US" dirty="0"/>
                    </a:p>
                  </a:txBody>
                  <a:tcPr/>
                </a:tc>
                <a:extLst>
                  <a:ext uri="{0D108BD9-81ED-4DB2-BD59-A6C34878D82A}">
                    <a16:rowId xmlns:a16="http://schemas.microsoft.com/office/drawing/2014/main" val="3059617536"/>
                  </a:ext>
                </a:extLst>
              </a:tr>
              <a:tr h="563508">
                <a:tc>
                  <a:txBody>
                    <a:bodyPr/>
                    <a:lstStyle/>
                    <a:p>
                      <a:r>
                        <a:rPr lang="en-US" sz="2000" dirty="0"/>
                        <a:t>E</a:t>
                      </a:r>
                    </a:p>
                  </a:txBody>
                  <a:tcPr/>
                </a:tc>
                <a:tc>
                  <a:txBody>
                    <a:bodyPr/>
                    <a:lstStyle/>
                    <a:p>
                      <a:r>
                        <a:rPr lang="en-US" sz="2000"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-0.08</a:t>
                      </a:r>
                    </a:p>
                  </a:txBody>
                  <a:tcPr/>
                </a:tc>
                <a:extLst>
                  <a:ext uri="{0D108BD9-81ED-4DB2-BD59-A6C34878D82A}">
                    <a16:rowId xmlns:a16="http://schemas.microsoft.com/office/drawing/2014/main" val="1732568917"/>
                  </a:ext>
                </a:extLst>
              </a:tr>
              <a:tr h="563508">
                <a:tc>
                  <a:txBody>
                    <a:bodyPr/>
                    <a:lstStyle/>
                    <a:p>
                      <a:r>
                        <a:rPr lang="en-US" sz="2000" dirty="0"/>
                        <a:t>P</a:t>
                      </a:r>
                    </a:p>
                  </a:txBody>
                  <a:tcPr/>
                </a:tc>
                <a:tc>
                  <a:txBody>
                    <a:bodyPr/>
                    <a:lstStyle/>
                    <a:p>
                      <a:r>
                        <a:rPr lang="en-US" sz="2000"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1.55</a:t>
                      </a:r>
                    </a:p>
                  </a:txBody>
                  <a:tcPr/>
                </a:tc>
                <a:extLst>
                  <a:ext uri="{0D108BD9-81ED-4DB2-BD59-A6C34878D82A}">
                    <a16:rowId xmlns:a16="http://schemas.microsoft.com/office/drawing/2014/main" val="1855712993"/>
                  </a:ext>
                </a:extLst>
              </a:tr>
              <a:tr h="563508">
                <a:tc>
                  <a:txBody>
                    <a:bodyPr/>
                    <a:lstStyle/>
                    <a:p>
                      <a:r>
                        <a:rPr lang="en-US" sz="2000" dirty="0"/>
                        <a:t>A</a:t>
                      </a:r>
                    </a:p>
                  </a:txBody>
                  <a:tcPr/>
                </a:tc>
                <a:tc>
                  <a:txBody>
                    <a:bodyPr/>
                    <a:lstStyle/>
                    <a:p>
                      <a:r>
                        <a:rPr lang="en-US" sz="2000" dirty="0"/>
                        <a:t>1.75</a:t>
                      </a:r>
                    </a:p>
                  </a:txBody>
                  <a:tcPr/>
                </a:tc>
                <a:tc>
                  <a:txBody>
                    <a:bodyPr/>
                    <a:lstStyle/>
                    <a:p>
                      <a:r>
                        <a:rPr lang="en-US" sz="2000" b="1" dirty="0"/>
                        <a:t>1.23</a:t>
                      </a:r>
                    </a:p>
                  </a:txBody>
                  <a:tcPr/>
                </a:tc>
                <a:extLst>
                  <a:ext uri="{0D108BD9-81ED-4DB2-BD59-A6C34878D82A}">
                    <a16:rowId xmlns:a16="http://schemas.microsoft.com/office/drawing/2014/main" val="3078091485"/>
                  </a:ext>
                </a:extLst>
              </a:tr>
            </a:tbl>
          </a:graphicData>
        </a:graphic>
      </p:graphicFrame>
      <p:sp>
        <p:nvSpPr>
          <p:cNvPr id="7" name="TextBox 6">
            <a:extLst>
              <a:ext uri="{FF2B5EF4-FFF2-40B4-BE49-F238E27FC236}">
                <a16:creationId xmlns:a16="http://schemas.microsoft.com/office/drawing/2014/main" id="{7A85C7FE-DB4C-02E5-9B97-A24529C8297D}"/>
              </a:ext>
            </a:extLst>
          </p:cNvPr>
          <p:cNvSpPr txBox="1"/>
          <p:nvPr/>
        </p:nvSpPr>
        <p:spPr>
          <a:xfrm>
            <a:off x="4691478" y="4133565"/>
            <a:ext cx="4748288" cy="1477328"/>
          </a:xfrm>
          <a:prstGeom prst="rect">
            <a:avLst/>
          </a:prstGeom>
          <a:noFill/>
        </p:spPr>
        <p:txBody>
          <a:bodyPr wrap="none" rtlCol="0">
            <a:spAutoFit/>
          </a:bodyPr>
          <a:lstStyle/>
          <a:p>
            <a:r>
              <a:rPr lang="en-US" dirty="0"/>
              <a:t>After the event “Lawyer defers to telemarketer”,</a:t>
            </a:r>
          </a:p>
          <a:p>
            <a:r>
              <a:rPr lang="en-US" dirty="0"/>
              <a:t> lawyer is seen as:</a:t>
            </a:r>
          </a:p>
          <a:p>
            <a:pPr marL="285750" indent="-285750">
              <a:buFont typeface="Arial" panose="020B0604020202020204" pitchFamily="34" charset="0"/>
              <a:buChar char="•"/>
            </a:pPr>
            <a:r>
              <a:rPr lang="en-US" dirty="0"/>
              <a:t>Less Good (Lower Evaluation)</a:t>
            </a:r>
          </a:p>
          <a:p>
            <a:pPr marL="285750" indent="-285750">
              <a:buFont typeface="Arial" panose="020B0604020202020204" pitchFamily="34" charset="0"/>
              <a:buChar char="•"/>
            </a:pPr>
            <a:r>
              <a:rPr lang="en-US" dirty="0"/>
              <a:t>Less Powerful (Lower Potency)</a:t>
            </a:r>
          </a:p>
          <a:p>
            <a:pPr marL="285750" indent="-285750">
              <a:buFont typeface="Arial" panose="020B0604020202020204" pitchFamily="34" charset="0"/>
              <a:buChar char="•"/>
            </a:pPr>
            <a:r>
              <a:rPr lang="en-US" dirty="0"/>
              <a:t>Less Active (Lower Activity)</a:t>
            </a:r>
          </a:p>
        </p:txBody>
      </p:sp>
      <p:grpSp>
        <p:nvGrpSpPr>
          <p:cNvPr id="8" name="Group 7">
            <a:extLst>
              <a:ext uri="{FF2B5EF4-FFF2-40B4-BE49-F238E27FC236}">
                <a16:creationId xmlns:a16="http://schemas.microsoft.com/office/drawing/2014/main" id="{25344FEF-EAA8-3300-ABF5-7C5752A0AC45}"/>
              </a:ext>
            </a:extLst>
          </p:cNvPr>
          <p:cNvGrpSpPr/>
          <p:nvPr/>
        </p:nvGrpSpPr>
        <p:grpSpPr>
          <a:xfrm>
            <a:off x="533400" y="2324333"/>
            <a:ext cx="3176038" cy="1588019"/>
            <a:chOff x="82028" y="918102"/>
            <a:chExt cx="3176038" cy="1588019"/>
          </a:xfrm>
        </p:grpSpPr>
        <p:sp>
          <p:nvSpPr>
            <p:cNvPr id="15" name="Rounded Rectangle 14">
              <a:extLst>
                <a:ext uri="{FF2B5EF4-FFF2-40B4-BE49-F238E27FC236}">
                  <a16:creationId xmlns:a16="http://schemas.microsoft.com/office/drawing/2014/main" id="{D168749C-CBC4-55BA-A88C-3988ED8D4FB5}"/>
                </a:ext>
              </a:extLst>
            </p:cNvPr>
            <p:cNvSpPr/>
            <p:nvPr/>
          </p:nvSpPr>
          <p:spPr>
            <a:xfrm>
              <a:off x="82028" y="918102"/>
              <a:ext cx="3176038" cy="158801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A9754A35-D4C6-1FE3-80B7-4C9D9830497D}"/>
                </a:ext>
              </a:extLst>
            </p:cNvPr>
            <p:cNvSpPr txBox="1"/>
            <p:nvPr/>
          </p:nvSpPr>
          <p:spPr>
            <a:xfrm>
              <a:off x="128539"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p:txBody>
        </p:sp>
      </p:grpSp>
      <p:grpSp>
        <p:nvGrpSpPr>
          <p:cNvPr id="9" name="Group 8">
            <a:extLst>
              <a:ext uri="{FF2B5EF4-FFF2-40B4-BE49-F238E27FC236}">
                <a16:creationId xmlns:a16="http://schemas.microsoft.com/office/drawing/2014/main" id="{DDE4ED0D-592A-1B49-D23A-8BA839878E38}"/>
              </a:ext>
            </a:extLst>
          </p:cNvPr>
          <p:cNvGrpSpPr/>
          <p:nvPr/>
        </p:nvGrpSpPr>
        <p:grpSpPr>
          <a:xfrm>
            <a:off x="4503449" y="2324333"/>
            <a:ext cx="3176038" cy="1588019"/>
            <a:chOff x="4052077" y="918102"/>
            <a:chExt cx="3176038" cy="1588019"/>
          </a:xfrm>
        </p:grpSpPr>
        <p:sp>
          <p:nvSpPr>
            <p:cNvPr id="13" name="Rounded Rectangle 12">
              <a:extLst>
                <a:ext uri="{FF2B5EF4-FFF2-40B4-BE49-F238E27FC236}">
                  <a16:creationId xmlns:a16="http://schemas.microsoft.com/office/drawing/2014/main" id="{C2F1E09B-266E-9F2C-0028-76CE4CDCDB89}"/>
                </a:ext>
              </a:extLst>
            </p:cNvPr>
            <p:cNvSpPr/>
            <p:nvPr/>
          </p:nvSpPr>
          <p:spPr>
            <a:xfrm>
              <a:off x="4052077" y="918102"/>
              <a:ext cx="3176038" cy="1588019"/>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Rounded Rectangle 6">
              <a:extLst>
                <a:ext uri="{FF2B5EF4-FFF2-40B4-BE49-F238E27FC236}">
                  <a16:creationId xmlns:a16="http://schemas.microsoft.com/office/drawing/2014/main" id="{731FB6BB-D864-9399-3A2E-DEA1E7252A13}"/>
                </a:ext>
              </a:extLst>
            </p:cNvPr>
            <p:cNvSpPr txBox="1"/>
            <p:nvPr/>
          </p:nvSpPr>
          <p:spPr>
            <a:xfrm>
              <a:off x="4098588"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p:txBody>
        </p:sp>
      </p:grpSp>
      <p:grpSp>
        <p:nvGrpSpPr>
          <p:cNvPr id="10" name="Group 9">
            <a:extLst>
              <a:ext uri="{FF2B5EF4-FFF2-40B4-BE49-F238E27FC236}">
                <a16:creationId xmlns:a16="http://schemas.microsoft.com/office/drawing/2014/main" id="{DDDA748B-73AA-7CB8-6EB0-C7B6DAA0FCC9}"/>
              </a:ext>
            </a:extLst>
          </p:cNvPr>
          <p:cNvGrpSpPr/>
          <p:nvPr/>
        </p:nvGrpSpPr>
        <p:grpSpPr>
          <a:xfrm>
            <a:off x="8394183" y="2324333"/>
            <a:ext cx="3176038" cy="1588019"/>
            <a:chOff x="7942811" y="918102"/>
            <a:chExt cx="3176038" cy="1588019"/>
          </a:xfrm>
        </p:grpSpPr>
        <p:sp>
          <p:nvSpPr>
            <p:cNvPr id="11" name="Rounded Rectangle 10">
              <a:extLst>
                <a:ext uri="{FF2B5EF4-FFF2-40B4-BE49-F238E27FC236}">
                  <a16:creationId xmlns:a16="http://schemas.microsoft.com/office/drawing/2014/main" id="{0D2D0141-4137-34F6-5F03-4CC0DCB12DBC}"/>
                </a:ext>
              </a:extLst>
            </p:cNvPr>
            <p:cNvSpPr/>
            <p:nvPr/>
          </p:nvSpPr>
          <p:spPr>
            <a:xfrm>
              <a:off x="7942811" y="918102"/>
              <a:ext cx="3176038" cy="158801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2" name="Rounded Rectangle 8">
              <a:extLst>
                <a:ext uri="{FF2B5EF4-FFF2-40B4-BE49-F238E27FC236}">
                  <a16:creationId xmlns:a16="http://schemas.microsoft.com/office/drawing/2014/main" id="{B41B1615-CDD9-0757-B30B-15EDF372899D}"/>
                </a:ext>
              </a:extLst>
            </p:cNvPr>
            <p:cNvSpPr txBox="1"/>
            <p:nvPr/>
          </p:nvSpPr>
          <p:spPr>
            <a:xfrm>
              <a:off x="7989322"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p:txBody>
        </p:sp>
      </p:grpSp>
    </p:spTree>
    <p:extLst>
      <p:ext uri="{BB962C8B-B14F-4D97-AF65-F5344CB8AC3E}">
        <p14:creationId xmlns:p14="http://schemas.microsoft.com/office/powerpoint/2010/main" val="396372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CF87-B53E-4675-6349-F8A22C76AF31}"/>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6D86AA31-E2F1-5F79-3E09-C648D7085009}"/>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4782BC52-87F8-3490-2B48-2DE8B59775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4CDD0E-EAE0-E16B-4234-29C838656D54}"/>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TextBox 5">
            <a:extLst>
              <a:ext uri="{FF2B5EF4-FFF2-40B4-BE49-F238E27FC236}">
                <a16:creationId xmlns:a16="http://schemas.microsoft.com/office/drawing/2014/main" id="{886791DB-C60B-6D76-2688-8C4AF908E88D}"/>
              </a:ext>
            </a:extLst>
          </p:cNvPr>
          <p:cNvSpPr txBox="1"/>
          <p:nvPr/>
        </p:nvSpPr>
        <p:spPr>
          <a:xfrm>
            <a:off x="5451499" y="4427502"/>
            <a:ext cx="4748288" cy="1477328"/>
          </a:xfrm>
          <a:prstGeom prst="rect">
            <a:avLst/>
          </a:prstGeom>
          <a:noFill/>
        </p:spPr>
        <p:txBody>
          <a:bodyPr wrap="none" rtlCol="0">
            <a:spAutoFit/>
          </a:bodyPr>
          <a:lstStyle/>
          <a:p>
            <a:r>
              <a:rPr lang="en-US" dirty="0"/>
              <a:t>After the event “Lawyer defers to telemarketer”,</a:t>
            </a:r>
          </a:p>
          <a:p>
            <a:r>
              <a:rPr lang="en-US" dirty="0"/>
              <a:t>     the behavior ‘defer to’ is seen as:</a:t>
            </a:r>
          </a:p>
          <a:p>
            <a:pPr marL="285750" indent="-285750">
              <a:buFont typeface="Arial" panose="020B0604020202020204" pitchFamily="34" charset="0"/>
              <a:buChar char="•"/>
            </a:pPr>
            <a:r>
              <a:rPr lang="en-US" dirty="0"/>
              <a:t>About the same in Evaluation </a:t>
            </a:r>
          </a:p>
          <a:p>
            <a:pPr marL="285750" indent="-285750">
              <a:buFont typeface="Arial" panose="020B0604020202020204" pitchFamily="34" charset="0"/>
              <a:buChar char="•"/>
            </a:pPr>
            <a:r>
              <a:rPr lang="en-US" dirty="0"/>
              <a:t>More Powerful </a:t>
            </a:r>
          </a:p>
          <a:p>
            <a:pPr marL="285750" indent="-285750">
              <a:buFont typeface="Arial" panose="020B0604020202020204" pitchFamily="34" charset="0"/>
              <a:buChar char="•"/>
            </a:pPr>
            <a:r>
              <a:rPr lang="en-US" dirty="0"/>
              <a:t>More Active </a:t>
            </a:r>
          </a:p>
        </p:txBody>
      </p:sp>
      <p:graphicFrame>
        <p:nvGraphicFramePr>
          <p:cNvPr id="7" name="Table 6">
            <a:extLst>
              <a:ext uri="{FF2B5EF4-FFF2-40B4-BE49-F238E27FC236}">
                <a16:creationId xmlns:a16="http://schemas.microsoft.com/office/drawing/2014/main" id="{AEC5124E-10C0-7342-F983-230A08CE63D2}"/>
              </a:ext>
            </a:extLst>
          </p:cNvPr>
          <p:cNvGraphicFramePr>
            <a:graphicFrameLocks noGrp="1"/>
          </p:cNvGraphicFramePr>
          <p:nvPr>
            <p:extLst>
              <p:ext uri="{D42A27DB-BD31-4B8C-83A1-F6EECF244321}">
                <p14:modId xmlns:p14="http://schemas.microsoft.com/office/powerpoint/2010/main" val="2370401535"/>
              </p:ext>
            </p:extLst>
          </p:nvPr>
        </p:nvGraphicFramePr>
        <p:xfrm>
          <a:off x="1401855" y="4215132"/>
          <a:ext cx="3286708" cy="2441700"/>
        </p:xfrm>
        <a:graphic>
          <a:graphicData uri="http://schemas.openxmlformats.org/drawingml/2006/table">
            <a:tbl>
              <a:tblPr firstRow="1" bandRow="1">
                <a:tableStyleId>{F5AB1C69-6EDB-4FF4-983F-18BD219EF322}</a:tableStyleId>
              </a:tblPr>
              <a:tblGrid>
                <a:gridCol w="504062">
                  <a:extLst>
                    <a:ext uri="{9D8B030D-6E8A-4147-A177-3AD203B41FA5}">
                      <a16:colId xmlns:a16="http://schemas.microsoft.com/office/drawing/2014/main" val="1241945516"/>
                    </a:ext>
                  </a:extLst>
                </a:gridCol>
                <a:gridCol w="1322142">
                  <a:extLst>
                    <a:ext uri="{9D8B030D-6E8A-4147-A177-3AD203B41FA5}">
                      <a16:colId xmlns:a16="http://schemas.microsoft.com/office/drawing/2014/main" val="3525402151"/>
                    </a:ext>
                  </a:extLst>
                </a:gridCol>
                <a:gridCol w="1460504">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-0.16</a:t>
                      </a:r>
                    </a:p>
                  </a:txBody>
                  <a:tcPr/>
                </a:tc>
                <a:tc>
                  <a:txBody>
                    <a:bodyPr/>
                    <a:lstStyle/>
                    <a:p>
                      <a:r>
                        <a:rPr lang="en-US" sz="2000" b="1" dirty="0"/>
                        <a:t>-0.17</a:t>
                      </a:r>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0.43</a:t>
                      </a:r>
                    </a:p>
                  </a:txBody>
                  <a:tcPr/>
                </a:tc>
                <a:tc>
                  <a:txBody>
                    <a:bodyPr/>
                    <a:lstStyle/>
                    <a:p>
                      <a:r>
                        <a:rPr lang="en-US" sz="2000" b="1" dirty="0"/>
                        <a:t>0.74</a:t>
                      </a:r>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-0.44</a:t>
                      </a:r>
                    </a:p>
                  </a:txBody>
                  <a:tcPr/>
                </a:tc>
                <a:tc>
                  <a:txBody>
                    <a:bodyPr/>
                    <a:lstStyle/>
                    <a:p>
                      <a:r>
                        <a:rPr lang="en-US" sz="2000" b="1" dirty="0"/>
                        <a:t>0.15</a:t>
                      </a:r>
                    </a:p>
                  </a:txBody>
                  <a:tcPr/>
                </a:tc>
                <a:extLst>
                  <a:ext uri="{0D108BD9-81ED-4DB2-BD59-A6C34878D82A}">
                    <a16:rowId xmlns:a16="http://schemas.microsoft.com/office/drawing/2014/main" val="3078091485"/>
                  </a:ext>
                </a:extLst>
              </a:tr>
            </a:tbl>
          </a:graphicData>
        </a:graphic>
      </p:graphicFrame>
      <p:grpSp>
        <p:nvGrpSpPr>
          <p:cNvPr id="8" name="Group 7">
            <a:extLst>
              <a:ext uri="{FF2B5EF4-FFF2-40B4-BE49-F238E27FC236}">
                <a16:creationId xmlns:a16="http://schemas.microsoft.com/office/drawing/2014/main" id="{0262FDC3-1DC0-593E-DE2E-DA0FA03DE286}"/>
              </a:ext>
            </a:extLst>
          </p:cNvPr>
          <p:cNvGrpSpPr/>
          <p:nvPr/>
        </p:nvGrpSpPr>
        <p:grpSpPr>
          <a:xfrm>
            <a:off x="533400" y="2324333"/>
            <a:ext cx="3176038" cy="1588019"/>
            <a:chOff x="82028" y="918102"/>
            <a:chExt cx="3176038" cy="1588019"/>
          </a:xfrm>
        </p:grpSpPr>
        <p:sp>
          <p:nvSpPr>
            <p:cNvPr id="9" name="Rounded Rectangle 8">
              <a:extLst>
                <a:ext uri="{FF2B5EF4-FFF2-40B4-BE49-F238E27FC236}">
                  <a16:creationId xmlns:a16="http://schemas.microsoft.com/office/drawing/2014/main" id="{15E7FAD1-C656-94C4-4D6C-B267C336214B}"/>
                </a:ext>
              </a:extLst>
            </p:cNvPr>
            <p:cNvSpPr/>
            <p:nvPr/>
          </p:nvSpPr>
          <p:spPr>
            <a:xfrm>
              <a:off x="82028" y="918102"/>
              <a:ext cx="3176038" cy="158801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91A0AC2C-A2DA-5EF3-7DDE-27F452F56427}"/>
                </a:ext>
              </a:extLst>
            </p:cNvPr>
            <p:cNvSpPr txBox="1"/>
            <p:nvPr/>
          </p:nvSpPr>
          <p:spPr>
            <a:xfrm>
              <a:off x="128539"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p:txBody>
        </p:sp>
      </p:grpSp>
      <p:grpSp>
        <p:nvGrpSpPr>
          <p:cNvPr id="11" name="Group 10">
            <a:extLst>
              <a:ext uri="{FF2B5EF4-FFF2-40B4-BE49-F238E27FC236}">
                <a16:creationId xmlns:a16="http://schemas.microsoft.com/office/drawing/2014/main" id="{D2916A86-4404-897A-2D3C-650C684A5638}"/>
              </a:ext>
            </a:extLst>
          </p:cNvPr>
          <p:cNvGrpSpPr/>
          <p:nvPr/>
        </p:nvGrpSpPr>
        <p:grpSpPr>
          <a:xfrm>
            <a:off x="4503449" y="2324333"/>
            <a:ext cx="3176038" cy="1588019"/>
            <a:chOff x="4052077" y="918102"/>
            <a:chExt cx="3176038" cy="1588019"/>
          </a:xfrm>
        </p:grpSpPr>
        <p:sp>
          <p:nvSpPr>
            <p:cNvPr id="12" name="Rounded Rectangle 11">
              <a:extLst>
                <a:ext uri="{FF2B5EF4-FFF2-40B4-BE49-F238E27FC236}">
                  <a16:creationId xmlns:a16="http://schemas.microsoft.com/office/drawing/2014/main" id="{64867F15-F35D-4284-0A8D-0342564CF520}"/>
                </a:ext>
              </a:extLst>
            </p:cNvPr>
            <p:cNvSpPr/>
            <p:nvPr/>
          </p:nvSpPr>
          <p:spPr>
            <a:xfrm>
              <a:off x="4052077" y="918102"/>
              <a:ext cx="3176038" cy="1588019"/>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Rounded Rectangle 6">
              <a:extLst>
                <a:ext uri="{FF2B5EF4-FFF2-40B4-BE49-F238E27FC236}">
                  <a16:creationId xmlns:a16="http://schemas.microsoft.com/office/drawing/2014/main" id="{C4928D04-E822-9471-7BBD-460F7468D9A5}"/>
                </a:ext>
              </a:extLst>
            </p:cNvPr>
            <p:cNvSpPr txBox="1"/>
            <p:nvPr/>
          </p:nvSpPr>
          <p:spPr>
            <a:xfrm>
              <a:off x="4098588"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p:txBody>
        </p:sp>
      </p:grpSp>
      <p:grpSp>
        <p:nvGrpSpPr>
          <p:cNvPr id="14" name="Group 13">
            <a:extLst>
              <a:ext uri="{FF2B5EF4-FFF2-40B4-BE49-F238E27FC236}">
                <a16:creationId xmlns:a16="http://schemas.microsoft.com/office/drawing/2014/main" id="{34397118-83A4-7047-B292-0F34B6ED2BF5}"/>
              </a:ext>
            </a:extLst>
          </p:cNvPr>
          <p:cNvGrpSpPr/>
          <p:nvPr/>
        </p:nvGrpSpPr>
        <p:grpSpPr>
          <a:xfrm>
            <a:off x="8394183" y="2324333"/>
            <a:ext cx="3176038" cy="1588019"/>
            <a:chOff x="7942811" y="918102"/>
            <a:chExt cx="3176038" cy="1588019"/>
          </a:xfrm>
        </p:grpSpPr>
        <p:sp>
          <p:nvSpPr>
            <p:cNvPr id="15" name="Rounded Rectangle 14">
              <a:extLst>
                <a:ext uri="{FF2B5EF4-FFF2-40B4-BE49-F238E27FC236}">
                  <a16:creationId xmlns:a16="http://schemas.microsoft.com/office/drawing/2014/main" id="{A96A85D6-E2E4-B774-1B74-B14B5D0CC9C6}"/>
                </a:ext>
              </a:extLst>
            </p:cNvPr>
            <p:cNvSpPr/>
            <p:nvPr/>
          </p:nvSpPr>
          <p:spPr>
            <a:xfrm>
              <a:off x="7942811" y="918102"/>
              <a:ext cx="3176038" cy="158801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Rounded Rectangle 8">
              <a:extLst>
                <a:ext uri="{FF2B5EF4-FFF2-40B4-BE49-F238E27FC236}">
                  <a16:creationId xmlns:a16="http://schemas.microsoft.com/office/drawing/2014/main" id="{452940BE-BAF9-75EA-E688-F959D20D8A52}"/>
                </a:ext>
              </a:extLst>
            </p:cNvPr>
            <p:cNvSpPr txBox="1"/>
            <p:nvPr/>
          </p:nvSpPr>
          <p:spPr>
            <a:xfrm>
              <a:off x="7989322"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p:txBody>
        </p:sp>
      </p:grpSp>
    </p:spTree>
    <p:extLst>
      <p:ext uri="{BB962C8B-B14F-4D97-AF65-F5344CB8AC3E}">
        <p14:creationId xmlns:p14="http://schemas.microsoft.com/office/powerpoint/2010/main" val="94299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CF87-B53E-4675-6349-F8A22C76AF31}"/>
              </a:ext>
            </a:extLst>
          </p:cNvPr>
          <p:cNvSpPr>
            <a:spLocks noGrp="1"/>
          </p:cNvSpPr>
          <p:nvPr>
            <p:ph type="title"/>
          </p:nvPr>
        </p:nvSpPr>
        <p:spPr/>
        <p:txBody>
          <a:bodyPr/>
          <a:lstStyle/>
          <a:p>
            <a:r>
              <a:rPr lang="en-US" dirty="0"/>
              <a:t>Deflection</a:t>
            </a:r>
          </a:p>
        </p:txBody>
      </p:sp>
      <p:sp>
        <p:nvSpPr>
          <p:cNvPr id="3" name="Content Placeholder 2">
            <a:extLst>
              <a:ext uri="{FF2B5EF4-FFF2-40B4-BE49-F238E27FC236}">
                <a16:creationId xmlns:a16="http://schemas.microsoft.com/office/drawing/2014/main" id="{6D86AA31-E2F1-5F79-3E09-C648D7085009}"/>
              </a:ext>
            </a:extLst>
          </p:cNvPr>
          <p:cNvSpPr>
            <a:spLocks noGrp="1"/>
          </p:cNvSpPr>
          <p:nvPr>
            <p:ph sz="half" idx="1"/>
          </p:nvPr>
        </p:nvSpPr>
        <p:spPr/>
        <p:txBody>
          <a:bodyPr/>
          <a:lstStyle/>
          <a:p>
            <a:endParaRPr lang="en-US" dirty="0"/>
          </a:p>
        </p:txBody>
      </p:sp>
      <p:sp>
        <p:nvSpPr>
          <p:cNvPr id="4" name="Footer Placeholder 3">
            <a:extLst>
              <a:ext uri="{FF2B5EF4-FFF2-40B4-BE49-F238E27FC236}">
                <a16:creationId xmlns:a16="http://schemas.microsoft.com/office/drawing/2014/main" id="{4782BC52-87F8-3490-2B48-2DE8B59775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4CDD0E-EAE0-E16B-4234-29C838656D54}"/>
              </a:ext>
            </a:extLst>
          </p:cNvPr>
          <p:cNvSpPr>
            <a:spLocks noGrp="1"/>
          </p:cNvSpPr>
          <p:nvPr>
            <p:ph type="sldNum" sz="quarter" idx="12"/>
          </p:nvPr>
        </p:nvSpPr>
        <p:spPr/>
        <p:txBody>
          <a:bodyPr/>
          <a:lstStyle/>
          <a:p>
            <a:fld id="{48F63A3B-78C7-47BE-AE5E-E10140E04643}" type="slidenum">
              <a:rPr lang="en-US" smtClean="0"/>
              <a:t>19</a:t>
            </a:fld>
            <a:endParaRPr lang="en-US" dirty="0"/>
          </a:p>
        </p:txBody>
      </p:sp>
      <p:grpSp>
        <p:nvGrpSpPr>
          <p:cNvPr id="8" name="Group 7">
            <a:extLst>
              <a:ext uri="{FF2B5EF4-FFF2-40B4-BE49-F238E27FC236}">
                <a16:creationId xmlns:a16="http://schemas.microsoft.com/office/drawing/2014/main" id="{0262FDC3-1DC0-593E-DE2E-DA0FA03DE286}"/>
              </a:ext>
            </a:extLst>
          </p:cNvPr>
          <p:cNvGrpSpPr/>
          <p:nvPr/>
        </p:nvGrpSpPr>
        <p:grpSpPr>
          <a:xfrm>
            <a:off x="533400" y="2324333"/>
            <a:ext cx="3176038" cy="1588019"/>
            <a:chOff x="82028" y="918102"/>
            <a:chExt cx="3176038" cy="1588019"/>
          </a:xfrm>
        </p:grpSpPr>
        <p:sp>
          <p:nvSpPr>
            <p:cNvPr id="9" name="Rounded Rectangle 8">
              <a:extLst>
                <a:ext uri="{FF2B5EF4-FFF2-40B4-BE49-F238E27FC236}">
                  <a16:creationId xmlns:a16="http://schemas.microsoft.com/office/drawing/2014/main" id="{15E7FAD1-C656-94C4-4D6C-B267C336214B}"/>
                </a:ext>
              </a:extLst>
            </p:cNvPr>
            <p:cNvSpPr/>
            <p:nvPr/>
          </p:nvSpPr>
          <p:spPr>
            <a:xfrm>
              <a:off x="82028" y="918102"/>
              <a:ext cx="3176038" cy="158801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91A0AC2C-A2DA-5EF3-7DDE-27F452F56427}"/>
                </a:ext>
              </a:extLst>
            </p:cNvPr>
            <p:cNvSpPr txBox="1"/>
            <p:nvPr/>
          </p:nvSpPr>
          <p:spPr>
            <a:xfrm>
              <a:off x="128539"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a:t>Lawyer</a:t>
              </a:r>
            </a:p>
          </p:txBody>
        </p:sp>
      </p:grpSp>
      <p:grpSp>
        <p:nvGrpSpPr>
          <p:cNvPr id="11" name="Group 10">
            <a:extLst>
              <a:ext uri="{FF2B5EF4-FFF2-40B4-BE49-F238E27FC236}">
                <a16:creationId xmlns:a16="http://schemas.microsoft.com/office/drawing/2014/main" id="{D2916A86-4404-897A-2D3C-650C684A5638}"/>
              </a:ext>
            </a:extLst>
          </p:cNvPr>
          <p:cNvGrpSpPr/>
          <p:nvPr/>
        </p:nvGrpSpPr>
        <p:grpSpPr>
          <a:xfrm>
            <a:off x="4503449" y="2324333"/>
            <a:ext cx="3176038" cy="1588019"/>
            <a:chOff x="4052077" y="918102"/>
            <a:chExt cx="3176038" cy="1588019"/>
          </a:xfrm>
        </p:grpSpPr>
        <p:sp>
          <p:nvSpPr>
            <p:cNvPr id="12" name="Rounded Rectangle 11">
              <a:extLst>
                <a:ext uri="{FF2B5EF4-FFF2-40B4-BE49-F238E27FC236}">
                  <a16:creationId xmlns:a16="http://schemas.microsoft.com/office/drawing/2014/main" id="{64867F15-F35D-4284-0A8D-0342564CF520}"/>
                </a:ext>
              </a:extLst>
            </p:cNvPr>
            <p:cNvSpPr/>
            <p:nvPr/>
          </p:nvSpPr>
          <p:spPr>
            <a:xfrm>
              <a:off x="4052077" y="918102"/>
              <a:ext cx="3176038" cy="1588019"/>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Rounded Rectangle 6">
              <a:extLst>
                <a:ext uri="{FF2B5EF4-FFF2-40B4-BE49-F238E27FC236}">
                  <a16:creationId xmlns:a16="http://schemas.microsoft.com/office/drawing/2014/main" id="{C4928D04-E822-9471-7BBD-460F7468D9A5}"/>
                </a:ext>
              </a:extLst>
            </p:cNvPr>
            <p:cNvSpPr txBox="1"/>
            <p:nvPr/>
          </p:nvSpPr>
          <p:spPr>
            <a:xfrm>
              <a:off x="4098588"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Defers to</a:t>
              </a:r>
            </a:p>
          </p:txBody>
        </p:sp>
      </p:grpSp>
      <p:grpSp>
        <p:nvGrpSpPr>
          <p:cNvPr id="14" name="Group 13">
            <a:extLst>
              <a:ext uri="{FF2B5EF4-FFF2-40B4-BE49-F238E27FC236}">
                <a16:creationId xmlns:a16="http://schemas.microsoft.com/office/drawing/2014/main" id="{34397118-83A4-7047-B292-0F34B6ED2BF5}"/>
              </a:ext>
            </a:extLst>
          </p:cNvPr>
          <p:cNvGrpSpPr/>
          <p:nvPr/>
        </p:nvGrpSpPr>
        <p:grpSpPr>
          <a:xfrm>
            <a:off x="8394183" y="2324333"/>
            <a:ext cx="3176038" cy="1588019"/>
            <a:chOff x="7942811" y="918102"/>
            <a:chExt cx="3176038" cy="1588019"/>
          </a:xfrm>
        </p:grpSpPr>
        <p:sp>
          <p:nvSpPr>
            <p:cNvPr id="15" name="Rounded Rectangle 14">
              <a:extLst>
                <a:ext uri="{FF2B5EF4-FFF2-40B4-BE49-F238E27FC236}">
                  <a16:creationId xmlns:a16="http://schemas.microsoft.com/office/drawing/2014/main" id="{A96A85D6-E2E4-B774-1B74-B14B5D0CC9C6}"/>
                </a:ext>
              </a:extLst>
            </p:cNvPr>
            <p:cNvSpPr/>
            <p:nvPr/>
          </p:nvSpPr>
          <p:spPr>
            <a:xfrm>
              <a:off x="7942811" y="918102"/>
              <a:ext cx="3176038" cy="1588019"/>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6" name="Rounded Rectangle 8">
              <a:extLst>
                <a:ext uri="{FF2B5EF4-FFF2-40B4-BE49-F238E27FC236}">
                  <a16:creationId xmlns:a16="http://schemas.microsoft.com/office/drawing/2014/main" id="{452940BE-BAF9-75EA-E688-F959D20D8A52}"/>
                </a:ext>
              </a:extLst>
            </p:cNvPr>
            <p:cNvSpPr txBox="1"/>
            <p:nvPr/>
          </p:nvSpPr>
          <p:spPr>
            <a:xfrm>
              <a:off x="7989322" y="964613"/>
              <a:ext cx="3083016" cy="1494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8001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Telemarketer</a:t>
              </a:r>
            </a:p>
          </p:txBody>
        </p:sp>
      </p:grpSp>
      <p:sp>
        <p:nvSpPr>
          <p:cNvPr id="17" name="TextBox 16">
            <a:extLst>
              <a:ext uri="{FF2B5EF4-FFF2-40B4-BE49-F238E27FC236}">
                <a16:creationId xmlns:a16="http://schemas.microsoft.com/office/drawing/2014/main" id="{243249BD-A9F9-6270-F8D4-4A2E5BA4A4A3}"/>
              </a:ext>
            </a:extLst>
          </p:cNvPr>
          <p:cNvSpPr txBox="1"/>
          <p:nvPr/>
        </p:nvSpPr>
        <p:spPr>
          <a:xfrm>
            <a:off x="5846239" y="4375309"/>
            <a:ext cx="4748288" cy="1477328"/>
          </a:xfrm>
          <a:prstGeom prst="rect">
            <a:avLst/>
          </a:prstGeom>
          <a:noFill/>
        </p:spPr>
        <p:txBody>
          <a:bodyPr wrap="none" rtlCol="0">
            <a:spAutoFit/>
          </a:bodyPr>
          <a:lstStyle/>
          <a:p>
            <a:r>
              <a:rPr lang="en-US" dirty="0"/>
              <a:t>After the event “Lawyer defers to telemarketer”,</a:t>
            </a:r>
          </a:p>
          <a:p>
            <a:r>
              <a:rPr lang="en-US" dirty="0"/>
              <a:t>     telemarketer is seen as:</a:t>
            </a:r>
          </a:p>
          <a:p>
            <a:pPr marL="285750" indent="-285750">
              <a:buFont typeface="Arial" panose="020B0604020202020204" pitchFamily="34" charset="0"/>
              <a:buChar char="•"/>
            </a:pPr>
            <a:r>
              <a:rPr lang="en-US" dirty="0"/>
              <a:t>More Good (Higher Evaluation)</a:t>
            </a:r>
          </a:p>
          <a:p>
            <a:pPr marL="285750" indent="-285750">
              <a:buFont typeface="Arial" panose="020B0604020202020204" pitchFamily="34" charset="0"/>
              <a:buChar char="•"/>
            </a:pPr>
            <a:r>
              <a:rPr lang="en-US" dirty="0"/>
              <a:t>More Powerful (Higher Potency)</a:t>
            </a:r>
          </a:p>
          <a:p>
            <a:pPr marL="285750" indent="-285750">
              <a:buFont typeface="Arial" panose="020B0604020202020204" pitchFamily="34" charset="0"/>
              <a:buChar char="•"/>
            </a:pPr>
            <a:r>
              <a:rPr lang="en-US" dirty="0"/>
              <a:t>Less Active (Lower Activity)</a:t>
            </a:r>
          </a:p>
        </p:txBody>
      </p:sp>
      <p:graphicFrame>
        <p:nvGraphicFramePr>
          <p:cNvPr id="18" name="Table 17">
            <a:extLst>
              <a:ext uri="{FF2B5EF4-FFF2-40B4-BE49-F238E27FC236}">
                <a16:creationId xmlns:a16="http://schemas.microsoft.com/office/drawing/2014/main" id="{E10772AB-7AED-72D2-DB26-9C040A6DC2FD}"/>
              </a:ext>
            </a:extLst>
          </p:cNvPr>
          <p:cNvGraphicFramePr>
            <a:graphicFrameLocks noGrp="1"/>
          </p:cNvGraphicFramePr>
          <p:nvPr>
            <p:extLst>
              <p:ext uri="{D42A27DB-BD31-4B8C-83A1-F6EECF244321}">
                <p14:modId xmlns:p14="http://schemas.microsoft.com/office/powerpoint/2010/main" val="3873229271"/>
              </p:ext>
            </p:extLst>
          </p:nvPr>
        </p:nvGraphicFramePr>
        <p:xfrm>
          <a:off x="2031922" y="4173260"/>
          <a:ext cx="3580539" cy="2483572"/>
        </p:xfrm>
        <a:graphic>
          <a:graphicData uri="http://schemas.openxmlformats.org/drawingml/2006/table">
            <a:tbl>
              <a:tblPr firstRow="1" bandRow="1">
                <a:tableStyleId>{00A15C55-8517-42AA-B614-E9B94910E393}</a:tableStyleId>
              </a:tblPr>
              <a:tblGrid>
                <a:gridCol w="549125">
                  <a:extLst>
                    <a:ext uri="{9D8B030D-6E8A-4147-A177-3AD203B41FA5}">
                      <a16:colId xmlns:a16="http://schemas.microsoft.com/office/drawing/2014/main" val="1241945516"/>
                    </a:ext>
                  </a:extLst>
                </a:gridCol>
                <a:gridCol w="1440341">
                  <a:extLst>
                    <a:ext uri="{9D8B030D-6E8A-4147-A177-3AD203B41FA5}">
                      <a16:colId xmlns:a16="http://schemas.microsoft.com/office/drawing/2014/main" val="3525402151"/>
                    </a:ext>
                  </a:extLst>
                </a:gridCol>
                <a:gridCol w="1591073">
                  <a:extLst>
                    <a:ext uri="{9D8B030D-6E8A-4147-A177-3AD203B41FA5}">
                      <a16:colId xmlns:a16="http://schemas.microsoft.com/office/drawing/2014/main" val="3178613824"/>
                    </a:ext>
                  </a:extLst>
                </a:gridCol>
              </a:tblGrid>
              <a:tr h="620893">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20893">
                <a:tc>
                  <a:txBody>
                    <a:bodyPr/>
                    <a:lstStyle/>
                    <a:p>
                      <a:r>
                        <a:rPr lang="en-US" sz="2000"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-1.76 </a:t>
                      </a:r>
                      <a:endParaRPr lang="en-US" sz="20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-1.12 </a:t>
                      </a:r>
                    </a:p>
                  </a:txBody>
                  <a:tcPr/>
                </a:tc>
                <a:extLst>
                  <a:ext uri="{0D108BD9-81ED-4DB2-BD59-A6C34878D82A}">
                    <a16:rowId xmlns:a16="http://schemas.microsoft.com/office/drawing/2014/main" val="1732568917"/>
                  </a:ext>
                </a:extLst>
              </a:tr>
              <a:tr h="620893">
                <a:tc>
                  <a:txBody>
                    <a:bodyPr/>
                    <a:lstStyle/>
                    <a:p>
                      <a:r>
                        <a:rPr lang="en-US" sz="2000"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-1.16</a:t>
                      </a:r>
                    </a:p>
                  </a:txBody>
                  <a:tcPr/>
                </a:tc>
                <a:extLst>
                  <a:ext uri="{0D108BD9-81ED-4DB2-BD59-A6C34878D82A}">
                    <a16:rowId xmlns:a16="http://schemas.microsoft.com/office/drawing/2014/main" val="1855712993"/>
                  </a:ext>
                </a:extLst>
              </a:tr>
              <a:tr h="620893">
                <a:tc>
                  <a:txBody>
                    <a:bodyPr/>
                    <a:lstStyle/>
                    <a:p>
                      <a:r>
                        <a:rPr lang="en-US" sz="2000" dirty="0"/>
                        <a:t>A</a:t>
                      </a:r>
                    </a:p>
                  </a:txBody>
                  <a:tcPr/>
                </a:tc>
                <a:tc>
                  <a:txBody>
                    <a:bodyPr/>
                    <a:lstStyle/>
                    <a:p>
                      <a:r>
                        <a:rPr lang="en-US" sz="2000" dirty="0"/>
                        <a:t> 1.76</a:t>
                      </a:r>
                    </a:p>
                  </a:txBody>
                  <a:tcPr/>
                </a:tc>
                <a:tc>
                  <a:txBody>
                    <a:bodyPr/>
                    <a:lstStyle/>
                    <a:p>
                      <a:r>
                        <a:rPr lang="en-US" sz="2000" b="1" dirty="0"/>
                        <a:t> 1.21</a:t>
                      </a:r>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285513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Outline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Note on Questions</a:t>
            </a:r>
          </a:p>
          <a:p>
            <a:r>
              <a:rPr lang="en-US" dirty="0"/>
              <a:t>Participation Grades</a:t>
            </a:r>
          </a:p>
          <a:p>
            <a:r>
              <a:rPr lang="en-US" dirty="0"/>
              <a:t>Cultural Meaning: EPA</a:t>
            </a:r>
          </a:p>
          <a:p>
            <a:r>
              <a:rPr lang="en-US" dirty="0"/>
              <a:t>Deflection</a:t>
            </a:r>
          </a:p>
          <a:p>
            <a:r>
              <a:rPr lang="en-US" dirty="0"/>
              <a:t>Optimal Behavior</a:t>
            </a:r>
          </a:p>
          <a:p>
            <a:r>
              <a:rPr lang="en-US" dirty="0"/>
              <a:t>Emotions</a:t>
            </a:r>
          </a:p>
          <a:p>
            <a:r>
              <a:rPr lang="en-US" dirty="0"/>
              <a:t>Research Paper Outline</a:t>
            </a:r>
          </a:p>
        </p:txBody>
      </p:sp>
      <p:sp>
        <p:nvSpPr>
          <p:cNvPr id="4" name="Footer Placeholder 1">
            <a:extLst>
              <a:ext uri="{FF2B5EF4-FFF2-40B4-BE49-F238E27FC236}">
                <a16:creationId xmlns:a16="http://schemas.microsoft.com/office/drawing/2014/main" id="{DFF614EA-D83E-0821-793A-25D56B29DD6C}"/>
              </a:ext>
            </a:extLst>
          </p:cNvPr>
          <p:cNvSpPr txBox="1">
            <a:spLocks/>
          </p:cNvSpPr>
          <p:nvPr/>
        </p:nvSpPr>
        <p:spPr>
          <a:xfrm>
            <a:off x="128588" y="228600"/>
            <a:ext cx="3200400" cy="274638"/>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Affect Control Theory: Sentiments</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4849-4331-B37A-FB1A-6712E7AA87DA}"/>
              </a:ext>
            </a:extLst>
          </p:cNvPr>
          <p:cNvSpPr>
            <a:spLocks noGrp="1"/>
          </p:cNvSpPr>
          <p:nvPr>
            <p:ph type="title"/>
          </p:nvPr>
        </p:nvSpPr>
        <p:spPr/>
        <p:txBody>
          <a:bodyPr/>
          <a:lstStyle/>
          <a:p>
            <a:r>
              <a:rPr lang="en-US" dirty="0"/>
              <a:t>Calculating Deflection</a:t>
            </a:r>
          </a:p>
        </p:txBody>
      </p:sp>
      <p:sp>
        <p:nvSpPr>
          <p:cNvPr id="3" name="Content Placeholder 2">
            <a:extLst>
              <a:ext uri="{FF2B5EF4-FFF2-40B4-BE49-F238E27FC236}">
                <a16:creationId xmlns:a16="http://schemas.microsoft.com/office/drawing/2014/main" id="{F94E2A9D-57FC-3440-978F-59A3611F8C98}"/>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5D9852C1-CAB9-C233-910B-AC772E78BF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D4F11-30FA-EB5E-AE91-574DA1B7903B}"/>
              </a:ext>
            </a:extLst>
          </p:cNvPr>
          <p:cNvSpPr>
            <a:spLocks noGrp="1"/>
          </p:cNvSpPr>
          <p:nvPr>
            <p:ph type="sldNum" sz="quarter" idx="12"/>
          </p:nvPr>
        </p:nvSpPr>
        <p:spPr/>
        <p:txBody>
          <a:bodyPr/>
          <a:lstStyle/>
          <a:p>
            <a:fld id="{48F63A3B-78C7-47BE-AE5E-E10140E04643}" type="slidenum">
              <a:rPr lang="en-US" smtClean="0"/>
              <a:t>20</a:t>
            </a:fld>
            <a:endParaRPr lang="en-US" dirty="0"/>
          </a:p>
        </p:txBody>
      </p:sp>
      <p:graphicFrame>
        <p:nvGraphicFramePr>
          <p:cNvPr id="6" name="Table 9">
            <a:extLst>
              <a:ext uri="{FF2B5EF4-FFF2-40B4-BE49-F238E27FC236}">
                <a16:creationId xmlns:a16="http://schemas.microsoft.com/office/drawing/2014/main" id="{0B441898-7A54-8822-DC17-0AA65777E27E}"/>
              </a:ext>
            </a:extLst>
          </p:cNvPr>
          <p:cNvGraphicFramePr>
            <a:graphicFrameLocks noGrp="1"/>
          </p:cNvGraphicFramePr>
          <p:nvPr>
            <p:extLst>
              <p:ext uri="{D42A27DB-BD31-4B8C-83A1-F6EECF244321}">
                <p14:modId xmlns:p14="http://schemas.microsoft.com/office/powerpoint/2010/main" val="3952980589"/>
              </p:ext>
            </p:extLst>
          </p:nvPr>
        </p:nvGraphicFramePr>
        <p:xfrm>
          <a:off x="3621675" y="1945640"/>
          <a:ext cx="8308388" cy="1483360"/>
        </p:xfrm>
        <a:graphic>
          <a:graphicData uri="http://schemas.openxmlformats.org/drawingml/2006/table">
            <a:tbl>
              <a:tblPr firstRow="1" bandRow="1">
                <a:tableStyleId>{21E4AEA4-8DFA-4A89-87EB-49C32662AFE0}</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35087571"/>
                    </a:ext>
                  </a:extLst>
                </a:gridCol>
                <a:gridCol w="1954734">
                  <a:extLst>
                    <a:ext uri="{9D8B030D-6E8A-4147-A177-3AD203B41FA5}">
                      <a16:colId xmlns:a16="http://schemas.microsoft.com/office/drawing/2014/main" val="1311669779"/>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a:t>
                      </a:r>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-0.91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0.83</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1.67</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dirty="0"/>
                        <a:t>1.23</a:t>
                      </a:r>
                    </a:p>
                  </a:txBody>
                  <a:tcPr/>
                </a:tc>
                <a:tc>
                  <a:txBody>
                    <a:bodyPr/>
                    <a:lstStyle/>
                    <a:p>
                      <a:r>
                        <a:rPr lang="en-US" dirty="0"/>
                        <a:t>-0.52</a:t>
                      </a:r>
                    </a:p>
                  </a:txBody>
                  <a:tcPr/>
                </a:tc>
                <a:tc>
                  <a:txBody>
                    <a:bodyPr/>
                    <a:lstStyle/>
                    <a:p>
                      <a:r>
                        <a:rPr lang="en-US" b="1" dirty="0"/>
                        <a:t>0.27</a:t>
                      </a:r>
                    </a:p>
                  </a:txBody>
                  <a:tcPr/>
                </a:tc>
                <a:extLst>
                  <a:ext uri="{0D108BD9-81ED-4DB2-BD59-A6C34878D82A}">
                    <a16:rowId xmlns:a16="http://schemas.microsoft.com/office/drawing/2014/main" val="3078091485"/>
                  </a:ext>
                </a:extLst>
              </a:tr>
            </a:tbl>
          </a:graphicData>
        </a:graphic>
      </p:graphicFrame>
      <p:graphicFrame>
        <p:nvGraphicFramePr>
          <p:cNvPr id="7" name="Table 9">
            <a:extLst>
              <a:ext uri="{FF2B5EF4-FFF2-40B4-BE49-F238E27FC236}">
                <a16:creationId xmlns:a16="http://schemas.microsoft.com/office/drawing/2014/main" id="{EF7E463E-5998-269C-3636-9AD5E61A57C7}"/>
              </a:ext>
            </a:extLst>
          </p:cNvPr>
          <p:cNvGraphicFramePr>
            <a:graphicFrameLocks noGrp="1"/>
          </p:cNvGraphicFramePr>
          <p:nvPr>
            <p:extLst>
              <p:ext uri="{D42A27DB-BD31-4B8C-83A1-F6EECF244321}">
                <p14:modId xmlns:p14="http://schemas.microsoft.com/office/powerpoint/2010/main" val="966592621"/>
              </p:ext>
            </p:extLst>
          </p:nvPr>
        </p:nvGraphicFramePr>
        <p:xfrm>
          <a:off x="3621675" y="3569526"/>
          <a:ext cx="8308388" cy="1483360"/>
        </p:xfrm>
        <a:graphic>
          <a:graphicData uri="http://schemas.openxmlformats.org/drawingml/2006/table">
            <a:tbl>
              <a:tblPr firstRow="1" bandRow="1">
                <a:tableStyleId>{F5AB1C69-6EDB-4FF4-983F-18BD219EF322}</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35087571"/>
                    </a:ext>
                  </a:extLst>
                </a:gridCol>
                <a:gridCol w="1954734">
                  <a:extLst>
                    <a:ext uri="{9D8B030D-6E8A-4147-A177-3AD203B41FA5}">
                      <a16:colId xmlns:a16="http://schemas.microsoft.com/office/drawing/2014/main" val="293993741"/>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a:t>
                      </a:r>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dirty="0"/>
                        <a:t>-0.17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0.0001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dirty="0"/>
                        <a:t>0.74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0.31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0.096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-0.44</a:t>
                      </a:r>
                    </a:p>
                  </a:txBody>
                  <a:tcPr/>
                </a:tc>
                <a:tc>
                  <a:txBody>
                    <a:bodyPr/>
                    <a:lstStyle/>
                    <a:p>
                      <a:r>
                        <a:rPr lang="en-US" dirty="0"/>
                        <a:t>0.15</a:t>
                      </a:r>
                    </a:p>
                  </a:txBody>
                  <a:tcPr/>
                </a:tc>
                <a:tc>
                  <a:txBody>
                    <a:bodyPr/>
                    <a:lstStyle/>
                    <a:p>
                      <a:r>
                        <a:rPr lang="en-US" dirty="0"/>
                        <a:t>0.59</a:t>
                      </a:r>
                    </a:p>
                  </a:txBody>
                  <a:tcPr/>
                </a:tc>
                <a:tc>
                  <a:txBody>
                    <a:bodyPr/>
                    <a:lstStyle/>
                    <a:p>
                      <a:r>
                        <a:rPr lang="en-US" b="1" dirty="0"/>
                        <a:t>0.35</a:t>
                      </a:r>
                    </a:p>
                  </a:txBody>
                  <a:tcPr/>
                </a:tc>
                <a:extLst>
                  <a:ext uri="{0D108BD9-81ED-4DB2-BD59-A6C34878D82A}">
                    <a16:rowId xmlns:a16="http://schemas.microsoft.com/office/drawing/2014/main" val="3078091485"/>
                  </a:ext>
                </a:extLst>
              </a:tr>
            </a:tbl>
          </a:graphicData>
        </a:graphic>
      </p:graphicFrame>
      <p:graphicFrame>
        <p:nvGraphicFramePr>
          <p:cNvPr id="8" name="Table 9">
            <a:extLst>
              <a:ext uri="{FF2B5EF4-FFF2-40B4-BE49-F238E27FC236}">
                <a16:creationId xmlns:a16="http://schemas.microsoft.com/office/drawing/2014/main" id="{B6E0AF9B-16B1-FD7D-CBFF-0C6EBD0609AB}"/>
              </a:ext>
            </a:extLst>
          </p:cNvPr>
          <p:cNvGraphicFramePr>
            <a:graphicFrameLocks noGrp="1"/>
          </p:cNvGraphicFramePr>
          <p:nvPr>
            <p:extLst>
              <p:ext uri="{D42A27DB-BD31-4B8C-83A1-F6EECF244321}">
                <p14:modId xmlns:p14="http://schemas.microsoft.com/office/powerpoint/2010/main" val="3887104457"/>
              </p:ext>
            </p:extLst>
          </p:nvPr>
        </p:nvGraphicFramePr>
        <p:xfrm>
          <a:off x="3621675" y="5197478"/>
          <a:ext cx="8308388" cy="1483360"/>
        </p:xfrm>
        <a:graphic>
          <a:graphicData uri="http://schemas.openxmlformats.org/drawingml/2006/table">
            <a:tbl>
              <a:tblPr firstRow="1" bandRow="1">
                <a:tableStyleId>{00A15C55-8517-42AA-B614-E9B94910E393}</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35087571"/>
                    </a:ext>
                  </a:extLst>
                </a:gridCol>
                <a:gridCol w="1954734">
                  <a:extLst>
                    <a:ext uri="{9D8B030D-6E8A-4147-A177-3AD203B41FA5}">
                      <a16:colId xmlns:a16="http://schemas.microsoft.com/office/drawing/2014/main" val="2810494227"/>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a:t>
                      </a:r>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0.64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0.41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0.39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0.152</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dirty="0"/>
                        <a:t> 1.21</a:t>
                      </a:r>
                    </a:p>
                  </a:txBody>
                  <a:tcPr/>
                </a:tc>
                <a:tc>
                  <a:txBody>
                    <a:bodyPr/>
                    <a:lstStyle/>
                    <a:p>
                      <a:r>
                        <a:rPr lang="en-US" dirty="0"/>
                        <a:t>-0.55</a:t>
                      </a:r>
                    </a:p>
                  </a:txBody>
                  <a:tcPr/>
                </a:tc>
                <a:tc>
                  <a:txBody>
                    <a:bodyPr/>
                    <a:lstStyle/>
                    <a:p>
                      <a:r>
                        <a:rPr lang="en-US" b="1" dirty="0"/>
                        <a:t>0.30</a:t>
                      </a:r>
                    </a:p>
                  </a:txBody>
                  <a:tcPr/>
                </a:tc>
                <a:extLst>
                  <a:ext uri="{0D108BD9-81ED-4DB2-BD59-A6C34878D82A}">
                    <a16:rowId xmlns:a16="http://schemas.microsoft.com/office/drawing/2014/main" val="3078091485"/>
                  </a:ext>
                </a:extLst>
              </a:tr>
            </a:tbl>
          </a:graphicData>
        </a:graphic>
      </p:graphicFrame>
      <p:sp>
        <p:nvSpPr>
          <p:cNvPr id="9" name="TextBox 8">
            <a:extLst>
              <a:ext uri="{FF2B5EF4-FFF2-40B4-BE49-F238E27FC236}">
                <a16:creationId xmlns:a16="http://schemas.microsoft.com/office/drawing/2014/main" id="{CBC1CF28-C231-ED0A-1EDD-C78A17129C29}"/>
              </a:ext>
            </a:extLst>
          </p:cNvPr>
          <p:cNvSpPr txBox="1"/>
          <p:nvPr/>
        </p:nvSpPr>
        <p:spPr>
          <a:xfrm>
            <a:off x="581192" y="2071722"/>
            <a:ext cx="2404896" cy="2031325"/>
          </a:xfrm>
          <a:prstGeom prst="rect">
            <a:avLst/>
          </a:prstGeom>
          <a:noFill/>
        </p:spPr>
        <p:txBody>
          <a:bodyPr wrap="square" rtlCol="0">
            <a:spAutoFit/>
          </a:bodyPr>
          <a:lstStyle/>
          <a:p>
            <a:r>
              <a:rPr lang="en-US" dirty="0"/>
              <a:t>Euclidean Distance: </a:t>
            </a:r>
          </a:p>
          <a:p>
            <a:endParaRPr lang="en-US" dirty="0"/>
          </a:p>
          <a:p>
            <a:r>
              <a:rPr lang="en-US" dirty="0"/>
              <a:t>Sum of the </a:t>
            </a:r>
            <a:r>
              <a:rPr lang="en-US" b="1" dirty="0"/>
              <a:t>squared</a:t>
            </a:r>
            <a:r>
              <a:rPr lang="en-US" dirty="0"/>
              <a:t> distances between each element’s fundamental sentiment and transient sentiment</a:t>
            </a:r>
          </a:p>
        </p:txBody>
      </p:sp>
    </p:spTree>
    <p:extLst>
      <p:ext uri="{BB962C8B-B14F-4D97-AF65-F5344CB8AC3E}">
        <p14:creationId xmlns:p14="http://schemas.microsoft.com/office/powerpoint/2010/main" val="1142011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4849-4331-B37A-FB1A-6712E7AA87DA}"/>
              </a:ext>
            </a:extLst>
          </p:cNvPr>
          <p:cNvSpPr>
            <a:spLocks noGrp="1"/>
          </p:cNvSpPr>
          <p:nvPr>
            <p:ph type="title"/>
          </p:nvPr>
        </p:nvSpPr>
        <p:spPr/>
        <p:txBody>
          <a:bodyPr/>
          <a:lstStyle/>
          <a:p>
            <a:r>
              <a:rPr lang="en-US" dirty="0"/>
              <a:t>Calculating Deflection</a:t>
            </a:r>
          </a:p>
        </p:txBody>
      </p:sp>
      <p:sp>
        <p:nvSpPr>
          <p:cNvPr id="3" name="Content Placeholder 2">
            <a:extLst>
              <a:ext uri="{FF2B5EF4-FFF2-40B4-BE49-F238E27FC236}">
                <a16:creationId xmlns:a16="http://schemas.microsoft.com/office/drawing/2014/main" id="{F94E2A9D-57FC-3440-978F-59A3611F8C98}"/>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5D9852C1-CAB9-C233-910B-AC772E78BF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D4F11-30FA-EB5E-AE91-574DA1B7903B}"/>
              </a:ext>
            </a:extLst>
          </p:cNvPr>
          <p:cNvSpPr>
            <a:spLocks noGrp="1"/>
          </p:cNvSpPr>
          <p:nvPr>
            <p:ph type="sldNum" sz="quarter" idx="12"/>
          </p:nvPr>
        </p:nvSpPr>
        <p:spPr/>
        <p:txBody>
          <a:bodyPr/>
          <a:lstStyle/>
          <a:p>
            <a:fld id="{48F63A3B-78C7-47BE-AE5E-E10140E04643}" type="slidenum">
              <a:rPr lang="en-US" smtClean="0"/>
              <a:t>21</a:t>
            </a:fld>
            <a:endParaRPr lang="en-US" dirty="0"/>
          </a:p>
        </p:txBody>
      </p:sp>
      <p:graphicFrame>
        <p:nvGraphicFramePr>
          <p:cNvPr id="10" name="Table 9">
            <a:extLst>
              <a:ext uri="{FF2B5EF4-FFF2-40B4-BE49-F238E27FC236}">
                <a16:creationId xmlns:a16="http://schemas.microsoft.com/office/drawing/2014/main" id="{C0D20729-01ED-06F2-95A4-906FAA754122}"/>
              </a:ext>
            </a:extLst>
          </p:cNvPr>
          <p:cNvGraphicFramePr>
            <a:graphicFrameLocks noGrp="1"/>
          </p:cNvGraphicFramePr>
          <p:nvPr>
            <p:extLst>
              <p:ext uri="{D42A27DB-BD31-4B8C-83A1-F6EECF244321}">
                <p14:modId xmlns:p14="http://schemas.microsoft.com/office/powerpoint/2010/main" val="2157130304"/>
              </p:ext>
            </p:extLst>
          </p:nvPr>
        </p:nvGraphicFramePr>
        <p:xfrm>
          <a:off x="3621675" y="1945640"/>
          <a:ext cx="6353654" cy="1483360"/>
        </p:xfrm>
        <a:graphic>
          <a:graphicData uri="http://schemas.openxmlformats.org/drawingml/2006/table">
            <a:tbl>
              <a:tblPr firstRow="1" bandRow="1">
                <a:tableStyleId>{21E4AEA4-8DFA-4A89-87EB-49C32662AFE0}</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1311669779"/>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0.83</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dirty="0"/>
                        <a:t>1.23</a:t>
                      </a:r>
                    </a:p>
                  </a:txBody>
                  <a:tcPr/>
                </a:tc>
                <a:tc>
                  <a:txBody>
                    <a:bodyPr/>
                    <a:lstStyle/>
                    <a:p>
                      <a:r>
                        <a:rPr lang="en-US" b="1" dirty="0"/>
                        <a:t>0.27</a:t>
                      </a:r>
                    </a:p>
                  </a:txBody>
                  <a:tcPr/>
                </a:tc>
                <a:extLst>
                  <a:ext uri="{0D108BD9-81ED-4DB2-BD59-A6C34878D82A}">
                    <a16:rowId xmlns:a16="http://schemas.microsoft.com/office/drawing/2014/main" val="3078091485"/>
                  </a:ext>
                </a:extLst>
              </a:tr>
            </a:tbl>
          </a:graphicData>
        </a:graphic>
      </p:graphicFrame>
      <p:graphicFrame>
        <p:nvGraphicFramePr>
          <p:cNvPr id="11" name="Table 9">
            <a:extLst>
              <a:ext uri="{FF2B5EF4-FFF2-40B4-BE49-F238E27FC236}">
                <a16:creationId xmlns:a16="http://schemas.microsoft.com/office/drawing/2014/main" id="{C5DAC764-8F89-2487-A1EB-8283EAE25F96}"/>
              </a:ext>
            </a:extLst>
          </p:cNvPr>
          <p:cNvGraphicFramePr>
            <a:graphicFrameLocks noGrp="1"/>
          </p:cNvGraphicFramePr>
          <p:nvPr>
            <p:extLst>
              <p:ext uri="{D42A27DB-BD31-4B8C-83A1-F6EECF244321}">
                <p14:modId xmlns:p14="http://schemas.microsoft.com/office/powerpoint/2010/main" val="1858915904"/>
              </p:ext>
            </p:extLst>
          </p:nvPr>
        </p:nvGraphicFramePr>
        <p:xfrm>
          <a:off x="3621675" y="3569526"/>
          <a:ext cx="6353654" cy="1478280"/>
        </p:xfrm>
        <a:graphic>
          <a:graphicData uri="http://schemas.openxmlformats.org/drawingml/2006/table">
            <a:tbl>
              <a:tblPr firstRow="1" bandRow="1">
                <a:tableStyleId>{F5AB1C69-6EDB-4FF4-983F-18BD219EF322}</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93993741"/>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dirty="0"/>
                        <a:t>-0.17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0.0001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dirty="0"/>
                        <a:t>0.74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0.096</a:t>
                      </a:r>
                    </a:p>
                  </a:txBody>
                  <a:tcPr/>
                </a:tc>
                <a:extLst>
                  <a:ext uri="{0D108BD9-81ED-4DB2-BD59-A6C34878D82A}">
                    <a16:rowId xmlns:a16="http://schemas.microsoft.com/office/drawing/2014/main" val="1855712993"/>
                  </a:ext>
                </a:extLst>
              </a:tr>
              <a:tr h="0">
                <a:tc>
                  <a:txBody>
                    <a:bodyPr/>
                    <a:lstStyle/>
                    <a:p>
                      <a:r>
                        <a:rPr lang="en-US" dirty="0"/>
                        <a:t>A</a:t>
                      </a:r>
                    </a:p>
                  </a:txBody>
                  <a:tcPr/>
                </a:tc>
                <a:tc>
                  <a:txBody>
                    <a:bodyPr/>
                    <a:lstStyle/>
                    <a:p>
                      <a:r>
                        <a:rPr lang="en-US" dirty="0"/>
                        <a:t>-0.44</a:t>
                      </a:r>
                    </a:p>
                  </a:txBody>
                  <a:tcPr/>
                </a:tc>
                <a:tc>
                  <a:txBody>
                    <a:bodyPr/>
                    <a:lstStyle/>
                    <a:p>
                      <a:r>
                        <a:rPr lang="en-US" dirty="0"/>
                        <a:t>0.15</a:t>
                      </a:r>
                    </a:p>
                  </a:txBody>
                  <a:tcPr/>
                </a:tc>
                <a:tc>
                  <a:txBody>
                    <a:bodyPr/>
                    <a:lstStyle/>
                    <a:p>
                      <a:r>
                        <a:rPr lang="en-US" b="1" dirty="0"/>
                        <a:t>0.35</a:t>
                      </a:r>
                    </a:p>
                  </a:txBody>
                  <a:tcPr/>
                </a:tc>
                <a:extLst>
                  <a:ext uri="{0D108BD9-81ED-4DB2-BD59-A6C34878D82A}">
                    <a16:rowId xmlns:a16="http://schemas.microsoft.com/office/drawing/2014/main" val="3078091485"/>
                  </a:ext>
                </a:extLst>
              </a:tr>
            </a:tbl>
          </a:graphicData>
        </a:graphic>
      </p:graphicFrame>
      <p:graphicFrame>
        <p:nvGraphicFramePr>
          <p:cNvPr id="12" name="Table 9">
            <a:extLst>
              <a:ext uri="{FF2B5EF4-FFF2-40B4-BE49-F238E27FC236}">
                <a16:creationId xmlns:a16="http://schemas.microsoft.com/office/drawing/2014/main" id="{095FC0B1-6505-A4BE-F0BD-254BA75EFDEA}"/>
              </a:ext>
            </a:extLst>
          </p:cNvPr>
          <p:cNvGraphicFramePr>
            <a:graphicFrameLocks noGrp="1"/>
          </p:cNvGraphicFramePr>
          <p:nvPr>
            <p:extLst>
              <p:ext uri="{D42A27DB-BD31-4B8C-83A1-F6EECF244321}">
                <p14:modId xmlns:p14="http://schemas.microsoft.com/office/powerpoint/2010/main" val="3643034114"/>
              </p:ext>
            </p:extLst>
          </p:nvPr>
        </p:nvGraphicFramePr>
        <p:xfrm>
          <a:off x="3621675" y="5197478"/>
          <a:ext cx="6353654" cy="1483360"/>
        </p:xfrm>
        <a:graphic>
          <a:graphicData uri="http://schemas.openxmlformats.org/drawingml/2006/table">
            <a:tbl>
              <a:tblPr firstRow="1" bandRow="1">
                <a:tableStyleId>{00A15C55-8517-42AA-B614-E9B94910E393}</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10494227"/>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0.41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0.152</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dirty="0"/>
                        <a:t> 1.21</a:t>
                      </a:r>
                    </a:p>
                  </a:txBody>
                  <a:tcPr/>
                </a:tc>
                <a:tc>
                  <a:txBody>
                    <a:bodyPr/>
                    <a:lstStyle/>
                    <a:p>
                      <a:r>
                        <a:rPr lang="en-US" b="1" dirty="0"/>
                        <a:t>0.30</a:t>
                      </a:r>
                    </a:p>
                  </a:txBody>
                  <a:tcPr/>
                </a:tc>
                <a:extLst>
                  <a:ext uri="{0D108BD9-81ED-4DB2-BD59-A6C34878D82A}">
                    <a16:rowId xmlns:a16="http://schemas.microsoft.com/office/drawing/2014/main" val="3078091485"/>
                  </a:ext>
                </a:extLst>
              </a:tr>
            </a:tbl>
          </a:graphicData>
        </a:graphic>
      </p:graphicFrame>
      <p:sp>
        <p:nvSpPr>
          <p:cNvPr id="13" name="TextBox 12">
            <a:extLst>
              <a:ext uri="{FF2B5EF4-FFF2-40B4-BE49-F238E27FC236}">
                <a16:creationId xmlns:a16="http://schemas.microsoft.com/office/drawing/2014/main" id="{284ED656-4526-F71C-9D26-04CDFEE41BFF}"/>
              </a:ext>
            </a:extLst>
          </p:cNvPr>
          <p:cNvSpPr txBox="1"/>
          <p:nvPr/>
        </p:nvSpPr>
        <p:spPr>
          <a:xfrm>
            <a:off x="581192" y="2071722"/>
            <a:ext cx="2404896" cy="2031325"/>
          </a:xfrm>
          <a:prstGeom prst="rect">
            <a:avLst/>
          </a:prstGeom>
          <a:noFill/>
        </p:spPr>
        <p:txBody>
          <a:bodyPr wrap="square" rtlCol="0">
            <a:spAutoFit/>
          </a:bodyPr>
          <a:lstStyle/>
          <a:p>
            <a:r>
              <a:rPr lang="en-US" dirty="0"/>
              <a:t>Euclidean Distance: </a:t>
            </a:r>
          </a:p>
          <a:p>
            <a:endParaRPr lang="en-US" dirty="0"/>
          </a:p>
          <a:p>
            <a:r>
              <a:rPr lang="en-US" b="1" dirty="0"/>
              <a:t>Sum</a:t>
            </a:r>
            <a:r>
              <a:rPr lang="en-US" dirty="0"/>
              <a:t> of the squared distances between each element’s fundamental sentiment and transient sentiment</a:t>
            </a:r>
          </a:p>
        </p:txBody>
      </p:sp>
      <p:sp>
        <p:nvSpPr>
          <p:cNvPr id="14" name="TextBox 13">
            <a:extLst>
              <a:ext uri="{FF2B5EF4-FFF2-40B4-BE49-F238E27FC236}">
                <a16:creationId xmlns:a16="http://schemas.microsoft.com/office/drawing/2014/main" id="{10ED76A3-FF72-D462-BEEF-8E6438B7AC02}"/>
              </a:ext>
            </a:extLst>
          </p:cNvPr>
          <p:cNvSpPr txBox="1"/>
          <p:nvPr/>
        </p:nvSpPr>
        <p:spPr>
          <a:xfrm>
            <a:off x="10319810" y="2687320"/>
            <a:ext cx="825867" cy="369332"/>
          </a:xfrm>
          <a:prstGeom prst="rect">
            <a:avLst/>
          </a:prstGeom>
          <a:noFill/>
        </p:spPr>
        <p:txBody>
          <a:bodyPr wrap="none" rtlCol="0">
            <a:spAutoFit/>
          </a:bodyPr>
          <a:lstStyle/>
          <a:p>
            <a:r>
              <a:rPr lang="en-US" b="1" dirty="0"/>
              <a:t>= 2.27</a:t>
            </a:r>
          </a:p>
        </p:txBody>
      </p:sp>
      <p:sp>
        <p:nvSpPr>
          <p:cNvPr id="15" name="TextBox 14">
            <a:extLst>
              <a:ext uri="{FF2B5EF4-FFF2-40B4-BE49-F238E27FC236}">
                <a16:creationId xmlns:a16="http://schemas.microsoft.com/office/drawing/2014/main" id="{A1EF2643-4058-5E04-D987-44A1D130D9F3}"/>
              </a:ext>
            </a:extLst>
          </p:cNvPr>
          <p:cNvSpPr txBox="1"/>
          <p:nvPr/>
        </p:nvSpPr>
        <p:spPr>
          <a:xfrm>
            <a:off x="10375176" y="4229130"/>
            <a:ext cx="825867" cy="369332"/>
          </a:xfrm>
          <a:prstGeom prst="rect">
            <a:avLst/>
          </a:prstGeom>
          <a:noFill/>
        </p:spPr>
        <p:txBody>
          <a:bodyPr wrap="none" rtlCol="0">
            <a:spAutoFit/>
          </a:bodyPr>
          <a:lstStyle/>
          <a:p>
            <a:r>
              <a:rPr lang="en-US" b="1" dirty="0"/>
              <a:t>= 0.45</a:t>
            </a:r>
          </a:p>
        </p:txBody>
      </p:sp>
      <p:sp>
        <p:nvSpPr>
          <p:cNvPr id="16" name="TextBox 15">
            <a:extLst>
              <a:ext uri="{FF2B5EF4-FFF2-40B4-BE49-F238E27FC236}">
                <a16:creationId xmlns:a16="http://schemas.microsoft.com/office/drawing/2014/main" id="{9EEF68B2-34A6-58A3-ABBE-6E640C2F4928}"/>
              </a:ext>
            </a:extLst>
          </p:cNvPr>
          <p:cNvSpPr txBox="1"/>
          <p:nvPr/>
        </p:nvSpPr>
        <p:spPr>
          <a:xfrm>
            <a:off x="10375176" y="5754492"/>
            <a:ext cx="952505" cy="369332"/>
          </a:xfrm>
          <a:prstGeom prst="rect">
            <a:avLst/>
          </a:prstGeom>
          <a:noFill/>
        </p:spPr>
        <p:txBody>
          <a:bodyPr wrap="none" rtlCol="0">
            <a:spAutoFit/>
          </a:bodyPr>
          <a:lstStyle/>
          <a:p>
            <a:r>
              <a:rPr lang="en-US" b="1" dirty="0"/>
              <a:t>= 0.862</a:t>
            </a:r>
          </a:p>
        </p:txBody>
      </p:sp>
    </p:spTree>
    <p:extLst>
      <p:ext uri="{BB962C8B-B14F-4D97-AF65-F5344CB8AC3E}">
        <p14:creationId xmlns:p14="http://schemas.microsoft.com/office/powerpoint/2010/main" val="3857686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4849-4331-B37A-FB1A-6712E7AA87DA}"/>
              </a:ext>
            </a:extLst>
          </p:cNvPr>
          <p:cNvSpPr>
            <a:spLocks noGrp="1"/>
          </p:cNvSpPr>
          <p:nvPr>
            <p:ph type="title"/>
          </p:nvPr>
        </p:nvSpPr>
        <p:spPr/>
        <p:txBody>
          <a:bodyPr/>
          <a:lstStyle/>
          <a:p>
            <a:r>
              <a:rPr lang="en-US" dirty="0"/>
              <a:t>Calculating Deflection</a:t>
            </a:r>
          </a:p>
        </p:txBody>
      </p:sp>
      <p:sp>
        <p:nvSpPr>
          <p:cNvPr id="3" name="Content Placeholder 2">
            <a:extLst>
              <a:ext uri="{FF2B5EF4-FFF2-40B4-BE49-F238E27FC236}">
                <a16:creationId xmlns:a16="http://schemas.microsoft.com/office/drawing/2014/main" id="{F94E2A9D-57FC-3440-978F-59A3611F8C98}"/>
              </a:ext>
            </a:extLst>
          </p:cNvPr>
          <p:cNvSpPr>
            <a:spLocks noGrp="1"/>
          </p:cNvSpPr>
          <p:nvPr>
            <p:ph sz="half" idx="1"/>
          </p:nvPr>
        </p:nvSpPr>
        <p:spPr/>
        <p:txBody>
          <a:bodyPr/>
          <a:lstStyle/>
          <a:p>
            <a:endParaRPr lang="en-US"/>
          </a:p>
        </p:txBody>
      </p:sp>
      <p:sp>
        <p:nvSpPr>
          <p:cNvPr id="4" name="Footer Placeholder 3">
            <a:extLst>
              <a:ext uri="{FF2B5EF4-FFF2-40B4-BE49-F238E27FC236}">
                <a16:creationId xmlns:a16="http://schemas.microsoft.com/office/drawing/2014/main" id="{5D9852C1-CAB9-C233-910B-AC772E78BF0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0D4F11-30FA-EB5E-AE91-574DA1B7903B}"/>
              </a:ext>
            </a:extLst>
          </p:cNvPr>
          <p:cNvSpPr>
            <a:spLocks noGrp="1"/>
          </p:cNvSpPr>
          <p:nvPr>
            <p:ph type="sldNum" sz="quarter" idx="12"/>
          </p:nvPr>
        </p:nvSpPr>
        <p:spPr/>
        <p:txBody>
          <a:bodyPr/>
          <a:lstStyle/>
          <a:p>
            <a:fld id="{48F63A3B-78C7-47BE-AE5E-E10140E04643}" type="slidenum">
              <a:rPr lang="en-US" smtClean="0"/>
              <a:t>22</a:t>
            </a:fld>
            <a:endParaRPr lang="en-US" dirty="0"/>
          </a:p>
        </p:txBody>
      </p:sp>
      <p:graphicFrame>
        <p:nvGraphicFramePr>
          <p:cNvPr id="10" name="Table 9">
            <a:extLst>
              <a:ext uri="{FF2B5EF4-FFF2-40B4-BE49-F238E27FC236}">
                <a16:creationId xmlns:a16="http://schemas.microsoft.com/office/drawing/2014/main" id="{C0D20729-01ED-06F2-95A4-906FAA754122}"/>
              </a:ext>
            </a:extLst>
          </p:cNvPr>
          <p:cNvGraphicFramePr>
            <a:graphicFrameLocks noGrp="1"/>
          </p:cNvGraphicFramePr>
          <p:nvPr/>
        </p:nvGraphicFramePr>
        <p:xfrm>
          <a:off x="3621675" y="1945640"/>
          <a:ext cx="6353654" cy="1483360"/>
        </p:xfrm>
        <a:graphic>
          <a:graphicData uri="http://schemas.openxmlformats.org/drawingml/2006/table">
            <a:tbl>
              <a:tblPr firstRow="1" bandRow="1">
                <a:tableStyleId>{21E4AEA4-8DFA-4A89-87EB-49C32662AFE0}</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1311669779"/>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0.83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-0.08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0.83</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2.63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1.16</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1.75</a:t>
                      </a:r>
                    </a:p>
                  </a:txBody>
                  <a:tcPr/>
                </a:tc>
                <a:tc>
                  <a:txBody>
                    <a:bodyPr/>
                    <a:lstStyle/>
                    <a:p>
                      <a:r>
                        <a:rPr lang="en-US" dirty="0"/>
                        <a:t>1.23</a:t>
                      </a:r>
                    </a:p>
                  </a:txBody>
                  <a:tcPr/>
                </a:tc>
                <a:tc>
                  <a:txBody>
                    <a:bodyPr/>
                    <a:lstStyle/>
                    <a:p>
                      <a:r>
                        <a:rPr lang="en-US" b="1" dirty="0"/>
                        <a:t>0.27</a:t>
                      </a:r>
                    </a:p>
                  </a:txBody>
                  <a:tcPr/>
                </a:tc>
                <a:extLst>
                  <a:ext uri="{0D108BD9-81ED-4DB2-BD59-A6C34878D82A}">
                    <a16:rowId xmlns:a16="http://schemas.microsoft.com/office/drawing/2014/main" val="3078091485"/>
                  </a:ext>
                </a:extLst>
              </a:tr>
            </a:tbl>
          </a:graphicData>
        </a:graphic>
      </p:graphicFrame>
      <p:graphicFrame>
        <p:nvGraphicFramePr>
          <p:cNvPr id="11" name="Table 9">
            <a:extLst>
              <a:ext uri="{FF2B5EF4-FFF2-40B4-BE49-F238E27FC236}">
                <a16:creationId xmlns:a16="http://schemas.microsoft.com/office/drawing/2014/main" id="{C5DAC764-8F89-2487-A1EB-8283EAE25F96}"/>
              </a:ext>
            </a:extLst>
          </p:cNvPr>
          <p:cNvGraphicFramePr>
            <a:graphicFrameLocks noGrp="1"/>
          </p:cNvGraphicFramePr>
          <p:nvPr/>
        </p:nvGraphicFramePr>
        <p:xfrm>
          <a:off x="3621675" y="3569526"/>
          <a:ext cx="6353654" cy="1478280"/>
        </p:xfrm>
        <a:graphic>
          <a:graphicData uri="http://schemas.openxmlformats.org/drawingml/2006/table">
            <a:tbl>
              <a:tblPr firstRow="1" bandRow="1">
                <a:tableStyleId>{F5AB1C69-6EDB-4FF4-983F-18BD219EF322}</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93993741"/>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r>
                        <a:rPr lang="en-US" dirty="0"/>
                        <a:t>-0.16</a:t>
                      </a:r>
                    </a:p>
                  </a:txBody>
                  <a:tcPr/>
                </a:tc>
                <a:tc>
                  <a:txBody>
                    <a:bodyPr/>
                    <a:lstStyle/>
                    <a:p>
                      <a:r>
                        <a:rPr lang="en-US" dirty="0"/>
                        <a:t>-0.17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0.0001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r>
                        <a:rPr lang="en-US" dirty="0"/>
                        <a:t>0.43</a:t>
                      </a:r>
                    </a:p>
                  </a:txBody>
                  <a:tcPr/>
                </a:tc>
                <a:tc>
                  <a:txBody>
                    <a:bodyPr/>
                    <a:lstStyle/>
                    <a:p>
                      <a:r>
                        <a:rPr lang="en-US" dirty="0"/>
                        <a:t>0.74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0.096</a:t>
                      </a:r>
                    </a:p>
                  </a:txBody>
                  <a:tcPr/>
                </a:tc>
                <a:extLst>
                  <a:ext uri="{0D108BD9-81ED-4DB2-BD59-A6C34878D82A}">
                    <a16:rowId xmlns:a16="http://schemas.microsoft.com/office/drawing/2014/main" val="1855712993"/>
                  </a:ext>
                </a:extLst>
              </a:tr>
              <a:tr h="0">
                <a:tc>
                  <a:txBody>
                    <a:bodyPr/>
                    <a:lstStyle/>
                    <a:p>
                      <a:r>
                        <a:rPr lang="en-US" dirty="0"/>
                        <a:t>A</a:t>
                      </a:r>
                    </a:p>
                  </a:txBody>
                  <a:tcPr/>
                </a:tc>
                <a:tc>
                  <a:txBody>
                    <a:bodyPr/>
                    <a:lstStyle/>
                    <a:p>
                      <a:r>
                        <a:rPr lang="en-US" dirty="0"/>
                        <a:t>-0.44</a:t>
                      </a:r>
                    </a:p>
                  </a:txBody>
                  <a:tcPr/>
                </a:tc>
                <a:tc>
                  <a:txBody>
                    <a:bodyPr/>
                    <a:lstStyle/>
                    <a:p>
                      <a:r>
                        <a:rPr lang="en-US" dirty="0"/>
                        <a:t>0.15</a:t>
                      </a:r>
                    </a:p>
                  </a:txBody>
                  <a:tcPr/>
                </a:tc>
                <a:tc>
                  <a:txBody>
                    <a:bodyPr/>
                    <a:lstStyle/>
                    <a:p>
                      <a:r>
                        <a:rPr lang="en-US" b="1" dirty="0"/>
                        <a:t>0.35</a:t>
                      </a:r>
                    </a:p>
                  </a:txBody>
                  <a:tcPr/>
                </a:tc>
                <a:extLst>
                  <a:ext uri="{0D108BD9-81ED-4DB2-BD59-A6C34878D82A}">
                    <a16:rowId xmlns:a16="http://schemas.microsoft.com/office/drawing/2014/main" val="3078091485"/>
                  </a:ext>
                </a:extLst>
              </a:tr>
            </a:tbl>
          </a:graphicData>
        </a:graphic>
      </p:graphicFrame>
      <p:graphicFrame>
        <p:nvGraphicFramePr>
          <p:cNvPr id="12" name="Table 9">
            <a:extLst>
              <a:ext uri="{FF2B5EF4-FFF2-40B4-BE49-F238E27FC236}">
                <a16:creationId xmlns:a16="http://schemas.microsoft.com/office/drawing/2014/main" id="{095FC0B1-6505-A4BE-F0BD-254BA75EFDEA}"/>
              </a:ext>
            </a:extLst>
          </p:cNvPr>
          <p:cNvGraphicFramePr>
            <a:graphicFrameLocks noGrp="1"/>
          </p:cNvGraphicFramePr>
          <p:nvPr/>
        </p:nvGraphicFramePr>
        <p:xfrm>
          <a:off x="3621675" y="5197478"/>
          <a:ext cx="6353654" cy="1483360"/>
        </p:xfrm>
        <a:graphic>
          <a:graphicData uri="http://schemas.openxmlformats.org/drawingml/2006/table">
            <a:tbl>
              <a:tblPr firstRow="1" bandRow="1">
                <a:tableStyleId>{00A15C55-8517-42AA-B614-E9B94910E393}</a:tableStyleId>
              </a:tblPr>
              <a:tblGrid>
                <a:gridCol w="674635">
                  <a:extLst>
                    <a:ext uri="{9D8B030D-6E8A-4147-A177-3AD203B41FA5}">
                      <a16:colId xmlns:a16="http://schemas.microsoft.com/office/drawing/2014/main" val="1241945516"/>
                    </a:ext>
                  </a:extLst>
                </a:gridCol>
                <a:gridCol w="1769551">
                  <a:extLst>
                    <a:ext uri="{9D8B030D-6E8A-4147-A177-3AD203B41FA5}">
                      <a16:colId xmlns:a16="http://schemas.microsoft.com/office/drawing/2014/main" val="3525402151"/>
                    </a:ext>
                  </a:extLst>
                </a:gridCol>
                <a:gridCol w="1954734">
                  <a:extLst>
                    <a:ext uri="{9D8B030D-6E8A-4147-A177-3AD203B41FA5}">
                      <a16:colId xmlns:a16="http://schemas.microsoft.com/office/drawing/2014/main" val="3178613824"/>
                    </a:ext>
                  </a:extLst>
                </a:gridCol>
                <a:gridCol w="1954734">
                  <a:extLst>
                    <a:ext uri="{9D8B030D-6E8A-4147-A177-3AD203B41FA5}">
                      <a16:colId xmlns:a16="http://schemas.microsoft.com/office/drawing/2014/main" val="2810494227"/>
                    </a:ext>
                  </a:extLst>
                </a:gridCol>
              </a:tblGrid>
              <a:tr h="370840">
                <a:tc>
                  <a:txBody>
                    <a:bodyPr/>
                    <a:lstStyle/>
                    <a:p>
                      <a:endParaRPr lang="en-US" dirty="0"/>
                    </a:p>
                  </a:txBody>
                  <a:tcPr/>
                </a:tc>
                <a:tc>
                  <a:txBody>
                    <a:bodyPr/>
                    <a:lstStyle/>
                    <a:p>
                      <a:r>
                        <a:rPr lang="en-US" sz="1800" dirty="0"/>
                        <a:t>Fundamental</a:t>
                      </a:r>
                      <a:endParaRPr lang="en-US" sz="1200" dirty="0"/>
                    </a:p>
                  </a:txBody>
                  <a:tcPr/>
                </a:tc>
                <a:tc>
                  <a:txBody>
                    <a:bodyPr/>
                    <a:lstStyle/>
                    <a:p>
                      <a:r>
                        <a:rPr lang="en-US" sz="1800" dirty="0"/>
                        <a:t>Transient</a:t>
                      </a:r>
                      <a:endParaRPr lang="en-US" dirty="0"/>
                    </a:p>
                  </a:txBody>
                  <a:tcPr/>
                </a:tc>
                <a:tc>
                  <a:txBody>
                    <a:bodyPr/>
                    <a:lstStyle/>
                    <a:p>
                      <a:r>
                        <a:rPr lang="en-US" dirty="0"/>
                        <a:t>Distance ^2</a:t>
                      </a:r>
                    </a:p>
                  </a:txBody>
                  <a:tcPr/>
                </a:tc>
                <a:extLst>
                  <a:ext uri="{0D108BD9-81ED-4DB2-BD59-A6C34878D82A}">
                    <a16:rowId xmlns:a16="http://schemas.microsoft.com/office/drawing/2014/main" val="3059617536"/>
                  </a:ext>
                </a:extLst>
              </a:tr>
              <a:tr h="370840">
                <a:tc>
                  <a:txBody>
                    <a:bodyPr/>
                    <a:lstStyle/>
                    <a:p>
                      <a:r>
                        <a:rPr lang="en-US"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-1.76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 </a:t>
                      </a:r>
                      <a:endParaRPr lang="en-US"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0.41</a:t>
                      </a:r>
                    </a:p>
                  </a:txBody>
                  <a:tcPr/>
                </a:tc>
                <a:extLst>
                  <a:ext uri="{0D108BD9-81ED-4DB2-BD59-A6C34878D82A}">
                    <a16:rowId xmlns:a16="http://schemas.microsoft.com/office/drawing/2014/main" val="1732568917"/>
                  </a:ext>
                </a:extLst>
              </a:tr>
              <a:tr h="370840">
                <a:tc>
                  <a:txBody>
                    <a:bodyPr/>
                    <a:lstStyle/>
                    <a:p>
                      <a:r>
                        <a:rPr lang="en-US" dirty="0"/>
                        <a:t>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0.152</a:t>
                      </a:r>
                    </a:p>
                  </a:txBody>
                  <a:tcPr/>
                </a:tc>
                <a:extLst>
                  <a:ext uri="{0D108BD9-81ED-4DB2-BD59-A6C34878D82A}">
                    <a16:rowId xmlns:a16="http://schemas.microsoft.com/office/drawing/2014/main" val="1855712993"/>
                  </a:ext>
                </a:extLst>
              </a:tr>
              <a:tr h="370840">
                <a:tc>
                  <a:txBody>
                    <a:bodyPr/>
                    <a:lstStyle/>
                    <a:p>
                      <a:r>
                        <a:rPr lang="en-US" dirty="0"/>
                        <a:t>A</a:t>
                      </a:r>
                    </a:p>
                  </a:txBody>
                  <a:tcPr/>
                </a:tc>
                <a:tc>
                  <a:txBody>
                    <a:bodyPr/>
                    <a:lstStyle/>
                    <a:p>
                      <a:r>
                        <a:rPr lang="en-US" dirty="0"/>
                        <a:t> 1.76</a:t>
                      </a:r>
                    </a:p>
                  </a:txBody>
                  <a:tcPr/>
                </a:tc>
                <a:tc>
                  <a:txBody>
                    <a:bodyPr/>
                    <a:lstStyle/>
                    <a:p>
                      <a:r>
                        <a:rPr lang="en-US" dirty="0"/>
                        <a:t> 1.21</a:t>
                      </a:r>
                    </a:p>
                  </a:txBody>
                  <a:tcPr/>
                </a:tc>
                <a:tc>
                  <a:txBody>
                    <a:bodyPr/>
                    <a:lstStyle/>
                    <a:p>
                      <a:r>
                        <a:rPr lang="en-US" b="1" dirty="0"/>
                        <a:t>0.30</a:t>
                      </a:r>
                    </a:p>
                  </a:txBody>
                  <a:tcPr/>
                </a:tc>
                <a:extLst>
                  <a:ext uri="{0D108BD9-81ED-4DB2-BD59-A6C34878D82A}">
                    <a16:rowId xmlns:a16="http://schemas.microsoft.com/office/drawing/2014/main" val="3078091485"/>
                  </a:ext>
                </a:extLst>
              </a:tr>
            </a:tbl>
          </a:graphicData>
        </a:graphic>
      </p:graphicFrame>
      <p:sp>
        <p:nvSpPr>
          <p:cNvPr id="13" name="TextBox 12">
            <a:extLst>
              <a:ext uri="{FF2B5EF4-FFF2-40B4-BE49-F238E27FC236}">
                <a16:creationId xmlns:a16="http://schemas.microsoft.com/office/drawing/2014/main" id="{284ED656-4526-F71C-9D26-04CDFEE41BFF}"/>
              </a:ext>
            </a:extLst>
          </p:cNvPr>
          <p:cNvSpPr txBox="1"/>
          <p:nvPr/>
        </p:nvSpPr>
        <p:spPr>
          <a:xfrm>
            <a:off x="581192" y="2071722"/>
            <a:ext cx="2404896" cy="2031325"/>
          </a:xfrm>
          <a:prstGeom prst="rect">
            <a:avLst/>
          </a:prstGeom>
          <a:noFill/>
        </p:spPr>
        <p:txBody>
          <a:bodyPr wrap="square" rtlCol="0">
            <a:spAutoFit/>
          </a:bodyPr>
          <a:lstStyle/>
          <a:p>
            <a:r>
              <a:rPr lang="en-US" dirty="0"/>
              <a:t>Euclidean Distance: </a:t>
            </a:r>
          </a:p>
          <a:p>
            <a:endParaRPr lang="en-US" dirty="0"/>
          </a:p>
          <a:p>
            <a:r>
              <a:rPr lang="en-US" b="1" dirty="0"/>
              <a:t>Sum</a:t>
            </a:r>
            <a:r>
              <a:rPr lang="en-US" dirty="0"/>
              <a:t> of the squared distances between each element’s fundamental sentiment and transient sentiment</a:t>
            </a:r>
          </a:p>
        </p:txBody>
      </p:sp>
      <p:sp>
        <p:nvSpPr>
          <p:cNvPr id="14" name="TextBox 13">
            <a:extLst>
              <a:ext uri="{FF2B5EF4-FFF2-40B4-BE49-F238E27FC236}">
                <a16:creationId xmlns:a16="http://schemas.microsoft.com/office/drawing/2014/main" id="{10ED76A3-FF72-D462-BEEF-8E6438B7AC02}"/>
              </a:ext>
            </a:extLst>
          </p:cNvPr>
          <p:cNvSpPr txBox="1"/>
          <p:nvPr/>
        </p:nvSpPr>
        <p:spPr>
          <a:xfrm>
            <a:off x="10319810" y="2687320"/>
            <a:ext cx="825867" cy="369332"/>
          </a:xfrm>
          <a:prstGeom prst="rect">
            <a:avLst/>
          </a:prstGeom>
          <a:noFill/>
        </p:spPr>
        <p:txBody>
          <a:bodyPr wrap="none" rtlCol="0">
            <a:spAutoFit/>
          </a:bodyPr>
          <a:lstStyle/>
          <a:p>
            <a:r>
              <a:rPr lang="en-US" b="1" dirty="0"/>
              <a:t>= 2.27</a:t>
            </a:r>
          </a:p>
        </p:txBody>
      </p:sp>
      <p:sp>
        <p:nvSpPr>
          <p:cNvPr id="15" name="TextBox 14">
            <a:extLst>
              <a:ext uri="{FF2B5EF4-FFF2-40B4-BE49-F238E27FC236}">
                <a16:creationId xmlns:a16="http://schemas.microsoft.com/office/drawing/2014/main" id="{A1EF2643-4058-5E04-D987-44A1D130D9F3}"/>
              </a:ext>
            </a:extLst>
          </p:cNvPr>
          <p:cNvSpPr txBox="1"/>
          <p:nvPr/>
        </p:nvSpPr>
        <p:spPr>
          <a:xfrm>
            <a:off x="10375176" y="4229130"/>
            <a:ext cx="825867" cy="369332"/>
          </a:xfrm>
          <a:prstGeom prst="rect">
            <a:avLst/>
          </a:prstGeom>
          <a:noFill/>
        </p:spPr>
        <p:txBody>
          <a:bodyPr wrap="none" rtlCol="0">
            <a:spAutoFit/>
          </a:bodyPr>
          <a:lstStyle/>
          <a:p>
            <a:r>
              <a:rPr lang="en-US" b="1" dirty="0"/>
              <a:t>= 0.45</a:t>
            </a:r>
          </a:p>
        </p:txBody>
      </p:sp>
      <p:sp>
        <p:nvSpPr>
          <p:cNvPr id="16" name="TextBox 15">
            <a:extLst>
              <a:ext uri="{FF2B5EF4-FFF2-40B4-BE49-F238E27FC236}">
                <a16:creationId xmlns:a16="http://schemas.microsoft.com/office/drawing/2014/main" id="{9EEF68B2-34A6-58A3-ABBE-6E640C2F4928}"/>
              </a:ext>
            </a:extLst>
          </p:cNvPr>
          <p:cNvSpPr txBox="1"/>
          <p:nvPr/>
        </p:nvSpPr>
        <p:spPr>
          <a:xfrm>
            <a:off x="10375176" y="5754492"/>
            <a:ext cx="952505" cy="369332"/>
          </a:xfrm>
          <a:prstGeom prst="rect">
            <a:avLst/>
          </a:prstGeom>
          <a:noFill/>
        </p:spPr>
        <p:txBody>
          <a:bodyPr wrap="none" rtlCol="0">
            <a:spAutoFit/>
          </a:bodyPr>
          <a:lstStyle/>
          <a:p>
            <a:r>
              <a:rPr lang="en-US" b="1" dirty="0"/>
              <a:t>= 0.862</a:t>
            </a:r>
          </a:p>
        </p:txBody>
      </p:sp>
      <p:sp>
        <p:nvSpPr>
          <p:cNvPr id="7" name="TextBox 6">
            <a:extLst>
              <a:ext uri="{FF2B5EF4-FFF2-40B4-BE49-F238E27FC236}">
                <a16:creationId xmlns:a16="http://schemas.microsoft.com/office/drawing/2014/main" id="{20AE6E46-761F-FF2B-331A-CA57E42D60D1}"/>
              </a:ext>
            </a:extLst>
          </p:cNvPr>
          <p:cNvSpPr txBox="1"/>
          <p:nvPr/>
        </p:nvSpPr>
        <p:spPr>
          <a:xfrm>
            <a:off x="11411017" y="3997334"/>
            <a:ext cx="699230" cy="369332"/>
          </a:xfrm>
          <a:prstGeom prst="rect">
            <a:avLst/>
          </a:prstGeom>
          <a:noFill/>
        </p:spPr>
        <p:txBody>
          <a:bodyPr wrap="none" rtlCol="0">
            <a:spAutoFit/>
          </a:bodyPr>
          <a:lstStyle/>
          <a:p>
            <a:r>
              <a:rPr lang="en-US" b="1" dirty="0"/>
              <a:t>= 3.6</a:t>
            </a:r>
          </a:p>
        </p:txBody>
      </p:sp>
    </p:spTree>
    <p:extLst>
      <p:ext uri="{BB962C8B-B14F-4D97-AF65-F5344CB8AC3E}">
        <p14:creationId xmlns:p14="http://schemas.microsoft.com/office/powerpoint/2010/main" val="4204795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57EA-BA1C-F179-09BF-5ACE8449D463}"/>
              </a:ext>
            </a:extLst>
          </p:cNvPr>
          <p:cNvSpPr>
            <a:spLocks noGrp="1"/>
          </p:cNvSpPr>
          <p:nvPr>
            <p:ph type="title"/>
          </p:nvPr>
        </p:nvSpPr>
        <p:spPr/>
        <p:txBody>
          <a:bodyPr/>
          <a:lstStyle/>
          <a:p>
            <a:r>
              <a:rPr lang="en-US" dirty="0"/>
              <a:t>Interpreting Deflection</a:t>
            </a:r>
          </a:p>
        </p:txBody>
      </p:sp>
      <p:sp>
        <p:nvSpPr>
          <p:cNvPr id="3" name="Content Placeholder 2">
            <a:extLst>
              <a:ext uri="{FF2B5EF4-FFF2-40B4-BE49-F238E27FC236}">
                <a16:creationId xmlns:a16="http://schemas.microsoft.com/office/drawing/2014/main" id="{770E62DE-FD8C-43A1-24C4-0FF55CB2C071}"/>
              </a:ext>
            </a:extLst>
          </p:cNvPr>
          <p:cNvSpPr>
            <a:spLocks noGrp="1"/>
          </p:cNvSpPr>
          <p:nvPr>
            <p:ph sz="half" idx="1"/>
          </p:nvPr>
        </p:nvSpPr>
        <p:spPr/>
        <p:txBody>
          <a:bodyPr/>
          <a:lstStyle/>
          <a:p>
            <a:r>
              <a:rPr lang="en-US" sz="1800" dirty="0"/>
              <a:t>Deflection is considered an indication of how </a:t>
            </a:r>
            <a:r>
              <a:rPr lang="en-US" sz="1800" b="1" dirty="0"/>
              <a:t>likely</a:t>
            </a:r>
            <a:r>
              <a:rPr lang="en-US" sz="1800" dirty="0"/>
              <a:t> or </a:t>
            </a:r>
            <a:r>
              <a:rPr lang="en-US" sz="1800" b="1" dirty="0"/>
              <a:t>unlikely</a:t>
            </a:r>
            <a:r>
              <a:rPr lang="en-US" sz="1800" dirty="0"/>
              <a:t> an event is – due to how much the impressions of each element of the event move as a consequence of that event!</a:t>
            </a:r>
          </a:p>
          <a:p>
            <a:r>
              <a:rPr lang="en-US" sz="2000" dirty="0"/>
              <a:t>High Deflection event – </a:t>
            </a:r>
          </a:p>
          <a:p>
            <a:pPr lvl="1"/>
            <a:r>
              <a:rPr lang="en-US" sz="1800" b="1" dirty="0"/>
              <a:t>Doctor Hurts Child </a:t>
            </a:r>
            <a:r>
              <a:rPr lang="en-US" sz="1800" dirty="0"/>
              <a:t>has a deflection of </a:t>
            </a:r>
            <a:r>
              <a:rPr lang="en-US" sz="1800" b="1" dirty="0"/>
              <a:t>35</a:t>
            </a:r>
          </a:p>
          <a:p>
            <a:pPr lvl="1"/>
            <a:r>
              <a:rPr lang="en-US" sz="1800" b="1" dirty="0"/>
              <a:t>Very unexpected </a:t>
            </a:r>
          </a:p>
          <a:p>
            <a:r>
              <a:rPr lang="en-US" dirty="0"/>
              <a:t>Deflection can be used in studies to assess how culturally expected or unexpected a theoretically interesting event is</a:t>
            </a:r>
          </a:p>
          <a:p>
            <a:pPr lvl="1"/>
            <a:r>
              <a:rPr lang="en-US" dirty="0"/>
              <a:t>Validated with experimental studies</a:t>
            </a:r>
          </a:p>
          <a:p>
            <a:r>
              <a:rPr lang="en-US" dirty="0"/>
              <a:t>This can tell us about norms and the underlying cultural beliefs attached to various social identities</a:t>
            </a:r>
          </a:p>
          <a:p>
            <a:r>
              <a:rPr lang="en-US" b="1" dirty="0"/>
              <a:t>For example, if we’re interested in conceptualizing occupational status how cultural expectations of deference in between occupational identities!</a:t>
            </a:r>
          </a:p>
          <a:p>
            <a:endParaRPr lang="en-US" dirty="0"/>
          </a:p>
        </p:txBody>
      </p:sp>
      <p:sp>
        <p:nvSpPr>
          <p:cNvPr id="4" name="Footer Placeholder 3">
            <a:extLst>
              <a:ext uri="{FF2B5EF4-FFF2-40B4-BE49-F238E27FC236}">
                <a16:creationId xmlns:a16="http://schemas.microsoft.com/office/drawing/2014/main" id="{055D46E3-D807-3FCA-AFA6-B69FF3262E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5596528-3418-DCD0-EA70-DCC1B53146B0}"/>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106909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2E1C-F5A6-71B1-66B6-D9FBEF7CB061}"/>
              </a:ext>
            </a:extLst>
          </p:cNvPr>
          <p:cNvSpPr>
            <a:spLocks noGrp="1"/>
          </p:cNvSpPr>
          <p:nvPr>
            <p:ph type="title"/>
          </p:nvPr>
        </p:nvSpPr>
        <p:spPr/>
        <p:txBody>
          <a:bodyPr/>
          <a:lstStyle/>
          <a:p>
            <a:r>
              <a:rPr lang="en-US"/>
              <a:t>Interpreting Deflection</a:t>
            </a:r>
            <a:endParaRPr lang="en-US" dirty="0"/>
          </a:p>
        </p:txBody>
      </p:sp>
      <p:pic>
        <p:nvPicPr>
          <p:cNvPr id="7" name="Content Placeholder 6" descr="Table&#10;&#10;Description automatically generated">
            <a:extLst>
              <a:ext uri="{FF2B5EF4-FFF2-40B4-BE49-F238E27FC236}">
                <a16:creationId xmlns:a16="http://schemas.microsoft.com/office/drawing/2014/main" id="{061264A0-738A-450B-BF09-6057328F25CA}"/>
              </a:ext>
            </a:extLst>
          </p:cNvPr>
          <p:cNvPicPr>
            <a:picLocks noGrp="1" noChangeAspect="1"/>
          </p:cNvPicPr>
          <p:nvPr>
            <p:ph sz="half" idx="1"/>
          </p:nvPr>
        </p:nvPicPr>
        <p:blipFill rotWithShape="1">
          <a:blip r:embed="rId2"/>
          <a:srcRect r="47807"/>
          <a:stretch/>
        </p:blipFill>
        <p:spPr>
          <a:xfrm>
            <a:off x="0" y="-7795"/>
            <a:ext cx="4121151" cy="3931190"/>
          </a:xfrm>
        </p:spPr>
      </p:pic>
      <p:sp>
        <p:nvSpPr>
          <p:cNvPr id="4" name="Footer Placeholder 3">
            <a:extLst>
              <a:ext uri="{FF2B5EF4-FFF2-40B4-BE49-F238E27FC236}">
                <a16:creationId xmlns:a16="http://schemas.microsoft.com/office/drawing/2014/main" id="{5D9862FF-8964-0E8E-B434-B7D1465C94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F2C949-AA58-7CA6-0DB6-AE023BFA015E}"/>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0" name="Content Placeholder 6" descr="Table&#10;&#10;Description automatically generated">
            <a:extLst>
              <a:ext uri="{FF2B5EF4-FFF2-40B4-BE49-F238E27FC236}">
                <a16:creationId xmlns:a16="http://schemas.microsoft.com/office/drawing/2014/main" id="{C7BA286C-87FE-C4E9-404E-D02DE92D3E45}"/>
              </a:ext>
            </a:extLst>
          </p:cNvPr>
          <p:cNvPicPr>
            <a:picLocks noChangeAspect="1"/>
          </p:cNvPicPr>
          <p:nvPr/>
        </p:nvPicPr>
        <p:blipFill rotWithShape="1">
          <a:blip r:embed="rId2"/>
          <a:srcRect l="67113" r="426"/>
          <a:stretch/>
        </p:blipFill>
        <p:spPr>
          <a:xfrm>
            <a:off x="4121151" y="0"/>
            <a:ext cx="2558004" cy="3923396"/>
          </a:xfrm>
          <a:prstGeom prst="rect">
            <a:avLst/>
          </a:prstGeom>
        </p:spPr>
      </p:pic>
      <p:pic>
        <p:nvPicPr>
          <p:cNvPr id="9" name="Picture 8" descr="Text, letter&#10;&#10;Description automatically generated">
            <a:extLst>
              <a:ext uri="{FF2B5EF4-FFF2-40B4-BE49-F238E27FC236}">
                <a16:creationId xmlns:a16="http://schemas.microsoft.com/office/drawing/2014/main" id="{5D771D25-2398-A8EF-0CF4-D0E22C07B9DD}"/>
              </a:ext>
            </a:extLst>
          </p:cNvPr>
          <p:cNvPicPr>
            <a:picLocks noChangeAspect="1"/>
          </p:cNvPicPr>
          <p:nvPr/>
        </p:nvPicPr>
        <p:blipFill>
          <a:blip r:embed="rId3"/>
          <a:stretch>
            <a:fillRect/>
          </a:stretch>
        </p:blipFill>
        <p:spPr>
          <a:xfrm>
            <a:off x="6327694" y="1100551"/>
            <a:ext cx="5861258" cy="5045613"/>
          </a:xfrm>
          <a:prstGeom prst="rect">
            <a:avLst/>
          </a:prstGeom>
        </p:spPr>
      </p:pic>
    </p:spTree>
    <p:extLst>
      <p:ext uri="{BB962C8B-B14F-4D97-AF65-F5344CB8AC3E}">
        <p14:creationId xmlns:p14="http://schemas.microsoft.com/office/powerpoint/2010/main" val="1959960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 </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040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255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199" y="3073463"/>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8807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529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07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4B1700-C805-9BBE-5A88-1D39B9BB2214}"/>
              </a:ext>
            </a:extLst>
          </p:cNvPr>
          <p:cNvSpPr>
            <a:spLocks noGrp="1"/>
          </p:cNvSpPr>
          <p:nvPr>
            <p:ph type="title"/>
          </p:nvPr>
        </p:nvSpPr>
        <p:spPr>
          <a:xfrm>
            <a:off x="758952" y="1216152"/>
            <a:ext cx="10671048" cy="768096"/>
          </a:xfrm>
        </p:spPr>
        <p:txBody>
          <a:bodyPr anchor="t">
            <a:normAutofit/>
          </a:bodyPr>
          <a:lstStyle/>
          <a:p>
            <a:r>
              <a:rPr lang="en-US" dirty="0"/>
              <a:t>Questions</a:t>
            </a:r>
          </a:p>
        </p:txBody>
      </p:sp>
      <p:sp>
        <p:nvSpPr>
          <p:cNvPr id="11" name="Footer Placeholder 3">
            <a:extLst>
              <a:ext uri="{FF2B5EF4-FFF2-40B4-BE49-F238E27FC236}">
                <a16:creationId xmlns:a16="http://schemas.microsoft.com/office/drawing/2014/main" id="{7467E616-76A7-E595-5B70-B2ECACE2BD1F}"/>
              </a:ext>
            </a:extLst>
          </p:cNvPr>
          <p:cNvSpPr>
            <a:spLocks noGrp="1"/>
          </p:cNvSpPr>
          <p:nvPr>
            <p:ph type="ftr" sz="quarter" idx="11"/>
          </p:nvPr>
        </p:nvSpPr>
        <p:spPr>
          <a:xfrm>
            <a:off x="621792" y="457200"/>
            <a:ext cx="3200400" cy="274320"/>
          </a:xfrm>
        </p:spPr>
        <p:txBody>
          <a:bodyPr/>
          <a:lstStyle/>
          <a:p>
            <a:pPr>
              <a:spcAft>
                <a:spcPts val="600"/>
              </a:spcAft>
            </a:pPr>
            <a:endParaRPr lang="en-US" dirty="0"/>
          </a:p>
        </p:txBody>
      </p:sp>
      <p:sp>
        <p:nvSpPr>
          <p:cNvPr id="13" name="Slide Number Placeholder 4">
            <a:extLst>
              <a:ext uri="{FF2B5EF4-FFF2-40B4-BE49-F238E27FC236}">
                <a16:creationId xmlns:a16="http://schemas.microsoft.com/office/drawing/2014/main" id="{62D03492-551E-DDFA-C870-2ED48E480315}"/>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3</a:t>
            </a:fld>
            <a:endParaRPr lang="en-US"/>
          </a:p>
        </p:txBody>
      </p:sp>
      <p:graphicFrame>
        <p:nvGraphicFramePr>
          <p:cNvPr id="7" name="Content Placeholder 4">
            <a:extLst>
              <a:ext uri="{FF2B5EF4-FFF2-40B4-BE49-F238E27FC236}">
                <a16:creationId xmlns:a16="http://schemas.microsoft.com/office/drawing/2014/main" id="{0F2A9315-92BD-79E6-6A15-0E1954309180}"/>
              </a:ext>
            </a:extLst>
          </p:cNvPr>
          <p:cNvGraphicFramePr>
            <a:graphicFrameLocks noGrp="1"/>
          </p:cNvGraphicFramePr>
          <p:nvPr>
            <p:ph sz="half" idx="1"/>
            <p:extLst>
              <p:ext uri="{D42A27DB-BD31-4B8C-83A1-F6EECF244321}">
                <p14:modId xmlns:p14="http://schemas.microsoft.com/office/powerpoint/2010/main" val="3387132684"/>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763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Optimal behavior</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5526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26B6-AB11-5B47-8828-9BDE08F20548}"/>
              </a:ext>
            </a:extLst>
          </p:cNvPr>
          <p:cNvSpPr>
            <a:spLocks noGrp="1"/>
          </p:cNvSpPr>
          <p:nvPr>
            <p:ph type="title"/>
          </p:nvPr>
        </p:nvSpPr>
        <p:spPr/>
        <p:txBody>
          <a:bodyPr/>
          <a:lstStyle/>
          <a:p>
            <a:r>
              <a:rPr lang="en-US" dirty="0"/>
              <a:t>Emotions</a:t>
            </a:r>
          </a:p>
        </p:txBody>
      </p:sp>
      <p:sp>
        <p:nvSpPr>
          <p:cNvPr id="3" name="Content Placeholder 2">
            <a:extLst>
              <a:ext uri="{FF2B5EF4-FFF2-40B4-BE49-F238E27FC236}">
                <a16:creationId xmlns:a16="http://schemas.microsoft.com/office/drawing/2014/main" id="{92C8AE91-EEF7-E0CA-050E-0C5A69404F04}"/>
              </a:ext>
            </a:extLst>
          </p:cNvPr>
          <p:cNvSpPr>
            <a:spLocks noGrp="1"/>
          </p:cNvSpPr>
          <p:nvPr>
            <p:ph sz="half" idx="1"/>
          </p:nvPr>
        </p:nvSpPr>
        <p:spPr/>
        <p:txBody>
          <a:bodyPr/>
          <a:lstStyle/>
          <a:p>
            <a:r>
              <a:rPr lang="en-US" dirty="0"/>
              <a:t>Emotions as </a:t>
            </a:r>
            <a:r>
              <a:rPr lang="en-US" b="1" dirty="0"/>
              <a:t>signals </a:t>
            </a:r>
          </a:p>
          <a:p>
            <a:pPr lvl="1"/>
            <a:r>
              <a:rPr lang="en-US" dirty="0"/>
              <a:t>Help others to define situations </a:t>
            </a:r>
          </a:p>
          <a:p>
            <a:pPr lvl="1"/>
            <a:r>
              <a:rPr lang="en-US" dirty="0"/>
              <a:t>Assess how recent situation/interaction proceeded </a:t>
            </a:r>
          </a:p>
          <a:p>
            <a:pPr lvl="1"/>
            <a:endParaRPr lang="en-US" dirty="0"/>
          </a:p>
          <a:p>
            <a:r>
              <a:rPr lang="en-US" sz="2400" dirty="0"/>
              <a:t> “</a:t>
            </a:r>
            <a:r>
              <a:rPr lang="en-US" sz="2400" dirty="0">
                <a:effectLst/>
              </a:rPr>
              <a:t>Events involving you produce impressions of </a:t>
            </a:r>
            <a:r>
              <a:rPr lang="en-US" sz="2400" b="1" dirty="0">
                <a:effectLst/>
              </a:rPr>
              <a:t>who you seem to be</a:t>
            </a:r>
            <a:r>
              <a:rPr lang="en-US" sz="2400" dirty="0">
                <a:effectLst/>
              </a:rPr>
              <a:t>, and your </a:t>
            </a:r>
            <a:r>
              <a:rPr lang="en-US" sz="2400" b="1" dirty="0">
                <a:effectLst/>
              </a:rPr>
              <a:t>identity defines who you are supposed to be</a:t>
            </a:r>
            <a:r>
              <a:rPr lang="en-US" sz="2400" dirty="0">
                <a:effectLst/>
              </a:rPr>
              <a:t>. Your emotion connects the two. Your emotion, combined with your identity, creates the impression of you that is emerging in the current event. The impression generated by the conjunction of your emotion and identity duplicates the impression of you generated by the event” (Heise Expressive Order, 59)</a:t>
            </a:r>
            <a:endParaRPr lang="en-US" sz="2400" dirty="0"/>
          </a:p>
          <a:p>
            <a:pPr marL="0" indent="0">
              <a:buNone/>
            </a:pPr>
            <a:endParaRPr lang="en-US" dirty="0"/>
          </a:p>
        </p:txBody>
      </p:sp>
    </p:spTree>
    <p:extLst>
      <p:ext uri="{BB962C8B-B14F-4D97-AF65-F5344CB8AC3E}">
        <p14:creationId xmlns:p14="http://schemas.microsoft.com/office/powerpoint/2010/main" val="2021411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4F7B-D2E8-9C17-DFA7-668691469694}"/>
              </a:ext>
            </a:extLst>
          </p:cNvPr>
          <p:cNvSpPr>
            <a:spLocks noGrp="1"/>
          </p:cNvSpPr>
          <p:nvPr>
            <p:ph type="title"/>
          </p:nvPr>
        </p:nvSpPr>
        <p:spPr/>
        <p:txBody>
          <a:bodyPr>
            <a:normAutofit/>
          </a:bodyPr>
          <a:lstStyle/>
          <a:p>
            <a:r>
              <a:rPr lang="en-US" dirty="0"/>
              <a:t>Emotions</a:t>
            </a:r>
          </a:p>
        </p:txBody>
      </p:sp>
      <p:sp>
        <p:nvSpPr>
          <p:cNvPr id="3" name="Content Placeholder 2">
            <a:extLst>
              <a:ext uri="{FF2B5EF4-FFF2-40B4-BE49-F238E27FC236}">
                <a16:creationId xmlns:a16="http://schemas.microsoft.com/office/drawing/2014/main" id="{7FC2E9EE-B9D4-02A3-08F0-3A225301A863}"/>
              </a:ext>
            </a:extLst>
          </p:cNvPr>
          <p:cNvSpPr>
            <a:spLocks noGrp="1"/>
          </p:cNvSpPr>
          <p:nvPr>
            <p:ph sz="half" idx="1"/>
          </p:nvPr>
        </p:nvSpPr>
        <p:spPr/>
        <p:txBody>
          <a:bodyPr/>
          <a:lstStyle/>
          <a:p>
            <a:endParaRPr lang="en-US"/>
          </a:p>
        </p:txBody>
      </p:sp>
      <p:graphicFrame>
        <p:nvGraphicFramePr>
          <p:cNvPr id="6" name="Table 5">
            <a:extLst>
              <a:ext uri="{FF2B5EF4-FFF2-40B4-BE49-F238E27FC236}">
                <a16:creationId xmlns:a16="http://schemas.microsoft.com/office/drawing/2014/main" id="{B57B6879-784E-E888-596E-85D989FA947E}"/>
              </a:ext>
            </a:extLst>
          </p:cNvPr>
          <p:cNvGraphicFramePr>
            <a:graphicFrameLocks noGrp="1"/>
          </p:cNvGraphicFramePr>
          <p:nvPr/>
        </p:nvGraphicFramePr>
        <p:xfrm>
          <a:off x="838200" y="3994214"/>
          <a:ext cx="3286708" cy="2441700"/>
        </p:xfrm>
        <a:graphic>
          <a:graphicData uri="http://schemas.openxmlformats.org/drawingml/2006/table">
            <a:tbl>
              <a:tblPr firstRow="1" bandRow="1">
                <a:tableStyleId>{21E4AEA4-8DFA-4A89-87EB-49C32662AFE0}</a:tableStyleId>
              </a:tblPr>
              <a:tblGrid>
                <a:gridCol w="504062">
                  <a:extLst>
                    <a:ext uri="{9D8B030D-6E8A-4147-A177-3AD203B41FA5}">
                      <a16:colId xmlns:a16="http://schemas.microsoft.com/office/drawing/2014/main" val="1241945516"/>
                    </a:ext>
                  </a:extLst>
                </a:gridCol>
                <a:gridCol w="1322142">
                  <a:extLst>
                    <a:ext uri="{9D8B030D-6E8A-4147-A177-3AD203B41FA5}">
                      <a16:colId xmlns:a16="http://schemas.microsoft.com/office/drawing/2014/main" val="3525402151"/>
                    </a:ext>
                  </a:extLst>
                </a:gridCol>
                <a:gridCol w="1460504">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sz="1400" dirty="0"/>
                        <a:t>Transient</a:t>
                      </a:r>
                      <a:endParaRPr lang="en-US" dirty="0"/>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-1.85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1.53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1.29</a:t>
                      </a:r>
                      <a:endParaRPr lang="en-US" sz="2000" b="1" dirty="0"/>
                    </a:p>
                  </a:txBody>
                  <a:tcPr/>
                </a:tc>
                <a:extLst>
                  <a:ext uri="{0D108BD9-81ED-4DB2-BD59-A6C34878D82A}">
                    <a16:rowId xmlns:a16="http://schemas.microsoft.com/office/drawing/2014/main" val="3078091485"/>
                  </a:ext>
                </a:extLst>
              </a:tr>
            </a:tbl>
          </a:graphicData>
        </a:graphic>
      </p:graphicFrame>
      <p:graphicFrame>
        <p:nvGraphicFramePr>
          <p:cNvPr id="7" name="Content Placeholder 2">
            <a:extLst>
              <a:ext uri="{FF2B5EF4-FFF2-40B4-BE49-F238E27FC236}">
                <a16:creationId xmlns:a16="http://schemas.microsoft.com/office/drawing/2014/main" id="{95303DE3-CDDE-E88A-14D3-7A70D23B1404}"/>
              </a:ext>
            </a:extLst>
          </p:cNvPr>
          <p:cNvGraphicFramePr>
            <a:graphicFrameLocks/>
          </p:cNvGraphicFramePr>
          <p:nvPr/>
        </p:nvGraphicFramePr>
        <p:xfrm>
          <a:off x="838200" y="141611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1879E140-DB63-3DCC-395E-DF3078A56B5A}"/>
              </a:ext>
            </a:extLst>
          </p:cNvPr>
          <p:cNvSpPr txBox="1"/>
          <p:nvPr/>
        </p:nvSpPr>
        <p:spPr>
          <a:xfrm>
            <a:off x="5229225" y="4529138"/>
            <a:ext cx="5272088" cy="1754326"/>
          </a:xfrm>
          <a:prstGeom prst="rect">
            <a:avLst/>
          </a:prstGeom>
          <a:noFill/>
        </p:spPr>
        <p:txBody>
          <a:bodyPr wrap="square" rtlCol="0">
            <a:spAutoFit/>
          </a:bodyPr>
          <a:lstStyle/>
          <a:p>
            <a:r>
              <a:rPr lang="en-US" dirty="0"/>
              <a:t>What emotion combines with the fundamental EPA profile to produce the transient outcome? </a:t>
            </a:r>
          </a:p>
          <a:p>
            <a:endParaRPr lang="en-US" dirty="0"/>
          </a:p>
          <a:p>
            <a:r>
              <a:rPr lang="en-US" dirty="0"/>
              <a:t>-2.53   0.13   2.51</a:t>
            </a:r>
          </a:p>
          <a:p>
            <a:endParaRPr lang="en-US" dirty="0"/>
          </a:p>
          <a:p>
            <a:r>
              <a:rPr lang="en-US" dirty="0"/>
              <a:t>~ Bad Tempered</a:t>
            </a:r>
          </a:p>
        </p:txBody>
      </p:sp>
    </p:spTree>
    <p:extLst>
      <p:ext uri="{BB962C8B-B14F-4D97-AF65-F5344CB8AC3E}">
        <p14:creationId xmlns:p14="http://schemas.microsoft.com/office/powerpoint/2010/main" val="2746446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sz="half"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Doctor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2.28</a:t>
                      </a:r>
                    </a:p>
                  </a:txBody>
                  <a:tcPr/>
                </a:tc>
                <a:tc>
                  <a:txBody>
                    <a:bodyPr/>
                    <a:lstStyle/>
                    <a:p>
                      <a:r>
                        <a:rPr lang="en-US" sz="2000" dirty="0"/>
                        <a:t>2.33</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2.22</a:t>
                      </a:r>
                    </a:p>
                  </a:txBody>
                  <a:tcPr/>
                </a:tc>
                <a:tc>
                  <a:txBody>
                    <a:bodyPr/>
                    <a:lstStyle/>
                    <a:p>
                      <a:r>
                        <a:rPr lang="en-US" sz="2000" dirty="0"/>
                        <a:t>2.84</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0.70</a:t>
                      </a:r>
                    </a:p>
                  </a:txBody>
                  <a:tcPr/>
                </a:tc>
                <a:tc>
                  <a:txBody>
                    <a:bodyPr/>
                    <a:lstStyle/>
                    <a:p>
                      <a:r>
                        <a:rPr lang="en-US" sz="2000" dirty="0"/>
                        <a:t>0.92</a:t>
                      </a:r>
                      <a:endParaRPr lang="en-US" sz="2000" b="1" dirty="0"/>
                    </a:p>
                  </a:txBody>
                  <a:tcPr/>
                </a:tc>
                <a:extLst>
                  <a:ext uri="{0D108BD9-81ED-4DB2-BD59-A6C34878D82A}">
                    <a16:rowId xmlns:a16="http://schemas.microsoft.com/office/drawing/2014/main" val="3078091485"/>
                  </a:ext>
                </a:extLst>
              </a:tr>
            </a:tbl>
          </a:graphicData>
        </a:graphic>
      </p:graphicFrame>
      <p:pic>
        <p:nvPicPr>
          <p:cNvPr id="9" name="Picture 8" descr="Table&#10;&#10;Description automatically generated with medium confidence">
            <a:extLst>
              <a:ext uri="{FF2B5EF4-FFF2-40B4-BE49-F238E27FC236}">
                <a16:creationId xmlns:a16="http://schemas.microsoft.com/office/drawing/2014/main" id="{CEF34AFF-FEFE-E963-979E-29A2C4BFEF38}"/>
              </a:ext>
            </a:extLst>
          </p:cNvPr>
          <p:cNvPicPr>
            <a:picLocks noChangeAspect="1"/>
          </p:cNvPicPr>
          <p:nvPr/>
        </p:nvPicPr>
        <p:blipFill rotWithShape="1">
          <a:blip r:embed="rId2"/>
          <a:srcRect r="22631"/>
          <a:stretch/>
        </p:blipFill>
        <p:spPr>
          <a:xfrm>
            <a:off x="8819194" y="3582908"/>
            <a:ext cx="6013450" cy="2360140"/>
          </a:xfrm>
          <a:prstGeom prst="rect">
            <a:avLst/>
          </a:prstGeom>
        </p:spPr>
      </p:pic>
    </p:spTree>
    <p:extLst>
      <p:ext uri="{BB962C8B-B14F-4D97-AF65-F5344CB8AC3E}">
        <p14:creationId xmlns:p14="http://schemas.microsoft.com/office/powerpoint/2010/main" val="219463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AF43-E300-CC10-556F-720ECD06C484}"/>
              </a:ext>
            </a:extLst>
          </p:cNvPr>
          <p:cNvSpPr>
            <a:spLocks noGrp="1"/>
          </p:cNvSpPr>
          <p:nvPr>
            <p:ph type="title"/>
          </p:nvPr>
        </p:nvSpPr>
        <p:spPr/>
        <p:txBody>
          <a:bodyPr/>
          <a:lstStyle/>
          <a:p>
            <a:r>
              <a:rPr lang="en-US" dirty="0"/>
              <a:t>Characteristic Emotion</a:t>
            </a:r>
          </a:p>
        </p:txBody>
      </p:sp>
      <p:sp>
        <p:nvSpPr>
          <p:cNvPr id="3" name="Content Placeholder 2">
            <a:extLst>
              <a:ext uri="{FF2B5EF4-FFF2-40B4-BE49-F238E27FC236}">
                <a16:creationId xmlns:a16="http://schemas.microsoft.com/office/drawing/2014/main" id="{60170D66-EC9A-7602-7E96-57F5F7E00793}"/>
              </a:ext>
            </a:extLst>
          </p:cNvPr>
          <p:cNvSpPr>
            <a:spLocks noGrp="1"/>
          </p:cNvSpPr>
          <p:nvPr>
            <p:ph sz="half" idx="1"/>
          </p:nvPr>
        </p:nvSpPr>
        <p:spPr/>
        <p:txBody>
          <a:bodyPr/>
          <a:lstStyle/>
          <a:p>
            <a:r>
              <a:rPr lang="en-US" dirty="0"/>
              <a:t>The emotion predicted for an identity that is </a:t>
            </a:r>
            <a:r>
              <a:rPr lang="en-US" b="1" dirty="0"/>
              <a:t>perfectly confirmed </a:t>
            </a:r>
            <a:r>
              <a:rPr lang="en-US" dirty="0"/>
              <a:t>through an interaction</a:t>
            </a:r>
          </a:p>
          <a:p>
            <a:pPr lvl="1"/>
            <a:r>
              <a:rPr lang="en-US" dirty="0"/>
              <a:t>Perfect confirmation = no movement away from the fundamental sentiment</a:t>
            </a:r>
          </a:p>
          <a:p>
            <a:pPr lvl="1"/>
            <a:r>
              <a:rPr lang="en-US" dirty="0"/>
              <a:t> </a:t>
            </a:r>
          </a:p>
          <a:p>
            <a:pPr lvl="1"/>
            <a:endParaRPr lang="en-US" dirty="0"/>
          </a:p>
        </p:txBody>
      </p:sp>
      <p:grpSp>
        <p:nvGrpSpPr>
          <p:cNvPr id="4" name="Group 3">
            <a:extLst>
              <a:ext uri="{FF2B5EF4-FFF2-40B4-BE49-F238E27FC236}">
                <a16:creationId xmlns:a16="http://schemas.microsoft.com/office/drawing/2014/main" id="{88A4A943-93CE-7946-C569-40D9B3CE8CC5}"/>
              </a:ext>
            </a:extLst>
          </p:cNvPr>
          <p:cNvGrpSpPr/>
          <p:nvPr/>
        </p:nvGrpSpPr>
        <p:grpSpPr>
          <a:xfrm>
            <a:off x="1480813" y="3429000"/>
            <a:ext cx="2915298" cy="1457649"/>
            <a:chOff x="1245" y="645156"/>
            <a:chExt cx="2915298" cy="1457649"/>
          </a:xfrm>
        </p:grpSpPr>
        <p:sp>
          <p:nvSpPr>
            <p:cNvPr id="5" name="Rounded Rectangle 4">
              <a:extLst>
                <a:ext uri="{FF2B5EF4-FFF2-40B4-BE49-F238E27FC236}">
                  <a16:creationId xmlns:a16="http://schemas.microsoft.com/office/drawing/2014/main" id="{D81E4FB5-D6EB-618F-6588-F2D6C4CDFB1B}"/>
                </a:ext>
              </a:extLst>
            </p:cNvPr>
            <p:cNvSpPr/>
            <p:nvPr/>
          </p:nvSpPr>
          <p:spPr>
            <a:xfrm>
              <a:off x="1245" y="645156"/>
              <a:ext cx="2915298" cy="145764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C389110-47B5-E85D-0597-BB2499152045}"/>
                </a:ext>
              </a:extLst>
            </p:cNvPr>
            <p:cNvSpPr txBox="1"/>
            <p:nvPr/>
          </p:nvSpPr>
          <p:spPr>
            <a:xfrm>
              <a:off x="43938" y="687849"/>
              <a:ext cx="2829912" cy="13722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dirty="0"/>
                <a:t>Telemarketer</a:t>
              </a:r>
            </a:p>
          </p:txBody>
        </p:sp>
      </p:grpSp>
      <p:graphicFrame>
        <p:nvGraphicFramePr>
          <p:cNvPr id="7" name="Table 6">
            <a:extLst>
              <a:ext uri="{FF2B5EF4-FFF2-40B4-BE49-F238E27FC236}">
                <a16:creationId xmlns:a16="http://schemas.microsoft.com/office/drawing/2014/main" id="{BCF8BE94-B63A-5276-8738-02033AEDCC19}"/>
              </a:ext>
            </a:extLst>
          </p:cNvPr>
          <p:cNvGraphicFramePr>
            <a:graphicFrameLocks noGrp="1"/>
          </p:cNvGraphicFramePr>
          <p:nvPr/>
        </p:nvGraphicFramePr>
        <p:xfrm>
          <a:off x="5138738" y="3471693"/>
          <a:ext cx="3662362" cy="2471355"/>
        </p:xfrm>
        <a:graphic>
          <a:graphicData uri="http://schemas.openxmlformats.org/drawingml/2006/table">
            <a:tbl>
              <a:tblPr firstRow="1" bandRow="1">
                <a:tableStyleId>{21E4AEA4-8DFA-4A89-87EB-49C32662AFE0}</a:tableStyleId>
              </a:tblPr>
              <a:tblGrid>
                <a:gridCol w="561674">
                  <a:extLst>
                    <a:ext uri="{9D8B030D-6E8A-4147-A177-3AD203B41FA5}">
                      <a16:colId xmlns:a16="http://schemas.microsoft.com/office/drawing/2014/main" val="1241945516"/>
                    </a:ext>
                  </a:extLst>
                </a:gridCol>
                <a:gridCol w="1473256">
                  <a:extLst>
                    <a:ext uri="{9D8B030D-6E8A-4147-A177-3AD203B41FA5}">
                      <a16:colId xmlns:a16="http://schemas.microsoft.com/office/drawing/2014/main" val="3525402151"/>
                    </a:ext>
                  </a:extLst>
                </a:gridCol>
                <a:gridCol w="1627432">
                  <a:extLst>
                    <a:ext uri="{9D8B030D-6E8A-4147-A177-3AD203B41FA5}">
                      <a16:colId xmlns:a16="http://schemas.microsoft.com/office/drawing/2014/main" val="3178613824"/>
                    </a:ext>
                  </a:extLst>
                </a:gridCol>
              </a:tblGrid>
              <a:tr h="610425">
                <a:tc>
                  <a:txBody>
                    <a:bodyPr/>
                    <a:lstStyle/>
                    <a:p>
                      <a:endParaRPr lang="en-US"/>
                    </a:p>
                  </a:txBody>
                  <a:tcPr/>
                </a:tc>
                <a:tc>
                  <a:txBody>
                    <a:bodyPr/>
                    <a:lstStyle/>
                    <a:p>
                      <a:r>
                        <a:rPr lang="en-US" sz="1200" dirty="0"/>
                        <a:t>Fund.</a:t>
                      </a:r>
                    </a:p>
                  </a:txBody>
                  <a:tcPr/>
                </a:tc>
                <a:tc>
                  <a:txBody>
                    <a:bodyPr/>
                    <a:lstStyle/>
                    <a:p>
                      <a:r>
                        <a:rPr lang="en-US" dirty="0"/>
                        <a:t>Characteristic Emotion</a:t>
                      </a:r>
                    </a:p>
                  </a:txBody>
                  <a:tcPr/>
                </a:tc>
                <a:extLst>
                  <a:ext uri="{0D108BD9-81ED-4DB2-BD59-A6C34878D82A}">
                    <a16:rowId xmlns:a16="http://schemas.microsoft.com/office/drawing/2014/main" val="3059617536"/>
                  </a:ext>
                </a:extLst>
              </a:tr>
              <a:tr h="610425">
                <a:tc>
                  <a:txBody>
                    <a:bodyPr/>
                    <a:lstStyle/>
                    <a:p>
                      <a:r>
                        <a:rPr lang="en-US" sz="2000" dirty="0"/>
                        <a:t>E</a:t>
                      </a:r>
                    </a:p>
                  </a:txBody>
                  <a:tcPr/>
                </a:tc>
                <a:tc>
                  <a:txBody>
                    <a:bodyPr/>
                    <a:lstStyle/>
                    <a:p>
                      <a:r>
                        <a:rPr lang="en-US" sz="2000" dirty="0"/>
                        <a:t> -1.21</a:t>
                      </a:r>
                    </a:p>
                  </a:txBody>
                  <a:tcPr/>
                </a:tc>
                <a:tc>
                  <a:txBody>
                    <a:bodyPr/>
                    <a:lstStyle/>
                    <a:p>
                      <a:r>
                        <a:rPr lang="en-US" sz="2000" dirty="0"/>
                        <a:t>0.05</a:t>
                      </a:r>
                      <a:endParaRPr lang="en-US" sz="2000" b="1" dirty="0"/>
                    </a:p>
                  </a:txBody>
                  <a:tcPr/>
                </a:tc>
                <a:extLst>
                  <a:ext uri="{0D108BD9-81ED-4DB2-BD59-A6C34878D82A}">
                    <a16:rowId xmlns:a16="http://schemas.microsoft.com/office/drawing/2014/main" val="1732568917"/>
                  </a:ext>
                </a:extLst>
              </a:tr>
              <a:tr h="610425">
                <a:tc>
                  <a:txBody>
                    <a:bodyPr/>
                    <a:lstStyle/>
                    <a:p>
                      <a:r>
                        <a:rPr lang="en-US" sz="2000" dirty="0"/>
                        <a:t>P</a:t>
                      </a:r>
                    </a:p>
                  </a:txBody>
                  <a:tcPr/>
                </a:tc>
                <a:tc>
                  <a:txBody>
                    <a:bodyPr/>
                    <a:lstStyle/>
                    <a:p>
                      <a:r>
                        <a:rPr lang="en-US" sz="2000" dirty="0"/>
                        <a:t>-1.19</a:t>
                      </a:r>
                    </a:p>
                  </a:txBody>
                  <a:tcPr/>
                </a:tc>
                <a:tc>
                  <a:txBody>
                    <a:bodyPr/>
                    <a:lstStyle/>
                    <a:p>
                      <a:r>
                        <a:rPr lang="en-US" sz="2000" b="1" dirty="0"/>
                        <a:t>-</a:t>
                      </a:r>
                      <a:r>
                        <a:rPr lang="en-US" sz="2000" dirty="0"/>
                        <a:t>0.63</a:t>
                      </a:r>
                      <a:endParaRPr lang="en-US" sz="2000" b="1" dirty="0"/>
                    </a:p>
                  </a:txBody>
                  <a:tcPr/>
                </a:tc>
                <a:extLst>
                  <a:ext uri="{0D108BD9-81ED-4DB2-BD59-A6C34878D82A}">
                    <a16:rowId xmlns:a16="http://schemas.microsoft.com/office/drawing/2014/main" val="1855712993"/>
                  </a:ext>
                </a:extLst>
              </a:tr>
              <a:tr h="610425">
                <a:tc>
                  <a:txBody>
                    <a:bodyPr/>
                    <a:lstStyle/>
                    <a:p>
                      <a:r>
                        <a:rPr lang="en-US" sz="2000" dirty="0"/>
                        <a:t>A</a:t>
                      </a:r>
                    </a:p>
                  </a:txBody>
                  <a:tcPr/>
                </a:tc>
                <a:tc>
                  <a:txBody>
                    <a:bodyPr/>
                    <a:lstStyle/>
                    <a:p>
                      <a:r>
                        <a:rPr lang="en-US" sz="2000" dirty="0"/>
                        <a:t>1.13</a:t>
                      </a:r>
                    </a:p>
                  </a:txBody>
                  <a:tcPr/>
                </a:tc>
                <a:tc>
                  <a:txBody>
                    <a:bodyPr/>
                    <a:lstStyle/>
                    <a:p>
                      <a:r>
                        <a:rPr lang="en-US" sz="2000" dirty="0"/>
                        <a:t>1.35</a:t>
                      </a:r>
                      <a:endParaRPr lang="en-US" sz="2000" b="1" dirty="0"/>
                    </a:p>
                  </a:txBody>
                  <a:tcPr/>
                </a:tc>
                <a:extLst>
                  <a:ext uri="{0D108BD9-81ED-4DB2-BD59-A6C34878D82A}">
                    <a16:rowId xmlns:a16="http://schemas.microsoft.com/office/drawing/2014/main" val="3078091485"/>
                  </a:ext>
                </a:extLst>
              </a:tr>
            </a:tbl>
          </a:graphicData>
        </a:graphic>
      </p:graphicFrame>
    </p:spTree>
    <p:extLst>
      <p:ext uri="{BB962C8B-B14F-4D97-AF65-F5344CB8AC3E}">
        <p14:creationId xmlns:p14="http://schemas.microsoft.com/office/powerpoint/2010/main" val="1050281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B896-07FA-6310-EDD5-B560E7C0B65A}"/>
              </a:ext>
            </a:extLst>
          </p:cNvPr>
          <p:cNvSpPr>
            <a:spLocks noGrp="1"/>
          </p:cNvSpPr>
          <p:nvPr>
            <p:ph type="title"/>
          </p:nvPr>
        </p:nvSpPr>
        <p:spPr/>
        <p:txBody>
          <a:bodyPr/>
          <a:lstStyle/>
          <a:p>
            <a:r>
              <a:rPr lang="en-US" dirty="0"/>
              <a:t>Structural Emotion</a:t>
            </a:r>
          </a:p>
        </p:txBody>
      </p:sp>
      <p:sp>
        <p:nvSpPr>
          <p:cNvPr id="3" name="Content Placeholder 2">
            <a:extLst>
              <a:ext uri="{FF2B5EF4-FFF2-40B4-BE49-F238E27FC236}">
                <a16:creationId xmlns:a16="http://schemas.microsoft.com/office/drawing/2014/main" id="{16884ED0-5F97-9598-16C7-0B9D01C9E0F9}"/>
              </a:ext>
            </a:extLst>
          </p:cNvPr>
          <p:cNvSpPr>
            <a:spLocks noGrp="1"/>
          </p:cNvSpPr>
          <p:nvPr>
            <p:ph sz="half" idx="1"/>
          </p:nvPr>
        </p:nvSpPr>
        <p:spPr/>
        <p:txBody>
          <a:bodyPr/>
          <a:lstStyle/>
          <a:p>
            <a:r>
              <a:rPr lang="en-US" dirty="0"/>
              <a:t>Emotions that are a result of optimal interactions between a dyad </a:t>
            </a:r>
          </a:p>
          <a:p>
            <a:endParaRPr lang="en-US" dirty="0"/>
          </a:p>
          <a:p>
            <a:endParaRPr lang="en-US" dirty="0"/>
          </a:p>
        </p:txBody>
      </p:sp>
      <p:graphicFrame>
        <p:nvGraphicFramePr>
          <p:cNvPr id="5" name="Content Placeholder 2">
            <a:extLst>
              <a:ext uri="{FF2B5EF4-FFF2-40B4-BE49-F238E27FC236}">
                <a16:creationId xmlns:a16="http://schemas.microsoft.com/office/drawing/2014/main" id="{92A0D207-F12B-B719-9018-F9A5F185934D}"/>
              </a:ext>
            </a:extLst>
          </p:cNvPr>
          <p:cNvGraphicFramePr>
            <a:graphicFrameLocks/>
          </p:cNvGraphicFramePr>
          <p:nvPr/>
        </p:nvGraphicFramePr>
        <p:xfrm>
          <a:off x="750093" y="2530506"/>
          <a:ext cx="10691813" cy="29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C868D82-75F1-BF3D-5E6A-C6B876DAF239}"/>
              </a:ext>
            </a:extLst>
          </p:cNvPr>
          <p:cNvSpPr txBox="1"/>
          <p:nvPr/>
        </p:nvSpPr>
        <p:spPr>
          <a:xfrm>
            <a:off x="750093" y="5145353"/>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0.51   1.40   1.12</a:t>
            </a:r>
          </a:p>
          <a:p>
            <a:r>
              <a:rPr lang="en-US" dirty="0"/>
              <a:t>Eager</a:t>
            </a:r>
          </a:p>
        </p:txBody>
      </p:sp>
      <p:sp>
        <p:nvSpPr>
          <p:cNvPr id="7" name="TextBox 6">
            <a:extLst>
              <a:ext uri="{FF2B5EF4-FFF2-40B4-BE49-F238E27FC236}">
                <a16:creationId xmlns:a16="http://schemas.microsoft.com/office/drawing/2014/main" id="{1A80C75D-018A-E640-00F3-D449157865A9}"/>
              </a:ext>
            </a:extLst>
          </p:cNvPr>
          <p:cNvSpPr txBox="1"/>
          <p:nvPr/>
        </p:nvSpPr>
        <p:spPr>
          <a:xfrm>
            <a:off x="8471288" y="5021348"/>
            <a:ext cx="3373231" cy="1200329"/>
          </a:xfrm>
          <a:prstGeom prst="rect">
            <a:avLst/>
          </a:prstGeom>
          <a:noFill/>
        </p:spPr>
        <p:txBody>
          <a:bodyPr wrap="none" rtlCol="0">
            <a:spAutoFit/>
          </a:bodyPr>
          <a:lstStyle/>
          <a:p>
            <a:r>
              <a:rPr lang="en-US" dirty="0"/>
              <a:t>After the event, telemarketers are</a:t>
            </a:r>
          </a:p>
          <a:p>
            <a:r>
              <a:rPr lang="en-US" dirty="0"/>
              <a:t> predicted to feel:</a:t>
            </a:r>
          </a:p>
          <a:p>
            <a:r>
              <a:rPr lang="en-US" dirty="0"/>
              <a:t> 1.42   0.13   0.63</a:t>
            </a:r>
          </a:p>
          <a:p>
            <a:r>
              <a:rPr lang="en-US" dirty="0"/>
              <a:t>Awestruck, Charmed</a:t>
            </a:r>
          </a:p>
        </p:txBody>
      </p:sp>
    </p:spTree>
    <p:extLst>
      <p:ext uri="{BB962C8B-B14F-4D97-AF65-F5344CB8AC3E}">
        <p14:creationId xmlns:p14="http://schemas.microsoft.com/office/powerpoint/2010/main" val="4075976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2C06-0376-8FB4-2F0B-98BF838C9FD8}"/>
              </a:ext>
            </a:extLst>
          </p:cNvPr>
          <p:cNvSpPr>
            <a:spLocks noGrp="1"/>
          </p:cNvSpPr>
          <p:nvPr>
            <p:ph type="title"/>
          </p:nvPr>
        </p:nvSpPr>
        <p:spPr/>
        <p:txBody>
          <a:bodyPr/>
          <a:lstStyle/>
          <a:p>
            <a:r>
              <a:rPr lang="en-US" dirty="0"/>
              <a:t>Structural Emotion</a:t>
            </a:r>
          </a:p>
        </p:txBody>
      </p:sp>
      <p:sp>
        <p:nvSpPr>
          <p:cNvPr id="3" name="Content Placeholder 2">
            <a:extLst>
              <a:ext uri="{FF2B5EF4-FFF2-40B4-BE49-F238E27FC236}">
                <a16:creationId xmlns:a16="http://schemas.microsoft.com/office/drawing/2014/main" id="{52E33B00-97CF-8820-F027-17319B64F8E4}"/>
              </a:ext>
            </a:extLst>
          </p:cNvPr>
          <p:cNvSpPr>
            <a:spLocks noGrp="1"/>
          </p:cNvSpPr>
          <p:nvPr>
            <p:ph sz="half" idx="1"/>
          </p:nvPr>
        </p:nvSpPr>
        <p:spPr/>
        <p:txBody>
          <a:bodyPr/>
          <a:lstStyle/>
          <a:p>
            <a:r>
              <a:rPr lang="en-US" dirty="0"/>
              <a:t>What is the behavior EPA profile between our chosen actor and behavior  0.20  -1.56   1.55</a:t>
            </a:r>
          </a:p>
        </p:txBody>
      </p:sp>
      <p:graphicFrame>
        <p:nvGraphicFramePr>
          <p:cNvPr id="7" name="Content Placeholder 2">
            <a:extLst>
              <a:ext uri="{FF2B5EF4-FFF2-40B4-BE49-F238E27FC236}">
                <a16:creationId xmlns:a16="http://schemas.microsoft.com/office/drawing/2014/main" id="{7B13E1EF-69EC-7081-9488-43164BE96831}"/>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7DC8307-4F46-032E-4EE0-E7C5464CEAAA}"/>
              </a:ext>
            </a:extLst>
          </p:cNvPr>
          <p:cNvSpPr txBox="1"/>
          <p:nvPr/>
        </p:nvSpPr>
        <p:spPr>
          <a:xfrm>
            <a:off x="721518" y="5431402"/>
            <a:ext cx="3426131" cy="1200329"/>
          </a:xfrm>
          <a:prstGeom prst="rect">
            <a:avLst/>
          </a:prstGeom>
          <a:noFill/>
        </p:spPr>
        <p:txBody>
          <a:bodyPr wrap="none" rtlCol="0">
            <a:spAutoFit/>
          </a:bodyPr>
          <a:lstStyle/>
          <a:p>
            <a:r>
              <a:rPr lang="en-US" dirty="0"/>
              <a:t>After the event, telemarketers are </a:t>
            </a:r>
          </a:p>
          <a:p>
            <a:r>
              <a:rPr lang="en-US" dirty="0"/>
              <a:t>predicted to feel:</a:t>
            </a:r>
          </a:p>
          <a:p>
            <a:r>
              <a:rPr lang="en-US" dirty="0"/>
              <a:t> 0.41   0.61   1.45</a:t>
            </a:r>
          </a:p>
          <a:p>
            <a:r>
              <a:rPr lang="en-US" dirty="0"/>
              <a:t>Shocked</a:t>
            </a:r>
          </a:p>
        </p:txBody>
      </p:sp>
      <p:sp>
        <p:nvSpPr>
          <p:cNvPr id="5" name="TextBox 4">
            <a:extLst>
              <a:ext uri="{FF2B5EF4-FFF2-40B4-BE49-F238E27FC236}">
                <a16:creationId xmlns:a16="http://schemas.microsoft.com/office/drawing/2014/main" id="{0C360758-AAB0-413E-A9D1-FACDE7CFC4BD}"/>
              </a:ext>
            </a:extLst>
          </p:cNvPr>
          <p:cNvSpPr txBox="1"/>
          <p:nvPr/>
        </p:nvSpPr>
        <p:spPr>
          <a:xfrm>
            <a:off x="8228398" y="5292546"/>
            <a:ext cx="2970621" cy="1200329"/>
          </a:xfrm>
          <a:prstGeom prst="rect">
            <a:avLst/>
          </a:prstGeom>
          <a:noFill/>
        </p:spPr>
        <p:txBody>
          <a:bodyPr wrap="none" rtlCol="0">
            <a:spAutoFit/>
          </a:bodyPr>
          <a:lstStyle/>
          <a:p>
            <a:r>
              <a:rPr lang="en-US" dirty="0"/>
              <a:t>After the event, surgeons are </a:t>
            </a:r>
          </a:p>
          <a:p>
            <a:r>
              <a:rPr lang="en-US" dirty="0"/>
              <a:t>predicted to feel:</a:t>
            </a:r>
          </a:p>
          <a:p>
            <a:r>
              <a:rPr lang="en-US" dirty="0"/>
              <a:t> 0.85  -1.19   0.46</a:t>
            </a:r>
          </a:p>
          <a:p>
            <a:r>
              <a:rPr lang="en-US" dirty="0"/>
              <a:t>Emotional</a:t>
            </a:r>
          </a:p>
        </p:txBody>
      </p:sp>
    </p:spTree>
    <p:extLst>
      <p:ext uri="{BB962C8B-B14F-4D97-AF65-F5344CB8AC3E}">
        <p14:creationId xmlns:p14="http://schemas.microsoft.com/office/powerpoint/2010/main" val="377310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sz="half" idx="1"/>
          </p:nvPr>
        </p:nvSpPr>
        <p:spPr/>
        <p:txBody>
          <a:bodyPr/>
          <a:lstStyle/>
          <a:p>
            <a:r>
              <a:rPr lang="en-US" dirty="0"/>
              <a:t>Given the Behavior-Object pair, what actor would we have expected to behave this way?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38200" y="5587031"/>
            <a:ext cx="2847975" cy="369332"/>
          </a:xfrm>
          <a:prstGeom prst="rect">
            <a:avLst/>
          </a:prstGeom>
          <a:noFill/>
        </p:spPr>
        <p:txBody>
          <a:bodyPr wrap="square">
            <a:spAutoFit/>
          </a:bodyPr>
          <a:lstStyle/>
          <a:p>
            <a:r>
              <a:rPr lang="en-US" dirty="0"/>
              <a:t> -3.20   1.42   1.54</a:t>
            </a:r>
          </a:p>
        </p:txBody>
      </p:sp>
    </p:spTree>
    <p:extLst>
      <p:ext uri="{BB962C8B-B14F-4D97-AF65-F5344CB8AC3E}">
        <p14:creationId xmlns:p14="http://schemas.microsoft.com/office/powerpoint/2010/main" val="425012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7917-862B-3A0A-6201-A4C78070EDD3}"/>
              </a:ext>
            </a:extLst>
          </p:cNvPr>
          <p:cNvSpPr>
            <a:spLocks noGrp="1"/>
          </p:cNvSpPr>
          <p:nvPr>
            <p:ph type="title"/>
          </p:nvPr>
        </p:nvSpPr>
        <p:spPr/>
        <p:txBody>
          <a:bodyPr/>
          <a:lstStyle/>
          <a:p>
            <a:r>
              <a:rPr lang="en-US" dirty="0"/>
              <a:t>Relabeling</a:t>
            </a:r>
          </a:p>
        </p:txBody>
      </p:sp>
      <p:sp>
        <p:nvSpPr>
          <p:cNvPr id="3" name="Content Placeholder 2">
            <a:extLst>
              <a:ext uri="{FF2B5EF4-FFF2-40B4-BE49-F238E27FC236}">
                <a16:creationId xmlns:a16="http://schemas.microsoft.com/office/drawing/2014/main" id="{A3EB8D03-92FA-01FB-CC1D-B49E17EEF3F5}"/>
              </a:ext>
            </a:extLst>
          </p:cNvPr>
          <p:cNvSpPr>
            <a:spLocks noGrp="1"/>
          </p:cNvSpPr>
          <p:nvPr>
            <p:ph sz="half" idx="1"/>
          </p:nvPr>
        </p:nvSpPr>
        <p:spPr/>
        <p:txBody>
          <a:bodyPr/>
          <a:lstStyle/>
          <a:p>
            <a:r>
              <a:rPr lang="en-US" dirty="0"/>
              <a:t>Given the Actor-Behavior pair, what object would we have expected to receive this action from this actor? </a:t>
            </a:r>
          </a:p>
        </p:txBody>
      </p:sp>
      <p:graphicFrame>
        <p:nvGraphicFramePr>
          <p:cNvPr id="4" name="Content Placeholder 2">
            <a:extLst>
              <a:ext uri="{FF2B5EF4-FFF2-40B4-BE49-F238E27FC236}">
                <a16:creationId xmlns:a16="http://schemas.microsoft.com/office/drawing/2014/main" id="{AFF2B5F5-C4DB-414D-F6F4-D4A8CCDD24A0}"/>
              </a:ext>
            </a:extLst>
          </p:cNvPr>
          <p:cNvGraphicFramePr>
            <a:graphicFrameLocks/>
          </p:cNvGraphicFramePr>
          <p:nvPr/>
        </p:nvGraphicFramePr>
        <p:xfrm>
          <a:off x="838200" y="3073463"/>
          <a:ext cx="10206038" cy="274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4B2C4F-5106-9D16-74B7-F8750A8F594E}"/>
              </a:ext>
            </a:extLst>
          </p:cNvPr>
          <p:cNvSpPr txBox="1"/>
          <p:nvPr/>
        </p:nvSpPr>
        <p:spPr>
          <a:xfrm>
            <a:off x="8505825" y="5587031"/>
            <a:ext cx="2847975" cy="369332"/>
          </a:xfrm>
          <a:prstGeom prst="rect">
            <a:avLst/>
          </a:prstGeom>
          <a:noFill/>
        </p:spPr>
        <p:txBody>
          <a:bodyPr wrap="square">
            <a:spAutoFit/>
          </a:bodyPr>
          <a:lstStyle/>
          <a:p>
            <a:r>
              <a:rPr lang="en-US" dirty="0"/>
              <a:t> -0.38  -2.41   0.09</a:t>
            </a:r>
          </a:p>
        </p:txBody>
      </p:sp>
    </p:spTree>
    <p:extLst>
      <p:ext uri="{BB962C8B-B14F-4D97-AF65-F5344CB8AC3E}">
        <p14:creationId xmlns:p14="http://schemas.microsoft.com/office/powerpoint/2010/main" val="1380225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A1B4C-22A3-4FE6-8F1A-9E0DCD84DB11}"/>
              </a:ext>
            </a:extLst>
          </p:cNvPr>
          <p:cNvSpPr>
            <a:spLocks noGrp="1"/>
          </p:cNvSpPr>
          <p:nvPr>
            <p:ph type="title"/>
          </p:nvPr>
        </p:nvSpPr>
        <p:spPr/>
        <p:txBody>
          <a:bodyPr/>
          <a:lstStyle/>
          <a:p>
            <a:r>
              <a:rPr lang="en-US" dirty="0"/>
              <a:t>Example</a:t>
            </a:r>
          </a:p>
        </p:txBody>
      </p:sp>
      <p:pic>
        <p:nvPicPr>
          <p:cNvPr id="7" name="Content Placeholder 6" descr="A close-up of a document&#10;&#10;Description automatically generated with medium confidence">
            <a:extLst>
              <a:ext uri="{FF2B5EF4-FFF2-40B4-BE49-F238E27FC236}">
                <a16:creationId xmlns:a16="http://schemas.microsoft.com/office/drawing/2014/main" id="{B8740E4F-A1D8-DABD-86F8-E061A2FF1416}"/>
              </a:ext>
            </a:extLst>
          </p:cNvPr>
          <p:cNvPicPr>
            <a:picLocks noGrp="1" noChangeAspect="1"/>
          </p:cNvPicPr>
          <p:nvPr>
            <p:ph sz="half" idx="1"/>
          </p:nvPr>
        </p:nvPicPr>
        <p:blipFill>
          <a:blip r:embed="rId2"/>
          <a:stretch>
            <a:fillRect/>
          </a:stretch>
        </p:blipFill>
        <p:spPr>
          <a:xfrm>
            <a:off x="2225675" y="2516981"/>
            <a:ext cx="7747000" cy="3606800"/>
          </a:xfrm>
        </p:spPr>
      </p:pic>
      <p:sp>
        <p:nvSpPr>
          <p:cNvPr id="4" name="Footer Placeholder 3">
            <a:extLst>
              <a:ext uri="{FF2B5EF4-FFF2-40B4-BE49-F238E27FC236}">
                <a16:creationId xmlns:a16="http://schemas.microsoft.com/office/drawing/2014/main" id="{CB9DB0ED-FAD1-CBAF-2B7D-9F73B6DF8E7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4E09562-2004-3526-2FD3-12B65123962C}"/>
              </a:ext>
            </a:extLst>
          </p:cNvPr>
          <p:cNvSpPr>
            <a:spLocks noGrp="1"/>
          </p:cNvSpPr>
          <p:nvPr>
            <p:ph type="sldNum" sz="quarter" idx="12"/>
          </p:nvPr>
        </p:nvSpPr>
        <p:spPr/>
        <p:txBody>
          <a:bodyPr/>
          <a:lstStyle/>
          <a:p>
            <a:fld id="{48F63A3B-78C7-47BE-AE5E-E10140E04643}" type="slidenum">
              <a:rPr lang="en-US" smtClean="0"/>
              <a:t>39</a:t>
            </a:fld>
            <a:endParaRPr lang="en-US" dirty="0"/>
          </a:p>
        </p:txBody>
      </p:sp>
    </p:spTree>
    <p:extLst>
      <p:ext uri="{BB962C8B-B14F-4D97-AF65-F5344CB8AC3E}">
        <p14:creationId xmlns:p14="http://schemas.microsoft.com/office/powerpoint/2010/main" val="317134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BBDA-DC02-7B65-BDF3-04D8661AC637}"/>
              </a:ext>
            </a:extLst>
          </p:cNvPr>
          <p:cNvSpPr>
            <a:spLocks noGrp="1"/>
          </p:cNvSpPr>
          <p:nvPr>
            <p:ph type="title"/>
          </p:nvPr>
        </p:nvSpPr>
        <p:spPr/>
        <p:txBody>
          <a:bodyPr/>
          <a:lstStyle/>
          <a:p>
            <a:r>
              <a:rPr lang="en-US" dirty="0"/>
              <a:t>Relevant Readings &amp; Slides</a:t>
            </a:r>
          </a:p>
        </p:txBody>
      </p:sp>
      <p:sp>
        <p:nvSpPr>
          <p:cNvPr id="3" name="Content Placeholder 2">
            <a:extLst>
              <a:ext uri="{FF2B5EF4-FFF2-40B4-BE49-F238E27FC236}">
                <a16:creationId xmlns:a16="http://schemas.microsoft.com/office/drawing/2014/main" id="{81901D02-3930-5552-601A-FD3BD251E555}"/>
              </a:ext>
            </a:extLst>
          </p:cNvPr>
          <p:cNvSpPr>
            <a:spLocks noGrp="1"/>
          </p:cNvSpPr>
          <p:nvPr>
            <p:ph sz="half" idx="1"/>
          </p:nvPr>
        </p:nvSpPr>
        <p:spPr/>
        <p:txBody>
          <a:bodyPr/>
          <a:lstStyle/>
          <a:p>
            <a:r>
              <a:rPr lang="en-US" b="1" dirty="0"/>
              <a:t>David Heise Expressive Order </a:t>
            </a:r>
          </a:p>
          <a:p>
            <a:pPr lvl="1"/>
            <a:r>
              <a:rPr lang="en-US" dirty="0"/>
              <a:t>January 27, February 3, February 10, February 17</a:t>
            </a:r>
          </a:p>
          <a:p>
            <a:r>
              <a:rPr lang="en-US" dirty="0"/>
              <a:t>Methods readings from March 10</a:t>
            </a:r>
          </a:p>
          <a:p>
            <a:pPr lvl="1"/>
            <a:r>
              <a:rPr lang="en-US" dirty="0"/>
              <a:t>Identity meanings:</a:t>
            </a:r>
          </a:p>
          <a:p>
            <a:pPr lvl="2"/>
            <a:r>
              <a:rPr lang="en-US" dirty="0"/>
              <a:t>Villains, Victims, and Heroes in Character Theory and Affect Control Theory</a:t>
            </a:r>
          </a:p>
          <a:p>
            <a:pPr lvl="1"/>
            <a:r>
              <a:rPr lang="en-US" dirty="0"/>
              <a:t>Deflection: </a:t>
            </a:r>
          </a:p>
          <a:p>
            <a:pPr lvl="2"/>
            <a:r>
              <a:rPr lang="en-US" dirty="0"/>
              <a:t>Bereavement Adaptation as Deflection Reduction: Bereaved Caregivers Define the Event of Dying</a:t>
            </a:r>
          </a:p>
          <a:p>
            <a:pPr lvl="1"/>
            <a:r>
              <a:rPr lang="en-US" dirty="0"/>
              <a:t>Emotions: </a:t>
            </a:r>
          </a:p>
          <a:p>
            <a:pPr lvl="2"/>
            <a:r>
              <a:rPr lang="en-US" dirty="0"/>
              <a:t>Modeling Status Interventions with Affect Control Theory</a:t>
            </a:r>
          </a:p>
          <a:p>
            <a:pPr lvl="2"/>
            <a:r>
              <a:rPr lang="en-US" dirty="0"/>
              <a:t>The Influence of Occupational Identity on Emotional Experience</a:t>
            </a:r>
          </a:p>
          <a:p>
            <a:pPr lvl="1"/>
            <a:r>
              <a:rPr lang="en-US" dirty="0"/>
              <a:t>Behavior:   </a:t>
            </a:r>
          </a:p>
          <a:p>
            <a:pPr lvl="2"/>
            <a:r>
              <a:rPr lang="en-US" dirty="0"/>
              <a:t>Villains, Victims, and Heroes in Character Theory and Affect Control Theory</a:t>
            </a:r>
          </a:p>
          <a:p>
            <a:r>
              <a:rPr lang="en-US" dirty="0"/>
              <a:t>Deflection:</a:t>
            </a:r>
          </a:p>
          <a:p>
            <a:pPr lvl="1"/>
            <a:r>
              <a:rPr lang="en-US" dirty="0"/>
              <a:t>February 8, February 10</a:t>
            </a:r>
          </a:p>
          <a:p>
            <a:r>
              <a:rPr lang="en-US" dirty="0"/>
              <a:t>Optimal Behavior &amp; Emotions</a:t>
            </a:r>
          </a:p>
          <a:p>
            <a:pPr lvl="1"/>
            <a:r>
              <a:rPr lang="en-US" dirty="0"/>
              <a:t>February 17 </a:t>
            </a:r>
          </a:p>
        </p:txBody>
      </p:sp>
      <p:sp>
        <p:nvSpPr>
          <p:cNvPr id="4" name="Footer Placeholder 3">
            <a:extLst>
              <a:ext uri="{FF2B5EF4-FFF2-40B4-BE49-F238E27FC236}">
                <a16:creationId xmlns:a16="http://schemas.microsoft.com/office/drawing/2014/main" id="{37A10954-FE98-EE01-4D56-F682AB0709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889FBB-E409-8C03-85E8-5ADF0918B9B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439131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0C53-DE72-5572-B1DA-D156561153EF}"/>
              </a:ext>
            </a:extLst>
          </p:cNvPr>
          <p:cNvSpPr>
            <a:spLocks noGrp="1"/>
          </p:cNvSpPr>
          <p:nvPr>
            <p:ph type="title"/>
          </p:nvPr>
        </p:nvSpPr>
        <p:spPr/>
        <p:txBody>
          <a:bodyPr/>
          <a:lstStyle/>
          <a:p>
            <a:r>
              <a:rPr lang="en-US" dirty="0"/>
              <a:t>Paper Outline</a:t>
            </a:r>
          </a:p>
        </p:txBody>
      </p:sp>
      <p:sp>
        <p:nvSpPr>
          <p:cNvPr id="3" name="Content Placeholder 2">
            <a:extLst>
              <a:ext uri="{FF2B5EF4-FFF2-40B4-BE49-F238E27FC236}">
                <a16:creationId xmlns:a16="http://schemas.microsoft.com/office/drawing/2014/main" id="{27EC1CD7-3A91-E614-A256-6A9E3CFD816B}"/>
              </a:ext>
            </a:extLst>
          </p:cNvPr>
          <p:cNvSpPr>
            <a:spLocks noGrp="1"/>
          </p:cNvSpPr>
          <p:nvPr>
            <p:ph sz="half" idx="1"/>
          </p:nvPr>
        </p:nvSpPr>
        <p:spPr/>
        <p:txBody>
          <a:bodyPr/>
          <a:lstStyle/>
          <a:p>
            <a:r>
              <a:rPr lang="en-US" dirty="0">
                <a:hlinkClick r:id="rId2"/>
              </a:rPr>
              <a:t>https://docs.google.com/document/d/1FZBCQMF9Ff04_W4a0H6bapquFZ1YBaA83WvGMjd_I2E/edit?usp=sharing</a:t>
            </a:r>
            <a:r>
              <a:rPr lang="en-US" dirty="0"/>
              <a:t> </a:t>
            </a:r>
          </a:p>
        </p:txBody>
      </p:sp>
      <p:sp>
        <p:nvSpPr>
          <p:cNvPr id="4" name="Footer Placeholder 3">
            <a:extLst>
              <a:ext uri="{FF2B5EF4-FFF2-40B4-BE49-F238E27FC236}">
                <a16:creationId xmlns:a16="http://schemas.microsoft.com/office/drawing/2014/main" id="{87FBC6D2-86E2-30EF-3E6C-F414F09A82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9153BD2-27DB-02AC-2271-F26B626169EF}"/>
              </a:ext>
            </a:extLst>
          </p:cNvPr>
          <p:cNvSpPr>
            <a:spLocks noGrp="1"/>
          </p:cNvSpPr>
          <p:nvPr>
            <p:ph type="sldNum" sz="quarter" idx="12"/>
          </p:nvPr>
        </p:nvSpPr>
        <p:spPr/>
        <p:txBody>
          <a:bodyPr/>
          <a:lstStyle/>
          <a:p>
            <a:fld id="{48F63A3B-78C7-47BE-AE5E-E10140E04643}" type="slidenum">
              <a:rPr lang="en-US" smtClean="0"/>
              <a:t>40</a:t>
            </a:fld>
            <a:endParaRPr lang="en-US" dirty="0"/>
          </a:p>
        </p:txBody>
      </p:sp>
    </p:spTree>
    <p:extLst>
      <p:ext uri="{BB962C8B-B14F-4D97-AF65-F5344CB8AC3E}">
        <p14:creationId xmlns:p14="http://schemas.microsoft.com/office/powerpoint/2010/main" val="427886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B666-3712-8567-C436-FEF94C258130}"/>
              </a:ext>
            </a:extLst>
          </p:cNvPr>
          <p:cNvSpPr>
            <a:spLocks noGrp="1"/>
          </p:cNvSpPr>
          <p:nvPr>
            <p:ph type="title"/>
          </p:nvPr>
        </p:nvSpPr>
        <p:spPr>
          <a:xfrm>
            <a:off x="4224528" y="2276856"/>
            <a:ext cx="6766560" cy="768096"/>
          </a:xfrm>
        </p:spPr>
        <p:txBody>
          <a:bodyPr anchor="t">
            <a:normAutofit/>
          </a:bodyPr>
          <a:lstStyle/>
          <a:p>
            <a:pPr>
              <a:lnSpc>
                <a:spcPct val="90000"/>
              </a:lnSpc>
            </a:pPr>
            <a:r>
              <a:rPr lang="en-US" sz="3700"/>
              <a:t>Participation Grades</a:t>
            </a:r>
          </a:p>
        </p:txBody>
      </p:sp>
      <p:sp>
        <p:nvSpPr>
          <p:cNvPr id="3" name="Content Placeholder 2">
            <a:extLst>
              <a:ext uri="{FF2B5EF4-FFF2-40B4-BE49-F238E27FC236}">
                <a16:creationId xmlns:a16="http://schemas.microsoft.com/office/drawing/2014/main" id="{DFD13250-B746-3EFB-FBC0-7965D68641C6}"/>
              </a:ext>
            </a:extLst>
          </p:cNvPr>
          <p:cNvSpPr>
            <a:spLocks noGrp="1"/>
          </p:cNvSpPr>
          <p:nvPr>
            <p:ph idx="1"/>
          </p:nvPr>
        </p:nvSpPr>
        <p:spPr>
          <a:xfrm>
            <a:off x="4224528" y="3222752"/>
            <a:ext cx="6766560" cy="2700528"/>
          </a:xfrm>
        </p:spPr>
        <p:txBody>
          <a:bodyPr>
            <a:normAutofit/>
          </a:bodyPr>
          <a:lstStyle/>
          <a:p>
            <a:r>
              <a:rPr lang="en-US" dirty="0"/>
              <a:t>Adjusted to reflect a few in-class activities I forgot about</a:t>
            </a:r>
          </a:p>
          <a:p>
            <a:r>
              <a:rPr lang="en-US" dirty="0"/>
              <a:t>If you do go back and add the annotated bibliographies that you did not complete,</a:t>
            </a:r>
          </a:p>
          <a:p>
            <a:pPr lvl="1"/>
            <a:r>
              <a:rPr lang="en-US" b="1" dirty="0"/>
              <a:t>Please email me so I can go back and change your grade with the half-credit</a:t>
            </a:r>
          </a:p>
        </p:txBody>
      </p:sp>
      <p:sp>
        <p:nvSpPr>
          <p:cNvPr id="10" name="Footer Placeholder 3">
            <a:extLst>
              <a:ext uri="{FF2B5EF4-FFF2-40B4-BE49-F238E27FC236}">
                <a16:creationId xmlns:a16="http://schemas.microsoft.com/office/drawing/2014/main" id="{D2EA2493-BDCE-A832-3DCD-D5587D1C16D1}"/>
              </a:ext>
            </a:extLst>
          </p:cNvPr>
          <p:cNvSpPr>
            <a:spLocks noGrp="1"/>
          </p:cNvSpPr>
          <p:nvPr>
            <p:ph type="ftr" sz="quarter" idx="11"/>
          </p:nvPr>
        </p:nvSpPr>
        <p:spPr>
          <a:xfrm>
            <a:off x="4224528" y="457200"/>
            <a:ext cx="3200400" cy="274320"/>
          </a:xfrm>
        </p:spPr>
        <p:txBody>
          <a:bodyPr/>
          <a:lstStyle/>
          <a:p>
            <a:pPr>
              <a:spcAft>
                <a:spcPts val="600"/>
              </a:spcAft>
            </a:pPr>
            <a:endParaRPr lang="en-US" dirty="0"/>
          </a:p>
        </p:txBody>
      </p:sp>
      <p:sp>
        <p:nvSpPr>
          <p:cNvPr id="5" name="Slide Number Placeholder 4">
            <a:extLst>
              <a:ext uri="{FF2B5EF4-FFF2-40B4-BE49-F238E27FC236}">
                <a16:creationId xmlns:a16="http://schemas.microsoft.com/office/drawing/2014/main" id="{F05C780A-A8F2-A847-1971-F9173FCE793B}"/>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5</a:t>
            </a:fld>
            <a:endParaRPr lang="en-US"/>
          </a:p>
        </p:txBody>
      </p:sp>
    </p:spTree>
    <p:extLst>
      <p:ext uri="{BB962C8B-B14F-4D97-AF65-F5344CB8AC3E}">
        <p14:creationId xmlns:p14="http://schemas.microsoft.com/office/powerpoint/2010/main" val="294064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3198B1-54BB-06D0-A959-E34200185E31}"/>
              </a:ext>
            </a:extLst>
          </p:cNvPr>
          <p:cNvSpPr>
            <a:spLocks noGrp="1"/>
          </p:cNvSpPr>
          <p:nvPr>
            <p:ph type="title"/>
          </p:nvPr>
        </p:nvSpPr>
        <p:spPr>
          <a:xfrm>
            <a:off x="758952" y="1216152"/>
            <a:ext cx="10671048" cy="768096"/>
          </a:xfrm>
        </p:spPr>
        <p:txBody>
          <a:bodyPr anchor="t">
            <a:normAutofit/>
          </a:bodyPr>
          <a:lstStyle/>
          <a:p>
            <a:r>
              <a:rPr lang="en-US" dirty="0"/>
              <a:t>Cultural Meaning</a:t>
            </a:r>
          </a:p>
        </p:txBody>
      </p:sp>
      <p:sp>
        <p:nvSpPr>
          <p:cNvPr id="4" name="Footer Placeholder 3">
            <a:extLst>
              <a:ext uri="{FF2B5EF4-FFF2-40B4-BE49-F238E27FC236}">
                <a16:creationId xmlns:a16="http://schemas.microsoft.com/office/drawing/2014/main" id="{064C92B0-7E52-5F3D-2CB5-65C78F3CA34A}"/>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dirty="0"/>
              <a:t>Affect Control Theory: Sentiments</a:t>
            </a:r>
          </a:p>
        </p:txBody>
      </p:sp>
      <p:sp>
        <p:nvSpPr>
          <p:cNvPr id="5" name="Slide Number Placeholder 4">
            <a:extLst>
              <a:ext uri="{FF2B5EF4-FFF2-40B4-BE49-F238E27FC236}">
                <a16:creationId xmlns:a16="http://schemas.microsoft.com/office/drawing/2014/main" id="{855AD2D8-1A1B-EF6C-43CE-B6A8AFF3596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6</a:t>
            </a:fld>
            <a:endParaRPr lang="en-US"/>
          </a:p>
        </p:txBody>
      </p:sp>
      <p:graphicFrame>
        <p:nvGraphicFramePr>
          <p:cNvPr id="9" name="Content Placeholder 6">
            <a:extLst>
              <a:ext uri="{FF2B5EF4-FFF2-40B4-BE49-F238E27FC236}">
                <a16:creationId xmlns:a16="http://schemas.microsoft.com/office/drawing/2014/main" id="{7043C111-30BB-1943-610E-F121CF066942}"/>
              </a:ext>
            </a:extLst>
          </p:cNvPr>
          <p:cNvGraphicFramePr>
            <a:graphicFrameLocks noGrp="1"/>
          </p:cNvGraphicFramePr>
          <p:nvPr>
            <p:ph sz="half" idx="1"/>
            <p:extLst>
              <p:ext uri="{D42A27DB-BD31-4B8C-83A1-F6EECF244321}">
                <p14:modId xmlns:p14="http://schemas.microsoft.com/office/powerpoint/2010/main" val="629001029"/>
              </p:ext>
            </p:extLst>
          </p:nvPr>
        </p:nvGraphicFramePr>
        <p:xfrm>
          <a:off x="539496" y="2103120"/>
          <a:ext cx="11119104"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89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1661720712"/>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1" dirty="0"/>
                        <a:t>High</a:t>
                      </a:r>
                    </a:p>
                  </a:txBody>
                  <a:tcPr/>
                </a:tc>
                <a:tc>
                  <a:txBody>
                    <a:bodyPr/>
                    <a:lstStyle/>
                    <a:p>
                      <a:r>
                        <a:rPr lang="en-US" b="1" dirty="0"/>
                        <a:t>High</a:t>
                      </a:r>
                    </a:p>
                  </a:txBody>
                  <a:tcPr/>
                </a:tc>
                <a:tc>
                  <a:txBody>
                    <a:bodyPr/>
                    <a:lstStyle/>
                    <a:p>
                      <a:r>
                        <a:rPr lang="en-US" b="1" dirty="0"/>
                        <a:t>High </a:t>
                      </a:r>
                    </a:p>
                  </a:txBody>
                  <a:tcPr/>
                </a:tc>
                <a:tc>
                  <a:txBody>
                    <a:bodyPr/>
                    <a:lstStyle/>
                    <a:p>
                      <a:r>
                        <a:rPr lang="en-US" b="1" dirty="0"/>
                        <a:t>Firefighter, </a:t>
                      </a:r>
                    </a:p>
                    <a:p>
                      <a:r>
                        <a:rPr lang="en-US" b="1" dirty="0"/>
                        <a:t>Winner, brain</a:t>
                      </a:r>
                    </a:p>
                  </a:txBody>
                  <a:tcPr/>
                </a:tc>
                <a:tc>
                  <a:txBody>
                    <a:bodyPr/>
                    <a:lstStyle/>
                    <a:p>
                      <a:r>
                        <a:rPr lang="en-US" b="1" dirty="0"/>
                        <a:t>Rescue, save, cheer</a:t>
                      </a:r>
                    </a:p>
                  </a:txBody>
                  <a:tcPr/>
                </a:tc>
                <a:tc>
                  <a:txBody>
                    <a:bodyPr/>
                    <a:lstStyle/>
                    <a:p>
                      <a:r>
                        <a:rPr lang="en-US" b="1" dirty="0"/>
                        <a:t>overjoyed</a:t>
                      </a:r>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02777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21088496"/>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b="1" dirty="0"/>
                        <a:t>High</a:t>
                      </a:r>
                    </a:p>
                  </a:txBody>
                  <a:tcPr/>
                </a:tc>
                <a:tc>
                  <a:txBody>
                    <a:bodyPr/>
                    <a:lstStyle/>
                    <a:p>
                      <a:r>
                        <a:rPr lang="en-US" b="1" dirty="0"/>
                        <a:t>High</a:t>
                      </a:r>
                    </a:p>
                  </a:txBody>
                  <a:tcPr/>
                </a:tc>
                <a:tc>
                  <a:txBody>
                    <a:bodyPr/>
                    <a:lstStyle/>
                    <a:p>
                      <a:r>
                        <a:rPr lang="en-US" b="1" dirty="0"/>
                        <a:t>Low</a:t>
                      </a:r>
                    </a:p>
                  </a:txBody>
                  <a:tcPr/>
                </a:tc>
                <a:tc>
                  <a:txBody>
                    <a:bodyPr/>
                    <a:lstStyle/>
                    <a:p>
                      <a:r>
                        <a:rPr lang="en-US" b="1" dirty="0"/>
                        <a:t>Grandparent,</a:t>
                      </a:r>
                    </a:p>
                    <a:p>
                      <a:r>
                        <a:rPr lang="en-US" b="1" dirty="0"/>
                        <a:t>writer</a:t>
                      </a:r>
                    </a:p>
                  </a:txBody>
                  <a:tcPr/>
                </a:tc>
                <a:tc>
                  <a:txBody>
                    <a:bodyPr/>
                    <a:lstStyle/>
                    <a:p>
                      <a:r>
                        <a:rPr lang="en-US" b="1" dirty="0"/>
                        <a:t>Comfort, calm, </a:t>
                      </a:r>
                      <a:r>
                        <a:rPr lang="en-US" b="1" dirty="0" err="1"/>
                        <a:t>pray_for</a:t>
                      </a:r>
                      <a:endParaRPr lang="en-US" b="1" dirty="0"/>
                    </a:p>
                  </a:txBody>
                  <a:tcPr/>
                </a:tc>
                <a:tc>
                  <a:txBody>
                    <a:bodyPr/>
                    <a:lstStyle/>
                    <a:p>
                      <a:r>
                        <a:rPr lang="en-US" b="1" dirty="0"/>
                        <a:t>Peaceful, </a:t>
                      </a:r>
                      <a:r>
                        <a:rPr lang="en-US" b="1" dirty="0" err="1"/>
                        <a:t>at_ease</a:t>
                      </a:r>
                      <a:endParaRPr lang="en-US" b="1" dirty="0"/>
                    </a:p>
                  </a:txBody>
                  <a:tcPr/>
                </a:tc>
                <a:extLst>
                  <a:ext uri="{0D108BD9-81ED-4DB2-BD59-A6C34878D82A}">
                    <a16:rowId xmlns:a16="http://schemas.microsoft.com/office/drawing/2014/main" val="465032878"/>
                  </a:ext>
                </a:extLst>
              </a:tr>
              <a:tr h="450723">
                <a:tc>
                  <a:txBody>
                    <a:bodyPr/>
                    <a:lstStyle/>
                    <a:p>
                      <a:r>
                        <a:rPr lang="en-US" dirty="0"/>
                        <a:t>High</a:t>
                      </a:r>
                    </a:p>
                  </a:txBody>
                  <a:tcPr/>
                </a:tc>
                <a:tc>
                  <a:txBody>
                    <a:bodyPr/>
                    <a:lstStyle/>
                    <a:p>
                      <a:r>
                        <a:rPr lang="en-US" dirty="0"/>
                        <a:t>Low</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51032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BD4-3CFC-7FDD-79FF-468D6A531724}"/>
              </a:ext>
            </a:extLst>
          </p:cNvPr>
          <p:cNvSpPr>
            <a:spLocks noGrp="1"/>
          </p:cNvSpPr>
          <p:nvPr>
            <p:ph type="title"/>
          </p:nvPr>
        </p:nvSpPr>
        <p:spPr/>
        <p:txBody>
          <a:bodyPr/>
          <a:lstStyle/>
          <a:p>
            <a:r>
              <a:rPr lang="en-US" dirty="0"/>
              <a:t>8 Quadrants</a:t>
            </a:r>
          </a:p>
        </p:txBody>
      </p:sp>
      <p:graphicFrame>
        <p:nvGraphicFramePr>
          <p:cNvPr id="6" name="Table 6">
            <a:extLst>
              <a:ext uri="{FF2B5EF4-FFF2-40B4-BE49-F238E27FC236}">
                <a16:creationId xmlns:a16="http://schemas.microsoft.com/office/drawing/2014/main" id="{12FAB2B3-D0F2-1BE2-CF50-D1DC732C6372}"/>
              </a:ext>
            </a:extLst>
          </p:cNvPr>
          <p:cNvGraphicFramePr>
            <a:graphicFrameLocks noGrp="1"/>
          </p:cNvGraphicFramePr>
          <p:nvPr>
            <p:ph sz="half" idx="1"/>
            <p:extLst>
              <p:ext uri="{D42A27DB-BD31-4B8C-83A1-F6EECF244321}">
                <p14:modId xmlns:p14="http://schemas.microsoft.com/office/powerpoint/2010/main" val="3321201120"/>
              </p:ext>
            </p:extLst>
          </p:nvPr>
        </p:nvGraphicFramePr>
        <p:xfrm>
          <a:off x="758952" y="2154936"/>
          <a:ext cx="10486980" cy="4435221"/>
        </p:xfrm>
        <a:graphic>
          <a:graphicData uri="http://schemas.openxmlformats.org/drawingml/2006/table">
            <a:tbl>
              <a:tblPr firstRow="1" bandRow="1">
                <a:tableStyleId>{BC89EF96-8CEA-46FF-86C4-4CE0E7609802}</a:tableStyleId>
              </a:tblPr>
              <a:tblGrid>
                <a:gridCol w="1747830">
                  <a:extLst>
                    <a:ext uri="{9D8B030D-6E8A-4147-A177-3AD203B41FA5}">
                      <a16:colId xmlns:a16="http://schemas.microsoft.com/office/drawing/2014/main" val="3592578179"/>
                    </a:ext>
                  </a:extLst>
                </a:gridCol>
                <a:gridCol w="1747830">
                  <a:extLst>
                    <a:ext uri="{9D8B030D-6E8A-4147-A177-3AD203B41FA5}">
                      <a16:colId xmlns:a16="http://schemas.microsoft.com/office/drawing/2014/main" val="4232783446"/>
                    </a:ext>
                  </a:extLst>
                </a:gridCol>
                <a:gridCol w="1747830">
                  <a:extLst>
                    <a:ext uri="{9D8B030D-6E8A-4147-A177-3AD203B41FA5}">
                      <a16:colId xmlns:a16="http://schemas.microsoft.com/office/drawing/2014/main" val="961847286"/>
                    </a:ext>
                  </a:extLst>
                </a:gridCol>
                <a:gridCol w="1747830">
                  <a:extLst>
                    <a:ext uri="{9D8B030D-6E8A-4147-A177-3AD203B41FA5}">
                      <a16:colId xmlns:a16="http://schemas.microsoft.com/office/drawing/2014/main" val="2397932065"/>
                    </a:ext>
                  </a:extLst>
                </a:gridCol>
                <a:gridCol w="1747830">
                  <a:extLst>
                    <a:ext uri="{9D8B030D-6E8A-4147-A177-3AD203B41FA5}">
                      <a16:colId xmlns:a16="http://schemas.microsoft.com/office/drawing/2014/main" val="2537903496"/>
                    </a:ext>
                  </a:extLst>
                </a:gridCol>
                <a:gridCol w="1747830">
                  <a:extLst>
                    <a:ext uri="{9D8B030D-6E8A-4147-A177-3AD203B41FA5}">
                      <a16:colId xmlns:a16="http://schemas.microsoft.com/office/drawing/2014/main" val="4163720478"/>
                    </a:ext>
                  </a:extLst>
                </a:gridCol>
              </a:tblGrid>
              <a:tr h="450723">
                <a:tc>
                  <a:txBody>
                    <a:bodyPr/>
                    <a:lstStyle/>
                    <a:p>
                      <a:r>
                        <a:rPr lang="en-US" dirty="0"/>
                        <a:t>Evaluation</a:t>
                      </a:r>
                    </a:p>
                  </a:txBody>
                  <a:tcPr/>
                </a:tc>
                <a:tc>
                  <a:txBody>
                    <a:bodyPr/>
                    <a:lstStyle/>
                    <a:p>
                      <a:r>
                        <a:rPr lang="en-US" dirty="0"/>
                        <a:t>Potency</a:t>
                      </a:r>
                    </a:p>
                  </a:txBody>
                  <a:tcPr/>
                </a:tc>
                <a:tc>
                  <a:txBody>
                    <a:bodyPr/>
                    <a:lstStyle/>
                    <a:p>
                      <a:r>
                        <a:rPr lang="en-US" dirty="0"/>
                        <a:t>Activity</a:t>
                      </a:r>
                    </a:p>
                  </a:txBody>
                  <a:tcPr/>
                </a:tc>
                <a:tc>
                  <a:txBody>
                    <a:bodyPr/>
                    <a:lstStyle/>
                    <a:p>
                      <a:r>
                        <a:rPr lang="en-US" dirty="0"/>
                        <a:t>Example identities</a:t>
                      </a:r>
                    </a:p>
                  </a:txBody>
                  <a:tcPr/>
                </a:tc>
                <a:tc>
                  <a:txBody>
                    <a:bodyPr/>
                    <a:lstStyle/>
                    <a:p>
                      <a:r>
                        <a:rPr lang="en-US" dirty="0"/>
                        <a:t>Example behaviors</a:t>
                      </a:r>
                    </a:p>
                  </a:txBody>
                  <a:tcPr/>
                </a:tc>
                <a:tc>
                  <a:txBody>
                    <a:bodyPr/>
                    <a:lstStyle/>
                    <a:p>
                      <a:r>
                        <a:rPr lang="en-US" dirty="0"/>
                        <a:t>Example emotions</a:t>
                      </a:r>
                    </a:p>
                  </a:txBody>
                  <a:tcPr/>
                </a:tc>
                <a:extLst>
                  <a:ext uri="{0D108BD9-81ED-4DB2-BD59-A6C34878D82A}">
                    <a16:rowId xmlns:a16="http://schemas.microsoft.com/office/drawing/2014/main" val="2066076189"/>
                  </a:ext>
                </a:extLst>
              </a:tr>
              <a:tr h="450723">
                <a:tc>
                  <a:txBody>
                    <a:bodyPr/>
                    <a:lstStyle/>
                    <a:p>
                      <a:r>
                        <a:rPr lang="en-US" b="0" dirty="0"/>
                        <a:t>High</a:t>
                      </a:r>
                    </a:p>
                  </a:txBody>
                  <a:tcPr/>
                </a:tc>
                <a:tc>
                  <a:txBody>
                    <a:bodyPr/>
                    <a:lstStyle/>
                    <a:p>
                      <a:r>
                        <a:rPr lang="en-US" b="0" dirty="0"/>
                        <a:t>High</a:t>
                      </a:r>
                    </a:p>
                  </a:txBody>
                  <a:tcPr/>
                </a:tc>
                <a:tc>
                  <a:txBody>
                    <a:bodyPr/>
                    <a:lstStyle/>
                    <a:p>
                      <a:r>
                        <a:rPr lang="en-US" b="0" dirty="0"/>
                        <a:t>High </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4238723445"/>
                  </a:ext>
                </a:extLst>
              </a:tr>
              <a:tr h="450723">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65032878"/>
                  </a:ext>
                </a:extLst>
              </a:tr>
              <a:tr h="450723">
                <a:tc>
                  <a:txBody>
                    <a:bodyPr/>
                    <a:lstStyle/>
                    <a:p>
                      <a:r>
                        <a:rPr lang="en-US" b="1" dirty="0"/>
                        <a:t>High</a:t>
                      </a:r>
                    </a:p>
                  </a:txBody>
                  <a:tcPr/>
                </a:tc>
                <a:tc>
                  <a:txBody>
                    <a:bodyPr/>
                    <a:lstStyle/>
                    <a:p>
                      <a:r>
                        <a:rPr lang="en-US" b="1" dirty="0"/>
                        <a:t>Low</a:t>
                      </a:r>
                    </a:p>
                  </a:txBody>
                  <a:tcPr/>
                </a:tc>
                <a:tc>
                  <a:txBody>
                    <a:bodyPr/>
                    <a:lstStyle/>
                    <a:p>
                      <a:r>
                        <a:rPr lang="en-US" b="1" dirty="0"/>
                        <a:t>High </a:t>
                      </a:r>
                    </a:p>
                  </a:txBody>
                  <a:tcPr/>
                </a:tc>
                <a:tc>
                  <a:txBody>
                    <a:bodyPr/>
                    <a:lstStyle/>
                    <a:p>
                      <a:r>
                        <a:rPr lang="en-US" b="1" dirty="0"/>
                        <a:t>Baby, toddler, </a:t>
                      </a:r>
                    </a:p>
                    <a:p>
                      <a:r>
                        <a:rPr lang="en-US" b="1" dirty="0"/>
                        <a:t>Infant, child</a:t>
                      </a:r>
                    </a:p>
                  </a:txBody>
                  <a:tcPr/>
                </a:tc>
                <a:tc>
                  <a:txBody>
                    <a:bodyPr/>
                    <a:lstStyle/>
                    <a:p>
                      <a:r>
                        <a:rPr lang="en-US" b="1" dirty="0" err="1"/>
                        <a:t>Chatter_to</a:t>
                      </a:r>
                      <a:endParaRPr lang="en-US" b="1" dirty="0"/>
                    </a:p>
                  </a:txBody>
                  <a:tcPr/>
                </a:tc>
                <a:tc>
                  <a:txBody>
                    <a:bodyPr/>
                    <a:lstStyle/>
                    <a:p>
                      <a:r>
                        <a:rPr lang="en-US" b="1" dirty="0"/>
                        <a:t>acquiescent</a:t>
                      </a:r>
                    </a:p>
                  </a:txBody>
                  <a:tcPr/>
                </a:tc>
                <a:extLst>
                  <a:ext uri="{0D108BD9-81ED-4DB2-BD59-A6C34878D82A}">
                    <a16:rowId xmlns:a16="http://schemas.microsoft.com/office/drawing/2014/main" val="254795746"/>
                  </a:ext>
                </a:extLst>
              </a:tr>
              <a:tr h="450723">
                <a:tc>
                  <a:txBody>
                    <a:bodyPr/>
                    <a:lstStyle/>
                    <a:p>
                      <a:r>
                        <a:rPr lang="en-US" dirty="0"/>
                        <a:t>High</a:t>
                      </a:r>
                    </a:p>
                  </a:txBody>
                  <a:tcPr/>
                </a:tc>
                <a:tc>
                  <a:txBody>
                    <a:bodyPr/>
                    <a:lstStyle/>
                    <a:p>
                      <a:r>
                        <a:rPr lang="en-US" dirty="0"/>
                        <a:t>Low</a:t>
                      </a:r>
                    </a:p>
                  </a:txBody>
                  <a:tcPr/>
                </a:tc>
                <a:tc>
                  <a:txBody>
                    <a:bodyPr/>
                    <a:lstStyle/>
                    <a:p>
                      <a:r>
                        <a:rPr lang="en-US" dirty="0"/>
                        <a:t>Low</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01023464"/>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1954140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High</a:t>
                      </a:r>
                    </a:p>
                  </a:txBody>
                  <a:tcPr/>
                </a:tc>
                <a:tc>
                  <a:txBody>
                    <a:bodyPr/>
                    <a:lstStyle/>
                    <a:p>
                      <a:r>
                        <a:rPr lang="en-US" dirty="0"/>
                        <a:t>Low</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6586177"/>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abon Next LT"/>
                          <a:ea typeface="+mn-ea"/>
                          <a:cs typeface="+mn-cs"/>
                        </a:rPr>
                        <a:t>Low</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a:txBody>
                  <a:tcPr/>
                </a:tc>
                <a:tc>
                  <a:txBody>
                    <a:bodyPr/>
                    <a:lstStyle/>
                    <a:p>
                      <a:r>
                        <a:rPr lang="en-US" dirty="0"/>
                        <a:t>Low </a:t>
                      </a:r>
                    </a:p>
                  </a:txBody>
                  <a:tcPr/>
                </a:tc>
                <a:tc>
                  <a:txBody>
                    <a:bodyPr/>
                    <a:lstStyle/>
                    <a:p>
                      <a:r>
                        <a:rPr lang="en-US" dirty="0"/>
                        <a:t>High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1401979"/>
                  </a:ext>
                </a:extLst>
              </a:tr>
              <a:tr h="450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abon Next LT"/>
                          <a:ea typeface="+mn-ea"/>
                          <a:cs typeface="+mn-cs"/>
                        </a:rPr>
                        <a:t>Low</a:t>
                      </a:r>
                    </a:p>
                  </a:txBody>
                  <a:tcPr/>
                </a:tc>
                <a:tc>
                  <a:txBody>
                    <a:bodyPr/>
                    <a:lstStyle/>
                    <a:p>
                      <a:r>
                        <a:rPr lang="en-US" dirty="0"/>
                        <a:t>Low</a:t>
                      </a:r>
                    </a:p>
                  </a:txBody>
                  <a:tcPr/>
                </a:tc>
                <a:tc>
                  <a:txBody>
                    <a:bodyPr/>
                    <a:lstStyle/>
                    <a:p>
                      <a:r>
                        <a:rPr lang="en-US" dirty="0"/>
                        <a:t>Low</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08499420"/>
                  </a:ext>
                </a:extLst>
              </a:tr>
            </a:tbl>
          </a:graphicData>
        </a:graphic>
      </p:graphicFrame>
      <p:sp>
        <p:nvSpPr>
          <p:cNvPr id="4" name="Footer Placeholder 3">
            <a:extLst>
              <a:ext uri="{FF2B5EF4-FFF2-40B4-BE49-F238E27FC236}">
                <a16:creationId xmlns:a16="http://schemas.microsoft.com/office/drawing/2014/main" id="{FF95C570-6153-E1E4-4962-CB54D1D15B81}"/>
              </a:ext>
            </a:extLst>
          </p:cNvPr>
          <p:cNvSpPr>
            <a:spLocks noGrp="1"/>
          </p:cNvSpPr>
          <p:nvPr>
            <p:ph type="ftr" sz="quarter" idx="11"/>
          </p:nvPr>
        </p:nvSpPr>
        <p:spPr/>
        <p:txBody>
          <a:bodyPr/>
          <a:lstStyle/>
          <a:p>
            <a:r>
              <a:rPr lang="en-US" dirty="0"/>
              <a:t>Affect Control Theory: Sentiments</a:t>
            </a:r>
          </a:p>
        </p:txBody>
      </p:sp>
      <p:sp>
        <p:nvSpPr>
          <p:cNvPr id="5" name="Slide Number Placeholder 4">
            <a:extLst>
              <a:ext uri="{FF2B5EF4-FFF2-40B4-BE49-F238E27FC236}">
                <a16:creationId xmlns:a16="http://schemas.microsoft.com/office/drawing/2014/main" id="{636229B0-C10D-1F39-83A8-2A36B594026C}"/>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8373591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1449</TotalTime>
  <Words>1859</Words>
  <Application>Microsoft Macintosh PowerPoint</Application>
  <PresentationFormat>Widescreen</PresentationFormat>
  <Paragraphs>772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Sabon Next LT</vt:lpstr>
      <vt:lpstr>Office Theme</vt:lpstr>
      <vt:lpstr>Affect Control Theory: Review</vt:lpstr>
      <vt:lpstr>Outline</vt:lpstr>
      <vt:lpstr>Questions</vt:lpstr>
      <vt:lpstr>Relevant Readings &amp; Slides</vt:lpstr>
      <vt:lpstr>Participation Grades</vt:lpstr>
      <vt:lpstr>Cultural Meaning</vt:lpstr>
      <vt:lpstr>8 Quadrants</vt:lpstr>
      <vt:lpstr>8 Quadrants</vt:lpstr>
      <vt:lpstr>8 Quadrants</vt:lpstr>
      <vt:lpstr>8 Quadrants</vt:lpstr>
      <vt:lpstr>8 Quadrants</vt:lpstr>
      <vt:lpstr>8 Quadrants</vt:lpstr>
      <vt:lpstr>8 Quadrants</vt:lpstr>
      <vt:lpstr>8 Quadrants</vt:lpstr>
      <vt:lpstr>Deflection</vt:lpstr>
      <vt:lpstr>Deflection</vt:lpstr>
      <vt:lpstr>Deflection</vt:lpstr>
      <vt:lpstr>Deflection</vt:lpstr>
      <vt:lpstr>Deflection</vt:lpstr>
      <vt:lpstr>Calculating Deflection</vt:lpstr>
      <vt:lpstr>Calculating Deflection</vt:lpstr>
      <vt:lpstr>Calculating Deflection</vt:lpstr>
      <vt:lpstr>Interpreting Deflection</vt:lpstr>
      <vt:lpstr>Interpreting Deflection</vt:lpstr>
      <vt:lpstr>Optimal behavior</vt:lpstr>
      <vt:lpstr>Optimal behavior</vt:lpstr>
      <vt:lpstr>Optimal behavior</vt:lpstr>
      <vt:lpstr>Optimal behavior</vt:lpstr>
      <vt:lpstr>Optimal behavior</vt:lpstr>
      <vt:lpstr>Optimal behavior</vt:lpstr>
      <vt:lpstr>Emotions</vt:lpstr>
      <vt:lpstr>Emotions</vt:lpstr>
      <vt:lpstr>Characteristic Emotion</vt:lpstr>
      <vt:lpstr>Characteristic Emotion</vt:lpstr>
      <vt:lpstr>Structural Emotion</vt:lpstr>
      <vt:lpstr>Structural Emotion</vt:lpstr>
      <vt:lpstr>Relabeling</vt:lpstr>
      <vt:lpstr>Relabeling</vt:lpstr>
      <vt:lpstr>Example</vt:lpstr>
      <vt:lpstr>Paper 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 Control Theory: Sentiments</dc:title>
  <dc:subject/>
  <dc:creator>Em Maloney</dc:creator>
  <cp:lastModifiedBy>Em Maloney</cp:lastModifiedBy>
  <cp:revision>12</cp:revision>
  <dcterms:created xsi:type="dcterms:W3CDTF">2023-01-26T18:48:43Z</dcterms:created>
  <dcterms:modified xsi:type="dcterms:W3CDTF">2023-04-19T15:25:37Z</dcterms:modified>
</cp:coreProperties>
</file>