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8" r:id="rId3"/>
    <p:sldId id="259" r:id="rId4"/>
    <p:sldId id="260" r:id="rId5"/>
    <p:sldId id="264" r:id="rId6"/>
    <p:sldId id="277" r:id="rId7"/>
    <p:sldId id="278" r:id="rId8"/>
    <p:sldId id="279" r:id="rId9"/>
    <p:sldId id="267" r:id="rId10"/>
    <p:sldId id="266" r:id="rId11"/>
    <p:sldId id="261" r:id="rId12"/>
    <p:sldId id="265" r:id="rId13"/>
    <p:sldId id="268" r:id="rId14"/>
    <p:sldId id="262" r:id="rId15"/>
    <p:sldId id="275" r:id="rId16"/>
    <p:sldId id="274" r:id="rId17"/>
    <p:sldId id="280" r:id="rId18"/>
    <p:sldId id="276" r:id="rId19"/>
    <p:sldId id="263" r:id="rId20"/>
    <p:sldId id="269" r:id="rId21"/>
    <p:sldId id="281" r:id="rId22"/>
    <p:sldId id="270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6CE72-8726-4981-B26D-481B13A76DD9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B7564E-EBEF-4AC9-AD6F-917D0FE4DCFB}">
      <dgm:prSet/>
      <dgm:spPr/>
      <dgm:t>
        <a:bodyPr/>
        <a:lstStyle/>
        <a:p>
          <a:r>
            <a:rPr lang="en-US"/>
            <a:t>Visibility </a:t>
          </a:r>
        </a:p>
      </dgm:t>
    </dgm:pt>
    <dgm:pt modelId="{404CD34A-4010-49FD-A5DD-2A3B56BA331C}" type="parTrans" cxnId="{5CCBB32C-92AB-4660-9512-7CDE5B687137}">
      <dgm:prSet/>
      <dgm:spPr/>
      <dgm:t>
        <a:bodyPr/>
        <a:lstStyle/>
        <a:p>
          <a:endParaRPr lang="en-US"/>
        </a:p>
      </dgm:t>
    </dgm:pt>
    <dgm:pt modelId="{11E56D57-2E10-4DB4-A16B-5D7516CD0ECD}" type="sibTrans" cxnId="{5CCBB32C-92AB-4660-9512-7CDE5B687137}">
      <dgm:prSet/>
      <dgm:spPr/>
      <dgm:t>
        <a:bodyPr/>
        <a:lstStyle/>
        <a:p>
          <a:endParaRPr lang="en-US"/>
        </a:p>
      </dgm:t>
    </dgm:pt>
    <dgm:pt modelId="{4216318D-D2FE-40CB-9BDC-35647BBA07FC}">
      <dgm:prSet/>
      <dgm:spPr/>
      <dgm:t>
        <a:bodyPr/>
        <a:lstStyle/>
        <a:p>
          <a:r>
            <a:rPr lang="en-US"/>
            <a:t>Contrast</a:t>
          </a:r>
        </a:p>
      </dgm:t>
    </dgm:pt>
    <dgm:pt modelId="{C467E4C2-7ECB-43C4-973B-9FAF981727F5}" type="parTrans" cxnId="{4339E9E1-EBEC-4A56-ABD3-D13028B0F1D6}">
      <dgm:prSet/>
      <dgm:spPr/>
      <dgm:t>
        <a:bodyPr/>
        <a:lstStyle/>
        <a:p>
          <a:endParaRPr lang="en-US"/>
        </a:p>
      </dgm:t>
    </dgm:pt>
    <dgm:pt modelId="{64DDC832-F9F8-467D-ADE3-648F3425FC3F}" type="sibTrans" cxnId="{4339E9E1-EBEC-4A56-ABD3-D13028B0F1D6}">
      <dgm:prSet/>
      <dgm:spPr/>
      <dgm:t>
        <a:bodyPr/>
        <a:lstStyle/>
        <a:p>
          <a:endParaRPr lang="en-US"/>
        </a:p>
      </dgm:t>
    </dgm:pt>
    <dgm:pt modelId="{E5C329A9-57B7-4365-A75E-68EB18A85FB3}">
      <dgm:prSet/>
      <dgm:spPr/>
      <dgm:t>
        <a:bodyPr/>
        <a:lstStyle/>
        <a:p>
          <a:r>
            <a:rPr lang="en-US"/>
            <a:t>Assimiliation</a:t>
          </a:r>
        </a:p>
      </dgm:t>
    </dgm:pt>
    <dgm:pt modelId="{1B3823DB-7C5C-4B12-8BD7-06AE0FBD501A}" type="parTrans" cxnId="{A41EFA97-F2A2-4A2C-AC0D-BAE65A0D9B7C}">
      <dgm:prSet/>
      <dgm:spPr/>
      <dgm:t>
        <a:bodyPr/>
        <a:lstStyle/>
        <a:p>
          <a:endParaRPr lang="en-US"/>
        </a:p>
      </dgm:t>
    </dgm:pt>
    <dgm:pt modelId="{206A1F5F-8ABF-41B0-9A74-F33BC0C3784E}" type="sibTrans" cxnId="{A41EFA97-F2A2-4A2C-AC0D-BAE65A0D9B7C}">
      <dgm:prSet/>
      <dgm:spPr/>
      <dgm:t>
        <a:bodyPr/>
        <a:lstStyle/>
        <a:p>
          <a:endParaRPr lang="en-US"/>
        </a:p>
      </dgm:t>
    </dgm:pt>
    <dgm:pt modelId="{5C990D8D-4CA6-454A-99E5-246C1B3EB959}" type="pres">
      <dgm:prSet presAssocID="{A9D6CE72-8726-4981-B26D-481B13A76DD9}" presName="linear" presStyleCnt="0">
        <dgm:presLayoutVars>
          <dgm:animLvl val="lvl"/>
          <dgm:resizeHandles val="exact"/>
        </dgm:presLayoutVars>
      </dgm:prSet>
      <dgm:spPr/>
    </dgm:pt>
    <dgm:pt modelId="{C71CE3F7-FF35-3E4D-9A77-6D7B562F9B51}" type="pres">
      <dgm:prSet presAssocID="{20B7564E-EBEF-4AC9-AD6F-917D0FE4DC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B29908-7C30-7D4F-A1B9-1FD8C03DFF6B}" type="pres">
      <dgm:prSet presAssocID="{11E56D57-2E10-4DB4-A16B-5D7516CD0ECD}" presName="spacer" presStyleCnt="0"/>
      <dgm:spPr/>
    </dgm:pt>
    <dgm:pt modelId="{46E6F3DD-D86E-1D4F-9681-4D74FC4C8BE8}" type="pres">
      <dgm:prSet presAssocID="{4216318D-D2FE-40CB-9BDC-35647BBA07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F9CE03-57BA-3D42-8AD4-0B18CC87E42C}" type="pres">
      <dgm:prSet presAssocID="{64DDC832-F9F8-467D-ADE3-648F3425FC3F}" presName="spacer" presStyleCnt="0"/>
      <dgm:spPr/>
    </dgm:pt>
    <dgm:pt modelId="{D22A668F-DE5A-0246-8E0D-523604D9DCDB}" type="pres">
      <dgm:prSet presAssocID="{E5C329A9-57B7-4365-A75E-68EB18A85F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CBB32C-92AB-4660-9512-7CDE5B687137}" srcId="{A9D6CE72-8726-4981-B26D-481B13A76DD9}" destId="{20B7564E-EBEF-4AC9-AD6F-917D0FE4DCFB}" srcOrd="0" destOrd="0" parTransId="{404CD34A-4010-49FD-A5DD-2A3B56BA331C}" sibTransId="{11E56D57-2E10-4DB4-A16B-5D7516CD0ECD}"/>
    <dgm:cxn modelId="{BA8CC980-3BD2-7B44-9746-3D90C6F63EB9}" type="presOf" srcId="{E5C329A9-57B7-4365-A75E-68EB18A85FB3}" destId="{D22A668F-DE5A-0246-8E0D-523604D9DCDB}" srcOrd="0" destOrd="0" presId="urn:microsoft.com/office/officeart/2005/8/layout/vList2"/>
    <dgm:cxn modelId="{A41EFA97-F2A2-4A2C-AC0D-BAE65A0D9B7C}" srcId="{A9D6CE72-8726-4981-B26D-481B13A76DD9}" destId="{E5C329A9-57B7-4365-A75E-68EB18A85FB3}" srcOrd="2" destOrd="0" parTransId="{1B3823DB-7C5C-4B12-8BD7-06AE0FBD501A}" sibTransId="{206A1F5F-8ABF-41B0-9A74-F33BC0C3784E}"/>
    <dgm:cxn modelId="{67B612B4-E753-E546-9BB3-47FC46269B6D}" type="presOf" srcId="{A9D6CE72-8726-4981-B26D-481B13A76DD9}" destId="{5C990D8D-4CA6-454A-99E5-246C1B3EB959}" srcOrd="0" destOrd="0" presId="urn:microsoft.com/office/officeart/2005/8/layout/vList2"/>
    <dgm:cxn modelId="{69E77AC3-16F4-5244-A965-2657F6867004}" type="presOf" srcId="{4216318D-D2FE-40CB-9BDC-35647BBA07FC}" destId="{46E6F3DD-D86E-1D4F-9681-4D74FC4C8BE8}" srcOrd="0" destOrd="0" presId="urn:microsoft.com/office/officeart/2005/8/layout/vList2"/>
    <dgm:cxn modelId="{D30F4CCC-1746-C546-95C3-64325D83ECD4}" type="presOf" srcId="{20B7564E-EBEF-4AC9-AD6F-917D0FE4DCFB}" destId="{C71CE3F7-FF35-3E4D-9A77-6D7B562F9B51}" srcOrd="0" destOrd="0" presId="urn:microsoft.com/office/officeart/2005/8/layout/vList2"/>
    <dgm:cxn modelId="{4339E9E1-EBEC-4A56-ABD3-D13028B0F1D6}" srcId="{A9D6CE72-8726-4981-B26D-481B13A76DD9}" destId="{4216318D-D2FE-40CB-9BDC-35647BBA07FC}" srcOrd="1" destOrd="0" parTransId="{C467E4C2-7ECB-43C4-973B-9FAF981727F5}" sibTransId="{64DDC832-F9F8-467D-ADE3-648F3425FC3F}"/>
    <dgm:cxn modelId="{3230AA17-DE5B-A849-9FD8-CE1B2B1714C9}" type="presParOf" srcId="{5C990D8D-4CA6-454A-99E5-246C1B3EB959}" destId="{C71CE3F7-FF35-3E4D-9A77-6D7B562F9B51}" srcOrd="0" destOrd="0" presId="urn:microsoft.com/office/officeart/2005/8/layout/vList2"/>
    <dgm:cxn modelId="{95F2BB3F-94FA-BA44-AC36-6985D65FBDB7}" type="presParOf" srcId="{5C990D8D-4CA6-454A-99E5-246C1B3EB959}" destId="{45B29908-7C30-7D4F-A1B9-1FD8C03DFF6B}" srcOrd="1" destOrd="0" presId="urn:microsoft.com/office/officeart/2005/8/layout/vList2"/>
    <dgm:cxn modelId="{6A01F47C-BD41-1C42-A073-317FDAF4614F}" type="presParOf" srcId="{5C990D8D-4CA6-454A-99E5-246C1B3EB959}" destId="{46E6F3DD-D86E-1D4F-9681-4D74FC4C8BE8}" srcOrd="2" destOrd="0" presId="urn:microsoft.com/office/officeart/2005/8/layout/vList2"/>
    <dgm:cxn modelId="{3D139723-EB58-DA46-8B75-076DD9CDD64A}" type="presParOf" srcId="{5C990D8D-4CA6-454A-99E5-246C1B3EB959}" destId="{24F9CE03-57BA-3D42-8AD4-0B18CC87E42C}" srcOrd="3" destOrd="0" presId="urn:microsoft.com/office/officeart/2005/8/layout/vList2"/>
    <dgm:cxn modelId="{6F330FA1-B4CE-0E4C-8F6A-A433C5289A91}" type="presParOf" srcId="{5C990D8D-4CA6-454A-99E5-246C1B3EB959}" destId="{D22A668F-DE5A-0246-8E0D-523604D9DC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C51F7-E1E0-4E6E-8ACD-F55A3C935908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C6B2F5-8037-4123-B905-648BC5501E44}">
      <dgm:prSet/>
      <dgm:spPr/>
      <dgm:t>
        <a:bodyPr/>
        <a:lstStyle/>
        <a:p>
          <a:r>
            <a:rPr lang="en-US" dirty="0"/>
            <a:t>Informal mechanisms of gatekeeping  </a:t>
          </a:r>
        </a:p>
      </dgm:t>
    </dgm:pt>
    <dgm:pt modelId="{93E09E26-AADA-472D-8867-A82B9108F3D0}" type="parTrans" cxnId="{99238114-6973-428C-94A8-37FC8A543835}">
      <dgm:prSet/>
      <dgm:spPr/>
      <dgm:t>
        <a:bodyPr/>
        <a:lstStyle/>
        <a:p>
          <a:endParaRPr lang="en-US"/>
        </a:p>
      </dgm:t>
    </dgm:pt>
    <dgm:pt modelId="{A61B7589-1927-4026-B33B-606F05AA4B97}" type="sibTrans" cxnId="{99238114-6973-428C-94A8-37FC8A543835}">
      <dgm:prSet/>
      <dgm:spPr/>
      <dgm:t>
        <a:bodyPr/>
        <a:lstStyle/>
        <a:p>
          <a:endParaRPr lang="en-US"/>
        </a:p>
      </dgm:t>
    </dgm:pt>
    <dgm:pt modelId="{224DEBE8-100C-40A7-8833-00B48532AAA7}">
      <dgm:prSet/>
      <dgm:spPr/>
      <dgm:t>
        <a:bodyPr/>
        <a:lstStyle/>
        <a:p>
          <a:r>
            <a:rPr lang="en-US"/>
            <a:t>who gets invited to hang out, grab a beer, etc. </a:t>
          </a:r>
        </a:p>
      </dgm:t>
    </dgm:pt>
    <dgm:pt modelId="{683DA33F-8CE9-45E2-A5EB-3C4547B93B62}" type="parTrans" cxnId="{C5722EF9-0647-446A-AE4D-277FDD027BDA}">
      <dgm:prSet/>
      <dgm:spPr/>
      <dgm:t>
        <a:bodyPr/>
        <a:lstStyle/>
        <a:p>
          <a:endParaRPr lang="en-US"/>
        </a:p>
      </dgm:t>
    </dgm:pt>
    <dgm:pt modelId="{FB066746-DAAB-4AB0-A7F1-06181FF92537}" type="sibTrans" cxnId="{C5722EF9-0647-446A-AE4D-277FDD027BDA}">
      <dgm:prSet/>
      <dgm:spPr/>
      <dgm:t>
        <a:bodyPr/>
        <a:lstStyle/>
        <a:p>
          <a:endParaRPr lang="en-US"/>
        </a:p>
      </dgm:t>
    </dgm:pt>
    <dgm:pt modelId="{4FD1D950-F661-4941-9EB2-9755BD3A848D}">
      <dgm:prSet/>
      <dgm:spPr/>
      <dgm:t>
        <a:bodyPr/>
        <a:lstStyle/>
        <a:p>
          <a:r>
            <a:rPr lang="en-US"/>
            <a:t>Mixing business and pleasure at men-only organizations</a:t>
          </a:r>
        </a:p>
      </dgm:t>
    </dgm:pt>
    <dgm:pt modelId="{FAF533E2-6B11-480E-896F-3060B63E0EF2}" type="parTrans" cxnId="{9E7255F6-B7A6-4C05-9D45-E33C28B604F4}">
      <dgm:prSet/>
      <dgm:spPr/>
      <dgm:t>
        <a:bodyPr/>
        <a:lstStyle/>
        <a:p>
          <a:endParaRPr lang="en-US"/>
        </a:p>
      </dgm:t>
    </dgm:pt>
    <dgm:pt modelId="{31FD00A3-F35B-4BCF-BFA3-9166E8150414}" type="sibTrans" cxnId="{9E7255F6-B7A6-4C05-9D45-E33C28B604F4}">
      <dgm:prSet/>
      <dgm:spPr/>
      <dgm:t>
        <a:bodyPr/>
        <a:lstStyle/>
        <a:p>
          <a:endParaRPr lang="en-US"/>
        </a:p>
      </dgm:t>
    </dgm:pt>
    <dgm:pt modelId="{4C141D4B-CAC8-4A53-828C-F592A095C5CC}">
      <dgm:prSet/>
      <dgm:spPr/>
      <dgm:t>
        <a:bodyPr/>
        <a:lstStyle/>
        <a:p>
          <a:r>
            <a:rPr lang="en-US"/>
            <a:t>“pre-meeting meetings”</a:t>
          </a:r>
        </a:p>
      </dgm:t>
    </dgm:pt>
    <dgm:pt modelId="{F31F9D13-D1CF-457A-95ED-308EAF93370E}" type="parTrans" cxnId="{C9BEF7BD-4752-45F3-A39A-528387751887}">
      <dgm:prSet/>
      <dgm:spPr/>
      <dgm:t>
        <a:bodyPr/>
        <a:lstStyle/>
        <a:p>
          <a:endParaRPr lang="en-US"/>
        </a:p>
      </dgm:t>
    </dgm:pt>
    <dgm:pt modelId="{790A565A-181D-482F-B205-C5FC5B76BCB9}" type="sibTrans" cxnId="{C9BEF7BD-4752-45F3-A39A-528387751887}">
      <dgm:prSet/>
      <dgm:spPr/>
      <dgm:t>
        <a:bodyPr/>
        <a:lstStyle/>
        <a:p>
          <a:endParaRPr lang="en-US"/>
        </a:p>
      </dgm:t>
    </dgm:pt>
    <dgm:pt modelId="{46A6975B-A1FB-461E-9E90-F9F35D6D1463}">
      <dgm:prSet/>
      <dgm:spPr/>
      <dgm:t>
        <a:bodyPr/>
        <a:lstStyle/>
        <a:p>
          <a:r>
            <a:rPr lang="en-US"/>
            <a:t>Loyalty tests</a:t>
          </a:r>
        </a:p>
      </dgm:t>
    </dgm:pt>
    <dgm:pt modelId="{85C4A260-34C0-4A32-B249-E820B21BE435}" type="parTrans" cxnId="{84080F0F-D332-495A-B038-A98CA003DAD1}">
      <dgm:prSet/>
      <dgm:spPr/>
      <dgm:t>
        <a:bodyPr/>
        <a:lstStyle/>
        <a:p>
          <a:endParaRPr lang="en-US"/>
        </a:p>
      </dgm:t>
    </dgm:pt>
    <dgm:pt modelId="{DEE089D8-0805-40BC-A7B7-BCA5C5D8F8CC}" type="sibTrans" cxnId="{84080F0F-D332-495A-B038-A98CA003DAD1}">
      <dgm:prSet/>
      <dgm:spPr/>
      <dgm:t>
        <a:bodyPr/>
        <a:lstStyle/>
        <a:p>
          <a:endParaRPr lang="en-US"/>
        </a:p>
      </dgm:t>
    </dgm:pt>
    <dgm:pt modelId="{CF53B69C-DC56-4C88-A51E-C0E9CEF4CB59}">
      <dgm:prSet/>
      <dgm:spPr/>
      <dgm:t>
        <a:bodyPr/>
        <a:lstStyle/>
        <a:p>
          <a:r>
            <a:rPr lang="en-US" dirty="0"/>
            <a:t>“What are you girls talking about?” </a:t>
          </a:r>
        </a:p>
      </dgm:t>
    </dgm:pt>
    <dgm:pt modelId="{7AA1B658-FBD1-4E14-B434-3F54F572BFBD}" type="parTrans" cxnId="{631F4061-95C0-4AAF-9AD9-B5BF25F678A4}">
      <dgm:prSet/>
      <dgm:spPr/>
      <dgm:t>
        <a:bodyPr/>
        <a:lstStyle/>
        <a:p>
          <a:endParaRPr lang="en-US"/>
        </a:p>
      </dgm:t>
    </dgm:pt>
    <dgm:pt modelId="{9C94E2BF-77BA-43DB-90B2-EBAEFBFA21B2}" type="sibTrans" cxnId="{631F4061-95C0-4AAF-9AD9-B5BF25F678A4}">
      <dgm:prSet/>
      <dgm:spPr/>
      <dgm:t>
        <a:bodyPr/>
        <a:lstStyle/>
        <a:p>
          <a:endParaRPr lang="en-US"/>
        </a:p>
      </dgm:t>
    </dgm:pt>
    <dgm:pt modelId="{F3375A73-9D0F-49FA-A7D7-9160877245B7}">
      <dgm:prSet/>
      <dgm:spPr/>
      <dgm:t>
        <a:bodyPr/>
        <a:lstStyle/>
        <a:p>
          <a:r>
            <a:rPr lang="en-US" dirty="0"/>
            <a:t>Show loyalty by keeping other women down</a:t>
          </a:r>
        </a:p>
      </dgm:t>
    </dgm:pt>
    <dgm:pt modelId="{D97B0F6B-7133-498C-BDAA-BDC4E5584EC4}" type="parTrans" cxnId="{18713BD5-8C5B-498B-8BAB-5A22E99FD0E2}">
      <dgm:prSet/>
      <dgm:spPr/>
      <dgm:t>
        <a:bodyPr/>
        <a:lstStyle/>
        <a:p>
          <a:endParaRPr lang="en-US"/>
        </a:p>
      </dgm:t>
    </dgm:pt>
    <dgm:pt modelId="{2CE5C318-97BC-412C-A119-504888C3BD16}" type="sibTrans" cxnId="{18713BD5-8C5B-498B-8BAB-5A22E99FD0E2}">
      <dgm:prSet/>
      <dgm:spPr/>
      <dgm:t>
        <a:bodyPr/>
        <a:lstStyle/>
        <a:p>
          <a:endParaRPr lang="en-US"/>
        </a:p>
      </dgm:t>
    </dgm:pt>
    <dgm:pt modelId="{260D23A7-FED0-4A99-B1DA-030B72502C43}">
      <dgm:prSet/>
      <dgm:spPr/>
      <dgm:t>
        <a:bodyPr/>
        <a:lstStyle/>
        <a:p>
          <a:r>
            <a:rPr lang="en-US"/>
            <a:t>“one of the guys” </a:t>
          </a:r>
        </a:p>
      </dgm:t>
    </dgm:pt>
    <dgm:pt modelId="{53DB4B59-B690-418F-B92A-9BA6325C5572}" type="parTrans" cxnId="{12528D13-AD33-409E-A8B7-FD988F93A01B}">
      <dgm:prSet/>
      <dgm:spPr/>
      <dgm:t>
        <a:bodyPr/>
        <a:lstStyle/>
        <a:p>
          <a:endParaRPr lang="en-US"/>
        </a:p>
      </dgm:t>
    </dgm:pt>
    <dgm:pt modelId="{F577CC5A-731B-4530-A958-56AE312E3D3B}" type="sibTrans" cxnId="{12528D13-AD33-409E-A8B7-FD988F93A01B}">
      <dgm:prSet/>
      <dgm:spPr/>
      <dgm:t>
        <a:bodyPr/>
        <a:lstStyle/>
        <a:p>
          <a:endParaRPr lang="en-US"/>
        </a:p>
      </dgm:t>
    </dgm:pt>
    <dgm:pt modelId="{2FF61F5B-B941-4979-A706-6DD001D556E5}">
      <dgm:prSet/>
      <dgm:spPr/>
      <dgm:t>
        <a:bodyPr/>
        <a:lstStyle/>
        <a:p>
          <a:r>
            <a:rPr lang="en-US"/>
            <a:t>Okay being butt of the joke</a:t>
          </a:r>
        </a:p>
      </dgm:t>
    </dgm:pt>
    <dgm:pt modelId="{C06FD17F-28BA-4E50-B491-C0F7BC42AD7C}" type="parTrans" cxnId="{F22080EF-7BF9-49C5-8875-6888FC49BA62}">
      <dgm:prSet/>
      <dgm:spPr/>
      <dgm:t>
        <a:bodyPr/>
        <a:lstStyle/>
        <a:p>
          <a:endParaRPr lang="en-US"/>
        </a:p>
      </dgm:t>
    </dgm:pt>
    <dgm:pt modelId="{D5924F22-3B33-47A4-AB09-0935D834BF6D}" type="sibTrans" cxnId="{F22080EF-7BF9-49C5-8875-6888FC49BA62}">
      <dgm:prSet/>
      <dgm:spPr/>
      <dgm:t>
        <a:bodyPr/>
        <a:lstStyle/>
        <a:p>
          <a:endParaRPr lang="en-US"/>
        </a:p>
      </dgm:t>
    </dgm:pt>
    <dgm:pt modelId="{6ED1AC02-6C73-4F44-9E54-8AE264DB0B92}" type="pres">
      <dgm:prSet presAssocID="{84DC51F7-E1E0-4E6E-8ACD-F55A3C935908}" presName="Name0" presStyleCnt="0">
        <dgm:presLayoutVars>
          <dgm:dir/>
          <dgm:animLvl val="lvl"/>
          <dgm:resizeHandles val="exact"/>
        </dgm:presLayoutVars>
      </dgm:prSet>
      <dgm:spPr/>
    </dgm:pt>
    <dgm:pt modelId="{006CB9DD-D628-E541-A8F3-4F93620B8231}" type="pres">
      <dgm:prSet presAssocID="{9CC6B2F5-8037-4123-B905-648BC5501E44}" presName="linNode" presStyleCnt="0"/>
      <dgm:spPr/>
    </dgm:pt>
    <dgm:pt modelId="{862CBC19-C90E-384F-BA11-334DD6CB025A}" type="pres">
      <dgm:prSet presAssocID="{9CC6B2F5-8037-4123-B905-648BC5501E4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F16D8A6-1164-BD4A-BDA7-E7CA1DE922C3}" type="pres">
      <dgm:prSet presAssocID="{9CC6B2F5-8037-4123-B905-648BC5501E44}" presName="descendantText" presStyleLbl="alignAccFollowNode1" presStyleIdx="0" presStyleCnt="2">
        <dgm:presLayoutVars>
          <dgm:bulletEnabled val="1"/>
        </dgm:presLayoutVars>
      </dgm:prSet>
      <dgm:spPr/>
    </dgm:pt>
    <dgm:pt modelId="{967F4D41-BBBF-6C47-8BD3-3D6BD27FCCCA}" type="pres">
      <dgm:prSet presAssocID="{A61B7589-1927-4026-B33B-606F05AA4B97}" presName="sp" presStyleCnt="0"/>
      <dgm:spPr/>
    </dgm:pt>
    <dgm:pt modelId="{45075292-57B1-4844-A92E-02556A83A3E3}" type="pres">
      <dgm:prSet presAssocID="{46A6975B-A1FB-461E-9E90-F9F35D6D1463}" presName="linNode" presStyleCnt="0"/>
      <dgm:spPr/>
    </dgm:pt>
    <dgm:pt modelId="{6BCD96FF-D875-2246-8D22-8A3D62033D34}" type="pres">
      <dgm:prSet presAssocID="{46A6975B-A1FB-461E-9E90-F9F35D6D146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F35D276-35F5-9A4E-91E5-61C4DBA32F96}" type="pres">
      <dgm:prSet presAssocID="{46A6975B-A1FB-461E-9E90-F9F35D6D146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19EB308-2A49-C749-8673-6648DBFEFE03}" type="presOf" srcId="{CF53B69C-DC56-4C88-A51E-C0E9CEF4CB59}" destId="{2F35D276-35F5-9A4E-91E5-61C4DBA32F96}" srcOrd="0" destOrd="0" presId="urn:microsoft.com/office/officeart/2005/8/layout/vList5"/>
    <dgm:cxn modelId="{5ED9900C-85FE-A642-9E57-35AC94B21D6B}" type="presOf" srcId="{4FD1D950-F661-4941-9EB2-9755BD3A848D}" destId="{AF16D8A6-1164-BD4A-BDA7-E7CA1DE922C3}" srcOrd="0" destOrd="1" presId="urn:microsoft.com/office/officeart/2005/8/layout/vList5"/>
    <dgm:cxn modelId="{84080F0F-D332-495A-B038-A98CA003DAD1}" srcId="{84DC51F7-E1E0-4E6E-8ACD-F55A3C935908}" destId="{46A6975B-A1FB-461E-9E90-F9F35D6D1463}" srcOrd="1" destOrd="0" parTransId="{85C4A260-34C0-4A32-B249-E820B21BE435}" sibTransId="{DEE089D8-0805-40BC-A7B7-BCA5C5D8F8CC}"/>
    <dgm:cxn modelId="{12528D13-AD33-409E-A8B7-FD988F93A01B}" srcId="{46A6975B-A1FB-461E-9E90-F9F35D6D1463}" destId="{260D23A7-FED0-4A99-B1DA-030B72502C43}" srcOrd="2" destOrd="0" parTransId="{53DB4B59-B690-418F-B92A-9BA6325C5572}" sibTransId="{F577CC5A-731B-4530-A958-56AE312E3D3B}"/>
    <dgm:cxn modelId="{99238114-6973-428C-94A8-37FC8A543835}" srcId="{84DC51F7-E1E0-4E6E-8ACD-F55A3C935908}" destId="{9CC6B2F5-8037-4123-B905-648BC5501E44}" srcOrd="0" destOrd="0" parTransId="{93E09E26-AADA-472D-8867-A82B9108F3D0}" sibTransId="{A61B7589-1927-4026-B33B-606F05AA4B97}"/>
    <dgm:cxn modelId="{9F71A11B-FAEA-8A47-BA66-0887C9A922A3}" type="presOf" srcId="{224DEBE8-100C-40A7-8833-00B48532AAA7}" destId="{AF16D8A6-1164-BD4A-BDA7-E7CA1DE922C3}" srcOrd="0" destOrd="0" presId="urn:microsoft.com/office/officeart/2005/8/layout/vList5"/>
    <dgm:cxn modelId="{9D9E1839-B9C3-8844-A2CD-C8DD1FB227C6}" type="presOf" srcId="{9CC6B2F5-8037-4123-B905-648BC5501E44}" destId="{862CBC19-C90E-384F-BA11-334DD6CB025A}" srcOrd="0" destOrd="0" presId="urn:microsoft.com/office/officeart/2005/8/layout/vList5"/>
    <dgm:cxn modelId="{631F4061-95C0-4AAF-9AD9-B5BF25F678A4}" srcId="{46A6975B-A1FB-461E-9E90-F9F35D6D1463}" destId="{CF53B69C-DC56-4C88-A51E-C0E9CEF4CB59}" srcOrd="0" destOrd="0" parTransId="{7AA1B658-FBD1-4E14-B434-3F54F572BFBD}" sibTransId="{9C94E2BF-77BA-43DB-90B2-EBAEFBFA21B2}"/>
    <dgm:cxn modelId="{C1372981-408E-934E-91A1-B1E6B67EE7DC}" type="presOf" srcId="{F3375A73-9D0F-49FA-A7D7-9160877245B7}" destId="{2F35D276-35F5-9A4E-91E5-61C4DBA32F96}" srcOrd="0" destOrd="1" presId="urn:microsoft.com/office/officeart/2005/8/layout/vList5"/>
    <dgm:cxn modelId="{D6B5E884-D91E-7F45-9DE4-E5D7039A7B66}" type="presOf" srcId="{260D23A7-FED0-4A99-B1DA-030B72502C43}" destId="{2F35D276-35F5-9A4E-91E5-61C4DBA32F96}" srcOrd="0" destOrd="2" presId="urn:microsoft.com/office/officeart/2005/8/layout/vList5"/>
    <dgm:cxn modelId="{7E24BB88-A30A-D148-915C-44FC872A8275}" type="presOf" srcId="{84DC51F7-E1E0-4E6E-8ACD-F55A3C935908}" destId="{6ED1AC02-6C73-4F44-9E54-8AE264DB0B92}" srcOrd="0" destOrd="0" presId="urn:microsoft.com/office/officeart/2005/8/layout/vList5"/>
    <dgm:cxn modelId="{4994DA9D-9C48-9E4C-9548-C0072AE42E29}" type="presOf" srcId="{4C141D4B-CAC8-4A53-828C-F592A095C5CC}" destId="{AF16D8A6-1164-BD4A-BDA7-E7CA1DE922C3}" srcOrd="0" destOrd="2" presId="urn:microsoft.com/office/officeart/2005/8/layout/vList5"/>
    <dgm:cxn modelId="{F4C7BFA4-30B8-D34C-B984-C71AB171BE87}" type="presOf" srcId="{2FF61F5B-B941-4979-A706-6DD001D556E5}" destId="{2F35D276-35F5-9A4E-91E5-61C4DBA32F96}" srcOrd="0" destOrd="3" presId="urn:microsoft.com/office/officeart/2005/8/layout/vList5"/>
    <dgm:cxn modelId="{C9BEF7BD-4752-45F3-A39A-528387751887}" srcId="{9CC6B2F5-8037-4123-B905-648BC5501E44}" destId="{4C141D4B-CAC8-4A53-828C-F592A095C5CC}" srcOrd="2" destOrd="0" parTransId="{F31F9D13-D1CF-457A-95ED-308EAF93370E}" sibTransId="{790A565A-181D-482F-B205-C5FC5B76BCB9}"/>
    <dgm:cxn modelId="{3FD98BCC-C4A4-EA41-AAC8-ADB3D1DDF075}" type="presOf" srcId="{46A6975B-A1FB-461E-9E90-F9F35D6D1463}" destId="{6BCD96FF-D875-2246-8D22-8A3D62033D34}" srcOrd="0" destOrd="0" presId="urn:microsoft.com/office/officeart/2005/8/layout/vList5"/>
    <dgm:cxn modelId="{18713BD5-8C5B-498B-8BAB-5A22E99FD0E2}" srcId="{46A6975B-A1FB-461E-9E90-F9F35D6D1463}" destId="{F3375A73-9D0F-49FA-A7D7-9160877245B7}" srcOrd="1" destOrd="0" parTransId="{D97B0F6B-7133-498C-BDAA-BDC4E5584EC4}" sibTransId="{2CE5C318-97BC-412C-A119-504888C3BD16}"/>
    <dgm:cxn modelId="{F22080EF-7BF9-49C5-8875-6888FC49BA62}" srcId="{46A6975B-A1FB-461E-9E90-F9F35D6D1463}" destId="{2FF61F5B-B941-4979-A706-6DD001D556E5}" srcOrd="3" destOrd="0" parTransId="{C06FD17F-28BA-4E50-B491-C0F7BC42AD7C}" sibTransId="{D5924F22-3B33-47A4-AB09-0935D834BF6D}"/>
    <dgm:cxn modelId="{9E7255F6-B7A6-4C05-9D45-E33C28B604F4}" srcId="{9CC6B2F5-8037-4123-B905-648BC5501E44}" destId="{4FD1D950-F661-4941-9EB2-9755BD3A848D}" srcOrd="1" destOrd="0" parTransId="{FAF533E2-6B11-480E-896F-3060B63E0EF2}" sibTransId="{31FD00A3-F35B-4BCF-BFA3-9166E8150414}"/>
    <dgm:cxn modelId="{C5722EF9-0647-446A-AE4D-277FDD027BDA}" srcId="{9CC6B2F5-8037-4123-B905-648BC5501E44}" destId="{224DEBE8-100C-40A7-8833-00B48532AAA7}" srcOrd="0" destOrd="0" parTransId="{683DA33F-8CE9-45E2-A5EB-3C4547B93B62}" sibTransId="{FB066746-DAAB-4AB0-A7F1-06181FF92537}"/>
    <dgm:cxn modelId="{B44C081C-F71D-B647-9D89-3D6287DD09AD}" type="presParOf" srcId="{6ED1AC02-6C73-4F44-9E54-8AE264DB0B92}" destId="{006CB9DD-D628-E541-A8F3-4F93620B8231}" srcOrd="0" destOrd="0" presId="urn:microsoft.com/office/officeart/2005/8/layout/vList5"/>
    <dgm:cxn modelId="{EED97BAA-347C-A846-941F-77D6A6C8CE65}" type="presParOf" srcId="{006CB9DD-D628-E541-A8F3-4F93620B8231}" destId="{862CBC19-C90E-384F-BA11-334DD6CB025A}" srcOrd="0" destOrd="0" presId="urn:microsoft.com/office/officeart/2005/8/layout/vList5"/>
    <dgm:cxn modelId="{0DABCC5D-D236-4A4D-A713-42EEA3ADCB2E}" type="presParOf" srcId="{006CB9DD-D628-E541-A8F3-4F93620B8231}" destId="{AF16D8A6-1164-BD4A-BDA7-E7CA1DE922C3}" srcOrd="1" destOrd="0" presId="urn:microsoft.com/office/officeart/2005/8/layout/vList5"/>
    <dgm:cxn modelId="{1E5A6C36-6EAE-0C42-A508-4C5C2097231F}" type="presParOf" srcId="{6ED1AC02-6C73-4F44-9E54-8AE264DB0B92}" destId="{967F4D41-BBBF-6C47-8BD3-3D6BD27FCCCA}" srcOrd="1" destOrd="0" presId="urn:microsoft.com/office/officeart/2005/8/layout/vList5"/>
    <dgm:cxn modelId="{C9AF9F18-0B3E-8F4B-8C47-01098246CBF7}" type="presParOf" srcId="{6ED1AC02-6C73-4F44-9E54-8AE264DB0B92}" destId="{45075292-57B1-4844-A92E-02556A83A3E3}" srcOrd="2" destOrd="0" presId="urn:microsoft.com/office/officeart/2005/8/layout/vList5"/>
    <dgm:cxn modelId="{1124794C-B356-374B-9790-83C9F35AD006}" type="presParOf" srcId="{45075292-57B1-4844-A92E-02556A83A3E3}" destId="{6BCD96FF-D875-2246-8D22-8A3D62033D34}" srcOrd="0" destOrd="0" presId="urn:microsoft.com/office/officeart/2005/8/layout/vList5"/>
    <dgm:cxn modelId="{52A88E6C-E9C1-6C45-8E93-C1172F79788A}" type="presParOf" srcId="{45075292-57B1-4844-A92E-02556A83A3E3}" destId="{2F35D276-35F5-9A4E-91E5-61C4DBA32F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3A4CA6-9665-4AFE-937E-F82D2F581832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EB4118-0FFB-401B-A939-D078975EDD97}">
      <dgm:prSet/>
      <dgm:spPr/>
      <dgm:t>
        <a:bodyPr/>
        <a:lstStyle/>
        <a:p>
          <a:r>
            <a:rPr lang="en-US"/>
            <a:t>Mother</a:t>
          </a:r>
        </a:p>
      </dgm:t>
    </dgm:pt>
    <dgm:pt modelId="{0BE23AB8-6CCC-423C-A398-FBD844BBA070}" type="parTrans" cxnId="{43703EFA-49E7-47EA-B9E7-B4330282E1EE}">
      <dgm:prSet/>
      <dgm:spPr/>
      <dgm:t>
        <a:bodyPr/>
        <a:lstStyle/>
        <a:p>
          <a:endParaRPr lang="en-US"/>
        </a:p>
      </dgm:t>
    </dgm:pt>
    <dgm:pt modelId="{DA0EB9B5-05E6-4981-A9EF-D2F1C0E2B5E8}" type="sibTrans" cxnId="{43703EFA-49E7-47EA-B9E7-B4330282E1EE}">
      <dgm:prSet/>
      <dgm:spPr/>
      <dgm:t>
        <a:bodyPr/>
        <a:lstStyle/>
        <a:p>
          <a:endParaRPr lang="en-US"/>
        </a:p>
      </dgm:t>
    </dgm:pt>
    <dgm:pt modelId="{2B40B345-1CE8-4153-B53A-2E4EFCFAC238}">
      <dgm:prSet/>
      <dgm:spPr/>
      <dgm:t>
        <a:bodyPr/>
        <a:lstStyle/>
        <a:p>
          <a:r>
            <a:rPr lang="en-US" dirty="0"/>
            <a:t>Expected to nurture, emotionally soothe men co-workers</a:t>
          </a:r>
        </a:p>
      </dgm:t>
    </dgm:pt>
    <dgm:pt modelId="{14E46E3A-E1FC-4F39-B052-9708B9CD809E}" type="parTrans" cxnId="{B0B4986A-6163-41A7-A267-A8D56072CC1E}">
      <dgm:prSet/>
      <dgm:spPr/>
      <dgm:t>
        <a:bodyPr/>
        <a:lstStyle/>
        <a:p>
          <a:endParaRPr lang="en-US"/>
        </a:p>
      </dgm:t>
    </dgm:pt>
    <dgm:pt modelId="{40967837-D03F-4E90-9266-CE1C2D3B0756}" type="sibTrans" cxnId="{B0B4986A-6163-41A7-A267-A8D56072CC1E}">
      <dgm:prSet/>
      <dgm:spPr/>
      <dgm:t>
        <a:bodyPr/>
        <a:lstStyle/>
        <a:p>
          <a:endParaRPr lang="en-US"/>
        </a:p>
      </dgm:t>
    </dgm:pt>
    <dgm:pt modelId="{AE97032D-2CE5-45A2-BCC3-D5D148487335}">
      <dgm:prSet/>
      <dgm:spPr/>
      <dgm:t>
        <a:bodyPr/>
        <a:lstStyle/>
        <a:p>
          <a:r>
            <a:rPr lang="en-US"/>
            <a:t>Seductress</a:t>
          </a:r>
        </a:p>
      </dgm:t>
    </dgm:pt>
    <dgm:pt modelId="{914FCCBE-D7D0-425C-A4DC-B55EFB1995FA}" type="parTrans" cxnId="{3B4157CF-8480-4718-9144-2BD6BD109F29}">
      <dgm:prSet/>
      <dgm:spPr/>
      <dgm:t>
        <a:bodyPr/>
        <a:lstStyle/>
        <a:p>
          <a:endParaRPr lang="en-US"/>
        </a:p>
      </dgm:t>
    </dgm:pt>
    <dgm:pt modelId="{71829E48-C99C-4A56-AA62-A22902CA8FEE}" type="sibTrans" cxnId="{3B4157CF-8480-4718-9144-2BD6BD109F29}">
      <dgm:prSet/>
      <dgm:spPr/>
      <dgm:t>
        <a:bodyPr/>
        <a:lstStyle/>
        <a:p>
          <a:endParaRPr lang="en-US"/>
        </a:p>
      </dgm:t>
    </dgm:pt>
    <dgm:pt modelId="{7406C218-335A-4FD2-A393-C524F0793B93}">
      <dgm:prSet/>
      <dgm:spPr/>
      <dgm:t>
        <a:bodyPr/>
        <a:lstStyle/>
        <a:p>
          <a:r>
            <a:rPr lang="en-US" dirty="0"/>
            <a:t>Seen as sexually desirable, available (may be intentional or put-upon by ‘protector’ men)</a:t>
          </a:r>
        </a:p>
      </dgm:t>
    </dgm:pt>
    <dgm:pt modelId="{8ED8ACEA-FAFB-45D0-8C96-5D48DBE078A8}" type="parTrans" cxnId="{353D1880-84BD-4B6F-A369-435595E3485B}">
      <dgm:prSet/>
      <dgm:spPr/>
      <dgm:t>
        <a:bodyPr/>
        <a:lstStyle/>
        <a:p>
          <a:endParaRPr lang="en-US"/>
        </a:p>
      </dgm:t>
    </dgm:pt>
    <dgm:pt modelId="{38128521-5D4E-4C09-93D4-E6401B2D320F}" type="sibTrans" cxnId="{353D1880-84BD-4B6F-A369-435595E3485B}">
      <dgm:prSet/>
      <dgm:spPr/>
      <dgm:t>
        <a:bodyPr/>
        <a:lstStyle/>
        <a:p>
          <a:endParaRPr lang="en-US"/>
        </a:p>
      </dgm:t>
    </dgm:pt>
    <dgm:pt modelId="{A01D1F25-8022-4D70-87A2-352221F5073B}">
      <dgm:prSet/>
      <dgm:spPr/>
      <dgm:t>
        <a:bodyPr/>
        <a:lstStyle/>
        <a:p>
          <a:r>
            <a:rPr lang="en-US"/>
            <a:t>Pet</a:t>
          </a:r>
        </a:p>
      </dgm:t>
    </dgm:pt>
    <dgm:pt modelId="{69B47407-043C-4EA8-8124-4E493D81076D}" type="parTrans" cxnId="{E628B9F5-10EC-43EA-8224-CCFCF504C43C}">
      <dgm:prSet/>
      <dgm:spPr/>
      <dgm:t>
        <a:bodyPr/>
        <a:lstStyle/>
        <a:p>
          <a:endParaRPr lang="en-US"/>
        </a:p>
      </dgm:t>
    </dgm:pt>
    <dgm:pt modelId="{34AC5FD8-CCB2-4706-95DB-B5294CE5A89C}" type="sibTrans" cxnId="{E628B9F5-10EC-43EA-8224-CCFCF504C43C}">
      <dgm:prSet/>
      <dgm:spPr/>
      <dgm:t>
        <a:bodyPr/>
        <a:lstStyle/>
        <a:p>
          <a:endParaRPr lang="en-US"/>
        </a:p>
      </dgm:t>
    </dgm:pt>
    <dgm:pt modelId="{167DA70D-906E-4FB8-946D-12FEBE70CF2B}">
      <dgm:prSet/>
      <dgm:spPr/>
      <dgm:t>
        <a:bodyPr/>
        <a:lstStyle/>
        <a:p>
          <a:r>
            <a:rPr lang="en-US"/>
            <a:t>Treated as a cheerleader for men coworkers</a:t>
          </a:r>
        </a:p>
      </dgm:t>
    </dgm:pt>
    <dgm:pt modelId="{0B2B679B-2DCC-40E6-993B-128FDCAD71DE}" type="parTrans" cxnId="{C048FC33-448F-4AF5-BD52-484E5048077F}">
      <dgm:prSet/>
      <dgm:spPr/>
      <dgm:t>
        <a:bodyPr/>
        <a:lstStyle/>
        <a:p>
          <a:endParaRPr lang="en-US"/>
        </a:p>
      </dgm:t>
    </dgm:pt>
    <dgm:pt modelId="{9F81CE55-9D2C-45C2-B27B-93E58DFC146C}" type="sibTrans" cxnId="{C048FC33-448F-4AF5-BD52-484E5048077F}">
      <dgm:prSet/>
      <dgm:spPr/>
      <dgm:t>
        <a:bodyPr/>
        <a:lstStyle/>
        <a:p>
          <a:endParaRPr lang="en-US"/>
        </a:p>
      </dgm:t>
    </dgm:pt>
    <dgm:pt modelId="{E82F2391-58FC-4EF8-924E-5339F8B6D40D}">
      <dgm:prSet/>
      <dgm:spPr/>
      <dgm:t>
        <a:bodyPr/>
        <a:lstStyle/>
        <a:p>
          <a:r>
            <a:rPr lang="en-US"/>
            <a:t>‘look-what-she-can-do-and-she’s-only-a-woman’</a:t>
          </a:r>
        </a:p>
      </dgm:t>
    </dgm:pt>
    <dgm:pt modelId="{810E1E2D-C0F2-4B9F-AA0F-F977BE1AF53E}" type="parTrans" cxnId="{6A914F7F-5458-4E24-B789-6B623728C9D7}">
      <dgm:prSet/>
      <dgm:spPr/>
      <dgm:t>
        <a:bodyPr/>
        <a:lstStyle/>
        <a:p>
          <a:endParaRPr lang="en-US"/>
        </a:p>
      </dgm:t>
    </dgm:pt>
    <dgm:pt modelId="{43B2D5D7-7550-4BE3-9239-FBDF9ED7DA9B}" type="sibTrans" cxnId="{6A914F7F-5458-4E24-B789-6B623728C9D7}">
      <dgm:prSet/>
      <dgm:spPr/>
      <dgm:t>
        <a:bodyPr/>
        <a:lstStyle/>
        <a:p>
          <a:endParaRPr lang="en-US"/>
        </a:p>
      </dgm:t>
    </dgm:pt>
    <dgm:pt modelId="{F860D772-AAB2-4B47-BD86-FC32A787C554}">
      <dgm:prSet/>
      <dgm:spPr/>
      <dgm:t>
        <a:bodyPr/>
        <a:lstStyle/>
        <a:p>
          <a:r>
            <a:rPr lang="en-US"/>
            <a:t>Iron Maiden</a:t>
          </a:r>
        </a:p>
      </dgm:t>
    </dgm:pt>
    <dgm:pt modelId="{BE79E976-250E-4ACD-8501-A0E9DECEACBF}" type="parTrans" cxnId="{469438AD-0CB8-4967-8569-CEEABE05928F}">
      <dgm:prSet/>
      <dgm:spPr/>
      <dgm:t>
        <a:bodyPr/>
        <a:lstStyle/>
        <a:p>
          <a:endParaRPr lang="en-US"/>
        </a:p>
      </dgm:t>
    </dgm:pt>
    <dgm:pt modelId="{D3228AFC-2F08-4527-958E-298DDF045240}" type="sibTrans" cxnId="{469438AD-0CB8-4967-8569-CEEABE05928F}">
      <dgm:prSet/>
      <dgm:spPr/>
      <dgm:t>
        <a:bodyPr/>
        <a:lstStyle/>
        <a:p>
          <a:endParaRPr lang="en-US"/>
        </a:p>
      </dgm:t>
    </dgm:pt>
    <dgm:pt modelId="{89E80058-6923-4E70-942A-789F1A6A6064}">
      <dgm:prSet/>
      <dgm:spPr/>
      <dgm:t>
        <a:bodyPr/>
        <a:lstStyle/>
        <a:p>
          <a:r>
            <a:rPr lang="en-US"/>
            <a:t>Strong/tough, cold - aband</a:t>
          </a:r>
        </a:p>
      </dgm:t>
    </dgm:pt>
    <dgm:pt modelId="{0DC1D7CB-0AAB-48F7-B9C5-DED708EB5D2E}" type="parTrans" cxnId="{CBFE4185-D1A8-49B4-B4DC-E860743E739B}">
      <dgm:prSet/>
      <dgm:spPr/>
      <dgm:t>
        <a:bodyPr/>
        <a:lstStyle/>
        <a:p>
          <a:endParaRPr lang="en-US"/>
        </a:p>
      </dgm:t>
    </dgm:pt>
    <dgm:pt modelId="{4824AC3E-6B4F-4E55-B396-B98AC9FB1ECB}" type="sibTrans" cxnId="{CBFE4185-D1A8-49B4-B4DC-E860743E739B}">
      <dgm:prSet/>
      <dgm:spPr/>
      <dgm:t>
        <a:bodyPr/>
        <a:lstStyle/>
        <a:p>
          <a:endParaRPr lang="en-US"/>
        </a:p>
      </dgm:t>
    </dgm:pt>
    <dgm:pt modelId="{4AAF4B82-3A5F-4547-8DEC-1EBCC25DC8D5}" type="pres">
      <dgm:prSet presAssocID="{A43A4CA6-9665-4AFE-937E-F82D2F581832}" presName="linear" presStyleCnt="0">
        <dgm:presLayoutVars>
          <dgm:animLvl val="lvl"/>
          <dgm:resizeHandles val="exact"/>
        </dgm:presLayoutVars>
      </dgm:prSet>
      <dgm:spPr/>
    </dgm:pt>
    <dgm:pt modelId="{2F52A5A0-2621-BD43-9907-2E730E98F5A9}" type="pres">
      <dgm:prSet presAssocID="{1DEB4118-0FFB-401B-A939-D078975EDD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287CA0-796D-6A4C-826A-46829D603805}" type="pres">
      <dgm:prSet presAssocID="{1DEB4118-0FFB-401B-A939-D078975EDD97}" presName="childText" presStyleLbl="revTx" presStyleIdx="0" presStyleCnt="4">
        <dgm:presLayoutVars>
          <dgm:bulletEnabled val="1"/>
        </dgm:presLayoutVars>
      </dgm:prSet>
      <dgm:spPr/>
    </dgm:pt>
    <dgm:pt modelId="{6E78CC8A-84F5-5D49-81A8-D91775363FA0}" type="pres">
      <dgm:prSet presAssocID="{AE97032D-2CE5-45A2-BCC3-D5D1484873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2236A0-F389-E54A-8ACA-6A76D0BE3594}" type="pres">
      <dgm:prSet presAssocID="{AE97032D-2CE5-45A2-BCC3-D5D148487335}" presName="childText" presStyleLbl="revTx" presStyleIdx="1" presStyleCnt="4">
        <dgm:presLayoutVars>
          <dgm:bulletEnabled val="1"/>
        </dgm:presLayoutVars>
      </dgm:prSet>
      <dgm:spPr/>
    </dgm:pt>
    <dgm:pt modelId="{F45208EC-3F9E-C443-B3B5-8E484B7DB7A4}" type="pres">
      <dgm:prSet presAssocID="{A01D1F25-8022-4D70-87A2-352221F507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AD969C-B2EA-FA46-A8EA-8467D9188ACD}" type="pres">
      <dgm:prSet presAssocID="{A01D1F25-8022-4D70-87A2-352221F5073B}" presName="childText" presStyleLbl="revTx" presStyleIdx="2" presStyleCnt="4">
        <dgm:presLayoutVars>
          <dgm:bulletEnabled val="1"/>
        </dgm:presLayoutVars>
      </dgm:prSet>
      <dgm:spPr/>
    </dgm:pt>
    <dgm:pt modelId="{6F80ED58-386E-DA4E-8BE8-9493470D9D8F}" type="pres">
      <dgm:prSet presAssocID="{F860D772-AAB2-4B47-BD86-FC32A787C55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B6AB4FD-F098-E543-905C-E73BA3461631}" type="pres">
      <dgm:prSet presAssocID="{F860D772-AAB2-4B47-BD86-FC32A787C55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E24601D-04F2-BD40-833E-34F423A13DE4}" type="presOf" srcId="{7406C218-335A-4FD2-A393-C524F0793B93}" destId="{E32236A0-F389-E54A-8ACA-6A76D0BE3594}" srcOrd="0" destOrd="0" presId="urn:microsoft.com/office/officeart/2005/8/layout/vList2"/>
    <dgm:cxn modelId="{4EA5DD27-170A-F648-82F0-C07F2A23CFAD}" type="presOf" srcId="{E82F2391-58FC-4EF8-924E-5339F8B6D40D}" destId="{C9AD969C-B2EA-FA46-A8EA-8467D9188ACD}" srcOrd="0" destOrd="1" presId="urn:microsoft.com/office/officeart/2005/8/layout/vList2"/>
    <dgm:cxn modelId="{C048FC33-448F-4AF5-BD52-484E5048077F}" srcId="{A01D1F25-8022-4D70-87A2-352221F5073B}" destId="{167DA70D-906E-4FB8-946D-12FEBE70CF2B}" srcOrd="0" destOrd="0" parTransId="{0B2B679B-2DCC-40E6-993B-128FDCAD71DE}" sibTransId="{9F81CE55-9D2C-45C2-B27B-93E58DFC146C}"/>
    <dgm:cxn modelId="{63768240-87C7-D849-B233-B451B85CA30A}" type="presOf" srcId="{AE97032D-2CE5-45A2-BCC3-D5D148487335}" destId="{6E78CC8A-84F5-5D49-81A8-D91775363FA0}" srcOrd="0" destOrd="0" presId="urn:microsoft.com/office/officeart/2005/8/layout/vList2"/>
    <dgm:cxn modelId="{4EB4EF53-B198-C74E-9CF7-A52382C5F363}" type="presOf" srcId="{167DA70D-906E-4FB8-946D-12FEBE70CF2B}" destId="{C9AD969C-B2EA-FA46-A8EA-8467D9188ACD}" srcOrd="0" destOrd="0" presId="urn:microsoft.com/office/officeart/2005/8/layout/vList2"/>
    <dgm:cxn modelId="{B0B4986A-6163-41A7-A267-A8D56072CC1E}" srcId="{1DEB4118-0FFB-401B-A939-D078975EDD97}" destId="{2B40B345-1CE8-4153-B53A-2E4EFCFAC238}" srcOrd="0" destOrd="0" parTransId="{14E46E3A-E1FC-4F39-B052-9708B9CD809E}" sibTransId="{40967837-D03F-4E90-9266-CE1C2D3B0756}"/>
    <dgm:cxn modelId="{57FA3E6E-FC0B-C248-B37D-7CF4AB4F54A5}" type="presOf" srcId="{89E80058-6923-4E70-942A-789F1A6A6064}" destId="{6B6AB4FD-F098-E543-905C-E73BA3461631}" srcOrd="0" destOrd="0" presId="urn:microsoft.com/office/officeart/2005/8/layout/vList2"/>
    <dgm:cxn modelId="{6A914F7F-5458-4E24-B789-6B623728C9D7}" srcId="{A01D1F25-8022-4D70-87A2-352221F5073B}" destId="{E82F2391-58FC-4EF8-924E-5339F8B6D40D}" srcOrd="1" destOrd="0" parTransId="{810E1E2D-C0F2-4B9F-AA0F-F977BE1AF53E}" sibTransId="{43B2D5D7-7550-4BE3-9239-FBDF9ED7DA9B}"/>
    <dgm:cxn modelId="{353D1880-84BD-4B6F-A369-435595E3485B}" srcId="{AE97032D-2CE5-45A2-BCC3-D5D148487335}" destId="{7406C218-335A-4FD2-A393-C524F0793B93}" srcOrd="0" destOrd="0" parTransId="{8ED8ACEA-FAFB-45D0-8C96-5D48DBE078A8}" sibTransId="{38128521-5D4E-4C09-93D4-E6401B2D320F}"/>
    <dgm:cxn modelId="{CBFE4185-D1A8-49B4-B4DC-E860743E739B}" srcId="{F860D772-AAB2-4B47-BD86-FC32A787C554}" destId="{89E80058-6923-4E70-942A-789F1A6A6064}" srcOrd="0" destOrd="0" parTransId="{0DC1D7CB-0AAB-48F7-B9C5-DED708EB5D2E}" sibTransId="{4824AC3E-6B4F-4E55-B396-B98AC9FB1ECB}"/>
    <dgm:cxn modelId="{469438AD-0CB8-4967-8569-CEEABE05928F}" srcId="{A43A4CA6-9665-4AFE-937E-F82D2F581832}" destId="{F860D772-AAB2-4B47-BD86-FC32A787C554}" srcOrd="3" destOrd="0" parTransId="{BE79E976-250E-4ACD-8501-A0E9DECEACBF}" sibTransId="{D3228AFC-2F08-4527-958E-298DDF045240}"/>
    <dgm:cxn modelId="{D5102FB6-8DFA-D349-BD79-B335652B751A}" type="presOf" srcId="{1DEB4118-0FFB-401B-A939-D078975EDD97}" destId="{2F52A5A0-2621-BD43-9907-2E730E98F5A9}" srcOrd="0" destOrd="0" presId="urn:microsoft.com/office/officeart/2005/8/layout/vList2"/>
    <dgm:cxn modelId="{2D5C00C2-FA61-4344-8C03-3021F336290F}" type="presOf" srcId="{F860D772-AAB2-4B47-BD86-FC32A787C554}" destId="{6F80ED58-386E-DA4E-8BE8-9493470D9D8F}" srcOrd="0" destOrd="0" presId="urn:microsoft.com/office/officeart/2005/8/layout/vList2"/>
    <dgm:cxn modelId="{539995C7-C810-4143-A64C-702863DEE518}" type="presOf" srcId="{2B40B345-1CE8-4153-B53A-2E4EFCFAC238}" destId="{E2287CA0-796D-6A4C-826A-46829D603805}" srcOrd="0" destOrd="0" presId="urn:microsoft.com/office/officeart/2005/8/layout/vList2"/>
    <dgm:cxn modelId="{3B4157CF-8480-4718-9144-2BD6BD109F29}" srcId="{A43A4CA6-9665-4AFE-937E-F82D2F581832}" destId="{AE97032D-2CE5-45A2-BCC3-D5D148487335}" srcOrd="1" destOrd="0" parTransId="{914FCCBE-D7D0-425C-A4DC-B55EFB1995FA}" sibTransId="{71829E48-C99C-4A56-AA62-A22902CA8FEE}"/>
    <dgm:cxn modelId="{077687E0-17DC-1C43-90D8-8915C7D24A69}" type="presOf" srcId="{A01D1F25-8022-4D70-87A2-352221F5073B}" destId="{F45208EC-3F9E-C443-B3B5-8E484B7DB7A4}" srcOrd="0" destOrd="0" presId="urn:microsoft.com/office/officeart/2005/8/layout/vList2"/>
    <dgm:cxn modelId="{E628B9F5-10EC-43EA-8224-CCFCF504C43C}" srcId="{A43A4CA6-9665-4AFE-937E-F82D2F581832}" destId="{A01D1F25-8022-4D70-87A2-352221F5073B}" srcOrd="2" destOrd="0" parTransId="{69B47407-043C-4EA8-8124-4E493D81076D}" sibTransId="{34AC5FD8-CCB2-4706-95DB-B5294CE5A89C}"/>
    <dgm:cxn modelId="{84DEC2F9-5CC2-194F-970D-0724B1A7EF7B}" type="presOf" srcId="{A43A4CA6-9665-4AFE-937E-F82D2F581832}" destId="{4AAF4B82-3A5F-4547-8DEC-1EBCC25DC8D5}" srcOrd="0" destOrd="0" presId="urn:microsoft.com/office/officeart/2005/8/layout/vList2"/>
    <dgm:cxn modelId="{43703EFA-49E7-47EA-B9E7-B4330282E1EE}" srcId="{A43A4CA6-9665-4AFE-937E-F82D2F581832}" destId="{1DEB4118-0FFB-401B-A939-D078975EDD97}" srcOrd="0" destOrd="0" parTransId="{0BE23AB8-6CCC-423C-A398-FBD844BBA070}" sibTransId="{DA0EB9B5-05E6-4981-A9EF-D2F1C0E2B5E8}"/>
    <dgm:cxn modelId="{FBD73DEF-8D58-3C4F-92F5-9A1159DD5A10}" type="presParOf" srcId="{4AAF4B82-3A5F-4547-8DEC-1EBCC25DC8D5}" destId="{2F52A5A0-2621-BD43-9907-2E730E98F5A9}" srcOrd="0" destOrd="0" presId="urn:microsoft.com/office/officeart/2005/8/layout/vList2"/>
    <dgm:cxn modelId="{21F9E9FD-104B-BE42-AE19-3813733FF0A1}" type="presParOf" srcId="{4AAF4B82-3A5F-4547-8DEC-1EBCC25DC8D5}" destId="{E2287CA0-796D-6A4C-826A-46829D603805}" srcOrd="1" destOrd="0" presId="urn:microsoft.com/office/officeart/2005/8/layout/vList2"/>
    <dgm:cxn modelId="{7FB7AF97-0737-924A-B2FA-9C6D7C30C474}" type="presParOf" srcId="{4AAF4B82-3A5F-4547-8DEC-1EBCC25DC8D5}" destId="{6E78CC8A-84F5-5D49-81A8-D91775363FA0}" srcOrd="2" destOrd="0" presId="urn:microsoft.com/office/officeart/2005/8/layout/vList2"/>
    <dgm:cxn modelId="{F882674C-FB34-484C-998B-A8D45E380DB5}" type="presParOf" srcId="{4AAF4B82-3A5F-4547-8DEC-1EBCC25DC8D5}" destId="{E32236A0-F389-E54A-8ACA-6A76D0BE3594}" srcOrd="3" destOrd="0" presId="urn:microsoft.com/office/officeart/2005/8/layout/vList2"/>
    <dgm:cxn modelId="{DECE4B04-E5C5-FE4E-9513-27621F3AD0B8}" type="presParOf" srcId="{4AAF4B82-3A5F-4547-8DEC-1EBCC25DC8D5}" destId="{F45208EC-3F9E-C443-B3B5-8E484B7DB7A4}" srcOrd="4" destOrd="0" presId="urn:microsoft.com/office/officeart/2005/8/layout/vList2"/>
    <dgm:cxn modelId="{F2D6281A-06C6-1E49-9A3B-2832FAB6AC00}" type="presParOf" srcId="{4AAF4B82-3A5F-4547-8DEC-1EBCC25DC8D5}" destId="{C9AD969C-B2EA-FA46-A8EA-8467D9188ACD}" srcOrd="5" destOrd="0" presId="urn:microsoft.com/office/officeart/2005/8/layout/vList2"/>
    <dgm:cxn modelId="{67582A6D-6999-9D4A-901A-36DCDD95E9B8}" type="presParOf" srcId="{4AAF4B82-3A5F-4547-8DEC-1EBCC25DC8D5}" destId="{6F80ED58-386E-DA4E-8BE8-9493470D9D8F}" srcOrd="6" destOrd="0" presId="urn:microsoft.com/office/officeart/2005/8/layout/vList2"/>
    <dgm:cxn modelId="{AB72EF18-2089-1444-85A9-DA6AE1AB6C0C}" type="presParOf" srcId="{4AAF4B82-3A5F-4547-8DEC-1EBCC25DC8D5}" destId="{6B6AB4FD-F098-E543-905C-E73BA346163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117C0E-87B5-2F42-BED9-0F69C1AAF09E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610B48A7-2BD5-FA49-B52D-21C603E63CFB}">
      <dgm:prSet phldrT="[Text]"/>
      <dgm:spPr/>
      <dgm:t>
        <a:bodyPr/>
        <a:lstStyle/>
        <a:p>
          <a:endParaRPr lang="en-US" dirty="0"/>
        </a:p>
      </dgm:t>
    </dgm:pt>
    <dgm:pt modelId="{EDA21BB8-0218-A241-9B7C-1DE0DF135AE5}" type="parTrans" cxnId="{BA1C6ACE-3B9B-9E41-A5F9-B121FBABF0B8}">
      <dgm:prSet/>
      <dgm:spPr/>
      <dgm:t>
        <a:bodyPr/>
        <a:lstStyle/>
        <a:p>
          <a:endParaRPr lang="en-US"/>
        </a:p>
      </dgm:t>
    </dgm:pt>
    <dgm:pt modelId="{8E689D81-3007-1846-855D-F7EA47F944F0}" type="sibTrans" cxnId="{BA1C6ACE-3B9B-9E41-A5F9-B121FBABF0B8}">
      <dgm:prSet/>
      <dgm:spPr/>
      <dgm:t>
        <a:bodyPr/>
        <a:lstStyle/>
        <a:p>
          <a:endParaRPr lang="en-US"/>
        </a:p>
      </dgm:t>
    </dgm:pt>
    <dgm:pt modelId="{041ACDED-570A-CF4C-8F2A-6B8D46F45C59}">
      <dgm:prSet phldrT="[Text]"/>
      <dgm:spPr/>
      <dgm:t>
        <a:bodyPr/>
        <a:lstStyle/>
        <a:p>
          <a:endParaRPr lang="en-US" dirty="0"/>
        </a:p>
      </dgm:t>
    </dgm:pt>
    <dgm:pt modelId="{CC185A21-E262-694B-B347-8A908B35C151}" type="parTrans" cxnId="{A6E60EF5-08FF-5442-9689-9D6703FCD252}">
      <dgm:prSet/>
      <dgm:spPr/>
      <dgm:t>
        <a:bodyPr/>
        <a:lstStyle/>
        <a:p>
          <a:endParaRPr lang="en-US"/>
        </a:p>
      </dgm:t>
    </dgm:pt>
    <dgm:pt modelId="{2055292A-E05B-2E4D-9323-F0FE22294D9F}" type="sibTrans" cxnId="{A6E60EF5-08FF-5442-9689-9D6703FCD252}">
      <dgm:prSet/>
      <dgm:spPr/>
      <dgm:t>
        <a:bodyPr/>
        <a:lstStyle/>
        <a:p>
          <a:endParaRPr lang="en-US"/>
        </a:p>
      </dgm:t>
    </dgm:pt>
    <dgm:pt modelId="{BB61651F-FC01-FB40-89DA-014E9DED2DA3}">
      <dgm:prSet phldrT="[Text]"/>
      <dgm:spPr/>
      <dgm:t>
        <a:bodyPr/>
        <a:lstStyle/>
        <a:p>
          <a:endParaRPr lang="en-US" dirty="0"/>
        </a:p>
      </dgm:t>
    </dgm:pt>
    <dgm:pt modelId="{C356B251-12B5-3C4D-B510-BCEB947BAD4D}" type="parTrans" cxnId="{507A6477-43A3-1041-A60B-00E6480A19D0}">
      <dgm:prSet/>
      <dgm:spPr/>
      <dgm:t>
        <a:bodyPr/>
        <a:lstStyle/>
        <a:p>
          <a:endParaRPr lang="en-US"/>
        </a:p>
      </dgm:t>
    </dgm:pt>
    <dgm:pt modelId="{BA4817A7-46D7-FE40-9A40-AF540B4563A7}" type="sibTrans" cxnId="{507A6477-43A3-1041-A60B-00E6480A19D0}">
      <dgm:prSet/>
      <dgm:spPr/>
      <dgm:t>
        <a:bodyPr/>
        <a:lstStyle/>
        <a:p>
          <a:endParaRPr lang="en-US"/>
        </a:p>
      </dgm:t>
    </dgm:pt>
    <dgm:pt modelId="{0E8881DB-D779-EB4B-8CA2-7C2CED14554B}">
      <dgm:prSet phldrT="[Text]"/>
      <dgm:spPr/>
      <dgm:t>
        <a:bodyPr/>
        <a:lstStyle/>
        <a:p>
          <a:endParaRPr lang="en-US" dirty="0"/>
        </a:p>
      </dgm:t>
    </dgm:pt>
    <dgm:pt modelId="{264CE482-25BE-EF46-BF9C-C60C0DA4E97E}" type="parTrans" cxnId="{76CB6CAA-0162-8841-BA41-AA0D3190ECA1}">
      <dgm:prSet/>
      <dgm:spPr/>
      <dgm:t>
        <a:bodyPr/>
        <a:lstStyle/>
        <a:p>
          <a:endParaRPr lang="en-US"/>
        </a:p>
      </dgm:t>
    </dgm:pt>
    <dgm:pt modelId="{012055A0-0BB4-6949-A9C8-3F5C456F1813}" type="sibTrans" cxnId="{76CB6CAA-0162-8841-BA41-AA0D3190ECA1}">
      <dgm:prSet/>
      <dgm:spPr/>
      <dgm:t>
        <a:bodyPr/>
        <a:lstStyle/>
        <a:p>
          <a:endParaRPr lang="en-US"/>
        </a:p>
      </dgm:t>
    </dgm:pt>
    <dgm:pt modelId="{648BD168-B42B-D24B-9116-2438A234C90C}">
      <dgm:prSet phldrT="[Text]"/>
      <dgm:spPr/>
      <dgm:t>
        <a:bodyPr/>
        <a:lstStyle/>
        <a:p>
          <a:endParaRPr lang="en-US" dirty="0"/>
        </a:p>
      </dgm:t>
    </dgm:pt>
    <dgm:pt modelId="{8A5702E0-FD1D-774D-B571-FDB853D9D349}" type="parTrans" cxnId="{225A1AA9-11FD-9D4F-9E38-B4EF46E97914}">
      <dgm:prSet/>
      <dgm:spPr/>
      <dgm:t>
        <a:bodyPr/>
        <a:lstStyle/>
        <a:p>
          <a:endParaRPr lang="en-US"/>
        </a:p>
      </dgm:t>
    </dgm:pt>
    <dgm:pt modelId="{890C5082-5B1C-F847-BA3C-20061B4432FD}" type="sibTrans" cxnId="{225A1AA9-11FD-9D4F-9E38-B4EF46E97914}">
      <dgm:prSet/>
      <dgm:spPr/>
      <dgm:t>
        <a:bodyPr/>
        <a:lstStyle/>
        <a:p>
          <a:endParaRPr lang="en-US"/>
        </a:p>
      </dgm:t>
    </dgm:pt>
    <dgm:pt modelId="{2D5DF2BE-0B76-4149-9732-737355E4A8EA}" type="pres">
      <dgm:prSet presAssocID="{9D117C0E-87B5-2F42-BED9-0F69C1AAF09E}" presName="compositeShape" presStyleCnt="0">
        <dgm:presLayoutVars>
          <dgm:chMax val="7"/>
          <dgm:dir/>
          <dgm:resizeHandles val="exact"/>
        </dgm:presLayoutVars>
      </dgm:prSet>
      <dgm:spPr/>
    </dgm:pt>
    <dgm:pt modelId="{A286284E-7EB0-464C-A4D8-87C466E2AE4B}" type="pres">
      <dgm:prSet presAssocID="{610B48A7-2BD5-FA49-B52D-21C603E63CFB}" presName="circ1" presStyleLbl="vennNode1" presStyleIdx="0" presStyleCnt="5"/>
      <dgm:spPr/>
    </dgm:pt>
    <dgm:pt modelId="{DD939E3C-7333-EC4E-A6CC-E44A7AA3D153}" type="pres">
      <dgm:prSet presAssocID="{610B48A7-2BD5-FA49-B52D-21C603E63CF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B7CF33C-F888-5B44-BF46-F94EBE2D1D8A}" type="pres">
      <dgm:prSet presAssocID="{0E8881DB-D779-EB4B-8CA2-7C2CED14554B}" presName="circ2" presStyleLbl="vennNode1" presStyleIdx="1" presStyleCnt="5"/>
      <dgm:spPr/>
    </dgm:pt>
    <dgm:pt modelId="{99788804-BC11-DB45-8E0D-4C58EEC3004D}" type="pres">
      <dgm:prSet presAssocID="{0E8881DB-D779-EB4B-8CA2-7C2CED14554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4D0CAFB-612A-DA45-AE08-3247E5E91908}" type="pres">
      <dgm:prSet presAssocID="{648BD168-B42B-D24B-9116-2438A234C90C}" presName="circ3" presStyleLbl="vennNode1" presStyleIdx="2" presStyleCnt="5"/>
      <dgm:spPr/>
    </dgm:pt>
    <dgm:pt modelId="{D7923597-EC1F-2644-943D-FE6C668AC1EC}" type="pres">
      <dgm:prSet presAssocID="{648BD168-B42B-D24B-9116-2438A234C90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2EF289D-3E98-1F4C-B4B0-6716FABB4136}" type="pres">
      <dgm:prSet presAssocID="{041ACDED-570A-CF4C-8F2A-6B8D46F45C59}" presName="circ4" presStyleLbl="vennNode1" presStyleIdx="3" presStyleCnt="5"/>
      <dgm:spPr/>
    </dgm:pt>
    <dgm:pt modelId="{5B6110D8-9916-B645-BF65-0BCD794EC6D5}" type="pres">
      <dgm:prSet presAssocID="{041ACDED-570A-CF4C-8F2A-6B8D46F45C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89F9AF-48FF-E848-AF11-61BD5B7DB29A}" type="pres">
      <dgm:prSet presAssocID="{BB61651F-FC01-FB40-89DA-014E9DED2DA3}" presName="circ5" presStyleLbl="vennNode1" presStyleIdx="4" presStyleCnt="5"/>
      <dgm:spPr/>
    </dgm:pt>
    <dgm:pt modelId="{05F03609-9EAF-E147-AF10-DDFA814B11C8}" type="pres">
      <dgm:prSet presAssocID="{BB61651F-FC01-FB40-89DA-014E9DED2DA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BA74B44-2937-3346-AA62-BFBF6B3309D8}" type="presOf" srcId="{648BD168-B42B-D24B-9116-2438A234C90C}" destId="{D7923597-EC1F-2644-943D-FE6C668AC1EC}" srcOrd="0" destOrd="0" presId="urn:microsoft.com/office/officeart/2005/8/layout/venn1"/>
    <dgm:cxn modelId="{6FCD154D-0671-2B49-8FEF-ADC1044108E8}" type="presOf" srcId="{BB61651F-FC01-FB40-89DA-014E9DED2DA3}" destId="{05F03609-9EAF-E147-AF10-DDFA814B11C8}" srcOrd="0" destOrd="0" presId="urn:microsoft.com/office/officeart/2005/8/layout/venn1"/>
    <dgm:cxn modelId="{507A6477-43A3-1041-A60B-00E6480A19D0}" srcId="{9D117C0E-87B5-2F42-BED9-0F69C1AAF09E}" destId="{BB61651F-FC01-FB40-89DA-014E9DED2DA3}" srcOrd="4" destOrd="0" parTransId="{C356B251-12B5-3C4D-B510-BCEB947BAD4D}" sibTransId="{BA4817A7-46D7-FE40-9A40-AF540B4563A7}"/>
    <dgm:cxn modelId="{F948639F-1A65-9041-BE95-BA14631051C1}" type="presOf" srcId="{9D117C0E-87B5-2F42-BED9-0F69C1AAF09E}" destId="{2D5DF2BE-0B76-4149-9732-737355E4A8EA}" srcOrd="0" destOrd="0" presId="urn:microsoft.com/office/officeart/2005/8/layout/venn1"/>
    <dgm:cxn modelId="{225A1AA9-11FD-9D4F-9E38-B4EF46E97914}" srcId="{9D117C0E-87B5-2F42-BED9-0F69C1AAF09E}" destId="{648BD168-B42B-D24B-9116-2438A234C90C}" srcOrd="2" destOrd="0" parTransId="{8A5702E0-FD1D-774D-B571-FDB853D9D349}" sibTransId="{890C5082-5B1C-F847-BA3C-20061B4432FD}"/>
    <dgm:cxn modelId="{76CB6CAA-0162-8841-BA41-AA0D3190ECA1}" srcId="{9D117C0E-87B5-2F42-BED9-0F69C1AAF09E}" destId="{0E8881DB-D779-EB4B-8CA2-7C2CED14554B}" srcOrd="1" destOrd="0" parTransId="{264CE482-25BE-EF46-BF9C-C60C0DA4E97E}" sibTransId="{012055A0-0BB4-6949-A9C8-3F5C456F1813}"/>
    <dgm:cxn modelId="{5D60FAB1-A461-D24E-9161-3C3F413243E8}" type="presOf" srcId="{041ACDED-570A-CF4C-8F2A-6B8D46F45C59}" destId="{5B6110D8-9916-B645-BF65-0BCD794EC6D5}" srcOrd="0" destOrd="0" presId="urn:microsoft.com/office/officeart/2005/8/layout/venn1"/>
    <dgm:cxn modelId="{A4C2FAC0-8FB3-994E-96EC-D51E97A8EF0C}" type="presOf" srcId="{0E8881DB-D779-EB4B-8CA2-7C2CED14554B}" destId="{99788804-BC11-DB45-8E0D-4C58EEC3004D}" srcOrd="0" destOrd="0" presId="urn:microsoft.com/office/officeart/2005/8/layout/venn1"/>
    <dgm:cxn modelId="{BA1C6ACE-3B9B-9E41-A5F9-B121FBABF0B8}" srcId="{9D117C0E-87B5-2F42-BED9-0F69C1AAF09E}" destId="{610B48A7-2BD5-FA49-B52D-21C603E63CFB}" srcOrd="0" destOrd="0" parTransId="{EDA21BB8-0218-A241-9B7C-1DE0DF135AE5}" sibTransId="{8E689D81-3007-1846-855D-F7EA47F944F0}"/>
    <dgm:cxn modelId="{A4868AD1-E0B5-B849-A349-7324903616F0}" type="presOf" srcId="{610B48A7-2BD5-FA49-B52D-21C603E63CFB}" destId="{DD939E3C-7333-EC4E-A6CC-E44A7AA3D153}" srcOrd="0" destOrd="0" presId="urn:microsoft.com/office/officeart/2005/8/layout/venn1"/>
    <dgm:cxn modelId="{A6E60EF5-08FF-5442-9689-9D6703FCD252}" srcId="{9D117C0E-87B5-2F42-BED9-0F69C1AAF09E}" destId="{041ACDED-570A-CF4C-8F2A-6B8D46F45C59}" srcOrd="3" destOrd="0" parTransId="{CC185A21-E262-694B-B347-8A908B35C151}" sibTransId="{2055292A-E05B-2E4D-9323-F0FE22294D9F}"/>
    <dgm:cxn modelId="{D720EA53-E439-5948-A0EF-C43EA6F85E7B}" type="presParOf" srcId="{2D5DF2BE-0B76-4149-9732-737355E4A8EA}" destId="{A286284E-7EB0-464C-A4D8-87C466E2AE4B}" srcOrd="0" destOrd="0" presId="urn:microsoft.com/office/officeart/2005/8/layout/venn1"/>
    <dgm:cxn modelId="{C77225BE-5919-2E4F-859A-D1679ED62E57}" type="presParOf" srcId="{2D5DF2BE-0B76-4149-9732-737355E4A8EA}" destId="{DD939E3C-7333-EC4E-A6CC-E44A7AA3D153}" srcOrd="1" destOrd="0" presId="urn:microsoft.com/office/officeart/2005/8/layout/venn1"/>
    <dgm:cxn modelId="{A910B921-46BC-AE4A-A84D-83C682777E14}" type="presParOf" srcId="{2D5DF2BE-0B76-4149-9732-737355E4A8EA}" destId="{7B7CF33C-F888-5B44-BF46-F94EBE2D1D8A}" srcOrd="2" destOrd="0" presId="urn:microsoft.com/office/officeart/2005/8/layout/venn1"/>
    <dgm:cxn modelId="{783AAE2B-5C3E-1048-8AAB-2B3871C97F08}" type="presParOf" srcId="{2D5DF2BE-0B76-4149-9732-737355E4A8EA}" destId="{99788804-BC11-DB45-8E0D-4C58EEC3004D}" srcOrd="3" destOrd="0" presId="urn:microsoft.com/office/officeart/2005/8/layout/venn1"/>
    <dgm:cxn modelId="{9E04726B-294E-FF4F-A213-96DF8BF0E2AB}" type="presParOf" srcId="{2D5DF2BE-0B76-4149-9732-737355E4A8EA}" destId="{F4D0CAFB-612A-DA45-AE08-3247E5E91908}" srcOrd="4" destOrd="0" presId="urn:microsoft.com/office/officeart/2005/8/layout/venn1"/>
    <dgm:cxn modelId="{126C87E9-4505-FD40-BE6D-AE0D81E8D75A}" type="presParOf" srcId="{2D5DF2BE-0B76-4149-9732-737355E4A8EA}" destId="{D7923597-EC1F-2644-943D-FE6C668AC1EC}" srcOrd="5" destOrd="0" presId="urn:microsoft.com/office/officeart/2005/8/layout/venn1"/>
    <dgm:cxn modelId="{22F26B39-DACB-5A43-88B3-234811352BC1}" type="presParOf" srcId="{2D5DF2BE-0B76-4149-9732-737355E4A8EA}" destId="{C2EF289D-3E98-1F4C-B4B0-6716FABB4136}" srcOrd="6" destOrd="0" presId="urn:microsoft.com/office/officeart/2005/8/layout/venn1"/>
    <dgm:cxn modelId="{FA7AADD5-5518-5F40-8D29-7974FF8F0AF0}" type="presParOf" srcId="{2D5DF2BE-0B76-4149-9732-737355E4A8EA}" destId="{5B6110D8-9916-B645-BF65-0BCD794EC6D5}" srcOrd="7" destOrd="0" presId="urn:microsoft.com/office/officeart/2005/8/layout/venn1"/>
    <dgm:cxn modelId="{22FC1329-8B2A-7042-8105-BB28F8552EA3}" type="presParOf" srcId="{2D5DF2BE-0B76-4149-9732-737355E4A8EA}" destId="{F289F9AF-48FF-E848-AF11-61BD5B7DB29A}" srcOrd="8" destOrd="0" presId="urn:microsoft.com/office/officeart/2005/8/layout/venn1"/>
    <dgm:cxn modelId="{DD46280C-F934-1E49-88C2-623C2E612535}" type="presParOf" srcId="{2D5DF2BE-0B76-4149-9732-737355E4A8EA}" destId="{05F03609-9EAF-E147-AF10-DDFA814B11C8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CE3F7-FF35-3E4D-9A77-6D7B562F9B51}">
      <dsp:nvSpPr>
        <dsp:cNvPr id="0" name=""/>
        <dsp:cNvSpPr/>
      </dsp:nvSpPr>
      <dsp:spPr>
        <a:xfrm>
          <a:off x="0" y="11872"/>
          <a:ext cx="5906327" cy="1439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Visibility </a:t>
          </a:r>
        </a:p>
      </dsp:txBody>
      <dsp:txXfrm>
        <a:off x="70251" y="82123"/>
        <a:ext cx="5765825" cy="1298597"/>
      </dsp:txXfrm>
    </dsp:sp>
    <dsp:sp modelId="{46E6F3DD-D86E-1D4F-9681-4D74FC4C8BE8}">
      <dsp:nvSpPr>
        <dsp:cNvPr id="0" name=""/>
        <dsp:cNvSpPr/>
      </dsp:nvSpPr>
      <dsp:spPr>
        <a:xfrm>
          <a:off x="0" y="1623772"/>
          <a:ext cx="5906327" cy="1439099"/>
        </a:xfrm>
        <a:prstGeom prst="roundRect">
          <a:avLst/>
        </a:prstGeom>
        <a:solidFill>
          <a:schemeClr val="accent5">
            <a:hueOff val="-786995"/>
            <a:satOff val="6346"/>
            <a:lumOff val="58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Contrast</a:t>
          </a:r>
        </a:p>
      </dsp:txBody>
      <dsp:txXfrm>
        <a:off x="70251" y="1694023"/>
        <a:ext cx="5765825" cy="1298597"/>
      </dsp:txXfrm>
    </dsp:sp>
    <dsp:sp modelId="{D22A668F-DE5A-0246-8E0D-523604D9DCDB}">
      <dsp:nvSpPr>
        <dsp:cNvPr id="0" name=""/>
        <dsp:cNvSpPr/>
      </dsp:nvSpPr>
      <dsp:spPr>
        <a:xfrm>
          <a:off x="0" y="3235672"/>
          <a:ext cx="5906327" cy="1439099"/>
        </a:xfrm>
        <a:prstGeom prst="roundRect">
          <a:avLst/>
        </a:prstGeom>
        <a:solidFill>
          <a:schemeClr val="accent5">
            <a:hueOff val="-1573990"/>
            <a:satOff val="12692"/>
            <a:lumOff val="117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Assimiliation</a:t>
          </a:r>
        </a:p>
      </dsp:txBody>
      <dsp:txXfrm>
        <a:off x="70251" y="3305923"/>
        <a:ext cx="5765825" cy="1298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6D8A6-1164-BD4A-BDA7-E7CA1DE922C3}">
      <dsp:nvSpPr>
        <dsp:cNvPr id="0" name=""/>
        <dsp:cNvSpPr/>
      </dsp:nvSpPr>
      <dsp:spPr>
        <a:xfrm rot="5400000">
          <a:off x="3101858" y="-746911"/>
          <a:ext cx="1828889" cy="378004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who gets invited to hang out, grab a beer, etc.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Mixing business and pleasure at men-only organizations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“pre-meeting meetings”</a:t>
          </a:r>
        </a:p>
      </dsp:txBody>
      <dsp:txXfrm rot="-5400000">
        <a:off x="2126279" y="317947"/>
        <a:ext cx="3690770" cy="1650331"/>
      </dsp:txXfrm>
    </dsp:sp>
    <dsp:sp modelId="{862CBC19-C90E-384F-BA11-334DD6CB025A}">
      <dsp:nvSpPr>
        <dsp:cNvPr id="0" name=""/>
        <dsp:cNvSpPr/>
      </dsp:nvSpPr>
      <dsp:spPr>
        <a:xfrm>
          <a:off x="0" y="57"/>
          <a:ext cx="2126278" cy="22861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Informal mechanisms of gatekeeping  </a:t>
          </a:r>
        </a:p>
      </dsp:txBody>
      <dsp:txXfrm>
        <a:off x="103796" y="103853"/>
        <a:ext cx="1918686" cy="2078520"/>
      </dsp:txXfrm>
    </dsp:sp>
    <dsp:sp modelId="{2F35D276-35F5-9A4E-91E5-61C4DBA32F96}">
      <dsp:nvSpPr>
        <dsp:cNvPr id="0" name=""/>
        <dsp:cNvSpPr/>
      </dsp:nvSpPr>
      <dsp:spPr>
        <a:xfrm rot="5400000">
          <a:off x="3101858" y="1653506"/>
          <a:ext cx="1828889" cy="3780049"/>
        </a:xfrm>
        <a:prstGeom prst="round2SameRect">
          <a:avLst/>
        </a:prstGeom>
        <a:solidFill>
          <a:schemeClr val="accent5">
            <a:tint val="40000"/>
            <a:alpha val="90000"/>
            <a:hueOff val="-1422285"/>
            <a:satOff val="16484"/>
            <a:lumOff val="81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-1422285"/>
              <a:satOff val="16484"/>
              <a:lumOff val="8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“What are you girls talking about?”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Show loyalty by keeping other women down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“one of the guys”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Okay being butt of the joke</a:t>
          </a:r>
        </a:p>
      </dsp:txBody>
      <dsp:txXfrm rot="-5400000">
        <a:off x="2126279" y="2718365"/>
        <a:ext cx="3690770" cy="1650331"/>
      </dsp:txXfrm>
    </dsp:sp>
    <dsp:sp modelId="{6BCD96FF-D875-2246-8D22-8A3D62033D34}">
      <dsp:nvSpPr>
        <dsp:cNvPr id="0" name=""/>
        <dsp:cNvSpPr/>
      </dsp:nvSpPr>
      <dsp:spPr>
        <a:xfrm>
          <a:off x="0" y="2400475"/>
          <a:ext cx="2126278" cy="2286112"/>
        </a:xfrm>
        <a:prstGeom prst="roundRect">
          <a:avLst/>
        </a:prstGeom>
        <a:solidFill>
          <a:schemeClr val="accent5">
            <a:hueOff val="-1573990"/>
            <a:satOff val="12692"/>
            <a:lumOff val="117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Loyalty tests</a:t>
          </a:r>
        </a:p>
      </dsp:txBody>
      <dsp:txXfrm>
        <a:off x="103796" y="2504271"/>
        <a:ext cx="1918686" cy="2078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2A5A0-2621-BD43-9907-2E730E98F5A9}">
      <dsp:nvSpPr>
        <dsp:cNvPr id="0" name=""/>
        <dsp:cNvSpPr/>
      </dsp:nvSpPr>
      <dsp:spPr>
        <a:xfrm>
          <a:off x="0" y="37859"/>
          <a:ext cx="5906327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Mother</a:t>
          </a:r>
        </a:p>
      </dsp:txBody>
      <dsp:txXfrm>
        <a:off x="26930" y="64789"/>
        <a:ext cx="5852467" cy="497795"/>
      </dsp:txXfrm>
    </dsp:sp>
    <dsp:sp modelId="{E2287CA0-796D-6A4C-826A-46829D603805}">
      <dsp:nvSpPr>
        <dsp:cNvPr id="0" name=""/>
        <dsp:cNvSpPr/>
      </dsp:nvSpPr>
      <dsp:spPr>
        <a:xfrm>
          <a:off x="0" y="589514"/>
          <a:ext cx="590632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Expected to nurture, emotionally soothe men co-workers</a:t>
          </a:r>
        </a:p>
      </dsp:txBody>
      <dsp:txXfrm>
        <a:off x="0" y="589514"/>
        <a:ext cx="5906327" cy="571320"/>
      </dsp:txXfrm>
    </dsp:sp>
    <dsp:sp modelId="{6E78CC8A-84F5-5D49-81A8-D91775363FA0}">
      <dsp:nvSpPr>
        <dsp:cNvPr id="0" name=""/>
        <dsp:cNvSpPr/>
      </dsp:nvSpPr>
      <dsp:spPr>
        <a:xfrm>
          <a:off x="0" y="1160834"/>
          <a:ext cx="5906327" cy="551655"/>
        </a:xfrm>
        <a:prstGeom prst="roundRect">
          <a:avLst/>
        </a:prstGeom>
        <a:solidFill>
          <a:schemeClr val="accent5">
            <a:hueOff val="-524663"/>
            <a:satOff val="4231"/>
            <a:lumOff val="39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Seductress</a:t>
          </a:r>
        </a:p>
      </dsp:txBody>
      <dsp:txXfrm>
        <a:off x="26930" y="1187764"/>
        <a:ext cx="5852467" cy="497795"/>
      </dsp:txXfrm>
    </dsp:sp>
    <dsp:sp modelId="{E32236A0-F389-E54A-8ACA-6A76D0BE3594}">
      <dsp:nvSpPr>
        <dsp:cNvPr id="0" name=""/>
        <dsp:cNvSpPr/>
      </dsp:nvSpPr>
      <dsp:spPr>
        <a:xfrm>
          <a:off x="0" y="1712489"/>
          <a:ext cx="590632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Seen as sexually desirable, available (may be intentional or put-upon by ‘protector’ men)</a:t>
          </a:r>
        </a:p>
      </dsp:txBody>
      <dsp:txXfrm>
        <a:off x="0" y="1712489"/>
        <a:ext cx="5906327" cy="571320"/>
      </dsp:txXfrm>
    </dsp:sp>
    <dsp:sp modelId="{F45208EC-3F9E-C443-B3B5-8E484B7DB7A4}">
      <dsp:nvSpPr>
        <dsp:cNvPr id="0" name=""/>
        <dsp:cNvSpPr/>
      </dsp:nvSpPr>
      <dsp:spPr>
        <a:xfrm>
          <a:off x="0" y="2283810"/>
          <a:ext cx="5906327" cy="551655"/>
        </a:xfrm>
        <a:prstGeom prst="roundRect">
          <a:avLst/>
        </a:prstGeom>
        <a:solidFill>
          <a:schemeClr val="accent5">
            <a:hueOff val="-1049327"/>
            <a:satOff val="8461"/>
            <a:lumOff val="78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Pet</a:t>
          </a:r>
        </a:p>
      </dsp:txBody>
      <dsp:txXfrm>
        <a:off x="26930" y="2310740"/>
        <a:ext cx="5852467" cy="497795"/>
      </dsp:txXfrm>
    </dsp:sp>
    <dsp:sp modelId="{C9AD969C-B2EA-FA46-A8EA-8467D9188ACD}">
      <dsp:nvSpPr>
        <dsp:cNvPr id="0" name=""/>
        <dsp:cNvSpPr/>
      </dsp:nvSpPr>
      <dsp:spPr>
        <a:xfrm>
          <a:off x="0" y="2835465"/>
          <a:ext cx="5906327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Treated as a cheerleader for men coworkers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‘look-what-she-can-do-and-she’s-only-a-woman’</a:t>
          </a:r>
        </a:p>
      </dsp:txBody>
      <dsp:txXfrm>
        <a:off x="0" y="2835465"/>
        <a:ext cx="5906327" cy="880785"/>
      </dsp:txXfrm>
    </dsp:sp>
    <dsp:sp modelId="{6F80ED58-386E-DA4E-8BE8-9493470D9D8F}">
      <dsp:nvSpPr>
        <dsp:cNvPr id="0" name=""/>
        <dsp:cNvSpPr/>
      </dsp:nvSpPr>
      <dsp:spPr>
        <a:xfrm>
          <a:off x="0" y="3716250"/>
          <a:ext cx="5906327" cy="551655"/>
        </a:xfrm>
        <a:prstGeom prst="roundRect">
          <a:avLst/>
        </a:prstGeom>
        <a:solidFill>
          <a:schemeClr val="accent5">
            <a:hueOff val="-1573990"/>
            <a:satOff val="12692"/>
            <a:lumOff val="117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Iron Maiden</a:t>
          </a:r>
        </a:p>
      </dsp:txBody>
      <dsp:txXfrm>
        <a:off x="26930" y="3743180"/>
        <a:ext cx="5852467" cy="497795"/>
      </dsp:txXfrm>
    </dsp:sp>
    <dsp:sp modelId="{6B6AB4FD-F098-E543-905C-E73BA3461631}">
      <dsp:nvSpPr>
        <dsp:cNvPr id="0" name=""/>
        <dsp:cNvSpPr/>
      </dsp:nvSpPr>
      <dsp:spPr>
        <a:xfrm>
          <a:off x="0" y="4267905"/>
          <a:ext cx="590632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Strong/tough, cold - aband</a:t>
          </a:r>
        </a:p>
      </dsp:txBody>
      <dsp:txXfrm>
        <a:off x="0" y="4267905"/>
        <a:ext cx="5906327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6284E-7EB0-464C-A4D8-87C466E2AE4B}">
      <dsp:nvSpPr>
        <dsp:cNvPr id="0" name=""/>
        <dsp:cNvSpPr/>
      </dsp:nvSpPr>
      <dsp:spPr>
        <a:xfrm>
          <a:off x="3515440" y="1881235"/>
          <a:ext cx="2310288" cy="231028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D939E3C-7333-EC4E-A6CC-E44A7AA3D153}">
      <dsp:nvSpPr>
        <dsp:cNvPr id="0" name=""/>
        <dsp:cNvSpPr/>
      </dsp:nvSpPr>
      <dsp:spPr>
        <a:xfrm>
          <a:off x="3330617" y="0"/>
          <a:ext cx="2679934" cy="155119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330617" y="0"/>
        <a:ext cx="2679934" cy="1551193"/>
      </dsp:txXfrm>
    </dsp:sp>
    <dsp:sp modelId="{7B7CF33C-F888-5B44-BF46-F94EBE2D1D8A}">
      <dsp:nvSpPr>
        <dsp:cNvPr id="0" name=""/>
        <dsp:cNvSpPr/>
      </dsp:nvSpPr>
      <dsp:spPr>
        <a:xfrm>
          <a:off x="4394273" y="2519534"/>
          <a:ext cx="2310288" cy="23102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788804-BC11-DB45-8E0D-4C58EEC3004D}">
      <dsp:nvSpPr>
        <dsp:cNvPr id="0" name=""/>
        <dsp:cNvSpPr/>
      </dsp:nvSpPr>
      <dsp:spPr>
        <a:xfrm>
          <a:off x="6888461" y="2046255"/>
          <a:ext cx="2402700" cy="16832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888461" y="2046255"/>
        <a:ext cx="2402700" cy="1683210"/>
      </dsp:txXfrm>
    </dsp:sp>
    <dsp:sp modelId="{F4D0CAFB-612A-DA45-AE08-3247E5E91908}">
      <dsp:nvSpPr>
        <dsp:cNvPr id="0" name=""/>
        <dsp:cNvSpPr/>
      </dsp:nvSpPr>
      <dsp:spPr>
        <a:xfrm>
          <a:off x="4058820" y="3553224"/>
          <a:ext cx="2310288" cy="231028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7923597-EC1F-2644-943D-FE6C668AC1EC}">
      <dsp:nvSpPr>
        <dsp:cNvPr id="0" name=""/>
        <dsp:cNvSpPr/>
      </dsp:nvSpPr>
      <dsp:spPr>
        <a:xfrm>
          <a:off x="6518815" y="4917614"/>
          <a:ext cx="2402700" cy="16832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518815" y="4917614"/>
        <a:ext cx="2402700" cy="1683210"/>
      </dsp:txXfrm>
    </dsp:sp>
    <dsp:sp modelId="{C2EF289D-3E98-1F4C-B4B0-6716FABB4136}">
      <dsp:nvSpPr>
        <dsp:cNvPr id="0" name=""/>
        <dsp:cNvSpPr/>
      </dsp:nvSpPr>
      <dsp:spPr>
        <a:xfrm>
          <a:off x="2972060" y="3553224"/>
          <a:ext cx="2310288" cy="231028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B6110D8-9916-B645-BF65-0BCD794EC6D5}">
      <dsp:nvSpPr>
        <dsp:cNvPr id="0" name=""/>
        <dsp:cNvSpPr/>
      </dsp:nvSpPr>
      <dsp:spPr>
        <a:xfrm>
          <a:off x="419653" y="4917614"/>
          <a:ext cx="2402700" cy="16832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19653" y="4917614"/>
        <a:ext cx="2402700" cy="1683210"/>
      </dsp:txXfrm>
    </dsp:sp>
    <dsp:sp modelId="{F289F9AF-48FF-E848-AF11-61BD5B7DB29A}">
      <dsp:nvSpPr>
        <dsp:cNvPr id="0" name=""/>
        <dsp:cNvSpPr/>
      </dsp:nvSpPr>
      <dsp:spPr>
        <a:xfrm>
          <a:off x="2636606" y="2519534"/>
          <a:ext cx="2310288" cy="2310288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F03609-9EAF-E147-AF10-DDFA814B11C8}">
      <dsp:nvSpPr>
        <dsp:cNvPr id="0" name=""/>
        <dsp:cNvSpPr/>
      </dsp:nvSpPr>
      <dsp:spPr>
        <a:xfrm>
          <a:off x="50006" y="2046255"/>
          <a:ext cx="2402700" cy="16832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0006" y="2046255"/>
        <a:ext cx="2402700" cy="168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8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531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016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09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4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4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0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2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D6E9DEC-419B-4CC5-A080-3B06BD5A8291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357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JM0I39WkhA?feature=oembe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1DDC-014C-D302-C5C0-D006D2882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Tokenism, Glass Escalators, and Intersectionality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2571D-7C61-F993-F2FB-F5478DAFE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1, 2023</a:t>
            </a:r>
          </a:p>
        </p:txBody>
      </p:sp>
    </p:spTree>
    <p:extLst>
      <p:ext uri="{BB962C8B-B14F-4D97-AF65-F5344CB8AC3E}">
        <p14:creationId xmlns:p14="http://schemas.microsoft.com/office/powerpoint/2010/main" val="82323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985-4EC2-9C95-9DDE-EDEA7745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4800" dirty="0"/>
              <a:t>Double Bind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702D6-AF18-9187-1582-4D99B90101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1931670"/>
            <a:ext cx="3810001" cy="3225251"/>
          </a:xfrm>
        </p:spPr>
        <p:txBody>
          <a:bodyPr/>
          <a:lstStyle/>
          <a:p>
            <a:r>
              <a:rPr lang="en-US" dirty="0"/>
              <a:t>…</a:t>
            </a:r>
            <a:r>
              <a:rPr lang="en-US" sz="1800" dirty="0"/>
              <a:t>fired a woman for </a:t>
            </a:r>
            <a:r>
              <a:rPr lang="en-US" sz="1800" b="1" dirty="0"/>
              <a:t>not being aggressive enough </a:t>
            </a:r>
            <a:r>
              <a:rPr lang="en-US" sz="1800" dirty="0"/>
              <a:t>and then reprimanded another woman who had “brought in the largest amount of new business during the past year…for being ‘</a:t>
            </a:r>
            <a:r>
              <a:rPr lang="en-US" sz="1800" b="1" dirty="0"/>
              <a:t>too aggressive, too much of a hustler</a:t>
            </a:r>
            <a:r>
              <a:rPr lang="en-US" sz="1800" dirty="0"/>
              <a:t>’”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75C6B5-15D2-FBBC-B8B3-94DC42C1B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68E-58F5-1200-5C7E-72F5486F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Contrast - Boundary maintenance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9EB0-D4FA-119C-4EE8-6E1DBC3AF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544273"/>
          </a:xfrm>
        </p:spPr>
        <p:txBody>
          <a:bodyPr>
            <a:normAutofit/>
          </a:bodyPr>
          <a:lstStyle/>
          <a:p>
            <a:r>
              <a:rPr lang="en-US" dirty="0"/>
              <a:t>Dominant members emphasize differences between dominant group and minority group </a:t>
            </a:r>
          </a:p>
          <a:p>
            <a:r>
              <a:rPr lang="en-US" dirty="0"/>
              <a:t>When women were present in informal social situations, men were more likely to:</a:t>
            </a:r>
          </a:p>
          <a:p>
            <a:pPr lvl="1"/>
            <a:r>
              <a:rPr lang="en-US" dirty="0"/>
              <a:t>Talk about how ‘masculine prowess’ led to success – sexual innuendos or stories, sexual harassment, stories of aggression</a:t>
            </a:r>
          </a:p>
          <a:p>
            <a:pPr lvl="1"/>
            <a:r>
              <a:rPr lang="en-US" dirty="0"/>
              <a:t>Women report feeling ‘tested’ </a:t>
            </a:r>
          </a:p>
          <a:p>
            <a:r>
              <a:rPr lang="en-US" dirty="0"/>
              <a:t>“Can we still____ now that women are here?”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8A28E2A-F0CD-DA7C-8A82-ECA8FD8F3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708" y="2222500"/>
            <a:ext cx="5055033" cy="3638550"/>
          </a:xfrm>
        </p:spPr>
      </p:pic>
    </p:spTree>
    <p:extLst>
      <p:ext uri="{BB962C8B-B14F-4D97-AF65-F5344CB8AC3E}">
        <p14:creationId xmlns:p14="http://schemas.microsoft.com/office/powerpoint/2010/main" val="130731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DCBBFD-67A3-4E70-956C-7C93C1CE7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E068C22E-C184-4F0D-BF91-CD285594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E85D-0843-3779-A348-D0951BC3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How does contrast manifest socially?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BD34F-CB2C-FADB-AEAB-0BA1F6ED7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085353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97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3C45-74C5-308D-309B-44AEB5D0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'High performing’</a:t>
            </a:r>
            <a:br>
              <a:rPr lang="en-US" sz="3600" dirty="0"/>
            </a:br>
            <a:r>
              <a:rPr lang="en-US" sz="3600" dirty="0"/>
              <a:t> women can become gatekeepers themselves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D276B-ADB8-EB96-3EA7-E5E67B16B6CD}"/>
              </a:ext>
            </a:extLst>
          </p:cNvPr>
          <p:cNvSpPr txBox="1"/>
          <p:nvPr/>
        </p:nvSpPr>
        <p:spPr>
          <a:xfrm>
            <a:off x="3050381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Boundary maintenance 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48CBF5D-240E-14CC-36A5-8EFCC0063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2834481"/>
            <a:ext cx="10223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7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E7E-667D-5023-CF43-8AD9509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Assimilation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30EC-8688-6F31-CC59-F46D8642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 + Contrast make the social characteristic that is different between the dominant and minority group </a:t>
            </a:r>
            <a:r>
              <a:rPr lang="en-US" b="1" dirty="0"/>
              <a:t>salient</a:t>
            </a:r>
          </a:p>
          <a:p>
            <a:pPr lvl="1"/>
            <a:r>
              <a:rPr lang="en-US" dirty="0"/>
              <a:t>in this case, activates gender beliefs about how men should act and how women should act</a:t>
            </a:r>
          </a:p>
          <a:p>
            <a:r>
              <a:rPr lang="en-US" dirty="0"/>
              <a:t>The consequences are that members of the minority group are </a:t>
            </a:r>
            <a:r>
              <a:rPr lang="en-US" b="1" dirty="0"/>
              <a:t>influenced</a:t>
            </a:r>
            <a:r>
              <a:rPr lang="en-US" dirty="0"/>
              <a:t> to fill stereotypical role behavior </a:t>
            </a:r>
          </a:p>
          <a:p>
            <a:pPr lvl="1"/>
            <a:r>
              <a:rPr lang="en-US" dirty="0"/>
              <a:t>Must fill the organizational niche available to them </a:t>
            </a:r>
          </a:p>
        </p:txBody>
      </p:sp>
    </p:spTree>
    <p:extLst>
      <p:ext uri="{BB962C8B-B14F-4D97-AF65-F5344CB8AC3E}">
        <p14:creationId xmlns:p14="http://schemas.microsoft.com/office/powerpoint/2010/main" val="166377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7075-8447-AE7A-8C6F-FD688CF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Others’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1B61-52DD-00F6-FE47-4BB6590FCB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Being mistaken for:</a:t>
            </a:r>
          </a:p>
          <a:p>
            <a:pPr lvl="1"/>
            <a:r>
              <a:rPr lang="en-US" dirty="0"/>
              <a:t>Secretary </a:t>
            </a:r>
          </a:p>
          <a:p>
            <a:pPr lvl="1"/>
            <a:r>
              <a:rPr lang="en-US" dirty="0"/>
              <a:t>Man co-worker’s wife</a:t>
            </a:r>
          </a:p>
          <a:p>
            <a:pPr lvl="1"/>
            <a:r>
              <a:rPr lang="en-US" dirty="0"/>
              <a:t>Man co-worker’s assistant</a:t>
            </a:r>
          </a:p>
          <a:p>
            <a:r>
              <a:rPr lang="en-US" dirty="0"/>
              <a:t>Being expected to do:</a:t>
            </a:r>
          </a:p>
          <a:p>
            <a:pPr lvl="1"/>
            <a:r>
              <a:rPr lang="en-US" dirty="0"/>
              <a:t>Secretarial work</a:t>
            </a:r>
          </a:p>
          <a:p>
            <a:r>
              <a:rPr lang="en-US" dirty="0"/>
              <a:t>Treated in markedly gendered ways for typical business behavior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87F6A-5817-33BF-4AA8-0B01A9B63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effectLst/>
                <a:latin typeface="Times New Roman" panose="02020603050405020304" pitchFamily="18" charset="0"/>
              </a:rPr>
              <a:t>A professional woman at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Indsco</a:t>
            </a:r>
            <a:r>
              <a:rPr lang="en-US" dirty="0">
                <a:effectLst/>
                <a:latin typeface="Times New Roman" panose="02020603050405020304" pitchFamily="18" charset="0"/>
              </a:rPr>
              <a:t> asked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for a promotion and talked about looking for a better job; her manager’s first assumption was that she did not feel “loved” and it was his fault for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failing to give love to a woman.” (Kanter 1977)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BDCBBFD-67A3-4E70-956C-7C93C1CE7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E068C22E-C184-4F0D-BF91-CD285594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FCC6C-13DD-FB3C-0162-08499F62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Kanter’s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79DC4-B8F2-B8F6-1BCF-E375318E3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35824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39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ECC733-A533-4D91-BD25-3B6E06B7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36401F08-8B30-49FC-A47E-7119FCAAB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11575-2F02-2401-5FF5-D3BFF975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AE9B04-F994-2DBF-B735-40EE8484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Nine to Five </a:t>
            </a:r>
          </a:p>
          <a:p>
            <a:pPr lvl="1"/>
            <a:r>
              <a:rPr lang="en-US" sz="1400" dirty="0"/>
              <a:t>Lily Tomlin = Iron Maiden</a:t>
            </a:r>
          </a:p>
          <a:p>
            <a:pPr lvl="1"/>
            <a:r>
              <a:rPr lang="en-US" sz="1400" dirty="0"/>
              <a:t>Dolly Parton = Seductress</a:t>
            </a:r>
          </a:p>
          <a:p>
            <a:pPr lvl="1"/>
            <a:r>
              <a:rPr lang="en-US" sz="1400" dirty="0"/>
              <a:t>Jane Fonda = Pet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3F6460BF-80B6-42E6-A4B2-8F9671BAA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Nine to Five (1980) – You understand zilch">
            <a:hlinkClick r:id="" action="ppaction://media"/>
            <a:extLst>
              <a:ext uri="{FF2B5EF4-FFF2-40B4-BE49-F238E27FC236}">
                <a16:creationId xmlns:a16="http://schemas.microsoft.com/office/drawing/2014/main" id="{B069FEAA-E440-D45B-8DE0-A40D734C0C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03706" y="1309062"/>
            <a:ext cx="5638853" cy="42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3D5E-4E5F-7080-E1E9-AF682BCB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Kanter’s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04B2-401A-4C52-93C0-41C0E1901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743763" cy="3636511"/>
          </a:xfrm>
        </p:spPr>
        <p:txBody>
          <a:bodyPr/>
          <a:lstStyle/>
          <a:p>
            <a:r>
              <a:rPr lang="en-US" dirty="0"/>
              <a:t>This is a consequence of numbers: </a:t>
            </a:r>
          </a:p>
          <a:p>
            <a:pPr lvl="1"/>
            <a:r>
              <a:rPr lang="en-US" dirty="0"/>
              <a:t>Mechanisms of tokenism will occur below the 15/85 minority/majority percentage line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83CEA90-0503-D476-924D-CD66DAE0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222287"/>
            <a:ext cx="7772400" cy="41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1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597F-A328-99F9-9F6F-9DF02D86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glass escalator?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4860-000A-BB13-816D-DE452B64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F2D1-3510-0DD5-82B7-89A712D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20729-7063-3A91-BE46-363F427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8593576" cy="3636511"/>
          </a:xfrm>
        </p:spPr>
        <p:txBody>
          <a:bodyPr/>
          <a:lstStyle/>
          <a:p>
            <a:r>
              <a:rPr lang="en-US" dirty="0"/>
              <a:t>Being a member of a highly under-represented minority in an occupation affects:</a:t>
            </a:r>
          </a:p>
          <a:p>
            <a:pPr lvl="1"/>
            <a:r>
              <a:rPr lang="en-US" dirty="0"/>
              <a:t>one’s social experiences on the job</a:t>
            </a:r>
          </a:p>
          <a:p>
            <a:pPr lvl="1"/>
            <a:r>
              <a:rPr lang="en-US" dirty="0"/>
              <a:t>one’s likelihood of advancing and staying in a career</a:t>
            </a:r>
          </a:p>
          <a:p>
            <a:r>
              <a:rPr lang="en-US" dirty="0"/>
              <a:t>Kanter (1977) uses the example when women are the tokens in men-dominated corporations  </a:t>
            </a:r>
          </a:p>
        </p:txBody>
      </p:sp>
      <p:pic>
        <p:nvPicPr>
          <p:cNvPr id="1028" name="Picture 4" descr="Men and Women of the Corporation: New Edition: Kanter, Rosabeth Moss:  9780465044542: Amazon.com: Books">
            <a:extLst>
              <a:ext uri="{FF2B5EF4-FFF2-40B4-BE49-F238E27FC236}">
                <a16:creationId xmlns:a16="http://schemas.microsoft.com/office/drawing/2014/main" id="{A0278374-9714-9EB0-BA6C-5C9DD902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88" y="2119367"/>
            <a:ext cx="2622550" cy="42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5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1764-8446-D653-8214-DFE20BBE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is it different for (white) men in women-dominated industries?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23-2091-60F1-F4F9-34745D07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  <a:p>
            <a:endParaRPr lang="en-US" dirty="0"/>
          </a:p>
          <a:p>
            <a:r>
              <a:rPr lang="en-US" dirty="0"/>
              <a:t>Contrast</a:t>
            </a:r>
          </a:p>
          <a:p>
            <a:endParaRPr lang="en-US" dirty="0"/>
          </a:p>
          <a:p>
            <a:r>
              <a:rPr lang="en-US" dirty="0"/>
              <a:t>Assimilation</a:t>
            </a:r>
          </a:p>
        </p:txBody>
      </p:sp>
    </p:spTree>
    <p:extLst>
      <p:ext uri="{BB962C8B-B14F-4D97-AF65-F5344CB8AC3E}">
        <p14:creationId xmlns:p14="http://schemas.microsoft.com/office/powerpoint/2010/main" val="419343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B592-C797-DD62-2CF8-30D3305E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is it different for (white) men in women-dominated industries?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84A3-7E77-5433-90E9-9F885D16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with colleagues and supervisors</a:t>
            </a:r>
          </a:p>
          <a:p>
            <a:r>
              <a:rPr lang="en-US" dirty="0"/>
              <a:t>Impressions of ‘suitability’ for work</a:t>
            </a:r>
          </a:p>
          <a:p>
            <a:r>
              <a:rPr lang="en-US" dirty="0"/>
              <a:t>Distancing from femininity</a:t>
            </a:r>
          </a:p>
          <a:p>
            <a:r>
              <a:rPr lang="en-US" dirty="0"/>
              <a:t>Discrimination from outsiders</a:t>
            </a:r>
          </a:p>
          <a:p>
            <a:pPr lvl="1"/>
            <a:r>
              <a:rPr lang="en-US" dirty="0"/>
              <a:t>Fears over men in female-dominated occupations being pedophiles/sexual abusers </a:t>
            </a:r>
          </a:p>
        </p:txBody>
      </p:sp>
    </p:spTree>
    <p:extLst>
      <p:ext uri="{BB962C8B-B14F-4D97-AF65-F5344CB8AC3E}">
        <p14:creationId xmlns:p14="http://schemas.microsoft.com/office/powerpoint/2010/main" val="41088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8229-E16B-5702-B2E2-E608BC6F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did Wingfield complicate the findings by focusing on Black men in women-dominated industries?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6DA-3B9F-A7D5-C06E-86BF8CDB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  <a:p>
            <a:endParaRPr lang="en-US" dirty="0"/>
          </a:p>
          <a:p>
            <a:r>
              <a:rPr lang="en-US" dirty="0"/>
              <a:t>Contrast</a:t>
            </a:r>
          </a:p>
          <a:p>
            <a:endParaRPr lang="en-US" dirty="0"/>
          </a:p>
          <a:p>
            <a:r>
              <a:rPr lang="en-US" dirty="0"/>
              <a:t>Assimilation</a:t>
            </a:r>
          </a:p>
        </p:txBody>
      </p:sp>
    </p:spTree>
    <p:extLst>
      <p:ext uri="{BB962C8B-B14F-4D97-AF65-F5344CB8AC3E}">
        <p14:creationId xmlns:p14="http://schemas.microsoft.com/office/powerpoint/2010/main" val="1607898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9A1-4491-D70A-ADCD-2D15D5C6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Intersectionality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082301-C70D-2458-95EF-1D75FE65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289DCE-0389-A711-D8D1-98CCBF798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118449"/>
              </p:ext>
            </p:extLst>
          </p:nvPr>
        </p:nvGraphicFramePr>
        <p:xfrm>
          <a:off x="1417319" y="257174"/>
          <a:ext cx="9341169" cy="660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F78BA9-00CF-C4D2-AB41-418C16B0C79A}"/>
              </a:ext>
            </a:extLst>
          </p:cNvPr>
          <p:cNvSpPr txBox="1"/>
          <p:nvPr/>
        </p:nvSpPr>
        <p:spPr>
          <a:xfrm>
            <a:off x="5697411" y="22222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C4FA3-BAE3-221C-E00B-8F121F7EFAF2}"/>
              </a:ext>
            </a:extLst>
          </p:cNvPr>
          <p:cNvSpPr txBox="1"/>
          <p:nvPr/>
        </p:nvSpPr>
        <p:spPr>
          <a:xfrm>
            <a:off x="7153010" y="348213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C7909-77B8-9391-892F-2B68F27EDE20}"/>
              </a:ext>
            </a:extLst>
          </p:cNvPr>
          <p:cNvSpPr txBox="1"/>
          <p:nvPr/>
        </p:nvSpPr>
        <p:spPr>
          <a:xfrm>
            <a:off x="6578975" y="532001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Sexuality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692AC-7378-BD3A-A9C3-AFD450C7C19E}"/>
              </a:ext>
            </a:extLst>
          </p:cNvPr>
          <p:cNvSpPr txBox="1"/>
          <p:nvPr/>
        </p:nvSpPr>
        <p:spPr>
          <a:xfrm>
            <a:off x="4464956" y="532001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1A61B-B99A-53B2-F002-2E6F484C7ADB}"/>
              </a:ext>
            </a:extLst>
          </p:cNvPr>
          <p:cNvSpPr txBox="1"/>
          <p:nvPr/>
        </p:nvSpPr>
        <p:spPr>
          <a:xfrm>
            <a:off x="3656882" y="348213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Nationality</a:t>
            </a:r>
          </a:p>
        </p:txBody>
      </p:sp>
    </p:spTree>
    <p:extLst>
      <p:ext uri="{BB962C8B-B14F-4D97-AF65-F5344CB8AC3E}">
        <p14:creationId xmlns:p14="http://schemas.microsoft.com/office/powerpoint/2010/main" val="414832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B47-D28F-2A3F-A2FE-90B6DD66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C1FE-1C0F-0BFD-0B9A-F2197669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means to be a man is different for: </a:t>
            </a:r>
          </a:p>
          <a:p>
            <a:pPr lvl="1"/>
            <a:r>
              <a:rPr lang="en-US" dirty="0"/>
              <a:t>Black men</a:t>
            </a:r>
          </a:p>
          <a:p>
            <a:pPr lvl="1"/>
            <a:r>
              <a:rPr lang="en-US" dirty="0"/>
              <a:t>White men</a:t>
            </a:r>
          </a:p>
          <a:p>
            <a:r>
              <a:rPr lang="en-US" dirty="0"/>
              <a:t>What it means to be a woman is different for: </a:t>
            </a:r>
          </a:p>
          <a:p>
            <a:pPr lvl="1"/>
            <a:r>
              <a:rPr lang="en-US" dirty="0"/>
              <a:t>Black women</a:t>
            </a:r>
          </a:p>
          <a:p>
            <a:pPr lvl="1"/>
            <a:r>
              <a:rPr lang="en-US" dirty="0"/>
              <a:t>White women </a:t>
            </a:r>
          </a:p>
          <a:p>
            <a:r>
              <a:rPr lang="en-US" dirty="0"/>
              <a:t>Not additive – overlapping, can produce distinct outcomes</a:t>
            </a:r>
          </a:p>
        </p:txBody>
      </p:sp>
    </p:spTree>
    <p:extLst>
      <p:ext uri="{BB962C8B-B14F-4D97-AF65-F5344CB8AC3E}">
        <p14:creationId xmlns:p14="http://schemas.microsoft.com/office/powerpoint/2010/main" val="198517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86AD-DA2D-CE8B-6A93-E82A1908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2448F-66E8-3954-3AAC-5D37F796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Images</a:t>
            </a:r>
          </a:p>
        </p:txBody>
      </p:sp>
      <p:pic>
        <p:nvPicPr>
          <p:cNvPr id="3076" name="Picture 4" descr="Women's History Month — York College / CUNY">
            <a:extLst>
              <a:ext uri="{FF2B5EF4-FFF2-40B4-BE49-F238E27FC236}">
                <a16:creationId xmlns:a16="http://schemas.microsoft.com/office/drawing/2014/main" id="{DCA60E76-FC5B-F36D-3120-8BD4D408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222287"/>
            <a:ext cx="7696200" cy="43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7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DCBBFD-67A3-4E70-956C-7C93C1CE7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E068C22E-C184-4F0D-BF91-CD285594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5F43-02A2-C161-BA7A-A1D32079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Dimensions of Tokenism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38FC44-64B6-E6C4-2A39-9E8D56C07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73142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39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E070-A135-697C-EBB6-D0843F4F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24F7-AC4C-F696-62BE-E7F7F347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 member of a minority group makes you </a:t>
            </a:r>
            <a:r>
              <a:rPr lang="en-US" b="1" dirty="0"/>
              <a:t>highly visible </a:t>
            </a:r>
            <a:r>
              <a:rPr lang="en-US" dirty="0"/>
              <a:t>to others in the organization:</a:t>
            </a:r>
          </a:p>
          <a:p>
            <a:pPr lvl="1"/>
            <a:r>
              <a:rPr lang="en-US" dirty="0"/>
              <a:t>Means you are seen as a representative of your group:</a:t>
            </a:r>
          </a:p>
          <a:p>
            <a:pPr lvl="2"/>
            <a:r>
              <a:rPr lang="en-US" dirty="0"/>
              <a:t>Your behavior can have symbolic consequences because actions reflect strongly on the characterization of the entire group</a:t>
            </a:r>
          </a:p>
          <a:p>
            <a:pPr lvl="2"/>
            <a:r>
              <a:rPr lang="en-US" dirty="0"/>
              <a:t>Symbols of ‘how-women-can-do’ (Kanter 1997:207)</a:t>
            </a:r>
          </a:p>
          <a:p>
            <a:pPr lvl="1"/>
            <a:r>
              <a:rPr lang="en-US" dirty="0"/>
              <a:t>Creates performance pressure, stress</a:t>
            </a:r>
          </a:p>
          <a:p>
            <a:pPr lvl="1"/>
            <a:r>
              <a:rPr lang="en-US" dirty="0"/>
              <a:t>Leads to work being more heavily scrutinized, devalued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35062-6947-B46C-B2EC-9D21B8E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How does visibility manifest socially?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0FD-C993-2164-487E-F83DF1FB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Gossip </a:t>
            </a:r>
          </a:p>
          <a:p>
            <a:pPr lvl="1"/>
            <a:r>
              <a:rPr lang="en-US" sz="2000"/>
              <a:t>“A woman swore in an elevator in an Atlanta hotel while going to have drinks with colleagues, and it was known all over Chicago a few days later that she was a ‘radical’” (Kanter 1997:212)</a:t>
            </a:r>
          </a:p>
        </p:txBody>
      </p:sp>
    </p:spTree>
    <p:extLst>
      <p:ext uri="{BB962C8B-B14F-4D97-AF65-F5344CB8AC3E}">
        <p14:creationId xmlns:p14="http://schemas.microsoft.com/office/powerpoint/2010/main" val="213318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35062-6947-B46C-B2EC-9D21B8E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How does visibility manifest socially?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0FD-C993-2164-487E-F83DF1FB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 </a:t>
            </a:r>
          </a:p>
          <a:p>
            <a:r>
              <a:rPr lang="en-US" sz="2000"/>
              <a:t>Easily remembered …especially for missteps</a:t>
            </a:r>
          </a:p>
          <a:p>
            <a:pPr lvl="1"/>
            <a:r>
              <a:rPr lang="en-US" sz="2000"/>
              <a:t>“</a:t>
            </a:r>
            <a:r>
              <a:rPr lang="en-US" sz="2000">
                <a:effectLst/>
              </a:rPr>
              <a:t>If it seems good to be noticed, wait until you make your first major mistake”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7114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35062-6947-B46C-B2EC-9D21B8E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How does visibility manifest socially?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0FD-C993-2164-487E-F83DF1FB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7" y="785813"/>
            <a:ext cx="5365218" cy="1897062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Used as advertising for company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1735D7-E45C-952B-41D7-11375F2F1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061" y="2399727"/>
            <a:ext cx="6113611" cy="31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9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35062-6947-B46C-B2EC-9D21B8E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How does visibility manifest socially?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0FD-C993-2164-487E-F83DF1FB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Symbolic representatives:</a:t>
            </a:r>
          </a:p>
          <a:p>
            <a:pPr lvl="1"/>
            <a:r>
              <a:rPr lang="en-US" sz="2000" dirty="0"/>
              <a:t>“Speak about this as a woman”</a:t>
            </a:r>
          </a:p>
          <a:p>
            <a:pPr lvl="1"/>
            <a:r>
              <a:rPr lang="en-US" sz="2000" dirty="0"/>
              <a:t>Evaluated by 2 standards in every interaction - how behaved as women and how behaved as manager</a:t>
            </a:r>
          </a:p>
          <a:p>
            <a:pPr lvl="1"/>
            <a:r>
              <a:rPr lang="en-US" sz="2000" dirty="0"/>
              <a:t>Felt that behavior was seen as reflective of entire group</a:t>
            </a:r>
          </a:p>
          <a:p>
            <a:pPr lvl="2"/>
            <a:r>
              <a:rPr lang="en-US" sz="1800" dirty="0"/>
              <a:t>Stereotype threat</a:t>
            </a:r>
          </a:p>
        </p:txBody>
      </p:sp>
    </p:spTree>
    <p:extLst>
      <p:ext uri="{BB962C8B-B14F-4D97-AF65-F5344CB8AC3E}">
        <p14:creationId xmlns:p14="http://schemas.microsoft.com/office/powerpoint/2010/main" val="314808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C268-237C-F16F-F5AD-1E759A25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Response to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5F34-46EA-6BBD-59A0-661AEFAE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be socially invisible</a:t>
            </a:r>
          </a:p>
          <a:p>
            <a:pPr lvl="1"/>
            <a:r>
              <a:rPr lang="en-US" dirty="0"/>
              <a:t>Usually resulted in career stagnation</a:t>
            </a:r>
          </a:p>
          <a:p>
            <a:r>
              <a:rPr lang="en-US" dirty="0"/>
              <a:t>Overachieve ‘nicely’ </a:t>
            </a:r>
          </a:p>
          <a:p>
            <a:pPr lvl="1"/>
            <a:r>
              <a:rPr lang="en-US" dirty="0"/>
              <a:t>Requires high level of competence at job immediately and good social skills </a:t>
            </a:r>
          </a:p>
          <a:p>
            <a:pPr lvl="2"/>
            <a:r>
              <a:rPr lang="en-US" dirty="0"/>
              <a:t>Worked best for older women</a:t>
            </a:r>
          </a:p>
          <a:p>
            <a:r>
              <a:rPr lang="en-US" dirty="0"/>
              <a:t>Use visibility for benefit and deal with social consequences</a:t>
            </a:r>
          </a:p>
          <a:p>
            <a:pPr lvl="1"/>
            <a:r>
              <a:rPr lang="en-US" dirty="0"/>
              <a:t>Risky  - not often successful</a:t>
            </a:r>
          </a:p>
          <a:p>
            <a:pPr lvl="1"/>
            <a:r>
              <a:rPr lang="en-US" dirty="0"/>
              <a:t>Sometimes resulted in these women becoming gatekeepers for other women </a:t>
            </a:r>
          </a:p>
        </p:txBody>
      </p:sp>
    </p:spTree>
    <p:extLst>
      <p:ext uri="{BB962C8B-B14F-4D97-AF65-F5344CB8AC3E}">
        <p14:creationId xmlns:p14="http://schemas.microsoft.com/office/powerpoint/2010/main" val="97404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{4D852A61-1C38-5B44-8033-C3069EA71D42}tf10001121_mac</Template>
  <TotalTime>749</TotalTime>
  <Words>878</Words>
  <Application>Microsoft Macintosh PowerPoint</Application>
  <PresentationFormat>Widescreen</PresentationFormat>
  <Paragraphs>128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Century Gothic</vt:lpstr>
      <vt:lpstr>Times New Roman</vt:lpstr>
      <vt:lpstr>Wingdings 2</vt:lpstr>
      <vt:lpstr>Quotable</vt:lpstr>
      <vt:lpstr>Tokenism, Glass Escalators, and Intersectionality</vt:lpstr>
      <vt:lpstr>Tokenism</vt:lpstr>
      <vt:lpstr>Dimensions of Tokenism</vt:lpstr>
      <vt:lpstr>1. Visibility</vt:lpstr>
      <vt:lpstr>How does visibility manifest socially?</vt:lpstr>
      <vt:lpstr>How does visibility manifest socially?</vt:lpstr>
      <vt:lpstr>How does visibility manifest socially?</vt:lpstr>
      <vt:lpstr>How does visibility manifest socially?</vt:lpstr>
      <vt:lpstr>Token Response to Visibility</vt:lpstr>
      <vt:lpstr>Double Bind</vt:lpstr>
      <vt:lpstr>2. Contrast - Boundary maintenance </vt:lpstr>
      <vt:lpstr>How does contrast manifest socially? </vt:lpstr>
      <vt:lpstr>'High performing’  women can become gatekeepers themselves</vt:lpstr>
      <vt:lpstr>3. Assimilation</vt:lpstr>
      <vt:lpstr>Others’ treatment</vt:lpstr>
      <vt:lpstr>Kanter’s Types</vt:lpstr>
      <vt:lpstr>Example</vt:lpstr>
      <vt:lpstr>Kanter’s Conclusions</vt:lpstr>
      <vt:lpstr>What is the glass escalator?</vt:lpstr>
      <vt:lpstr>Why is it different for (white) men in women-dominated industries?  </vt:lpstr>
      <vt:lpstr>Why is it different for (white) men in women-dominated industries? </vt:lpstr>
      <vt:lpstr>How did Wingfield complicate the findings by focusing on Black men in women-dominated industries?</vt:lpstr>
      <vt:lpstr>Intersectionality</vt:lpstr>
      <vt:lpstr>Intersectionality</vt:lpstr>
      <vt:lpstr>Controlling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Tokenism, Glass Escalators, and Intersectionality</dc:title>
  <dc:creator>Em Maloney</dc:creator>
  <cp:lastModifiedBy>Em Maloney</cp:lastModifiedBy>
  <cp:revision>6</cp:revision>
  <dcterms:created xsi:type="dcterms:W3CDTF">2023-02-28T16:40:27Z</dcterms:created>
  <dcterms:modified xsi:type="dcterms:W3CDTF">2023-03-01T16:57:11Z</dcterms:modified>
</cp:coreProperties>
</file>