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notesMasterIdLst>
    <p:notesMasterId r:id="rId35"/>
  </p:notesMasterIdLst>
  <p:sldIdLst>
    <p:sldId id="256" r:id="rId2"/>
    <p:sldId id="258" r:id="rId3"/>
    <p:sldId id="259" r:id="rId4"/>
    <p:sldId id="260" r:id="rId5"/>
    <p:sldId id="261" r:id="rId6"/>
    <p:sldId id="262" r:id="rId7"/>
    <p:sldId id="263" r:id="rId8"/>
    <p:sldId id="264" r:id="rId9"/>
    <p:sldId id="265" r:id="rId10"/>
    <p:sldId id="257" r:id="rId11"/>
    <p:sldId id="266" r:id="rId12"/>
    <p:sldId id="298" r:id="rId13"/>
    <p:sldId id="299" r:id="rId14"/>
    <p:sldId id="302" r:id="rId15"/>
    <p:sldId id="303" r:id="rId16"/>
    <p:sldId id="283" r:id="rId17"/>
    <p:sldId id="289" r:id="rId18"/>
    <p:sldId id="273" r:id="rId19"/>
    <p:sldId id="272" r:id="rId20"/>
    <p:sldId id="276" r:id="rId21"/>
    <p:sldId id="277" r:id="rId22"/>
    <p:sldId id="274" r:id="rId23"/>
    <p:sldId id="282" r:id="rId24"/>
    <p:sldId id="284" r:id="rId25"/>
    <p:sldId id="285" r:id="rId26"/>
    <p:sldId id="286" r:id="rId27"/>
    <p:sldId id="278" r:id="rId28"/>
    <p:sldId id="279" r:id="rId29"/>
    <p:sldId id="280" r:id="rId30"/>
    <p:sldId id="281" r:id="rId31"/>
    <p:sldId id="287" r:id="rId32"/>
    <p:sldId id="288" r:id="rId33"/>
    <p:sldId id="29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8274"/>
  </p:normalViewPr>
  <p:slideViewPr>
    <p:cSldViewPr snapToGrid="0">
      <p:cViewPr varScale="1">
        <p:scale>
          <a:sx n="86" d="100"/>
          <a:sy n="86" d="100"/>
        </p:scale>
        <p:origin x="3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3D931F-3E09-574E-BEED-455BA6DB8587}" type="doc">
      <dgm:prSet loTypeId="urn:microsoft.com/office/officeart/2005/8/layout/venn2" loCatId="" qsTypeId="urn:microsoft.com/office/officeart/2005/8/quickstyle/simple1" qsCatId="simple" csTypeId="urn:microsoft.com/office/officeart/2005/8/colors/accent1_2" csCatId="accent1" phldr="1"/>
      <dgm:spPr/>
      <dgm:t>
        <a:bodyPr/>
        <a:lstStyle/>
        <a:p>
          <a:endParaRPr lang="en-US"/>
        </a:p>
      </dgm:t>
    </dgm:pt>
    <dgm:pt modelId="{383579F3-F8F5-A648-9B15-D9C91C5999FE}">
      <dgm:prSet phldrT="[Text]"/>
      <dgm:spPr/>
      <dgm:t>
        <a:bodyPr/>
        <a:lstStyle/>
        <a:p>
          <a:r>
            <a:rPr lang="en-US" dirty="0"/>
            <a:t>Identities</a:t>
          </a:r>
        </a:p>
      </dgm:t>
    </dgm:pt>
    <dgm:pt modelId="{8C2BD966-2857-9242-8241-EC3F0368B561}" type="parTrans" cxnId="{E0179DF2-96F5-DC46-83CA-61D83F240EB6}">
      <dgm:prSet/>
      <dgm:spPr/>
      <dgm:t>
        <a:bodyPr/>
        <a:lstStyle/>
        <a:p>
          <a:endParaRPr lang="en-US"/>
        </a:p>
      </dgm:t>
    </dgm:pt>
    <dgm:pt modelId="{8E0BE908-7FA1-FA4E-9C7B-419F662BB315}" type="sibTrans" cxnId="{E0179DF2-96F5-DC46-83CA-61D83F240EB6}">
      <dgm:prSet/>
      <dgm:spPr/>
      <dgm:t>
        <a:bodyPr/>
        <a:lstStyle/>
        <a:p>
          <a:endParaRPr lang="en-US"/>
        </a:p>
      </dgm:t>
    </dgm:pt>
    <dgm:pt modelId="{59723AEB-46E7-F04A-8A7C-C1604F2D93CE}">
      <dgm:prSet phldrT="[Text]"/>
      <dgm:spPr/>
      <dgm:t>
        <a:bodyPr/>
        <a:lstStyle/>
        <a:p>
          <a:r>
            <a:rPr lang="en-US" dirty="0"/>
            <a:t>Self-concept</a:t>
          </a:r>
        </a:p>
      </dgm:t>
    </dgm:pt>
    <dgm:pt modelId="{F09B23A0-B4D0-F441-9360-3979F6E86401}" type="parTrans" cxnId="{486A2CFD-EA36-CF4A-B49D-773E91EEB543}">
      <dgm:prSet/>
      <dgm:spPr/>
      <dgm:t>
        <a:bodyPr/>
        <a:lstStyle/>
        <a:p>
          <a:endParaRPr lang="en-US"/>
        </a:p>
      </dgm:t>
    </dgm:pt>
    <dgm:pt modelId="{D0141C08-8067-CC4D-98D4-7FF3FE7C46A2}" type="sibTrans" cxnId="{486A2CFD-EA36-CF4A-B49D-773E91EEB543}">
      <dgm:prSet/>
      <dgm:spPr/>
      <dgm:t>
        <a:bodyPr/>
        <a:lstStyle/>
        <a:p>
          <a:endParaRPr lang="en-US"/>
        </a:p>
      </dgm:t>
    </dgm:pt>
    <dgm:pt modelId="{EDE2739A-B24E-DF46-BFF4-D677E8C58BDF}">
      <dgm:prSet phldrT="[Text]"/>
      <dgm:spPr/>
      <dgm:t>
        <a:bodyPr/>
        <a:lstStyle/>
        <a:p>
          <a:r>
            <a:rPr lang="en-US" dirty="0"/>
            <a:t>Self</a:t>
          </a:r>
        </a:p>
      </dgm:t>
    </dgm:pt>
    <dgm:pt modelId="{1FA9F2C6-7CB4-BE42-808B-49FE0794D658}" type="parTrans" cxnId="{F1E7ECBC-272C-DC4C-B9B8-5AF2969DAC86}">
      <dgm:prSet/>
      <dgm:spPr/>
      <dgm:t>
        <a:bodyPr/>
        <a:lstStyle/>
        <a:p>
          <a:endParaRPr lang="en-US"/>
        </a:p>
      </dgm:t>
    </dgm:pt>
    <dgm:pt modelId="{10960E26-6D5A-EE4B-80D2-8B7C55911A31}" type="sibTrans" cxnId="{F1E7ECBC-272C-DC4C-B9B8-5AF2969DAC86}">
      <dgm:prSet/>
      <dgm:spPr/>
      <dgm:t>
        <a:bodyPr/>
        <a:lstStyle/>
        <a:p>
          <a:endParaRPr lang="en-US"/>
        </a:p>
      </dgm:t>
    </dgm:pt>
    <dgm:pt modelId="{E4DE782F-7237-E846-AF88-213C72E71B80}" type="pres">
      <dgm:prSet presAssocID="{303D931F-3E09-574E-BEED-455BA6DB8587}" presName="Name0" presStyleCnt="0">
        <dgm:presLayoutVars>
          <dgm:chMax val="7"/>
          <dgm:resizeHandles val="exact"/>
        </dgm:presLayoutVars>
      </dgm:prSet>
      <dgm:spPr/>
    </dgm:pt>
    <dgm:pt modelId="{E94925EE-0787-8B44-B718-0755DA83C4CF}" type="pres">
      <dgm:prSet presAssocID="{303D931F-3E09-574E-BEED-455BA6DB8587}" presName="comp1" presStyleCnt="0"/>
      <dgm:spPr/>
    </dgm:pt>
    <dgm:pt modelId="{E65717FC-59B6-2640-A86F-779D290448F3}" type="pres">
      <dgm:prSet presAssocID="{303D931F-3E09-574E-BEED-455BA6DB8587}" presName="circle1" presStyleLbl="node1" presStyleIdx="0" presStyleCnt="3"/>
      <dgm:spPr/>
    </dgm:pt>
    <dgm:pt modelId="{4A72F7E6-1949-404A-9F2B-C27F014EA0A6}" type="pres">
      <dgm:prSet presAssocID="{303D931F-3E09-574E-BEED-455BA6DB8587}" presName="c1text" presStyleLbl="node1" presStyleIdx="0" presStyleCnt="3">
        <dgm:presLayoutVars>
          <dgm:bulletEnabled val="1"/>
        </dgm:presLayoutVars>
      </dgm:prSet>
      <dgm:spPr/>
    </dgm:pt>
    <dgm:pt modelId="{4258A825-3AD3-3D4B-8D04-2B3A8EB48CB7}" type="pres">
      <dgm:prSet presAssocID="{303D931F-3E09-574E-BEED-455BA6DB8587}" presName="comp2" presStyleCnt="0"/>
      <dgm:spPr/>
    </dgm:pt>
    <dgm:pt modelId="{B1835700-444F-094B-975C-BA6FE5D3F9A3}" type="pres">
      <dgm:prSet presAssocID="{303D931F-3E09-574E-BEED-455BA6DB8587}" presName="circle2" presStyleLbl="node1" presStyleIdx="1" presStyleCnt="3"/>
      <dgm:spPr/>
    </dgm:pt>
    <dgm:pt modelId="{4EE8AF4F-2E6D-9E42-9015-2278A0287D03}" type="pres">
      <dgm:prSet presAssocID="{303D931F-3E09-574E-BEED-455BA6DB8587}" presName="c2text" presStyleLbl="node1" presStyleIdx="1" presStyleCnt="3">
        <dgm:presLayoutVars>
          <dgm:bulletEnabled val="1"/>
        </dgm:presLayoutVars>
      </dgm:prSet>
      <dgm:spPr/>
    </dgm:pt>
    <dgm:pt modelId="{D5D418A4-AAED-5142-9FA1-1A1D055E68A3}" type="pres">
      <dgm:prSet presAssocID="{303D931F-3E09-574E-BEED-455BA6DB8587}" presName="comp3" presStyleCnt="0"/>
      <dgm:spPr/>
    </dgm:pt>
    <dgm:pt modelId="{07E8849F-59A3-604A-992F-011AA778D4D3}" type="pres">
      <dgm:prSet presAssocID="{303D931F-3E09-574E-BEED-455BA6DB8587}" presName="circle3" presStyleLbl="node1" presStyleIdx="2" presStyleCnt="3"/>
      <dgm:spPr/>
    </dgm:pt>
    <dgm:pt modelId="{4FCDEA88-803B-F246-99E9-569677CDA39D}" type="pres">
      <dgm:prSet presAssocID="{303D931F-3E09-574E-BEED-455BA6DB8587}" presName="c3text" presStyleLbl="node1" presStyleIdx="2" presStyleCnt="3">
        <dgm:presLayoutVars>
          <dgm:bulletEnabled val="1"/>
        </dgm:presLayoutVars>
      </dgm:prSet>
      <dgm:spPr/>
    </dgm:pt>
  </dgm:ptLst>
  <dgm:cxnLst>
    <dgm:cxn modelId="{420B2919-B582-4742-A5D3-24ADA081B4D3}" type="presOf" srcId="{383579F3-F8F5-A648-9B15-D9C91C5999FE}" destId="{4A72F7E6-1949-404A-9F2B-C27F014EA0A6}" srcOrd="1" destOrd="0" presId="urn:microsoft.com/office/officeart/2005/8/layout/venn2"/>
    <dgm:cxn modelId="{6D9FD638-B045-3248-BC05-7BFD063D711D}" type="presOf" srcId="{EDE2739A-B24E-DF46-BFF4-D677E8C58BDF}" destId="{4FCDEA88-803B-F246-99E9-569677CDA39D}" srcOrd="1" destOrd="0" presId="urn:microsoft.com/office/officeart/2005/8/layout/venn2"/>
    <dgm:cxn modelId="{22E5974E-49D2-7148-B419-DBE3DD30439D}" type="presOf" srcId="{EDE2739A-B24E-DF46-BFF4-D677E8C58BDF}" destId="{07E8849F-59A3-604A-992F-011AA778D4D3}" srcOrd="0" destOrd="0" presId="urn:microsoft.com/office/officeart/2005/8/layout/venn2"/>
    <dgm:cxn modelId="{0C5AC8B7-3CDF-8E40-82D5-19247A139099}" type="presOf" srcId="{303D931F-3E09-574E-BEED-455BA6DB8587}" destId="{E4DE782F-7237-E846-AF88-213C72E71B80}" srcOrd="0" destOrd="0" presId="urn:microsoft.com/office/officeart/2005/8/layout/venn2"/>
    <dgm:cxn modelId="{F1E7ECBC-272C-DC4C-B9B8-5AF2969DAC86}" srcId="{303D931F-3E09-574E-BEED-455BA6DB8587}" destId="{EDE2739A-B24E-DF46-BFF4-D677E8C58BDF}" srcOrd="2" destOrd="0" parTransId="{1FA9F2C6-7CB4-BE42-808B-49FE0794D658}" sibTransId="{10960E26-6D5A-EE4B-80D2-8B7C55911A31}"/>
    <dgm:cxn modelId="{B6C2E7C5-8F7D-F74B-9CD1-56934461BA13}" type="presOf" srcId="{383579F3-F8F5-A648-9B15-D9C91C5999FE}" destId="{E65717FC-59B6-2640-A86F-779D290448F3}" srcOrd="0" destOrd="0" presId="urn:microsoft.com/office/officeart/2005/8/layout/venn2"/>
    <dgm:cxn modelId="{3F0F3AC8-7BCE-794F-A2F7-3E84CCE11E72}" type="presOf" srcId="{59723AEB-46E7-F04A-8A7C-C1604F2D93CE}" destId="{B1835700-444F-094B-975C-BA6FE5D3F9A3}" srcOrd="0" destOrd="0" presId="urn:microsoft.com/office/officeart/2005/8/layout/venn2"/>
    <dgm:cxn modelId="{E0179DF2-96F5-DC46-83CA-61D83F240EB6}" srcId="{303D931F-3E09-574E-BEED-455BA6DB8587}" destId="{383579F3-F8F5-A648-9B15-D9C91C5999FE}" srcOrd="0" destOrd="0" parTransId="{8C2BD966-2857-9242-8241-EC3F0368B561}" sibTransId="{8E0BE908-7FA1-FA4E-9C7B-419F662BB315}"/>
    <dgm:cxn modelId="{EEDF47FB-916F-3942-927A-37743A89209B}" type="presOf" srcId="{59723AEB-46E7-F04A-8A7C-C1604F2D93CE}" destId="{4EE8AF4F-2E6D-9E42-9015-2278A0287D03}" srcOrd="1" destOrd="0" presId="urn:microsoft.com/office/officeart/2005/8/layout/venn2"/>
    <dgm:cxn modelId="{486A2CFD-EA36-CF4A-B49D-773E91EEB543}" srcId="{303D931F-3E09-574E-BEED-455BA6DB8587}" destId="{59723AEB-46E7-F04A-8A7C-C1604F2D93CE}" srcOrd="1" destOrd="0" parTransId="{F09B23A0-B4D0-F441-9360-3979F6E86401}" sibTransId="{D0141C08-8067-CC4D-98D4-7FF3FE7C46A2}"/>
    <dgm:cxn modelId="{B7DD5A93-87E7-234C-B080-20262EADB260}" type="presParOf" srcId="{E4DE782F-7237-E846-AF88-213C72E71B80}" destId="{E94925EE-0787-8B44-B718-0755DA83C4CF}" srcOrd="0" destOrd="0" presId="urn:microsoft.com/office/officeart/2005/8/layout/venn2"/>
    <dgm:cxn modelId="{9E095D45-CF39-AD4C-99E2-6B0B93C56EE7}" type="presParOf" srcId="{E94925EE-0787-8B44-B718-0755DA83C4CF}" destId="{E65717FC-59B6-2640-A86F-779D290448F3}" srcOrd="0" destOrd="0" presId="urn:microsoft.com/office/officeart/2005/8/layout/venn2"/>
    <dgm:cxn modelId="{1D9931E6-51CF-1148-8908-2C8318F6078E}" type="presParOf" srcId="{E94925EE-0787-8B44-B718-0755DA83C4CF}" destId="{4A72F7E6-1949-404A-9F2B-C27F014EA0A6}" srcOrd="1" destOrd="0" presId="urn:microsoft.com/office/officeart/2005/8/layout/venn2"/>
    <dgm:cxn modelId="{34CE7665-7712-F44E-91BA-0E2F6E9594C5}" type="presParOf" srcId="{E4DE782F-7237-E846-AF88-213C72E71B80}" destId="{4258A825-3AD3-3D4B-8D04-2B3A8EB48CB7}" srcOrd="1" destOrd="0" presId="urn:microsoft.com/office/officeart/2005/8/layout/venn2"/>
    <dgm:cxn modelId="{E88EC300-9AE8-5940-89BD-6F39E10354FF}" type="presParOf" srcId="{4258A825-3AD3-3D4B-8D04-2B3A8EB48CB7}" destId="{B1835700-444F-094B-975C-BA6FE5D3F9A3}" srcOrd="0" destOrd="0" presId="urn:microsoft.com/office/officeart/2005/8/layout/venn2"/>
    <dgm:cxn modelId="{902A32FA-31FF-7644-A5A9-7D2FA5D1FC6E}" type="presParOf" srcId="{4258A825-3AD3-3D4B-8D04-2B3A8EB48CB7}" destId="{4EE8AF4F-2E6D-9E42-9015-2278A0287D03}" srcOrd="1" destOrd="0" presId="urn:microsoft.com/office/officeart/2005/8/layout/venn2"/>
    <dgm:cxn modelId="{C3DE9E21-1947-414F-B245-A541BF2E360C}" type="presParOf" srcId="{E4DE782F-7237-E846-AF88-213C72E71B80}" destId="{D5D418A4-AAED-5142-9FA1-1A1D055E68A3}" srcOrd="2" destOrd="0" presId="urn:microsoft.com/office/officeart/2005/8/layout/venn2"/>
    <dgm:cxn modelId="{67162ACA-BB40-A646-AD2D-69EB5F62C419}" type="presParOf" srcId="{D5D418A4-AAED-5142-9FA1-1A1D055E68A3}" destId="{07E8849F-59A3-604A-992F-011AA778D4D3}" srcOrd="0" destOrd="0" presId="urn:microsoft.com/office/officeart/2005/8/layout/venn2"/>
    <dgm:cxn modelId="{451904CB-3484-F948-B853-0A21828641E6}" type="presParOf" srcId="{D5D418A4-AAED-5142-9FA1-1A1D055E68A3}" destId="{4FCDEA88-803B-F246-99E9-569677CDA39D}"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5E5D21-5CB7-4278-AC29-C48136DE9C4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C77675AA-EF1B-436E-9D6C-D4E8E7A1DF16}">
      <dgm:prSet/>
      <dgm:spPr/>
      <dgm:t>
        <a:bodyPr/>
        <a:lstStyle/>
        <a:p>
          <a:r>
            <a:rPr lang="en-US"/>
            <a:t>Personal</a:t>
          </a:r>
        </a:p>
      </dgm:t>
    </dgm:pt>
    <dgm:pt modelId="{9FCCD5D0-D3CE-4928-BF87-5E4F2ECF1C4F}" type="parTrans" cxnId="{E9EC59E4-C0CC-49EF-9583-3B7A6B4CA347}">
      <dgm:prSet/>
      <dgm:spPr/>
      <dgm:t>
        <a:bodyPr/>
        <a:lstStyle/>
        <a:p>
          <a:endParaRPr lang="en-US"/>
        </a:p>
      </dgm:t>
    </dgm:pt>
    <dgm:pt modelId="{1E4358EE-5C49-4702-A247-8958630E5CDB}" type="sibTrans" cxnId="{E9EC59E4-C0CC-49EF-9583-3B7A6B4CA347}">
      <dgm:prSet/>
      <dgm:spPr/>
      <dgm:t>
        <a:bodyPr/>
        <a:lstStyle/>
        <a:p>
          <a:endParaRPr lang="en-US"/>
        </a:p>
      </dgm:t>
    </dgm:pt>
    <dgm:pt modelId="{709DB8C1-B1A6-4EA9-88D8-700299156661}">
      <dgm:prSet/>
      <dgm:spPr/>
      <dgm:t>
        <a:bodyPr/>
        <a:lstStyle/>
        <a:p>
          <a:r>
            <a:rPr lang="en-US"/>
            <a:t>Role </a:t>
          </a:r>
        </a:p>
      </dgm:t>
    </dgm:pt>
    <dgm:pt modelId="{144CE619-FD03-43F9-9184-54E4BEEA574C}" type="parTrans" cxnId="{877FA6E3-6FA9-434E-86D2-45913C0DD2EC}">
      <dgm:prSet/>
      <dgm:spPr/>
      <dgm:t>
        <a:bodyPr/>
        <a:lstStyle/>
        <a:p>
          <a:endParaRPr lang="en-US"/>
        </a:p>
      </dgm:t>
    </dgm:pt>
    <dgm:pt modelId="{C895B20A-2AD7-4C33-A350-6D491200061A}" type="sibTrans" cxnId="{877FA6E3-6FA9-434E-86D2-45913C0DD2EC}">
      <dgm:prSet/>
      <dgm:spPr/>
      <dgm:t>
        <a:bodyPr/>
        <a:lstStyle/>
        <a:p>
          <a:endParaRPr lang="en-US"/>
        </a:p>
      </dgm:t>
    </dgm:pt>
    <dgm:pt modelId="{06F96EE1-1C07-4054-B542-420DC2E5586B}">
      <dgm:prSet/>
      <dgm:spPr/>
      <dgm:t>
        <a:bodyPr/>
        <a:lstStyle/>
        <a:p>
          <a:r>
            <a:rPr lang="en-US"/>
            <a:t>Category </a:t>
          </a:r>
        </a:p>
      </dgm:t>
    </dgm:pt>
    <dgm:pt modelId="{20BFECF2-6F30-44D7-9D52-CA1054503499}" type="parTrans" cxnId="{C45FED8E-CE68-46EE-AEAD-363E2E4D3DBF}">
      <dgm:prSet/>
      <dgm:spPr/>
      <dgm:t>
        <a:bodyPr/>
        <a:lstStyle/>
        <a:p>
          <a:endParaRPr lang="en-US"/>
        </a:p>
      </dgm:t>
    </dgm:pt>
    <dgm:pt modelId="{34B3DE3A-4FD8-43A4-949F-A600F9432C1A}" type="sibTrans" cxnId="{C45FED8E-CE68-46EE-AEAD-363E2E4D3DBF}">
      <dgm:prSet/>
      <dgm:spPr/>
      <dgm:t>
        <a:bodyPr/>
        <a:lstStyle/>
        <a:p>
          <a:endParaRPr lang="en-US"/>
        </a:p>
      </dgm:t>
    </dgm:pt>
    <dgm:pt modelId="{98D8B068-6624-4C75-AFDE-FF4233D14165}">
      <dgm:prSet/>
      <dgm:spPr/>
      <dgm:t>
        <a:bodyPr/>
        <a:lstStyle/>
        <a:p>
          <a:r>
            <a:rPr lang="en-US"/>
            <a:t>Group</a:t>
          </a:r>
        </a:p>
      </dgm:t>
    </dgm:pt>
    <dgm:pt modelId="{0E77782D-789A-469B-A07A-7CF6A8F5181B}" type="parTrans" cxnId="{35ADA0DA-31CE-4CD3-8076-7206E3A3F352}">
      <dgm:prSet/>
      <dgm:spPr/>
      <dgm:t>
        <a:bodyPr/>
        <a:lstStyle/>
        <a:p>
          <a:endParaRPr lang="en-US"/>
        </a:p>
      </dgm:t>
    </dgm:pt>
    <dgm:pt modelId="{FA369C06-70AC-4E3A-8ECD-ACEB56654F17}" type="sibTrans" cxnId="{35ADA0DA-31CE-4CD3-8076-7206E3A3F352}">
      <dgm:prSet/>
      <dgm:spPr/>
      <dgm:t>
        <a:bodyPr/>
        <a:lstStyle/>
        <a:p>
          <a:endParaRPr lang="en-US"/>
        </a:p>
      </dgm:t>
    </dgm:pt>
    <dgm:pt modelId="{07393D0D-BA6A-3046-AB60-75BC48F3D82B}" type="pres">
      <dgm:prSet presAssocID="{1C5E5D21-5CB7-4278-AC29-C48136DE9C48}" presName="hierChild1" presStyleCnt="0">
        <dgm:presLayoutVars>
          <dgm:chPref val="1"/>
          <dgm:dir/>
          <dgm:animOne val="branch"/>
          <dgm:animLvl val="lvl"/>
          <dgm:resizeHandles/>
        </dgm:presLayoutVars>
      </dgm:prSet>
      <dgm:spPr/>
    </dgm:pt>
    <dgm:pt modelId="{D0A0B159-3354-FC45-923F-4C986ACF3C46}" type="pres">
      <dgm:prSet presAssocID="{C77675AA-EF1B-436E-9D6C-D4E8E7A1DF16}" presName="hierRoot1" presStyleCnt="0"/>
      <dgm:spPr/>
    </dgm:pt>
    <dgm:pt modelId="{F497CA72-45A3-504F-AC46-035D62DBEFDD}" type="pres">
      <dgm:prSet presAssocID="{C77675AA-EF1B-436E-9D6C-D4E8E7A1DF16}" presName="composite" presStyleCnt="0"/>
      <dgm:spPr/>
    </dgm:pt>
    <dgm:pt modelId="{E463430C-FFF3-334D-95A7-02A4FF49DD5D}" type="pres">
      <dgm:prSet presAssocID="{C77675AA-EF1B-436E-9D6C-D4E8E7A1DF16}" presName="background" presStyleLbl="node0" presStyleIdx="0" presStyleCnt="4"/>
      <dgm:spPr/>
    </dgm:pt>
    <dgm:pt modelId="{79742706-752A-B348-B5D0-86099F843B58}" type="pres">
      <dgm:prSet presAssocID="{C77675AA-EF1B-436E-9D6C-D4E8E7A1DF16}" presName="text" presStyleLbl="fgAcc0" presStyleIdx="0" presStyleCnt="4">
        <dgm:presLayoutVars>
          <dgm:chPref val="3"/>
        </dgm:presLayoutVars>
      </dgm:prSet>
      <dgm:spPr/>
    </dgm:pt>
    <dgm:pt modelId="{EC55A2D1-ABBA-0340-8893-DCD16CB87324}" type="pres">
      <dgm:prSet presAssocID="{C77675AA-EF1B-436E-9D6C-D4E8E7A1DF16}" presName="hierChild2" presStyleCnt="0"/>
      <dgm:spPr/>
    </dgm:pt>
    <dgm:pt modelId="{ACF852A1-51D8-F248-BA48-C60B2E0C5621}" type="pres">
      <dgm:prSet presAssocID="{709DB8C1-B1A6-4EA9-88D8-700299156661}" presName="hierRoot1" presStyleCnt="0"/>
      <dgm:spPr/>
    </dgm:pt>
    <dgm:pt modelId="{8BAD4C77-A036-284C-9BF3-E6CB3D055DA0}" type="pres">
      <dgm:prSet presAssocID="{709DB8C1-B1A6-4EA9-88D8-700299156661}" presName="composite" presStyleCnt="0"/>
      <dgm:spPr/>
    </dgm:pt>
    <dgm:pt modelId="{317FF83B-E88B-884D-804A-3B9726612028}" type="pres">
      <dgm:prSet presAssocID="{709DB8C1-B1A6-4EA9-88D8-700299156661}" presName="background" presStyleLbl="node0" presStyleIdx="1" presStyleCnt="4"/>
      <dgm:spPr/>
    </dgm:pt>
    <dgm:pt modelId="{7FD0C628-F7B4-6C46-9DC9-ACFAF7FBE72A}" type="pres">
      <dgm:prSet presAssocID="{709DB8C1-B1A6-4EA9-88D8-700299156661}" presName="text" presStyleLbl="fgAcc0" presStyleIdx="1" presStyleCnt="4">
        <dgm:presLayoutVars>
          <dgm:chPref val="3"/>
        </dgm:presLayoutVars>
      </dgm:prSet>
      <dgm:spPr/>
    </dgm:pt>
    <dgm:pt modelId="{5F293CE8-098C-0C48-9628-C71F13950D12}" type="pres">
      <dgm:prSet presAssocID="{709DB8C1-B1A6-4EA9-88D8-700299156661}" presName="hierChild2" presStyleCnt="0"/>
      <dgm:spPr/>
    </dgm:pt>
    <dgm:pt modelId="{92CC2B92-498E-2543-8124-2831691C67DE}" type="pres">
      <dgm:prSet presAssocID="{06F96EE1-1C07-4054-B542-420DC2E5586B}" presName="hierRoot1" presStyleCnt="0"/>
      <dgm:spPr/>
    </dgm:pt>
    <dgm:pt modelId="{8E0F8637-039D-4F49-A431-3C0D2D26F39D}" type="pres">
      <dgm:prSet presAssocID="{06F96EE1-1C07-4054-B542-420DC2E5586B}" presName="composite" presStyleCnt="0"/>
      <dgm:spPr/>
    </dgm:pt>
    <dgm:pt modelId="{EE5AB2FE-6BA7-9945-BDE8-A980E668FCE5}" type="pres">
      <dgm:prSet presAssocID="{06F96EE1-1C07-4054-B542-420DC2E5586B}" presName="background" presStyleLbl="node0" presStyleIdx="2" presStyleCnt="4"/>
      <dgm:spPr/>
    </dgm:pt>
    <dgm:pt modelId="{CCF36C79-DEA5-E14E-8C8E-5DF08AE00DBA}" type="pres">
      <dgm:prSet presAssocID="{06F96EE1-1C07-4054-B542-420DC2E5586B}" presName="text" presStyleLbl="fgAcc0" presStyleIdx="2" presStyleCnt="4">
        <dgm:presLayoutVars>
          <dgm:chPref val="3"/>
        </dgm:presLayoutVars>
      </dgm:prSet>
      <dgm:spPr/>
    </dgm:pt>
    <dgm:pt modelId="{E96887BE-0ADA-7F4D-A4C8-159709B835E0}" type="pres">
      <dgm:prSet presAssocID="{06F96EE1-1C07-4054-B542-420DC2E5586B}" presName="hierChild2" presStyleCnt="0"/>
      <dgm:spPr/>
    </dgm:pt>
    <dgm:pt modelId="{9E4E0428-A71B-9740-9923-385081266E8B}" type="pres">
      <dgm:prSet presAssocID="{98D8B068-6624-4C75-AFDE-FF4233D14165}" presName="hierRoot1" presStyleCnt="0"/>
      <dgm:spPr/>
    </dgm:pt>
    <dgm:pt modelId="{7EDE92BD-0936-E245-AC22-326FD8D44CA3}" type="pres">
      <dgm:prSet presAssocID="{98D8B068-6624-4C75-AFDE-FF4233D14165}" presName="composite" presStyleCnt="0"/>
      <dgm:spPr/>
    </dgm:pt>
    <dgm:pt modelId="{2CA526E8-47CB-DA4A-96A5-1DDE219C275F}" type="pres">
      <dgm:prSet presAssocID="{98D8B068-6624-4C75-AFDE-FF4233D14165}" presName="background" presStyleLbl="node0" presStyleIdx="3" presStyleCnt="4"/>
      <dgm:spPr/>
    </dgm:pt>
    <dgm:pt modelId="{37D33922-9D79-7140-B93E-E396E2559816}" type="pres">
      <dgm:prSet presAssocID="{98D8B068-6624-4C75-AFDE-FF4233D14165}" presName="text" presStyleLbl="fgAcc0" presStyleIdx="3" presStyleCnt="4">
        <dgm:presLayoutVars>
          <dgm:chPref val="3"/>
        </dgm:presLayoutVars>
      </dgm:prSet>
      <dgm:spPr/>
    </dgm:pt>
    <dgm:pt modelId="{C5CA5368-577A-DA4B-BCF5-CECF3FF189CF}" type="pres">
      <dgm:prSet presAssocID="{98D8B068-6624-4C75-AFDE-FF4233D14165}" presName="hierChild2" presStyleCnt="0"/>
      <dgm:spPr/>
    </dgm:pt>
  </dgm:ptLst>
  <dgm:cxnLst>
    <dgm:cxn modelId="{7448DC19-FC26-A84A-ACA4-0B9716353121}" type="presOf" srcId="{C77675AA-EF1B-436E-9D6C-D4E8E7A1DF16}" destId="{79742706-752A-B348-B5D0-86099F843B58}" srcOrd="0" destOrd="0" presId="urn:microsoft.com/office/officeart/2005/8/layout/hierarchy1"/>
    <dgm:cxn modelId="{30DA7A69-107F-484C-8CA4-F7FE0B8A4BC1}" type="presOf" srcId="{98D8B068-6624-4C75-AFDE-FF4233D14165}" destId="{37D33922-9D79-7140-B93E-E396E2559816}" srcOrd="0" destOrd="0" presId="urn:microsoft.com/office/officeart/2005/8/layout/hierarchy1"/>
    <dgm:cxn modelId="{93FBFD74-6AA3-0349-B8E7-89BE90449E68}" type="presOf" srcId="{06F96EE1-1C07-4054-B542-420DC2E5586B}" destId="{CCF36C79-DEA5-E14E-8C8E-5DF08AE00DBA}" srcOrd="0" destOrd="0" presId="urn:microsoft.com/office/officeart/2005/8/layout/hierarchy1"/>
    <dgm:cxn modelId="{C45FED8E-CE68-46EE-AEAD-363E2E4D3DBF}" srcId="{1C5E5D21-5CB7-4278-AC29-C48136DE9C48}" destId="{06F96EE1-1C07-4054-B542-420DC2E5586B}" srcOrd="2" destOrd="0" parTransId="{20BFECF2-6F30-44D7-9D52-CA1054503499}" sibTransId="{34B3DE3A-4FD8-43A4-949F-A600F9432C1A}"/>
    <dgm:cxn modelId="{8C17579C-B8BF-CE40-8F56-CF6048CCCBE8}" type="presOf" srcId="{1C5E5D21-5CB7-4278-AC29-C48136DE9C48}" destId="{07393D0D-BA6A-3046-AB60-75BC48F3D82B}" srcOrd="0" destOrd="0" presId="urn:microsoft.com/office/officeart/2005/8/layout/hierarchy1"/>
    <dgm:cxn modelId="{35ADA0DA-31CE-4CD3-8076-7206E3A3F352}" srcId="{1C5E5D21-5CB7-4278-AC29-C48136DE9C48}" destId="{98D8B068-6624-4C75-AFDE-FF4233D14165}" srcOrd="3" destOrd="0" parTransId="{0E77782D-789A-469B-A07A-7CF6A8F5181B}" sibTransId="{FA369C06-70AC-4E3A-8ECD-ACEB56654F17}"/>
    <dgm:cxn modelId="{877FA6E3-6FA9-434E-86D2-45913C0DD2EC}" srcId="{1C5E5D21-5CB7-4278-AC29-C48136DE9C48}" destId="{709DB8C1-B1A6-4EA9-88D8-700299156661}" srcOrd="1" destOrd="0" parTransId="{144CE619-FD03-43F9-9184-54E4BEEA574C}" sibTransId="{C895B20A-2AD7-4C33-A350-6D491200061A}"/>
    <dgm:cxn modelId="{E9EC59E4-C0CC-49EF-9583-3B7A6B4CA347}" srcId="{1C5E5D21-5CB7-4278-AC29-C48136DE9C48}" destId="{C77675AA-EF1B-436E-9D6C-D4E8E7A1DF16}" srcOrd="0" destOrd="0" parTransId="{9FCCD5D0-D3CE-4928-BF87-5E4F2ECF1C4F}" sibTransId="{1E4358EE-5C49-4702-A247-8958630E5CDB}"/>
    <dgm:cxn modelId="{432623EA-D4C0-304C-9528-BDEF826626C0}" type="presOf" srcId="{709DB8C1-B1A6-4EA9-88D8-700299156661}" destId="{7FD0C628-F7B4-6C46-9DC9-ACFAF7FBE72A}" srcOrd="0" destOrd="0" presId="urn:microsoft.com/office/officeart/2005/8/layout/hierarchy1"/>
    <dgm:cxn modelId="{F2AE6F54-B614-954C-BB06-A04C833F785D}" type="presParOf" srcId="{07393D0D-BA6A-3046-AB60-75BC48F3D82B}" destId="{D0A0B159-3354-FC45-923F-4C986ACF3C46}" srcOrd="0" destOrd="0" presId="urn:microsoft.com/office/officeart/2005/8/layout/hierarchy1"/>
    <dgm:cxn modelId="{13412276-687A-D64A-AC4F-A107EAF18225}" type="presParOf" srcId="{D0A0B159-3354-FC45-923F-4C986ACF3C46}" destId="{F497CA72-45A3-504F-AC46-035D62DBEFDD}" srcOrd="0" destOrd="0" presId="urn:microsoft.com/office/officeart/2005/8/layout/hierarchy1"/>
    <dgm:cxn modelId="{7419D288-11EE-4C48-ABDC-E52C845DF03D}" type="presParOf" srcId="{F497CA72-45A3-504F-AC46-035D62DBEFDD}" destId="{E463430C-FFF3-334D-95A7-02A4FF49DD5D}" srcOrd="0" destOrd="0" presId="urn:microsoft.com/office/officeart/2005/8/layout/hierarchy1"/>
    <dgm:cxn modelId="{C8534685-8541-474C-9300-4531B487D30F}" type="presParOf" srcId="{F497CA72-45A3-504F-AC46-035D62DBEFDD}" destId="{79742706-752A-B348-B5D0-86099F843B58}" srcOrd="1" destOrd="0" presId="urn:microsoft.com/office/officeart/2005/8/layout/hierarchy1"/>
    <dgm:cxn modelId="{9A9AFDFF-BFA7-824D-89D0-31B8A842ECC5}" type="presParOf" srcId="{D0A0B159-3354-FC45-923F-4C986ACF3C46}" destId="{EC55A2D1-ABBA-0340-8893-DCD16CB87324}" srcOrd="1" destOrd="0" presId="urn:microsoft.com/office/officeart/2005/8/layout/hierarchy1"/>
    <dgm:cxn modelId="{B607F273-23B2-E240-9768-3CF8629D421D}" type="presParOf" srcId="{07393D0D-BA6A-3046-AB60-75BC48F3D82B}" destId="{ACF852A1-51D8-F248-BA48-C60B2E0C5621}" srcOrd="1" destOrd="0" presId="urn:microsoft.com/office/officeart/2005/8/layout/hierarchy1"/>
    <dgm:cxn modelId="{032854BD-06E4-4640-843B-926103451F5B}" type="presParOf" srcId="{ACF852A1-51D8-F248-BA48-C60B2E0C5621}" destId="{8BAD4C77-A036-284C-9BF3-E6CB3D055DA0}" srcOrd="0" destOrd="0" presId="urn:microsoft.com/office/officeart/2005/8/layout/hierarchy1"/>
    <dgm:cxn modelId="{A2ABD9F9-64D0-3C4F-BB8C-E175189256EB}" type="presParOf" srcId="{8BAD4C77-A036-284C-9BF3-E6CB3D055DA0}" destId="{317FF83B-E88B-884D-804A-3B9726612028}" srcOrd="0" destOrd="0" presId="urn:microsoft.com/office/officeart/2005/8/layout/hierarchy1"/>
    <dgm:cxn modelId="{E5DA3F9A-33F7-F84E-A017-F3BAFAADC5D5}" type="presParOf" srcId="{8BAD4C77-A036-284C-9BF3-E6CB3D055DA0}" destId="{7FD0C628-F7B4-6C46-9DC9-ACFAF7FBE72A}" srcOrd="1" destOrd="0" presId="urn:microsoft.com/office/officeart/2005/8/layout/hierarchy1"/>
    <dgm:cxn modelId="{2722EB80-53C2-DE48-8118-6DA927D3E073}" type="presParOf" srcId="{ACF852A1-51D8-F248-BA48-C60B2E0C5621}" destId="{5F293CE8-098C-0C48-9628-C71F13950D12}" srcOrd="1" destOrd="0" presId="urn:microsoft.com/office/officeart/2005/8/layout/hierarchy1"/>
    <dgm:cxn modelId="{DC58257D-F21D-E34C-AD7E-23296A251A7B}" type="presParOf" srcId="{07393D0D-BA6A-3046-AB60-75BC48F3D82B}" destId="{92CC2B92-498E-2543-8124-2831691C67DE}" srcOrd="2" destOrd="0" presId="urn:microsoft.com/office/officeart/2005/8/layout/hierarchy1"/>
    <dgm:cxn modelId="{A7AEF134-4E2D-7743-9E53-2178272B43D4}" type="presParOf" srcId="{92CC2B92-498E-2543-8124-2831691C67DE}" destId="{8E0F8637-039D-4F49-A431-3C0D2D26F39D}" srcOrd="0" destOrd="0" presId="urn:microsoft.com/office/officeart/2005/8/layout/hierarchy1"/>
    <dgm:cxn modelId="{581874A9-B688-1447-8D22-580D8DECC549}" type="presParOf" srcId="{8E0F8637-039D-4F49-A431-3C0D2D26F39D}" destId="{EE5AB2FE-6BA7-9945-BDE8-A980E668FCE5}" srcOrd="0" destOrd="0" presId="urn:microsoft.com/office/officeart/2005/8/layout/hierarchy1"/>
    <dgm:cxn modelId="{6A282D2B-EAC0-E54D-A26D-D64F0B0EFCB9}" type="presParOf" srcId="{8E0F8637-039D-4F49-A431-3C0D2D26F39D}" destId="{CCF36C79-DEA5-E14E-8C8E-5DF08AE00DBA}" srcOrd="1" destOrd="0" presId="urn:microsoft.com/office/officeart/2005/8/layout/hierarchy1"/>
    <dgm:cxn modelId="{08B4DDB8-860A-2847-A8FF-D82432DDAD6D}" type="presParOf" srcId="{92CC2B92-498E-2543-8124-2831691C67DE}" destId="{E96887BE-0ADA-7F4D-A4C8-159709B835E0}" srcOrd="1" destOrd="0" presId="urn:microsoft.com/office/officeart/2005/8/layout/hierarchy1"/>
    <dgm:cxn modelId="{9C4D1BDB-900F-284E-84A6-E0D8E5D6D6EC}" type="presParOf" srcId="{07393D0D-BA6A-3046-AB60-75BC48F3D82B}" destId="{9E4E0428-A71B-9740-9923-385081266E8B}" srcOrd="3" destOrd="0" presId="urn:microsoft.com/office/officeart/2005/8/layout/hierarchy1"/>
    <dgm:cxn modelId="{E6CFF417-E821-234D-B156-3934EA0EA6DF}" type="presParOf" srcId="{9E4E0428-A71B-9740-9923-385081266E8B}" destId="{7EDE92BD-0936-E245-AC22-326FD8D44CA3}" srcOrd="0" destOrd="0" presId="urn:microsoft.com/office/officeart/2005/8/layout/hierarchy1"/>
    <dgm:cxn modelId="{0E97F501-D277-5543-A005-23D017EA8DD5}" type="presParOf" srcId="{7EDE92BD-0936-E245-AC22-326FD8D44CA3}" destId="{2CA526E8-47CB-DA4A-96A5-1DDE219C275F}" srcOrd="0" destOrd="0" presId="urn:microsoft.com/office/officeart/2005/8/layout/hierarchy1"/>
    <dgm:cxn modelId="{3DA96331-076B-F546-A175-B28B23D01677}" type="presParOf" srcId="{7EDE92BD-0936-E245-AC22-326FD8D44CA3}" destId="{37D33922-9D79-7140-B93E-E396E2559816}" srcOrd="1" destOrd="0" presId="urn:microsoft.com/office/officeart/2005/8/layout/hierarchy1"/>
    <dgm:cxn modelId="{DF2EF5E0-F557-934F-B1DB-7EAE6497E385}" type="presParOf" srcId="{9E4E0428-A71B-9740-9923-385081266E8B}" destId="{C5CA5368-577A-DA4B-BCF5-CECF3FF189C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5717FC-59B6-2640-A86F-779D290448F3}">
      <dsp:nvSpPr>
        <dsp:cNvPr id="0" name=""/>
        <dsp:cNvSpPr/>
      </dsp:nvSpPr>
      <dsp:spPr>
        <a:xfrm>
          <a:off x="3675855" y="0"/>
          <a:ext cx="3678238" cy="3678238"/>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Identities</a:t>
          </a:r>
        </a:p>
      </dsp:txBody>
      <dsp:txXfrm>
        <a:off x="4872202" y="183911"/>
        <a:ext cx="1285544" cy="551735"/>
      </dsp:txXfrm>
    </dsp:sp>
    <dsp:sp modelId="{B1835700-444F-094B-975C-BA6FE5D3F9A3}">
      <dsp:nvSpPr>
        <dsp:cNvPr id="0" name=""/>
        <dsp:cNvSpPr/>
      </dsp:nvSpPr>
      <dsp:spPr>
        <a:xfrm>
          <a:off x="4135635" y="919559"/>
          <a:ext cx="2758678" cy="2758678"/>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Self-concept</a:t>
          </a:r>
        </a:p>
      </dsp:txBody>
      <dsp:txXfrm>
        <a:off x="4872202" y="1091976"/>
        <a:ext cx="1285544" cy="517252"/>
      </dsp:txXfrm>
    </dsp:sp>
    <dsp:sp modelId="{07E8849F-59A3-604A-992F-011AA778D4D3}">
      <dsp:nvSpPr>
        <dsp:cNvPr id="0" name=""/>
        <dsp:cNvSpPr/>
      </dsp:nvSpPr>
      <dsp:spPr>
        <a:xfrm>
          <a:off x="4595415" y="1839119"/>
          <a:ext cx="1839119" cy="1839119"/>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Self</a:t>
          </a:r>
        </a:p>
      </dsp:txBody>
      <dsp:txXfrm>
        <a:off x="4864748" y="2298898"/>
        <a:ext cx="1300453" cy="9195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3430C-FFF3-334D-95A7-02A4FF49DD5D}">
      <dsp:nvSpPr>
        <dsp:cNvPr id="0" name=""/>
        <dsp:cNvSpPr/>
      </dsp:nvSpPr>
      <dsp:spPr>
        <a:xfrm>
          <a:off x="3231" y="984857"/>
          <a:ext cx="2307171" cy="146505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742706-752A-B348-B5D0-86099F843B58}">
      <dsp:nvSpPr>
        <dsp:cNvPr id="0" name=""/>
        <dsp:cNvSpPr/>
      </dsp:nvSpPr>
      <dsp:spPr>
        <a:xfrm>
          <a:off x="259583" y="1228391"/>
          <a:ext cx="2307171" cy="1465053"/>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Personal</a:t>
          </a:r>
        </a:p>
      </dsp:txBody>
      <dsp:txXfrm>
        <a:off x="302493" y="1271301"/>
        <a:ext cx="2221351" cy="1379233"/>
      </dsp:txXfrm>
    </dsp:sp>
    <dsp:sp modelId="{317FF83B-E88B-884D-804A-3B9726612028}">
      <dsp:nvSpPr>
        <dsp:cNvPr id="0" name=""/>
        <dsp:cNvSpPr/>
      </dsp:nvSpPr>
      <dsp:spPr>
        <a:xfrm>
          <a:off x="2823107" y="984857"/>
          <a:ext cx="2307171" cy="146505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D0C628-F7B4-6C46-9DC9-ACFAF7FBE72A}">
      <dsp:nvSpPr>
        <dsp:cNvPr id="0" name=""/>
        <dsp:cNvSpPr/>
      </dsp:nvSpPr>
      <dsp:spPr>
        <a:xfrm>
          <a:off x="3079459" y="1228391"/>
          <a:ext cx="2307171" cy="1465053"/>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Role </a:t>
          </a:r>
        </a:p>
      </dsp:txBody>
      <dsp:txXfrm>
        <a:off x="3122369" y="1271301"/>
        <a:ext cx="2221351" cy="1379233"/>
      </dsp:txXfrm>
    </dsp:sp>
    <dsp:sp modelId="{EE5AB2FE-6BA7-9945-BDE8-A980E668FCE5}">
      <dsp:nvSpPr>
        <dsp:cNvPr id="0" name=""/>
        <dsp:cNvSpPr/>
      </dsp:nvSpPr>
      <dsp:spPr>
        <a:xfrm>
          <a:off x="5642983" y="984857"/>
          <a:ext cx="2307171" cy="146505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F36C79-DEA5-E14E-8C8E-5DF08AE00DBA}">
      <dsp:nvSpPr>
        <dsp:cNvPr id="0" name=""/>
        <dsp:cNvSpPr/>
      </dsp:nvSpPr>
      <dsp:spPr>
        <a:xfrm>
          <a:off x="5899336" y="1228391"/>
          <a:ext cx="2307171" cy="1465053"/>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Category </a:t>
          </a:r>
        </a:p>
      </dsp:txBody>
      <dsp:txXfrm>
        <a:off x="5942246" y="1271301"/>
        <a:ext cx="2221351" cy="1379233"/>
      </dsp:txXfrm>
    </dsp:sp>
    <dsp:sp modelId="{2CA526E8-47CB-DA4A-96A5-1DDE219C275F}">
      <dsp:nvSpPr>
        <dsp:cNvPr id="0" name=""/>
        <dsp:cNvSpPr/>
      </dsp:nvSpPr>
      <dsp:spPr>
        <a:xfrm>
          <a:off x="8462859" y="984857"/>
          <a:ext cx="2307171" cy="146505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D33922-9D79-7140-B93E-E396E2559816}">
      <dsp:nvSpPr>
        <dsp:cNvPr id="0" name=""/>
        <dsp:cNvSpPr/>
      </dsp:nvSpPr>
      <dsp:spPr>
        <a:xfrm>
          <a:off x="8719212" y="1228391"/>
          <a:ext cx="2307171" cy="1465053"/>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Group</a:t>
          </a:r>
        </a:p>
      </dsp:txBody>
      <dsp:txXfrm>
        <a:off x="8762122" y="1271301"/>
        <a:ext cx="2221351" cy="1379233"/>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1160A-3FA1-3C48-BB2B-46B4489AA0A4}" type="datetimeFigureOut">
              <a:rPr lang="en-US" smtClean="0"/>
              <a:t>1/31/23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F13DD-ABBF-A443-B812-0F53CF21F320}" type="slidenum">
              <a:rPr lang="en-US" smtClean="0"/>
              <a:t>‹#›</a:t>
            </a:fld>
            <a:endParaRPr lang="en-US"/>
          </a:p>
        </p:txBody>
      </p:sp>
    </p:spTree>
    <p:extLst>
      <p:ext uri="{BB962C8B-B14F-4D97-AF65-F5344CB8AC3E}">
        <p14:creationId xmlns:p14="http://schemas.microsoft.com/office/powerpoint/2010/main" val="2031939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27I%27_and_the_%27me%27#cite_note-7" TargetMode="External"/><Relationship Id="rId13" Type="http://schemas.openxmlformats.org/officeDocument/2006/relationships/hyperlink" Target="https://en.wikipedia.org/wiki/%27I%27_and_the_%27me%27#cite_note-11" TargetMode="External"/><Relationship Id="rId3" Type="http://schemas.openxmlformats.org/officeDocument/2006/relationships/hyperlink" Target="https://en.wikipedia.org/wiki/%27I%27_and_the_%27me%27#cite_note-3" TargetMode="External"/><Relationship Id="rId7" Type="http://schemas.openxmlformats.org/officeDocument/2006/relationships/hyperlink" Target="https://en.wikipedia.org/wiki/%27I%27_and_the_%27me%27#cite_note-6" TargetMode="External"/><Relationship Id="rId12" Type="http://schemas.openxmlformats.org/officeDocument/2006/relationships/hyperlink" Target="https://en.wikipedia.org/wiki/Self_(philosophy)"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27I%27_and_the_%27me%27#cite_note-5" TargetMode="External"/><Relationship Id="rId11" Type="http://schemas.openxmlformats.org/officeDocument/2006/relationships/hyperlink" Target="https://en.wikipedia.org/wiki/%27I%27_and_the_%27me%27#cite_note-10" TargetMode="External"/><Relationship Id="rId5" Type="http://schemas.openxmlformats.org/officeDocument/2006/relationships/hyperlink" Target="https://en.wikipedia.org/wiki/%27I%27_and_the_%27me%27#cite_note-4" TargetMode="External"/><Relationship Id="rId10" Type="http://schemas.openxmlformats.org/officeDocument/2006/relationships/hyperlink" Target="https://en.wikipedia.org/wiki/%27I%27_and_the_%27me%27#cite_note-9" TargetMode="External"/><Relationship Id="rId4" Type="http://schemas.openxmlformats.org/officeDocument/2006/relationships/hyperlink" Target="https://en.wikipedia.org/wiki/Significant_other" TargetMode="External"/><Relationship Id="rId9" Type="http://schemas.openxmlformats.org/officeDocument/2006/relationships/hyperlink" Target="https://en.wikipedia.org/wiki/%27I%27_and_the_%27me%27#cite_note-Mead-8"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2F13DD-ABBF-A443-B812-0F53CF21F320}" type="slidenum">
              <a:rPr lang="en-US" smtClean="0"/>
              <a:t>2</a:t>
            </a:fld>
            <a:endParaRPr lang="en-US"/>
          </a:p>
        </p:txBody>
      </p:sp>
    </p:spTree>
    <p:extLst>
      <p:ext uri="{BB962C8B-B14F-4D97-AF65-F5344CB8AC3E}">
        <p14:creationId xmlns:p14="http://schemas.microsoft.com/office/powerpoint/2010/main" val="1845674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JansonText"/>
              </a:rPr>
              <a:t>the self is a phenomenon of the human mind born out of reflexive action, stemming primarily from a person’s interactions with </a:t>
            </a:r>
            <a:r>
              <a:rPr lang="en-US" sz="1800" dirty="0" err="1">
                <a:effectLst/>
                <a:latin typeface="JansonText"/>
              </a:rPr>
              <a:t>oth</a:t>
            </a:r>
            <a:r>
              <a:rPr lang="en-US" sz="1800" dirty="0">
                <a:effectLst/>
                <a:latin typeface="JansonText"/>
              </a:rPr>
              <a:t>- </a:t>
            </a:r>
            <a:r>
              <a:rPr lang="en-US" sz="1800" dirty="0" err="1">
                <a:effectLst/>
                <a:latin typeface="JansonText"/>
              </a:rPr>
              <a:t>ers</a:t>
            </a:r>
            <a:r>
              <a:rPr lang="en-US" sz="1800" dirty="0">
                <a:effectLst/>
                <a:latin typeface="JansonText"/>
              </a:rPr>
              <a:t>. Mead especially stressed the ability to </a:t>
            </a:r>
            <a:r>
              <a:rPr lang="en-US" sz="1800" dirty="0" err="1">
                <a:effectLst/>
                <a:latin typeface="JansonText"/>
              </a:rPr>
              <a:t>imag</a:t>
            </a:r>
            <a:r>
              <a:rPr lang="en-US" sz="1800" dirty="0">
                <a:effectLst/>
                <a:latin typeface="JansonText"/>
              </a:rPr>
              <a:t>- </a:t>
            </a:r>
            <a:r>
              <a:rPr lang="en-US" sz="1800" dirty="0" err="1">
                <a:effectLst/>
                <a:latin typeface="JansonText"/>
              </a:rPr>
              <a:t>ine</a:t>
            </a:r>
            <a:r>
              <a:rPr lang="en-US" sz="1800" dirty="0">
                <a:effectLst/>
                <a:latin typeface="JansonText"/>
              </a:rPr>
              <a:t> oneself from the standpoint of another per- son. </a:t>
            </a:r>
            <a:endParaRPr lang="en-US" dirty="0"/>
          </a:p>
          <a:p>
            <a:endParaRPr lang="en-US" dirty="0"/>
          </a:p>
        </p:txBody>
      </p:sp>
      <p:sp>
        <p:nvSpPr>
          <p:cNvPr id="4" name="Slide Number Placeholder 3"/>
          <p:cNvSpPr>
            <a:spLocks noGrp="1"/>
          </p:cNvSpPr>
          <p:nvPr>
            <p:ph type="sldNum" sz="quarter" idx="5"/>
          </p:nvPr>
        </p:nvSpPr>
        <p:spPr/>
        <p:txBody>
          <a:bodyPr/>
          <a:lstStyle/>
          <a:p>
            <a:fld id="{B52F13DD-ABBF-A443-B812-0F53CF21F320}" type="slidenum">
              <a:rPr lang="en-US" smtClean="0"/>
              <a:t>3</a:t>
            </a:fld>
            <a:endParaRPr lang="en-US"/>
          </a:p>
        </p:txBody>
      </p:sp>
    </p:spTree>
    <p:extLst>
      <p:ext uri="{BB962C8B-B14F-4D97-AF65-F5344CB8AC3E}">
        <p14:creationId xmlns:p14="http://schemas.microsoft.com/office/powerpoint/2010/main" val="2429352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202122"/>
                </a:solidFill>
                <a:effectLst/>
                <a:latin typeface="Arial" panose="020B0604020202020204" pitchFamily="34" charset="0"/>
              </a:rPr>
              <a:t>The "Me" is what is learned in interaction with others and (more generally) with the environment: other people's attitudes, once internalized in the self, constitute the </a:t>
            </a:r>
            <a:r>
              <a:rPr lang="en-US" b="0" i="1" u="none" strike="noStrike" dirty="0">
                <a:solidFill>
                  <a:srgbClr val="202122"/>
                </a:solidFill>
                <a:effectLst/>
                <a:latin typeface="Arial" panose="020B0604020202020204" pitchFamily="34" charset="0"/>
              </a:rPr>
              <a:t>Me</a:t>
            </a:r>
            <a:r>
              <a:rPr lang="en-US" b="0" i="0" u="none" strike="noStrike" dirty="0">
                <a:solidFill>
                  <a:srgbClr val="202122"/>
                </a:solidFill>
                <a:effectLst/>
                <a:latin typeface="Arial" panose="020B0604020202020204" pitchFamily="34" charset="0"/>
              </a:rPr>
              <a:t>.</a:t>
            </a:r>
            <a:r>
              <a:rPr lang="en-US" b="0" i="0" u="none" strike="noStrike" baseline="30000" dirty="0">
                <a:solidFill>
                  <a:srgbClr val="795CB2"/>
                </a:solidFill>
                <a:effectLst/>
                <a:latin typeface="Arial" panose="020B0604020202020204" pitchFamily="34" charset="0"/>
                <a:hlinkClick r:id="rId3"/>
              </a:rPr>
              <a:t>[3]</a:t>
            </a:r>
            <a:r>
              <a:rPr lang="en-US" b="0" i="0" u="none" strike="noStrike" dirty="0">
                <a:solidFill>
                  <a:srgbClr val="202122"/>
                </a:solidFill>
                <a:effectLst/>
                <a:latin typeface="Arial" panose="020B0604020202020204" pitchFamily="34" charset="0"/>
              </a:rPr>
              <a:t> This includes both knowledge about that environment (including society), but </a:t>
            </a:r>
            <a:r>
              <a:rPr lang="en-US" b="0" i="1" u="none" strike="noStrike" dirty="0">
                <a:solidFill>
                  <a:srgbClr val="202122"/>
                </a:solidFill>
                <a:effectLst/>
                <a:latin typeface="Arial" panose="020B0604020202020204" pitchFamily="34" charset="0"/>
              </a:rPr>
              <a:t>also</a:t>
            </a:r>
            <a:r>
              <a:rPr lang="en-US" b="0" i="0" u="none" strike="noStrike" dirty="0">
                <a:solidFill>
                  <a:srgbClr val="202122"/>
                </a:solidFill>
                <a:effectLst/>
                <a:latin typeface="Arial" panose="020B0604020202020204" pitchFamily="34" charset="0"/>
              </a:rPr>
              <a:t> about who the person is: their </a:t>
            </a:r>
            <a:r>
              <a:rPr lang="en-US" b="0" i="1" u="none" strike="noStrike" dirty="0">
                <a:solidFill>
                  <a:srgbClr val="202122"/>
                </a:solidFill>
                <a:effectLst/>
                <a:latin typeface="Arial" panose="020B0604020202020204" pitchFamily="34" charset="0"/>
              </a:rPr>
              <a:t>sense of self</a:t>
            </a:r>
            <a:r>
              <a:rPr lang="en-US" b="0" i="0" u="none" strike="noStrike" dirty="0">
                <a:solidFill>
                  <a:srgbClr val="202122"/>
                </a:solidFill>
                <a:effectLst/>
                <a:latin typeface="Arial" panose="020B0604020202020204" pitchFamily="34" charset="0"/>
              </a:rPr>
              <a:t>. "What the individual is for himself is not something that he invented. It is what his </a:t>
            </a:r>
            <a:r>
              <a:rPr lang="en-US" b="0" i="0" u="none" strike="noStrike" dirty="0">
                <a:solidFill>
                  <a:srgbClr val="795CB2"/>
                </a:solidFill>
                <a:effectLst/>
                <a:latin typeface="Arial" panose="020B0604020202020204" pitchFamily="34" charset="0"/>
                <a:hlinkClick r:id="rId4" tooltip="Significant other"/>
              </a:rPr>
              <a:t>significant others</a:t>
            </a:r>
            <a:r>
              <a:rPr lang="en-US" b="0" i="0" u="none" strike="noStrike" dirty="0">
                <a:solidFill>
                  <a:srgbClr val="202122"/>
                </a:solidFill>
                <a:effectLst/>
                <a:latin typeface="Arial" panose="020B0604020202020204" pitchFamily="34" charset="0"/>
              </a:rPr>
              <a:t> have come to ...treat him as being."</a:t>
            </a:r>
            <a:r>
              <a:rPr lang="en-US" b="0" i="0" u="none" strike="noStrike" baseline="30000" dirty="0">
                <a:solidFill>
                  <a:srgbClr val="795CB2"/>
                </a:solidFill>
                <a:effectLst/>
                <a:latin typeface="Arial" panose="020B0604020202020204" pitchFamily="34" charset="0"/>
                <a:hlinkClick r:id="rId5"/>
              </a:rPr>
              <a:t>[4]</a:t>
            </a:r>
            <a:r>
              <a:rPr lang="en-US" b="0" i="0" u="none" strike="noStrike" dirty="0">
                <a:solidFill>
                  <a:srgbClr val="202122"/>
                </a:solidFill>
                <a:effectLst/>
                <a:latin typeface="Arial" panose="020B0604020202020204" pitchFamily="34" charset="0"/>
              </a:rPr>
              <a:t> This is because people learn to see who they are (man or woman, old or young, etc.) by observing the responses of others to themselves or their actions. If others respond to a person as (for instance) a woman, the person develops a sense of herself indeed as a woman.</a:t>
            </a:r>
          </a:p>
          <a:p>
            <a:pPr algn="l"/>
            <a:r>
              <a:rPr lang="en-US" b="0" i="0" u="none" strike="noStrike" dirty="0">
                <a:solidFill>
                  <a:srgbClr val="202122"/>
                </a:solidFill>
                <a:effectLst/>
                <a:latin typeface="Arial" panose="020B0604020202020204" pitchFamily="34" charset="0"/>
              </a:rPr>
              <a:t>At the same time, 'the "Me" disciplines the "I" by holding it back from breaking the law of the community'.</a:t>
            </a:r>
            <a:r>
              <a:rPr lang="en-US" b="0" i="0" u="none" strike="noStrike" baseline="30000" dirty="0">
                <a:solidFill>
                  <a:srgbClr val="795CB2"/>
                </a:solidFill>
                <a:effectLst/>
                <a:latin typeface="Arial" panose="020B0604020202020204" pitchFamily="34" charset="0"/>
                <a:hlinkClick r:id="rId6"/>
              </a:rPr>
              <a:t>[5]</a:t>
            </a:r>
            <a:r>
              <a:rPr lang="en-US" b="0" i="0" u="none" strike="noStrike" dirty="0">
                <a:solidFill>
                  <a:srgbClr val="202122"/>
                </a:solidFill>
                <a:effectLst/>
                <a:latin typeface="Arial" panose="020B0604020202020204" pitchFamily="34" charset="0"/>
              </a:rPr>
              <a:t> It is thus very close to the way in a man Freud's 'ego-censor, the conscience...arose from the critical influence of his parents (conveyed to him by the medium of the voice), to whom were added, as time went on, those who trained and taught him and the innumerable and indefinable host of all the other people in his environment—his fellow-men—and public opinion'.</a:t>
            </a:r>
            <a:r>
              <a:rPr lang="en-US" b="0" i="0" u="none" strike="noStrike" baseline="30000" dirty="0">
                <a:solidFill>
                  <a:srgbClr val="795CB2"/>
                </a:solidFill>
                <a:effectLst/>
                <a:latin typeface="Arial" panose="020B0604020202020204" pitchFamily="34" charset="0"/>
                <a:hlinkClick r:id="rId7"/>
              </a:rPr>
              <a:t>[6]</a:t>
            </a:r>
            <a:r>
              <a:rPr lang="en-US" b="0" i="0" u="none" strike="noStrike" dirty="0">
                <a:solidFill>
                  <a:srgbClr val="202122"/>
                </a:solidFill>
                <a:effectLst/>
                <a:latin typeface="Arial" panose="020B0604020202020204" pitchFamily="34" charset="0"/>
              </a:rPr>
              <a:t> It is 'the attitude of the other in one's own organism, as controlling the thing that he is going to do'.</a:t>
            </a:r>
            <a:r>
              <a:rPr lang="en-US" b="0" i="0" u="none" strike="noStrike" baseline="30000" dirty="0">
                <a:solidFill>
                  <a:srgbClr val="795CB2"/>
                </a:solidFill>
                <a:effectLst/>
                <a:latin typeface="Arial" panose="020B0604020202020204" pitchFamily="34" charset="0"/>
                <a:hlinkClick r:id="rId8"/>
              </a:rPr>
              <a:t>[7]</a:t>
            </a:r>
            <a:endParaRPr lang="en-US" b="0" i="0" u="none" strike="noStrike" dirty="0">
              <a:solidFill>
                <a:srgbClr val="202122"/>
              </a:solidFill>
              <a:effectLst/>
              <a:latin typeface="Arial" panose="020B0604020202020204" pitchFamily="34" charset="0"/>
            </a:endParaRPr>
          </a:p>
          <a:p>
            <a:pPr algn="l"/>
            <a:r>
              <a:rPr lang="en-US" b="0" i="0" u="none" strike="noStrike" dirty="0">
                <a:solidFill>
                  <a:srgbClr val="202122"/>
                </a:solidFill>
                <a:effectLst/>
                <a:latin typeface="Arial" panose="020B0604020202020204" pitchFamily="34" charset="0"/>
              </a:rPr>
              <a:t>By contrast, 'the "I" is the response of the individual to the attitude of the community'.</a:t>
            </a:r>
            <a:r>
              <a:rPr lang="en-US" b="0" i="0" u="none" strike="noStrike" baseline="30000" dirty="0">
                <a:solidFill>
                  <a:srgbClr val="795CB2"/>
                </a:solidFill>
                <a:effectLst/>
                <a:latin typeface="Arial" panose="020B0604020202020204" pitchFamily="34" charset="0"/>
                <a:hlinkClick r:id="rId9"/>
              </a:rPr>
              <a:t>[8]</a:t>
            </a:r>
            <a:r>
              <a:rPr lang="en-US" b="0" i="0" u="none" strike="noStrike" dirty="0">
                <a:solidFill>
                  <a:srgbClr val="202122"/>
                </a:solidFill>
                <a:effectLst/>
                <a:latin typeface="Arial" panose="020B0604020202020204" pitchFamily="34" charset="0"/>
              </a:rPr>
              <a:t> The "I" acts creatively, though within the context of the </a:t>
            </a:r>
            <a:r>
              <a:rPr lang="en-US" b="0" i="1" u="none" strike="noStrike" dirty="0">
                <a:solidFill>
                  <a:srgbClr val="202122"/>
                </a:solidFill>
                <a:effectLst/>
                <a:latin typeface="Arial" panose="020B0604020202020204" pitchFamily="34" charset="0"/>
              </a:rPr>
              <a:t>me</a:t>
            </a:r>
            <a:r>
              <a:rPr lang="en-US" b="0" i="0" u="none" strike="noStrike" dirty="0">
                <a:solidFill>
                  <a:srgbClr val="202122"/>
                </a:solidFill>
                <a:effectLst/>
                <a:latin typeface="Arial" panose="020B0604020202020204" pitchFamily="34" charset="0"/>
              </a:rPr>
              <a:t>. Mead notes that "It is only after we have acted that we know what we have done...what we have said."</a:t>
            </a:r>
            <a:r>
              <a:rPr lang="en-US" b="0" i="0" u="none" strike="noStrike" baseline="30000" dirty="0">
                <a:solidFill>
                  <a:srgbClr val="795CB2"/>
                </a:solidFill>
                <a:effectLst/>
                <a:latin typeface="Arial" panose="020B0604020202020204" pitchFamily="34" charset="0"/>
                <a:hlinkClick r:id="rId9"/>
              </a:rPr>
              <a:t>[8]</a:t>
            </a:r>
            <a:r>
              <a:rPr lang="en-US" b="0" i="0" u="none" strike="noStrike" dirty="0">
                <a:solidFill>
                  <a:srgbClr val="202122"/>
                </a:solidFill>
                <a:effectLst/>
                <a:latin typeface="Arial" panose="020B0604020202020204" pitchFamily="34" charset="0"/>
              </a:rPr>
              <a:t> People, he argues, are not automatons; Mead states that "the "I" reacts to the self which arises though the taking of the attitude of others."</a:t>
            </a:r>
            <a:r>
              <a:rPr lang="en-US" b="0" i="0" u="none" strike="noStrike" baseline="30000" dirty="0">
                <a:solidFill>
                  <a:srgbClr val="795CB2"/>
                </a:solidFill>
                <a:effectLst/>
                <a:latin typeface="Arial" panose="020B0604020202020204" pitchFamily="34" charset="0"/>
                <a:hlinkClick r:id="rId10"/>
              </a:rPr>
              <a:t>[9]</a:t>
            </a:r>
            <a:r>
              <a:rPr lang="en-US" b="0" i="0" u="none" strike="noStrike" dirty="0">
                <a:solidFill>
                  <a:srgbClr val="202122"/>
                </a:solidFill>
                <a:effectLst/>
                <a:latin typeface="Arial" panose="020B0604020202020204" pitchFamily="34" charset="0"/>
              </a:rPr>
              <a:t> They do not blindly follow rules. They </a:t>
            </a:r>
            <a:r>
              <a:rPr lang="en-US" b="0" i="1" u="none" strike="noStrike" dirty="0">
                <a:solidFill>
                  <a:srgbClr val="202122"/>
                </a:solidFill>
                <a:effectLst/>
                <a:latin typeface="Arial" panose="020B0604020202020204" pitchFamily="34" charset="0"/>
              </a:rPr>
              <a:t>construct</a:t>
            </a:r>
            <a:r>
              <a:rPr lang="en-US" b="0" i="0" u="none" strike="noStrike" dirty="0">
                <a:solidFill>
                  <a:srgbClr val="202122"/>
                </a:solidFill>
                <a:effectLst/>
                <a:latin typeface="Arial" panose="020B0604020202020204" pitchFamily="34" charset="0"/>
              </a:rPr>
              <a:t> a response on the basis of what they have learned, the "me". Mead highlighted accordingly those values that attach particularly to the "I" rather than to the </a:t>
            </a:r>
            <a:r>
              <a:rPr lang="en-US" b="0" i="1" u="none" strike="noStrike" dirty="0">
                <a:solidFill>
                  <a:srgbClr val="202122"/>
                </a:solidFill>
                <a:effectLst/>
                <a:latin typeface="Arial" panose="020B0604020202020204" pitchFamily="34" charset="0"/>
              </a:rPr>
              <a:t>me</a:t>
            </a:r>
            <a:r>
              <a:rPr lang="en-US" b="0" i="0" u="none" strike="noStrike" dirty="0">
                <a:solidFill>
                  <a:srgbClr val="202122"/>
                </a:solidFill>
                <a:effectLst/>
                <a:latin typeface="Arial" panose="020B0604020202020204" pitchFamily="34" charset="0"/>
              </a:rPr>
              <a:t>, "...which cannot be calculated and which involve a reconstruction of the society, and so of the 'me' which belongs to that society."</a:t>
            </a:r>
            <a:r>
              <a:rPr lang="en-US" b="0" i="0" u="none" strike="noStrike" baseline="30000" dirty="0">
                <a:solidFill>
                  <a:srgbClr val="795CB2"/>
                </a:solidFill>
                <a:effectLst/>
                <a:latin typeface="Arial" panose="020B0604020202020204" pitchFamily="34" charset="0"/>
                <a:hlinkClick r:id="rId11"/>
              </a:rPr>
              <a:t>[10]</a:t>
            </a:r>
            <a:r>
              <a:rPr lang="en-US" b="0" i="0" u="none" strike="noStrike" dirty="0">
                <a:solidFill>
                  <a:srgbClr val="202122"/>
                </a:solidFill>
                <a:effectLst/>
                <a:latin typeface="Arial" panose="020B0604020202020204" pitchFamily="34" charset="0"/>
              </a:rPr>
              <a:t> Taken together, the "I" and the "me" form the person or the </a:t>
            </a:r>
            <a:r>
              <a:rPr lang="en-US" b="0" i="0" u="none" strike="noStrike" dirty="0">
                <a:solidFill>
                  <a:srgbClr val="795CB2"/>
                </a:solidFill>
                <a:effectLst/>
                <a:latin typeface="Arial" panose="020B0604020202020204" pitchFamily="34" charset="0"/>
                <a:hlinkClick r:id="rId12" tooltip="Self (philosophy)"/>
              </a:rPr>
              <a:t>self</a:t>
            </a:r>
            <a:r>
              <a:rPr lang="en-US" b="0" i="0" u="none" strike="noStrike" dirty="0">
                <a:solidFill>
                  <a:srgbClr val="202122"/>
                </a:solidFill>
                <a:effectLst/>
                <a:latin typeface="Arial" panose="020B0604020202020204" pitchFamily="34" charset="0"/>
              </a:rPr>
              <a:t> in Mead's social philosophy. According to Mead, there would be no possibility of personality without both the "I" and the "Me".</a:t>
            </a:r>
            <a:r>
              <a:rPr lang="en-US" b="0" i="0" u="none" strike="noStrike" baseline="30000" dirty="0">
                <a:solidFill>
                  <a:srgbClr val="795CB2"/>
                </a:solidFill>
                <a:effectLst/>
                <a:latin typeface="Arial" panose="020B0604020202020204" pitchFamily="34" charset="0"/>
                <a:hlinkClick r:id="rId13"/>
              </a:rPr>
              <a:t>[11]</a:t>
            </a:r>
            <a:endParaRPr lang="en-US" b="0" i="0" u="none" strike="noStrike" dirty="0">
              <a:solidFill>
                <a:srgbClr val="202122"/>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B52F13DD-ABBF-A443-B812-0F53CF21F320}" type="slidenum">
              <a:rPr lang="en-US" smtClean="0"/>
              <a:t>4</a:t>
            </a:fld>
            <a:endParaRPr lang="en-US"/>
          </a:p>
        </p:txBody>
      </p:sp>
    </p:spTree>
    <p:extLst>
      <p:ext uri="{BB962C8B-B14F-4D97-AF65-F5344CB8AC3E}">
        <p14:creationId xmlns:p14="http://schemas.microsoft.com/office/powerpoint/2010/main" val="1241920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JansonText"/>
              </a:rPr>
              <a:t>these internalization theories assume a socialization process through which repeated social interactions lead to the development of personalized identity meanings; these meanings then become incorporated into a </a:t>
            </a:r>
            <a:r>
              <a:rPr lang="en-US" sz="1800" dirty="0" err="1">
                <a:effectLst/>
                <a:latin typeface="JansonText"/>
              </a:rPr>
              <a:t>sta</a:t>
            </a:r>
            <a:r>
              <a:rPr lang="en-US" sz="1800" dirty="0">
                <a:effectLst/>
                <a:latin typeface="JansonText"/>
              </a:rPr>
              <a:t>- </a:t>
            </a:r>
            <a:r>
              <a:rPr lang="en-US" sz="1800" dirty="0" err="1">
                <a:effectLst/>
                <a:latin typeface="JansonText"/>
              </a:rPr>
              <a:t>ble</a:t>
            </a:r>
            <a:r>
              <a:rPr lang="en-US" sz="1800" dirty="0">
                <a:effectLst/>
                <a:latin typeface="JansonText"/>
              </a:rPr>
              <a:t>, trans-situational self-concept. </a:t>
            </a:r>
            <a:endParaRPr lang="en-US" dirty="0"/>
          </a:p>
          <a:p>
            <a:endParaRPr lang="en-US" dirty="0"/>
          </a:p>
        </p:txBody>
      </p:sp>
      <p:sp>
        <p:nvSpPr>
          <p:cNvPr id="4" name="Slide Number Placeholder 3"/>
          <p:cNvSpPr>
            <a:spLocks noGrp="1"/>
          </p:cNvSpPr>
          <p:nvPr>
            <p:ph type="sldNum" sz="quarter" idx="5"/>
          </p:nvPr>
        </p:nvSpPr>
        <p:spPr/>
        <p:txBody>
          <a:bodyPr/>
          <a:lstStyle/>
          <a:p>
            <a:fld id="{B52F13DD-ABBF-A443-B812-0F53CF21F320}" type="slidenum">
              <a:rPr lang="en-US" smtClean="0"/>
              <a:t>10</a:t>
            </a:fld>
            <a:endParaRPr lang="en-US"/>
          </a:p>
        </p:txBody>
      </p:sp>
    </p:spTree>
    <p:extLst>
      <p:ext uri="{BB962C8B-B14F-4D97-AF65-F5344CB8AC3E}">
        <p14:creationId xmlns:p14="http://schemas.microsoft.com/office/powerpoint/2010/main" val="3515865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JansonText"/>
              </a:rPr>
              <a:t>These theories focus on how consensual cultural meanings associated with identities are imported by actors into local interactions and how situational environments shape the localized meanings of the situation- ally relevant identities. The situation and the culture within which it is embedded are more central than any internalized aspect of the actor. </a:t>
            </a:r>
            <a:endParaRPr lang="en-US" dirty="0"/>
          </a:p>
        </p:txBody>
      </p:sp>
      <p:sp>
        <p:nvSpPr>
          <p:cNvPr id="4" name="Slide Number Placeholder 3"/>
          <p:cNvSpPr>
            <a:spLocks noGrp="1"/>
          </p:cNvSpPr>
          <p:nvPr>
            <p:ph type="sldNum" sz="quarter" idx="5"/>
          </p:nvPr>
        </p:nvSpPr>
        <p:spPr/>
        <p:txBody>
          <a:bodyPr/>
          <a:lstStyle/>
          <a:p>
            <a:fld id="{B52F13DD-ABBF-A443-B812-0F53CF21F320}" type="slidenum">
              <a:rPr lang="en-US" smtClean="0"/>
              <a:t>11</a:t>
            </a:fld>
            <a:endParaRPr lang="en-US"/>
          </a:p>
        </p:txBody>
      </p:sp>
    </p:spTree>
    <p:extLst>
      <p:ext uri="{BB962C8B-B14F-4D97-AF65-F5344CB8AC3E}">
        <p14:creationId xmlns:p14="http://schemas.microsoft.com/office/powerpoint/2010/main" val="131354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2F13DD-ABBF-A443-B812-0F53CF21F320}" type="slidenum">
              <a:rPr lang="en-US" smtClean="0"/>
              <a:t>13</a:t>
            </a:fld>
            <a:endParaRPr lang="en-US"/>
          </a:p>
        </p:txBody>
      </p:sp>
    </p:spTree>
    <p:extLst>
      <p:ext uri="{BB962C8B-B14F-4D97-AF65-F5344CB8AC3E}">
        <p14:creationId xmlns:p14="http://schemas.microsoft.com/office/powerpoint/2010/main" val="4182441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491EF59-A687-A44C-9018-BA6A0A732EFE}" type="datetimeFigureOut">
              <a:rPr lang="en-US" smtClean="0"/>
              <a:t>1/31/23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3E683CC-47DB-154D-93FA-754B2C6FA532}" type="slidenum">
              <a:rPr lang="en-US" smtClean="0"/>
              <a:t>‹#›</a:t>
            </a:fld>
            <a:endParaRPr lang="en-US"/>
          </a:p>
        </p:txBody>
      </p:sp>
    </p:spTree>
    <p:extLst>
      <p:ext uri="{BB962C8B-B14F-4D97-AF65-F5344CB8AC3E}">
        <p14:creationId xmlns:p14="http://schemas.microsoft.com/office/powerpoint/2010/main" val="221283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91EF59-A687-A44C-9018-BA6A0A732EFE}"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683CC-47DB-154D-93FA-754B2C6FA532}" type="slidenum">
              <a:rPr lang="en-US" smtClean="0"/>
              <a:t>‹#›</a:t>
            </a:fld>
            <a:endParaRPr lang="en-US"/>
          </a:p>
        </p:txBody>
      </p:sp>
    </p:spTree>
    <p:extLst>
      <p:ext uri="{BB962C8B-B14F-4D97-AF65-F5344CB8AC3E}">
        <p14:creationId xmlns:p14="http://schemas.microsoft.com/office/powerpoint/2010/main" val="1233872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491EF59-A687-A44C-9018-BA6A0A732EFE}" type="datetimeFigureOut">
              <a:rPr lang="en-US" smtClean="0"/>
              <a:t>1/31/23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3E683CC-47DB-154D-93FA-754B2C6FA532}" type="slidenum">
              <a:rPr lang="en-US" smtClean="0"/>
              <a:t>‹#›</a:t>
            </a:fld>
            <a:endParaRPr lang="en-US"/>
          </a:p>
        </p:txBody>
      </p:sp>
    </p:spTree>
    <p:extLst>
      <p:ext uri="{BB962C8B-B14F-4D97-AF65-F5344CB8AC3E}">
        <p14:creationId xmlns:p14="http://schemas.microsoft.com/office/powerpoint/2010/main" val="3505145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91EF59-A687-A44C-9018-BA6A0A732EFE}" type="datetimeFigureOut">
              <a:rPr lang="en-US" smtClean="0"/>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43E683CC-47DB-154D-93FA-754B2C6FA532}" type="slidenum">
              <a:rPr lang="en-US" smtClean="0"/>
              <a:t>‹#›</a:t>
            </a:fld>
            <a:endParaRPr lang="en-US"/>
          </a:p>
        </p:txBody>
      </p:sp>
    </p:spTree>
    <p:extLst>
      <p:ext uri="{BB962C8B-B14F-4D97-AF65-F5344CB8AC3E}">
        <p14:creationId xmlns:p14="http://schemas.microsoft.com/office/powerpoint/2010/main" val="425293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491EF59-A687-A44C-9018-BA6A0A732EFE}" type="datetimeFigureOut">
              <a:rPr lang="en-US" smtClean="0"/>
              <a:t>1/31/23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3E683CC-47DB-154D-93FA-754B2C6FA532}" type="slidenum">
              <a:rPr lang="en-US" smtClean="0"/>
              <a:t>‹#›</a:t>
            </a:fld>
            <a:endParaRPr lang="en-US"/>
          </a:p>
        </p:txBody>
      </p:sp>
    </p:spTree>
    <p:extLst>
      <p:ext uri="{BB962C8B-B14F-4D97-AF65-F5344CB8AC3E}">
        <p14:creationId xmlns:p14="http://schemas.microsoft.com/office/powerpoint/2010/main" val="125599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91EF59-A687-A44C-9018-BA6A0A732EFE}" type="datetimeFigureOut">
              <a:rPr lang="en-US" smtClean="0"/>
              <a:t>1/31/23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E683CC-47DB-154D-93FA-754B2C6FA532}" type="slidenum">
              <a:rPr lang="en-US" smtClean="0"/>
              <a:t>‹#›</a:t>
            </a:fld>
            <a:endParaRPr lang="en-US"/>
          </a:p>
        </p:txBody>
      </p:sp>
    </p:spTree>
    <p:extLst>
      <p:ext uri="{BB962C8B-B14F-4D97-AF65-F5344CB8AC3E}">
        <p14:creationId xmlns:p14="http://schemas.microsoft.com/office/powerpoint/2010/main" val="3366277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91EF59-A687-A44C-9018-BA6A0A732EFE}" type="datetimeFigureOut">
              <a:rPr lang="en-US" smtClean="0"/>
              <a:t>1/31/23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E683CC-47DB-154D-93FA-754B2C6FA532}" type="slidenum">
              <a:rPr lang="en-US" smtClean="0"/>
              <a:t>‹#›</a:t>
            </a:fld>
            <a:endParaRPr lang="en-US"/>
          </a:p>
        </p:txBody>
      </p:sp>
    </p:spTree>
    <p:extLst>
      <p:ext uri="{BB962C8B-B14F-4D97-AF65-F5344CB8AC3E}">
        <p14:creationId xmlns:p14="http://schemas.microsoft.com/office/powerpoint/2010/main" val="75867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91EF59-A687-A44C-9018-BA6A0A732EFE}" type="datetimeFigureOut">
              <a:rPr lang="en-US" smtClean="0"/>
              <a:t>1/31/23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E683CC-47DB-154D-93FA-754B2C6FA532}"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955286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91EF59-A687-A44C-9018-BA6A0A732EFE}" type="datetimeFigureOut">
              <a:rPr lang="en-US" smtClean="0"/>
              <a:t>1/31/23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E683CC-47DB-154D-93FA-754B2C6FA532}" type="slidenum">
              <a:rPr lang="en-US" smtClean="0"/>
              <a:t>‹#›</a:t>
            </a:fld>
            <a:endParaRPr lang="en-US"/>
          </a:p>
        </p:txBody>
      </p:sp>
    </p:spTree>
    <p:extLst>
      <p:ext uri="{BB962C8B-B14F-4D97-AF65-F5344CB8AC3E}">
        <p14:creationId xmlns:p14="http://schemas.microsoft.com/office/powerpoint/2010/main" val="2726450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491EF59-A687-A44C-9018-BA6A0A732EFE}" type="datetimeFigureOut">
              <a:rPr lang="en-US" smtClean="0"/>
              <a:t>1/31/23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3E683CC-47DB-154D-93FA-754B2C6FA532}" type="slidenum">
              <a:rPr lang="en-US" smtClean="0"/>
              <a:t>‹#›</a:t>
            </a:fld>
            <a:endParaRPr lang="en-US"/>
          </a:p>
        </p:txBody>
      </p:sp>
    </p:spTree>
    <p:extLst>
      <p:ext uri="{BB962C8B-B14F-4D97-AF65-F5344CB8AC3E}">
        <p14:creationId xmlns:p14="http://schemas.microsoft.com/office/powerpoint/2010/main" val="55528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91EF59-A687-A44C-9018-BA6A0A732EFE}" type="datetimeFigureOut">
              <a:rPr lang="en-US" smtClean="0"/>
              <a:t>1/31/23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E683CC-47DB-154D-93FA-754B2C6FA532}" type="slidenum">
              <a:rPr lang="en-US" smtClean="0"/>
              <a:t>‹#›</a:t>
            </a:fld>
            <a:endParaRPr lang="en-US"/>
          </a:p>
        </p:txBody>
      </p:sp>
    </p:spTree>
    <p:extLst>
      <p:ext uri="{BB962C8B-B14F-4D97-AF65-F5344CB8AC3E}">
        <p14:creationId xmlns:p14="http://schemas.microsoft.com/office/powerpoint/2010/main" val="3258699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491EF59-A687-A44C-9018-BA6A0A732EFE}" type="datetimeFigureOut">
              <a:rPr lang="en-US" smtClean="0"/>
              <a:t>1/31/23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3E683CC-47DB-154D-93FA-754B2C6FA532}"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5543396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bit.ly/occ_cha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EAF88-441E-9160-EF72-1303E65660BB}"/>
              </a:ext>
            </a:extLst>
          </p:cNvPr>
          <p:cNvSpPr>
            <a:spLocks noGrp="1"/>
          </p:cNvSpPr>
          <p:nvPr>
            <p:ph type="ctrTitle"/>
          </p:nvPr>
        </p:nvSpPr>
        <p:spPr/>
        <p:txBody>
          <a:bodyPr>
            <a:normAutofit/>
          </a:bodyPr>
          <a:lstStyle/>
          <a:p>
            <a:r>
              <a:rPr lang="en-US" dirty="0"/>
              <a:t>Occupational Identity </a:t>
            </a:r>
            <a:br>
              <a:rPr lang="en-US" dirty="0"/>
            </a:br>
            <a:r>
              <a:rPr lang="en-US" dirty="0"/>
              <a:t>&amp; Occupational Segregation</a:t>
            </a:r>
          </a:p>
        </p:txBody>
      </p:sp>
      <p:sp>
        <p:nvSpPr>
          <p:cNvPr id="3" name="Subtitle 2">
            <a:extLst>
              <a:ext uri="{FF2B5EF4-FFF2-40B4-BE49-F238E27FC236}">
                <a16:creationId xmlns:a16="http://schemas.microsoft.com/office/drawing/2014/main" id="{082756FF-33E6-4A34-41F1-9C3E49C277FE}"/>
              </a:ext>
            </a:extLst>
          </p:cNvPr>
          <p:cNvSpPr>
            <a:spLocks noGrp="1"/>
          </p:cNvSpPr>
          <p:nvPr>
            <p:ph type="subTitle" idx="1"/>
          </p:nvPr>
        </p:nvSpPr>
        <p:spPr/>
        <p:txBody>
          <a:bodyPr/>
          <a:lstStyle/>
          <a:p>
            <a:r>
              <a:rPr lang="en-US" dirty="0"/>
              <a:t>February 1, 2023</a:t>
            </a:r>
          </a:p>
        </p:txBody>
      </p:sp>
    </p:spTree>
    <p:extLst>
      <p:ext uri="{BB962C8B-B14F-4D97-AF65-F5344CB8AC3E}">
        <p14:creationId xmlns:p14="http://schemas.microsoft.com/office/powerpoint/2010/main" val="3950111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047C-FB3B-EBF9-A85E-AAF3D06EC218}"/>
              </a:ext>
            </a:extLst>
          </p:cNvPr>
          <p:cNvSpPr>
            <a:spLocks noGrp="1"/>
          </p:cNvSpPr>
          <p:nvPr>
            <p:ph type="title"/>
          </p:nvPr>
        </p:nvSpPr>
        <p:spPr/>
        <p:txBody>
          <a:bodyPr>
            <a:normAutofit/>
          </a:bodyPr>
          <a:lstStyle/>
          <a:p>
            <a:r>
              <a:rPr lang="en-US" dirty="0"/>
              <a:t>Identities – Focus on Individual self-Structure</a:t>
            </a:r>
          </a:p>
        </p:txBody>
      </p:sp>
      <p:sp>
        <p:nvSpPr>
          <p:cNvPr id="3" name="Content Placeholder 2">
            <a:extLst>
              <a:ext uri="{FF2B5EF4-FFF2-40B4-BE49-F238E27FC236}">
                <a16:creationId xmlns:a16="http://schemas.microsoft.com/office/drawing/2014/main" id="{34B13F8B-8495-438B-FB3E-853A0614EB6E}"/>
              </a:ext>
            </a:extLst>
          </p:cNvPr>
          <p:cNvSpPr>
            <a:spLocks noGrp="1"/>
          </p:cNvSpPr>
          <p:nvPr>
            <p:ph idx="1"/>
          </p:nvPr>
        </p:nvSpPr>
        <p:spPr>
          <a:xfrm>
            <a:off x="581193" y="2180496"/>
            <a:ext cx="6676858" cy="3678303"/>
          </a:xfrm>
        </p:spPr>
        <p:txBody>
          <a:bodyPr/>
          <a:lstStyle/>
          <a:p>
            <a:r>
              <a:rPr lang="en-US" dirty="0"/>
              <a:t>Internalization of of cultural meanings attached to identities into one’s self-structure </a:t>
            </a:r>
          </a:p>
          <a:p>
            <a:r>
              <a:rPr lang="en-US" dirty="0"/>
              <a:t>Carry these identities throughout social interactions – more </a:t>
            </a:r>
            <a:r>
              <a:rPr lang="en-US" b="1" dirty="0"/>
              <a:t>salient </a:t>
            </a:r>
            <a:r>
              <a:rPr lang="en-US" dirty="0"/>
              <a:t>identities are more likely to be enacted</a:t>
            </a:r>
          </a:p>
          <a:p>
            <a:pPr lvl="1"/>
            <a:r>
              <a:rPr lang="en-US" dirty="0"/>
              <a:t>Prominence (how important it is to sense of self)</a:t>
            </a:r>
          </a:p>
          <a:p>
            <a:pPr lvl="1"/>
            <a:r>
              <a:rPr lang="en-US" dirty="0"/>
              <a:t>Commitment (the extent to which one’s social relationships rely on enacting the identity)</a:t>
            </a:r>
          </a:p>
          <a:p>
            <a:pPr lvl="2"/>
            <a:r>
              <a:rPr lang="en-US" dirty="0"/>
              <a:t>E.g. Greek affiliation  </a:t>
            </a:r>
          </a:p>
          <a:p>
            <a:endParaRPr lang="en-US" dirty="0"/>
          </a:p>
        </p:txBody>
      </p:sp>
      <p:pic>
        <p:nvPicPr>
          <p:cNvPr id="3074" name="Picture 2" descr="An illustration of The Looking Glass Self - how we perceive others  perceiving us - concept by Charles Cooley… | Looking glass self,  Sociological concepts, Sociology">
            <a:extLst>
              <a:ext uri="{FF2B5EF4-FFF2-40B4-BE49-F238E27FC236}">
                <a16:creationId xmlns:a16="http://schemas.microsoft.com/office/drawing/2014/main" id="{321597CB-1A3B-12C8-4090-F4215F7A1F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27" b="19583"/>
          <a:stretch/>
        </p:blipFill>
        <p:spPr bwMode="auto">
          <a:xfrm>
            <a:off x="7586663" y="2029666"/>
            <a:ext cx="4129088" cy="4284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4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047C-FB3B-EBF9-A85E-AAF3D06EC218}"/>
              </a:ext>
            </a:extLst>
          </p:cNvPr>
          <p:cNvSpPr>
            <a:spLocks noGrp="1"/>
          </p:cNvSpPr>
          <p:nvPr>
            <p:ph type="title"/>
          </p:nvPr>
        </p:nvSpPr>
        <p:spPr>
          <a:xfrm>
            <a:off x="581192" y="702156"/>
            <a:ext cx="11029616" cy="1013800"/>
          </a:xfrm>
        </p:spPr>
        <p:txBody>
          <a:bodyPr>
            <a:normAutofit/>
          </a:bodyPr>
          <a:lstStyle/>
          <a:p>
            <a:r>
              <a:rPr lang="en-US" dirty="0"/>
              <a:t>Identities – Focus on Situation</a:t>
            </a:r>
          </a:p>
        </p:txBody>
      </p:sp>
      <p:sp>
        <p:nvSpPr>
          <p:cNvPr id="4103" name="Rectangle 4102">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llustration of Goffman's model of self-presentation adapted to social... |  Download Scientific Diagram">
            <a:extLst>
              <a:ext uri="{FF2B5EF4-FFF2-40B4-BE49-F238E27FC236}">
                <a16:creationId xmlns:a16="http://schemas.microsoft.com/office/drawing/2014/main" id="{5792C9D1-7BCF-D735-F84A-3CA3D9B4ED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5675" y="2361056"/>
            <a:ext cx="4865625" cy="364921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4B13F8B-8495-438B-FB3E-853A0614EB6E}"/>
              </a:ext>
            </a:extLst>
          </p:cNvPr>
          <p:cNvSpPr>
            <a:spLocks noGrp="1"/>
          </p:cNvSpPr>
          <p:nvPr>
            <p:ph idx="1"/>
          </p:nvPr>
        </p:nvSpPr>
        <p:spPr>
          <a:xfrm>
            <a:off x="6335805" y="2180496"/>
            <a:ext cx="5275001" cy="4045683"/>
          </a:xfrm>
        </p:spPr>
        <p:txBody>
          <a:bodyPr>
            <a:normAutofit/>
          </a:bodyPr>
          <a:lstStyle/>
          <a:p>
            <a:r>
              <a:rPr lang="en-US" dirty="0"/>
              <a:t>Identity performance is not only determined by individual but by the situational context</a:t>
            </a:r>
          </a:p>
          <a:p>
            <a:pPr lvl="1"/>
            <a:r>
              <a:rPr lang="en-US" dirty="0"/>
              <a:t>features that affect the successful performance or which force the performance of certain identities</a:t>
            </a:r>
          </a:p>
          <a:p>
            <a:r>
              <a:rPr lang="en-US" dirty="0"/>
              <a:t>ACT falls under this category</a:t>
            </a:r>
          </a:p>
        </p:txBody>
      </p:sp>
    </p:spTree>
    <p:extLst>
      <p:ext uri="{BB962C8B-B14F-4D97-AF65-F5344CB8AC3E}">
        <p14:creationId xmlns:p14="http://schemas.microsoft.com/office/powerpoint/2010/main" val="2011248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1BFE-B1E3-F28A-7031-CCBF47D32CF6}"/>
              </a:ext>
            </a:extLst>
          </p:cNvPr>
          <p:cNvSpPr>
            <a:spLocks noGrp="1"/>
          </p:cNvSpPr>
          <p:nvPr>
            <p:ph type="title"/>
          </p:nvPr>
        </p:nvSpPr>
        <p:spPr/>
        <p:txBody>
          <a:bodyPr/>
          <a:lstStyle/>
          <a:p>
            <a:r>
              <a:rPr lang="en-US" dirty="0"/>
              <a:t>Main Takeaways</a:t>
            </a:r>
          </a:p>
        </p:txBody>
      </p:sp>
      <p:sp>
        <p:nvSpPr>
          <p:cNvPr id="3" name="Content Placeholder 2">
            <a:extLst>
              <a:ext uri="{FF2B5EF4-FFF2-40B4-BE49-F238E27FC236}">
                <a16:creationId xmlns:a16="http://schemas.microsoft.com/office/drawing/2014/main" id="{01DA9486-7B1D-9899-7F4F-EFCE64F84ABC}"/>
              </a:ext>
            </a:extLst>
          </p:cNvPr>
          <p:cNvSpPr>
            <a:spLocks noGrp="1"/>
          </p:cNvSpPr>
          <p:nvPr>
            <p:ph idx="1"/>
          </p:nvPr>
        </p:nvSpPr>
        <p:spPr/>
        <p:txBody>
          <a:bodyPr/>
          <a:lstStyle/>
          <a:p>
            <a:r>
              <a:rPr lang="en-US" dirty="0"/>
              <a:t>Identities are defined culturally and upheld structurally </a:t>
            </a:r>
          </a:p>
          <a:p>
            <a:r>
              <a:rPr lang="en-US" dirty="0"/>
              <a:t>Identities we are often enacting or that are important to us are internalized into how we view ourselves </a:t>
            </a:r>
          </a:p>
          <a:p>
            <a:r>
              <a:rPr lang="en-US" dirty="0"/>
              <a:t>The situational context can affect one’s identity enactment and constrain behavior </a:t>
            </a:r>
          </a:p>
          <a:p>
            <a:pPr lvl="1"/>
            <a:r>
              <a:rPr lang="en-US" dirty="0"/>
              <a:t>Others in the situation</a:t>
            </a:r>
          </a:p>
          <a:p>
            <a:pPr lvl="1"/>
            <a:r>
              <a:rPr lang="en-US" dirty="0"/>
              <a:t>Setting/environment in which situation takes place </a:t>
            </a:r>
          </a:p>
          <a:p>
            <a:pPr lvl="1"/>
            <a:r>
              <a:rPr lang="en-US" dirty="0"/>
              <a:t>Identity resources available </a:t>
            </a:r>
          </a:p>
        </p:txBody>
      </p:sp>
    </p:spTree>
    <p:extLst>
      <p:ext uri="{BB962C8B-B14F-4D97-AF65-F5344CB8AC3E}">
        <p14:creationId xmlns:p14="http://schemas.microsoft.com/office/powerpoint/2010/main" val="262972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0FAC-C867-296C-E958-3CE69D97AF88}"/>
              </a:ext>
            </a:extLst>
          </p:cNvPr>
          <p:cNvSpPr>
            <a:spLocks noGrp="1"/>
          </p:cNvSpPr>
          <p:nvPr>
            <p:ph type="title"/>
          </p:nvPr>
        </p:nvSpPr>
        <p:spPr/>
        <p:txBody>
          <a:bodyPr/>
          <a:lstStyle/>
          <a:p>
            <a:r>
              <a:rPr lang="en-US" dirty="0"/>
              <a:t>Occupational Identity</a:t>
            </a:r>
          </a:p>
        </p:txBody>
      </p:sp>
      <p:sp>
        <p:nvSpPr>
          <p:cNvPr id="3" name="Content Placeholder 2">
            <a:extLst>
              <a:ext uri="{FF2B5EF4-FFF2-40B4-BE49-F238E27FC236}">
                <a16:creationId xmlns:a16="http://schemas.microsoft.com/office/drawing/2014/main" id="{4C2F9962-E971-8390-1A9D-EB8E614DD060}"/>
              </a:ext>
            </a:extLst>
          </p:cNvPr>
          <p:cNvSpPr>
            <a:spLocks noGrp="1"/>
          </p:cNvSpPr>
          <p:nvPr>
            <p:ph idx="1"/>
          </p:nvPr>
        </p:nvSpPr>
        <p:spPr/>
        <p:txBody>
          <a:bodyPr/>
          <a:lstStyle/>
          <a:p>
            <a:r>
              <a:rPr lang="en-US" dirty="0"/>
              <a:t>Occupational identities are most often </a:t>
            </a:r>
            <a:r>
              <a:rPr lang="en-US" b="1" dirty="0"/>
              <a:t>role </a:t>
            </a:r>
            <a:r>
              <a:rPr lang="en-US" dirty="0"/>
              <a:t>identities </a:t>
            </a:r>
          </a:p>
          <a:p>
            <a:pPr lvl="1"/>
            <a:r>
              <a:rPr lang="en-US" dirty="0"/>
              <a:t>Have specified behavioral expectations (some version of required skills, duties, responsibilities) </a:t>
            </a:r>
          </a:p>
          <a:p>
            <a:pPr lvl="1"/>
            <a:r>
              <a:rPr lang="en-US" dirty="0"/>
              <a:t>Have cultural meanings attached to them</a:t>
            </a:r>
          </a:p>
          <a:p>
            <a:r>
              <a:rPr lang="en-US" dirty="0"/>
              <a:t>Most working adults spend at least 8 hours a day in situations in which their occupational identity is the presumed identity being enacted, making it at least an identity with high </a:t>
            </a:r>
            <a:r>
              <a:rPr lang="en-US" b="1" dirty="0"/>
              <a:t>commitment</a:t>
            </a:r>
            <a:endParaRPr lang="en-US" dirty="0"/>
          </a:p>
          <a:p>
            <a:pPr lvl="1"/>
            <a:r>
              <a:rPr lang="en-US" dirty="0"/>
              <a:t>Although perhaps this is changing with remote work!</a:t>
            </a:r>
          </a:p>
        </p:txBody>
      </p:sp>
    </p:spTree>
    <p:extLst>
      <p:ext uri="{BB962C8B-B14F-4D97-AF65-F5344CB8AC3E}">
        <p14:creationId xmlns:p14="http://schemas.microsoft.com/office/powerpoint/2010/main" val="3086985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E26F-2D86-5BBC-1062-428694FD69DC}"/>
              </a:ext>
            </a:extLst>
          </p:cNvPr>
          <p:cNvSpPr>
            <a:spLocks noGrp="1"/>
          </p:cNvSpPr>
          <p:nvPr>
            <p:ph type="title"/>
          </p:nvPr>
        </p:nvSpPr>
        <p:spPr/>
        <p:txBody>
          <a:bodyPr/>
          <a:lstStyle/>
          <a:p>
            <a:r>
              <a:rPr lang="en-US" dirty="0"/>
              <a:t>Affect Control Theory and Occupational Identity</a:t>
            </a:r>
          </a:p>
        </p:txBody>
      </p:sp>
      <p:sp>
        <p:nvSpPr>
          <p:cNvPr id="3" name="Content Placeholder 2">
            <a:extLst>
              <a:ext uri="{FF2B5EF4-FFF2-40B4-BE49-F238E27FC236}">
                <a16:creationId xmlns:a16="http://schemas.microsoft.com/office/drawing/2014/main" id="{B096B07E-E3F7-E76A-D0E0-99FA5BD04C18}"/>
              </a:ext>
            </a:extLst>
          </p:cNvPr>
          <p:cNvSpPr>
            <a:spLocks noGrp="1"/>
          </p:cNvSpPr>
          <p:nvPr>
            <p:ph idx="1"/>
          </p:nvPr>
        </p:nvSpPr>
        <p:spPr/>
        <p:txBody>
          <a:bodyPr/>
          <a:lstStyle/>
          <a:p>
            <a:r>
              <a:rPr lang="en-US" dirty="0"/>
              <a:t>Reminder…what are the three dimensions of cultural meaning?</a:t>
            </a:r>
          </a:p>
        </p:txBody>
      </p:sp>
    </p:spTree>
    <p:extLst>
      <p:ext uri="{BB962C8B-B14F-4D97-AF65-F5344CB8AC3E}">
        <p14:creationId xmlns:p14="http://schemas.microsoft.com/office/powerpoint/2010/main" val="2206823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DFAEE973-9BA8-47FC-978E-9052735A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
            <a:ext cx="12188952" cy="68584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1ACEF87-056E-4E77-899B-9E9A04E9B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096000" cy="3474720"/>
          </a:xfrm>
          <a:prstGeom prst="rect">
            <a:avLst/>
          </a:prstGeom>
          <a:solidFill>
            <a:schemeClr val="accent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ED41C79-4194-24B0-E37F-330D773A1F5B}"/>
              </a:ext>
            </a:extLst>
          </p:cNvPr>
          <p:cNvSpPr>
            <a:spLocks noGrp="1"/>
          </p:cNvSpPr>
          <p:nvPr>
            <p:ph type="title"/>
          </p:nvPr>
        </p:nvSpPr>
        <p:spPr>
          <a:xfrm>
            <a:off x="584200" y="3708142"/>
            <a:ext cx="5139775" cy="829048"/>
          </a:xfrm>
        </p:spPr>
        <p:txBody>
          <a:bodyPr anchor="ctr">
            <a:normAutofit/>
          </a:bodyPr>
          <a:lstStyle/>
          <a:p>
            <a:r>
              <a:rPr lang="en-US" dirty="0">
                <a:solidFill>
                  <a:srgbClr val="FFFFFF"/>
                </a:solidFill>
              </a:rPr>
              <a:t>EPA</a:t>
            </a:r>
          </a:p>
        </p:txBody>
      </p:sp>
      <p:pic>
        <p:nvPicPr>
          <p:cNvPr id="7" name="Picture 6" descr="Timeline&#10;&#10;Description automatically generated">
            <a:extLst>
              <a:ext uri="{FF2B5EF4-FFF2-40B4-BE49-F238E27FC236}">
                <a16:creationId xmlns:a16="http://schemas.microsoft.com/office/drawing/2014/main" id="{78A6C308-482D-1D36-9297-0243364B4620}"/>
              </a:ext>
            </a:extLst>
          </p:cNvPr>
          <p:cNvPicPr>
            <a:picLocks noChangeAspect="1"/>
          </p:cNvPicPr>
          <p:nvPr/>
        </p:nvPicPr>
        <p:blipFill>
          <a:blip r:embed="rId2"/>
          <a:stretch>
            <a:fillRect/>
          </a:stretch>
        </p:blipFill>
        <p:spPr>
          <a:xfrm>
            <a:off x="321733" y="682342"/>
            <a:ext cx="5402242" cy="2012335"/>
          </a:xfrm>
          <a:prstGeom prst="rect">
            <a:avLst/>
          </a:prstGeom>
        </p:spPr>
      </p:pic>
      <p:sp>
        <p:nvSpPr>
          <p:cNvPr id="34" name="Content Placeholder 12">
            <a:extLst>
              <a:ext uri="{FF2B5EF4-FFF2-40B4-BE49-F238E27FC236}">
                <a16:creationId xmlns:a16="http://schemas.microsoft.com/office/drawing/2014/main" id="{815AF903-B6B0-D0CE-7B50-46340F3C0FFF}"/>
              </a:ext>
            </a:extLst>
          </p:cNvPr>
          <p:cNvSpPr>
            <a:spLocks noGrp="1"/>
          </p:cNvSpPr>
          <p:nvPr>
            <p:ph idx="1"/>
          </p:nvPr>
        </p:nvSpPr>
        <p:spPr>
          <a:xfrm>
            <a:off x="581193" y="4624173"/>
            <a:ext cx="5147354" cy="1751226"/>
          </a:xfrm>
        </p:spPr>
        <p:txBody>
          <a:bodyPr>
            <a:normAutofit/>
          </a:bodyPr>
          <a:lstStyle/>
          <a:p>
            <a:endParaRPr lang="en-US">
              <a:solidFill>
                <a:srgbClr val="FFFFFF"/>
              </a:solidFill>
            </a:endParaRPr>
          </a:p>
        </p:txBody>
      </p:sp>
      <p:sp>
        <p:nvSpPr>
          <p:cNvPr id="43" name="Rectangle 42">
            <a:extLst>
              <a:ext uri="{FF2B5EF4-FFF2-40B4-BE49-F238E27FC236}">
                <a16:creationId xmlns:a16="http://schemas.microsoft.com/office/drawing/2014/main" id="{DD0C6C3A-73B1-4E33-AD0D-8BCD35B71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460"/>
            <a:ext cx="9144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Timeline&#10;&#10;Description automatically generated">
            <a:extLst>
              <a:ext uri="{FF2B5EF4-FFF2-40B4-BE49-F238E27FC236}">
                <a16:creationId xmlns:a16="http://schemas.microsoft.com/office/drawing/2014/main" id="{7E7A4826-9985-4439-34C3-A1ADE92B797E}"/>
              </a:ext>
            </a:extLst>
          </p:cNvPr>
          <p:cNvPicPr>
            <a:picLocks noChangeAspect="1"/>
          </p:cNvPicPr>
          <p:nvPr/>
        </p:nvPicPr>
        <p:blipFill>
          <a:blip r:embed="rId3"/>
          <a:stretch>
            <a:fillRect/>
          </a:stretch>
        </p:blipFill>
        <p:spPr>
          <a:xfrm>
            <a:off x="6463451" y="635621"/>
            <a:ext cx="5400719" cy="2106280"/>
          </a:xfrm>
          <a:prstGeom prst="rect">
            <a:avLst/>
          </a:prstGeom>
        </p:spPr>
      </p:pic>
      <p:sp>
        <p:nvSpPr>
          <p:cNvPr id="45" name="Rectangle 44">
            <a:extLst>
              <a:ext uri="{FF2B5EF4-FFF2-40B4-BE49-F238E27FC236}">
                <a16:creationId xmlns:a16="http://schemas.microsoft.com/office/drawing/2014/main" id="{303022F3-BFF5-4104-AE9A-399949DAF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383280"/>
            <a:ext cx="12188952"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Timeline&#10;&#10;Description automatically generated">
            <a:extLst>
              <a:ext uri="{FF2B5EF4-FFF2-40B4-BE49-F238E27FC236}">
                <a16:creationId xmlns:a16="http://schemas.microsoft.com/office/drawing/2014/main" id="{B556789C-C850-495E-3F12-438B399536E1}"/>
              </a:ext>
            </a:extLst>
          </p:cNvPr>
          <p:cNvPicPr>
            <a:picLocks noChangeAspect="1"/>
          </p:cNvPicPr>
          <p:nvPr/>
        </p:nvPicPr>
        <p:blipFill>
          <a:blip r:embed="rId4"/>
          <a:stretch>
            <a:fillRect/>
          </a:stretch>
        </p:blipFill>
        <p:spPr>
          <a:xfrm>
            <a:off x="6463451" y="4203255"/>
            <a:ext cx="5404104" cy="1931967"/>
          </a:xfrm>
          <a:prstGeom prst="rect">
            <a:avLst/>
          </a:prstGeom>
        </p:spPr>
      </p:pic>
    </p:spTree>
    <p:extLst>
      <p:ext uri="{BB962C8B-B14F-4D97-AF65-F5344CB8AC3E}">
        <p14:creationId xmlns:p14="http://schemas.microsoft.com/office/powerpoint/2010/main" val="39942903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0A5E-5DF4-914F-F0C8-B3C781D1685E}"/>
              </a:ext>
            </a:extLst>
          </p:cNvPr>
          <p:cNvSpPr>
            <a:spLocks noGrp="1"/>
          </p:cNvSpPr>
          <p:nvPr>
            <p:ph type="title"/>
          </p:nvPr>
        </p:nvSpPr>
        <p:spPr/>
        <p:txBody>
          <a:bodyPr/>
          <a:lstStyle/>
          <a:p>
            <a:r>
              <a:rPr lang="en-US" dirty="0"/>
              <a:t>Multiple Identities</a:t>
            </a:r>
          </a:p>
        </p:txBody>
      </p:sp>
      <p:sp>
        <p:nvSpPr>
          <p:cNvPr id="3" name="Content Placeholder 2">
            <a:extLst>
              <a:ext uri="{FF2B5EF4-FFF2-40B4-BE49-F238E27FC236}">
                <a16:creationId xmlns:a16="http://schemas.microsoft.com/office/drawing/2014/main" id="{D25BBB62-9E58-BD87-A79B-9579FD42C6B4}"/>
              </a:ext>
            </a:extLst>
          </p:cNvPr>
          <p:cNvSpPr>
            <a:spLocks noGrp="1"/>
          </p:cNvSpPr>
          <p:nvPr>
            <p:ph idx="1"/>
          </p:nvPr>
        </p:nvSpPr>
        <p:spPr/>
        <p:txBody>
          <a:bodyPr/>
          <a:lstStyle/>
          <a:p>
            <a:r>
              <a:rPr lang="en-US" dirty="0"/>
              <a:t>Most people have a number of identities they embody on a semi-regular basis </a:t>
            </a:r>
          </a:p>
          <a:p>
            <a:r>
              <a:rPr lang="en-US" dirty="0"/>
              <a:t>While the majority of situations evoke a singular identity, some identities are automatically enacted (social identities typically) or evoked by unexpected events!</a:t>
            </a:r>
          </a:p>
          <a:p>
            <a:pPr lvl="1"/>
            <a:r>
              <a:rPr lang="en-US" dirty="0"/>
              <a:t>E.g. Having family and friends mix </a:t>
            </a:r>
          </a:p>
        </p:txBody>
      </p:sp>
    </p:spTree>
    <p:extLst>
      <p:ext uri="{BB962C8B-B14F-4D97-AF65-F5344CB8AC3E}">
        <p14:creationId xmlns:p14="http://schemas.microsoft.com/office/powerpoint/2010/main" val="2087528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Help">
            <a:extLst>
              <a:ext uri="{FF2B5EF4-FFF2-40B4-BE49-F238E27FC236}">
                <a16:creationId xmlns:a16="http://schemas.microsoft.com/office/drawing/2014/main" id="{ED793D7B-80B4-BAC0-BA29-3A7358D09B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1" name="Rectangle 20">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F8B5850-5119-E923-C05E-A5D358BACF52}"/>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a:solidFill>
                  <a:srgbClr val="FFFFFF"/>
                </a:solidFill>
              </a:rPr>
              <a:t>Questions? </a:t>
            </a:r>
          </a:p>
        </p:txBody>
      </p:sp>
      <p:sp>
        <p:nvSpPr>
          <p:cNvPr id="4" name="Text Placeholder 3">
            <a:extLst>
              <a:ext uri="{FF2B5EF4-FFF2-40B4-BE49-F238E27FC236}">
                <a16:creationId xmlns:a16="http://schemas.microsoft.com/office/drawing/2014/main" id="{F76DDCAB-6BA5-73A3-6070-E6D2DAFCDD6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endParaRPr lang="en-US" sz="1600">
              <a:solidFill>
                <a:schemeClr val="bg2"/>
              </a:solidFill>
            </a:endParaRPr>
          </a:p>
        </p:txBody>
      </p:sp>
    </p:spTree>
    <p:extLst>
      <p:ext uri="{BB962C8B-B14F-4D97-AF65-F5344CB8AC3E}">
        <p14:creationId xmlns:p14="http://schemas.microsoft.com/office/powerpoint/2010/main" val="3835616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859808-838A-7B18-8B73-335EE4CFD4B8}"/>
              </a:ext>
            </a:extLst>
          </p:cNvPr>
          <p:cNvSpPr>
            <a:spLocks noGrp="1"/>
          </p:cNvSpPr>
          <p:nvPr>
            <p:ph type="title"/>
          </p:nvPr>
        </p:nvSpPr>
        <p:spPr/>
        <p:txBody>
          <a:bodyPr/>
          <a:lstStyle/>
          <a:p>
            <a:r>
              <a:rPr lang="en-US" dirty="0"/>
              <a:t>Activity</a:t>
            </a:r>
          </a:p>
        </p:txBody>
      </p:sp>
      <p:sp>
        <p:nvSpPr>
          <p:cNvPr id="5" name="Content Placeholder 4">
            <a:extLst>
              <a:ext uri="{FF2B5EF4-FFF2-40B4-BE49-F238E27FC236}">
                <a16:creationId xmlns:a16="http://schemas.microsoft.com/office/drawing/2014/main" id="{15B0D60A-2D8D-2B03-48A2-EAC236889A67}"/>
              </a:ext>
            </a:extLst>
          </p:cNvPr>
          <p:cNvSpPr>
            <a:spLocks noGrp="1"/>
          </p:cNvSpPr>
          <p:nvPr>
            <p:ph idx="1"/>
          </p:nvPr>
        </p:nvSpPr>
        <p:spPr/>
        <p:txBody>
          <a:bodyPr/>
          <a:lstStyle/>
          <a:p>
            <a:r>
              <a:rPr lang="en-US" dirty="0"/>
              <a:t>Fill out this survey: </a:t>
            </a:r>
          </a:p>
          <a:p>
            <a:pPr lvl="1"/>
            <a:r>
              <a:rPr lang="en-US" dirty="0">
                <a:hlinkClick r:id="rId2"/>
              </a:rPr>
              <a:t>https://bit.ly/occ_char</a:t>
            </a:r>
            <a:r>
              <a:rPr lang="en-US" dirty="0"/>
              <a:t> </a:t>
            </a:r>
          </a:p>
          <a:p>
            <a:r>
              <a:rPr lang="en-US" dirty="0"/>
              <a:t>For each occupation, select the top 10 characteristics you think are required for the job. </a:t>
            </a:r>
            <a:r>
              <a:rPr lang="en-US" b="0" i="0" u="none" strike="noStrike" dirty="0">
                <a:solidFill>
                  <a:srgbClr val="32363A"/>
                </a:solidFill>
                <a:effectLst/>
                <a:latin typeface="72"/>
              </a:rPr>
              <a:t>You must select 10 and only 10 characteristics for each job, but you do not have to rank the individual characteristics themselves—simply indicate the 10 most important. You may select the same characteristic for more than one occupation if desired.</a:t>
            </a:r>
          </a:p>
          <a:p>
            <a:endParaRPr lang="en-US" dirty="0"/>
          </a:p>
        </p:txBody>
      </p:sp>
    </p:spTree>
    <p:extLst>
      <p:ext uri="{BB962C8B-B14F-4D97-AF65-F5344CB8AC3E}">
        <p14:creationId xmlns:p14="http://schemas.microsoft.com/office/powerpoint/2010/main" val="1330881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60C234-58EB-3F4A-5087-01E2F4E240F4}"/>
              </a:ext>
            </a:extLst>
          </p:cNvPr>
          <p:cNvSpPr>
            <a:spLocks noGrp="1"/>
          </p:cNvSpPr>
          <p:nvPr>
            <p:ph type="title"/>
          </p:nvPr>
        </p:nvSpPr>
        <p:spPr/>
        <p:txBody>
          <a:bodyPr/>
          <a:lstStyle/>
          <a:p>
            <a:r>
              <a:rPr lang="en-US" dirty="0"/>
              <a:t>Gender Occupational Segregation</a:t>
            </a:r>
          </a:p>
        </p:txBody>
      </p:sp>
      <p:sp>
        <p:nvSpPr>
          <p:cNvPr id="5" name="Text Placeholder 4">
            <a:extLst>
              <a:ext uri="{FF2B5EF4-FFF2-40B4-BE49-F238E27FC236}">
                <a16:creationId xmlns:a16="http://schemas.microsoft.com/office/drawing/2014/main" id="{C2AD63CC-EFD3-F74C-2544-455BC4D0D193}"/>
              </a:ext>
            </a:extLst>
          </p:cNvPr>
          <p:cNvSpPr>
            <a:spLocks noGrp="1"/>
          </p:cNvSpPr>
          <p:nvPr>
            <p:ph type="body" idx="1"/>
          </p:nvPr>
        </p:nvSpPr>
        <p:spPr/>
        <p:txBody>
          <a:bodyPr/>
          <a:lstStyle/>
          <a:p>
            <a:r>
              <a:rPr lang="en-US" dirty="0"/>
              <a:t>Are people unequally distributed across occupational identities? </a:t>
            </a:r>
          </a:p>
        </p:txBody>
      </p:sp>
    </p:spTree>
    <p:extLst>
      <p:ext uri="{BB962C8B-B14F-4D97-AF65-F5344CB8AC3E}">
        <p14:creationId xmlns:p14="http://schemas.microsoft.com/office/powerpoint/2010/main" val="4103647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2581-20D4-DEA1-1090-844C233D0728}"/>
              </a:ext>
            </a:extLst>
          </p:cNvPr>
          <p:cNvSpPr>
            <a:spLocks noGrp="1"/>
          </p:cNvSpPr>
          <p:nvPr>
            <p:ph type="title"/>
          </p:nvPr>
        </p:nvSpPr>
        <p:spPr/>
        <p:txBody>
          <a:bodyPr/>
          <a:lstStyle/>
          <a:p>
            <a:r>
              <a:rPr lang="en-US" dirty="0"/>
              <a:t>Identity Theories in Sociology - Foundation</a:t>
            </a:r>
          </a:p>
        </p:txBody>
      </p:sp>
      <p:graphicFrame>
        <p:nvGraphicFramePr>
          <p:cNvPr id="4" name="Content Placeholder 3">
            <a:extLst>
              <a:ext uri="{FF2B5EF4-FFF2-40B4-BE49-F238E27FC236}">
                <a16:creationId xmlns:a16="http://schemas.microsoft.com/office/drawing/2014/main" id="{F15D01BC-9AA3-2E6E-8023-F6C51AB56633}"/>
              </a:ext>
            </a:extLst>
          </p:cNvPr>
          <p:cNvGraphicFramePr>
            <a:graphicFrameLocks noGrp="1"/>
          </p:cNvGraphicFramePr>
          <p:nvPr>
            <p:ph idx="1"/>
            <p:extLst>
              <p:ext uri="{D42A27DB-BD31-4B8C-83A1-F6EECF244321}">
                <p14:modId xmlns:p14="http://schemas.microsoft.com/office/powerpoint/2010/main" val="353874295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4FA9174B-ED5A-E787-735A-478F47C4BBE3}"/>
              </a:ext>
            </a:extLst>
          </p:cNvPr>
          <p:cNvSpPr txBox="1"/>
          <p:nvPr/>
        </p:nvSpPr>
        <p:spPr>
          <a:xfrm>
            <a:off x="0" y="6027003"/>
            <a:ext cx="5429251" cy="830997"/>
          </a:xfrm>
          <a:prstGeom prst="rect">
            <a:avLst/>
          </a:prstGeom>
          <a:noFill/>
        </p:spPr>
        <p:txBody>
          <a:bodyPr wrap="square" rtlCol="0">
            <a:spAutoFit/>
          </a:bodyPr>
          <a:lstStyle/>
          <a:p>
            <a:r>
              <a:rPr lang="en-US" sz="1200" dirty="0"/>
              <a:t>To read more about identity theories in sociology:</a:t>
            </a:r>
          </a:p>
          <a:p>
            <a:r>
              <a:rPr lang="en-US" sz="1200" dirty="0">
                <a:effectLst/>
                <a:latin typeface="Helvetica" pitchFamily="2" charset="0"/>
              </a:rPr>
              <a:t>Owens, Timothy J., Dawn T. Robinson, and Lynn Smith-Lovin. 2010. “Three Faces of Identity.” </a:t>
            </a:r>
            <a:r>
              <a:rPr lang="en-US" sz="1200" i="1" dirty="0">
                <a:effectLst/>
                <a:latin typeface="Helvetica" pitchFamily="2" charset="0"/>
              </a:rPr>
              <a:t>Annual Review of Sociology</a:t>
            </a:r>
            <a:r>
              <a:rPr lang="en-US" sz="1200" dirty="0">
                <a:effectLst/>
                <a:latin typeface="Helvetica" pitchFamily="2" charset="0"/>
              </a:rPr>
              <a:t> 36(1):477–99. </a:t>
            </a:r>
            <a:r>
              <a:rPr lang="en-US" sz="1200" dirty="0" err="1">
                <a:effectLst/>
                <a:latin typeface="Helvetica" pitchFamily="2" charset="0"/>
              </a:rPr>
              <a:t>doi</a:t>
            </a:r>
            <a:r>
              <a:rPr lang="en-US" sz="1200" dirty="0">
                <a:effectLst/>
                <a:latin typeface="Helvetica" pitchFamily="2" charset="0"/>
              </a:rPr>
              <a:t>: 10.1146/annurev.soc.34.040507.134725.</a:t>
            </a:r>
            <a:r>
              <a:rPr lang="en-US" sz="1200" dirty="0"/>
              <a:t> </a:t>
            </a:r>
          </a:p>
        </p:txBody>
      </p:sp>
    </p:spTree>
    <p:extLst>
      <p:ext uri="{BB962C8B-B14F-4D97-AF65-F5344CB8AC3E}">
        <p14:creationId xmlns:p14="http://schemas.microsoft.com/office/powerpoint/2010/main" val="976423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F252F-F9C3-2E61-DD09-3CCA46A22DCD}"/>
              </a:ext>
            </a:extLst>
          </p:cNvPr>
          <p:cNvSpPr>
            <a:spLocks noGrp="1"/>
          </p:cNvSpPr>
          <p:nvPr>
            <p:ph type="title"/>
          </p:nvPr>
        </p:nvSpPr>
        <p:spPr/>
        <p:txBody>
          <a:bodyPr/>
          <a:lstStyle/>
          <a:p>
            <a:r>
              <a:rPr lang="en-US" dirty="0"/>
              <a:t>Discussion – Small Groups</a:t>
            </a:r>
          </a:p>
        </p:txBody>
      </p:sp>
      <p:sp>
        <p:nvSpPr>
          <p:cNvPr id="3" name="Content Placeholder 2">
            <a:extLst>
              <a:ext uri="{FF2B5EF4-FFF2-40B4-BE49-F238E27FC236}">
                <a16:creationId xmlns:a16="http://schemas.microsoft.com/office/drawing/2014/main" id="{5D20C376-732D-0A10-941E-8405F6EAFE15}"/>
              </a:ext>
            </a:extLst>
          </p:cNvPr>
          <p:cNvSpPr>
            <a:spLocks noGrp="1"/>
          </p:cNvSpPr>
          <p:nvPr>
            <p:ph idx="1"/>
          </p:nvPr>
        </p:nvSpPr>
        <p:spPr/>
        <p:txBody>
          <a:bodyPr/>
          <a:lstStyle/>
          <a:p>
            <a:r>
              <a:rPr lang="en-US" sz="1800" dirty="0">
                <a:effectLst/>
                <a:latin typeface="TimesNewRomanPSMT"/>
              </a:rPr>
              <a:t>What do you think this exercise has to do with gender? </a:t>
            </a:r>
          </a:p>
          <a:p>
            <a:r>
              <a:rPr lang="en-US" dirty="0">
                <a:latin typeface="TimesNewRomanPSMT"/>
              </a:rPr>
              <a:t>Write down notes from your discussion</a:t>
            </a:r>
            <a:endParaRPr lang="en-US" dirty="0"/>
          </a:p>
        </p:txBody>
      </p:sp>
    </p:spTree>
    <p:extLst>
      <p:ext uri="{BB962C8B-B14F-4D97-AF65-F5344CB8AC3E}">
        <p14:creationId xmlns:p14="http://schemas.microsoft.com/office/powerpoint/2010/main" val="3222267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A2427F1-6FC7-3B33-85D6-09437230C041}"/>
              </a:ext>
            </a:extLst>
          </p:cNvPr>
          <p:cNvSpPr>
            <a:spLocks noGrp="1"/>
          </p:cNvSpPr>
          <p:nvPr>
            <p:ph type="title"/>
          </p:nvPr>
        </p:nvSpPr>
        <p:spPr>
          <a:xfrm>
            <a:off x="601255" y="702156"/>
            <a:ext cx="3409783" cy="1013800"/>
          </a:xfrm>
        </p:spPr>
        <p:txBody>
          <a:bodyPr>
            <a:normAutofit/>
          </a:bodyPr>
          <a:lstStyle/>
          <a:p>
            <a:r>
              <a:rPr lang="en-US" dirty="0"/>
              <a:t>BSRI</a:t>
            </a:r>
          </a:p>
        </p:txBody>
      </p:sp>
      <p:sp>
        <p:nvSpPr>
          <p:cNvPr id="3" name="Content Placeholder 2">
            <a:extLst>
              <a:ext uri="{FF2B5EF4-FFF2-40B4-BE49-F238E27FC236}">
                <a16:creationId xmlns:a16="http://schemas.microsoft.com/office/drawing/2014/main" id="{22AE7C00-08F3-4A97-3C9B-D314374D1A2B}"/>
              </a:ext>
            </a:extLst>
          </p:cNvPr>
          <p:cNvSpPr>
            <a:spLocks noGrp="1"/>
          </p:cNvSpPr>
          <p:nvPr>
            <p:ph idx="1"/>
          </p:nvPr>
        </p:nvSpPr>
        <p:spPr>
          <a:xfrm>
            <a:off x="601255" y="1964168"/>
            <a:ext cx="3409782" cy="4036582"/>
          </a:xfrm>
        </p:spPr>
        <p:txBody>
          <a:bodyPr>
            <a:normAutofit/>
          </a:bodyPr>
          <a:lstStyle/>
          <a:p>
            <a:r>
              <a:rPr lang="en-US" dirty="0">
                <a:solidFill>
                  <a:schemeClr val="bg1"/>
                </a:solidFill>
              </a:rPr>
              <a:t>The </a:t>
            </a:r>
            <a:r>
              <a:rPr lang="en-US" dirty="0" err="1">
                <a:solidFill>
                  <a:schemeClr val="bg1"/>
                </a:solidFill>
              </a:rPr>
              <a:t>Bem</a:t>
            </a:r>
            <a:r>
              <a:rPr lang="en-US" dirty="0">
                <a:solidFill>
                  <a:schemeClr val="bg1"/>
                </a:solidFill>
              </a:rPr>
              <a:t> Sex Role Inventory (</a:t>
            </a:r>
            <a:r>
              <a:rPr lang="en-US" b="1" dirty="0">
                <a:solidFill>
                  <a:schemeClr val="bg1"/>
                </a:solidFill>
              </a:rPr>
              <a:t>BSRI</a:t>
            </a:r>
            <a:r>
              <a:rPr lang="en-US" dirty="0">
                <a:solidFill>
                  <a:schemeClr val="bg1"/>
                </a:solidFill>
              </a:rPr>
              <a:t>) quantifies self-attribution of traits, indicative of gender roles</a:t>
            </a:r>
          </a:p>
          <a:p>
            <a:endParaRPr lang="en-US" dirty="0">
              <a:solidFill>
                <a:schemeClr val="bg1"/>
              </a:solidFill>
            </a:endParaRPr>
          </a:p>
        </p:txBody>
      </p:sp>
      <p:pic>
        <p:nvPicPr>
          <p:cNvPr id="5122" name="Picture 2" descr="Items of the Bem Sex Role Inventory. | Download Table">
            <a:extLst>
              <a:ext uri="{FF2B5EF4-FFF2-40B4-BE49-F238E27FC236}">
                <a16:creationId xmlns:a16="http://schemas.microsoft.com/office/drawing/2014/main" id="{3DA2D3A5-9D1C-38CC-62E0-072ADDFFCE6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517" y="1111641"/>
            <a:ext cx="6269829" cy="4655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280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D9AC0B-C721-C5C2-3ECD-3D168E5673F3}"/>
              </a:ext>
            </a:extLst>
          </p:cNvPr>
          <p:cNvSpPr>
            <a:spLocks noGrp="1"/>
          </p:cNvSpPr>
          <p:nvPr>
            <p:ph type="title"/>
          </p:nvPr>
        </p:nvSpPr>
        <p:spPr/>
        <p:txBody>
          <a:bodyPr/>
          <a:lstStyle/>
          <a:p>
            <a:r>
              <a:rPr lang="en-US" dirty="0"/>
              <a:t>Results</a:t>
            </a:r>
          </a:p>
        </p:txBody>
      </p:sp>
      <p:sp>
        <p:nvSpPr>
          <p:cNvPr id="5" name="Content Placeholder 4">
            <a:extLst>
              <a:ext uri="{FF2B5EF4-FFF2-40B4-BE49-F238E27FC236}">
                <a16:creationId xmlns:a16="http://schemas.microsoft.com/office/drawing/2014/main" id="{1FF87B3E-C5F6-44A2-6376-A92F27F8AE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8216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01E2-6CED-54E9-7A32-8E0CD7D02855}"/>
              </a:ext>
            </a:extLst>
          </p:cNvPr>
          <p:cNvSpPr>
            <a:spLocks noGrp="1"/>
          </p:cNvSpPr>
          <p:nvPr>
            <p:ph type="title"/>
          </p:nvPr>
        </p:nvSpPr>
        <p:spPr/>
        <p:txBody>
          <a:bodyPr/>
          <a:lstStyle/>
          <a:p>
            <a:r>
              <a:rPr lang="en-US" dirty="0"/>
              <a:t>Comparison to Reading</a:t>
            </a:r>
          </a:p>
        </p:txBody>
      </p:sp>
      <p:sp>
        <p:nvSpPr>
          <p:cNvPr id="3" name="Content Placeholder 2">
            <a:extLst>
              <a:ext uri="{FF2B5EF4-FFF2-40B4-BE49-F238E27FC236}">
                <a16:creationId xmlns:a16="http://schemas.microsoft.com/office/drawing/2014/main" id="{8A1B291B-3301-E41B-2864-FB94DACFB84F}"/>
              </a:ext>
            </a:extLst>
          </p:cNvPr>
          <p:cNvSpPr>
            <a:spLocks noGrp="1"/>
          </p:cNvSpPr>
          <p:nvPr>
            <p:ph idx="1"/>
          </p:nvPr>
        </p:nvSpPr>
        <p:spPr/>
        <p:txBody>
          <a:bodyPr/>
          <a:lstStyle/>
          <a:p>
            <a:r>
              <a:rPr lang="en-US" dirty="0"/>
              <a:t>Mother / father identity versus gender typing </a:t>
            </a:r>
          </a:p>
          <a:p>
            <a:r>
              <a:rPr lang="en-US" dirty="0"/>
              <a:t>What did the authors do in the reading? </a:t>
            </a:r>
          </a:p>
          <a:p>
            <a:endParaRPr lang="en-US" dirty="0"/>
          </a:p>
        </p:txBody>
      </p:sp>
    </p:spTree>
    <p:extLst>
      <p:ext uri="{BB962C8B-B14F-4D97-AF65-F5344CB8AC3E}">
        <p14:creationId xmlns:p14="http://schemas.microsoft.com/office/powerpoint/2010/main" val="402844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2236E372-2FA7-8989-E428-6C998842F31C}"/>
              </a:ext>
            </a:extLst>
          </p:cNvPr>
          <p:cNvPicPr>
            <a:picLocks noGrp="1" noChangeAspect="1"/>
          </p:cNvPicPr>
          <p:nvPr>
            <p:ph idx="1"/>
          </p:nvPr>
        </p:nvPicPr>
        <p:blipFill>
          <a:blip r:embed="rId2"/>
          <a:stretch>
            <a:fillRect/>
          </a:stretch>
        </p:blipFill>
        <p:spPr>
          <a:xfrm>
            <a:off x="931166" y="1302634"/>
            <a:ext cx="6518800" cy="4546862"/>
          </a:xfrm>
          <a:prstGeom prst="rect">
            <a:avLst/>
          </a:prstGeom>
        </p:spPr>
      </p:pic>
      <p:sp>
        <p:nvSpPr>
          <p:cNvPr id="20" name="Rectangle 19">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619DB5B-066B-7067-8086-92B687F573F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100">
                <a:solidFill>
                  <a:srgbClr val="FFFFFF"/>
                </a:solidFill>
              </a:rPr>
              <a:t>Compatibility</a:t>
            </a:r>
          </a:p>
        </p:txBody>
      </p:sp>
    </p:spTree>
    <p:extLst>
      <p:ext uri="{BB962C8B-B14F-4D97-AF65-F5344CB8AC3E}">
        <p14:creationId xmlns:p14="http://schemas.microsoft.com/office/powerpoint/2010/main" val="4098209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99E49-3D2F-AD51-02E1-364197454EBD}"/>
              </a:ext>
            </a:extLst>
          </p:cNvPr>
          <p:cNvSpPr>
            <a:spLocks noGrp="1"/>
          </p:cNvSpPr>
          <p:nvPr>
            <p:ph type="title"/>
          </p:nvPr>
        </p:nvSpPr>
        <p:spPr/>
        <p:txBody>
          <a:bodyPr/>
          <a:lstStyle/>
          <a:p>
            <a:r>
              <a:rPr lang="en-US" dirty="0"/>
              <a:t>Model of Compatibility</a:t>
            </a:r>
          </a:p>
        </p:txBody>
      </p:sp>
      <p:pic>
        <p:nvPicPr>
          <p:cNvPr id="5" name="Content Placeholder 4" descr="Graphical user interface, chart&#10;&#10;Description automatically generated">
            <a:extLst>
              <a:ext uri="{FF2B5EF4-FFF2-40B4-BE49-F238E27FC236}">
                <a16:creationId xmlns:a16="http://schemas.microsoft.com/office/drawing/2014/main" id="{30359FC7-97EB-4149-3206-DB6F45EC8E68}"/>
              </a:ext>
            </a:extLst>
          </p:cNvPr>
          <p:cNvPicPr>
            <a:picLocks noGrp="1" noChangeAspect="1"/>
          </p:cNvPicPr>
          <p:nvPr>
            <p:ph idx="1"/>
          </p:nvPr>
        </p:nvPicPr>
        <p:blipFill>
          <a:blip r:embed="rId2"/>
          <a:stretch>
            <a:fillRect/>
          </a:stretch>
        </p:blipFill>
        <p:spPr>
          <a:xfrm>
            <a:off x="1251359" y="2181225"/>
            <a:ext cx="9689281" cy="3678238"/>
          </a:xfrm>
        </p:spPr>
      </p:pic>
    </p:spTree>
    <p:extLst>
      <p:ext uri="{BB962C8B-B14F-4D97-AF65-F5344CB8AC3E}">
        <p14:creationId xmlns:p14="http://schemas.microsoft.com/office/powerpoint/2010/main" val="3799772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39EA-A402-B980-B7AF-03386E81CE1C}"/>
              </a:ext>
            </a:extLst>
          </p:cNvPr>
          <p:cNvSpPr>
            <a:spLocks noGrp="1"/>
          </p:cNvSpPr>
          <p:nvPr>
            <p:ph type="title"/>
          </p:nvPr>
        </p:nvSpPr>
        <p:spPr/>
        <p:txBody>
          <a:bodyPr/>
          <a:lstStyle/>
          <a:p>
            <a:r>
              <a:rPr lang="en-US" dirty="0"/>
              <a:t>Likeability, (Trustworthy &amp; Sincere &amp; Attentive to Children)</a:t>
            </a:r>
          </a:p>
        </p:txBody>
      </p:sp>
      <p:pic>
        <p:nvPicPr>
          <p:cNvPr id="5" name="Content Placeholder 4" descr="Chart, scatter chart&#10;&#10;Description automatically generated">
            <a:extLst>
              <a:ext uri="{FF2B5EF4-FFF2-40B4-BE49-F238E27FC236}">
                <a16:creationId xmlns:a16="http://schemas.microsoft.com/office/drawing/2014/main" id="{1BEF0285-CC33-222D-7AAD-6FDA55993E10}"/>
              </a:ext>
            </a:extLst>
          </p:cNvPr>
          <p:cNvPicPr>
            <a:picLocks noGrp="1" noChangeAspect="1"/>
          </p:cNvPicPr>
          <p:nvPr>
            <p:ph idx="1"/>
          </p:nvPr>
        </p:nvPicPr>
        <p:blipFill>
          <a:blip r:embed="rId2"/>
          <a:stretch>
            <a:fillRect/>
          </a:stretch>
        </p:blipFill>
        <p:spPr>
          <a:xfrm>
            <a:off x="2842055" y="2195512"/>
            <a:ext cx="6507890" cy="4299726"/>
          </a:xfrm>
        </p:spPr>
      </p:pic>
    </p:spTree>
    <p:extLst>
      <p:ext uri="{BB962C8B-B14F-4D97-AF65-F5344CB8AC3E}">
        <p14:creationId xmlns:p14="http://schemas.microsoft.com/office/powerpoint/2010/main" val="2851280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6C5B-6213-D88C-7A62-FEAB8DD68066}"/>
              </a:ext>
            </a:extLst>
          </p:cNvPr>
          <p:cNvSpPr>
            <a:spLocks noGrp="1"/>
          </p:cNvSpPr>
          <p:nvPr>
            <p:ph type="title"/>
          </p:nvPr>
        </p:nvSpPr>
        <p:spPr/>
        <p:txBody>
          <a:bodyPr/>
          <a:lstStyle/>
          <a:p>
            <a:r>
              <a:rPr lang="en-US" dirty="0"/>
              <a:t>Group Discussion</a:t>
            </a:r>
          </a:p>
        </p:txBody>
      </p:sp>
      <p:sp>
        <p:nvSpPr>
          <p:cNvPr id="3" name="Content Placeholder 2">
            <a:extLst>
              <a:ext uri="{FF2B5EF4-FFF2-40B4-BE49-F238E27FC236}">
                <a16:creationId xmlns:a16="http://schemas.microsoft.com/office/drawing/2014/main" id="{FDBE3AB1-CED7-DD9F-3EF0-2D9C83875862}"/>
              </a:ext>
            </a:extLst>
          </p:cNvPr>
          <p:cNvSpPr>
            <a:spLocks noGrp="1"/>
          </p:cNvSpPr>
          <p:nvPr>
            <p:ph idx="1"/>
          </p:nvPr>
        </p:nvSpPr>
        <p:spPr/>
        <p:txBody>
          <a:bodyPr/>
          <a:lstStyle/>
          <a:p>
            <a:r>
              <a:rPr lang="en-US" sz="1800" dirty="0">
                <a:effectLst/>
                <a:latin typeface="TimesNewRomanPSMT"/>
              </a:rPr>
              <a:t>Are you surprised by these results? Why or why not? If I had asked in the beginning if certain jobs are or should be limited to a certain gender, would you have agreed? </a:t>
            </a:r>
          </a:p>
          <a:p>
            <a:endParaRPr lang="en-US" dirty="0"/>
          </a:p>
        </p:txBody>
      </p:sp>
    </p:spTree>
    <p:extLst>
      <p:ext uri="{BB962C8B-B14F-4D97-AF65-F5344CB8AC3E}">
        <p14:creationId xmlns:p14="http://schemas.microsoft.com/office/powerpoint/2010/main" val="1144653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F0AFA-D6C7-3DA2-6B45-EB9DC500FB7F}"/>
              </a:ext>
            </a:extLst>
          </p:cNvPr>
          <p:cNvSpPr>
            <a:spLocks noGrp="1"/>
          </p:cNvSpPr>
          <p:nvPr>
            <p:ph type="title"/>
          </p:nvPr>
        </p:nvSpPr>
        <p:spPr/>
        <p:txBody>
          <a:bodyPr/>
          <a:lstStyle/>
          <a:p>
            <a:r>
              <a:rPr lang="en-US" dirty="0"/>
              <a:t>Group Discussion</a:t>
            </a:r>
          </a:p>
        </p:txBody>
      </p:sp>
      <p:sp>
        <p:nvSpPr>
          <p:cNvPr id="3" name="Content Placeholder 2">
            <a:extLst>
              <a:ext uri="{FF2B5EF4-FFF2-40B4-BE49-F238E27FC236}">
                <a16:creationId xmlns:a16="http://schemas.microsoft.com/office/drawing/2014/main" id="{7542BBDA-1131-0BFC-16E9-05CADA43A639}"/>
              </a:ext>
            </a:extLst>
          </p:cNvPr>
          <p:cNvSpPr>
            <a:spLocks noGrp="1"/>
          </p:cNvSpPr>
          <p:nvPr>
            <p:ph idx="1"/>
          </p:nvPr>
        </p:nvSpPr>
        <p:spPr/>
        <p:txBody>
          <a:bodyPr/>
          <a:lstStyle/>
          <a:p>
            <a:r>
              <a:rPr lang="en-US" sz="1800" dirty="0">
                <a:effectLst/>
                <a:latin typeface="TimesNewRomanPSMT"/>
              </a:rPr>
              <a:t>Why were the occupations so clearly gendered in their characteristics when the goal was simply to choose the most important traits for any person in that job—what does this suggest? </a:t>
            </a:r>
          </a:p>
          <a:p>
            <a:pPr marL="0" indent="0">
              <a:buNone/>
            </a:pPr>
            <a:endParaRPr lang="en-US" dirty="0"/>
          </a:p>
        </p:txBody>
      </p:sp>
    </p:spTree>
    <p:extLst>
      <p:ext uri="{BB962C8B-B14F-4D97-AF65-F5344CB8AC3E}">
        <p14:creationId xmlns:p14="http://schemas.microsoft.com/office/powerpoint/2010/main" val="661430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8B5C-7F31-9760-B30F-6EEEFFAF019A}"/>
              </a:ext>
            </a:extLst>
          </p:cNvPr>
          <p:cNvSpPr>
            <a:spLocks noGrp="1"/>
          </p:cNvSpPr>
          <p:nvPr>
            <p:ph type="title"/>
          </p:nvPr>
        </p:nvSpPr>
        <p:spPr/>
        <p:txBody>
          <a:bodyPr/>
          <a:lstStyle/>
          <a:p>
            <a:r>
              <a:rPr lang="en-US" dirty="0"/>
              <a:t>Group Discussion</a:t>
            </a:r>
          </a:p>
        </p:txBody>
      </p:sp>
      <p:sp>
        <p:nvSpPr>
          <p:cNvPr id="3" name="Content Placeholder 2">
            <a:extLst>
              <a:ext uri="{FF2B5EF4-FFF2-40B4-BE49-F238E27FC236}">
                <a16:creationId xmlns:a16="http://schemas.microsoft.com/office/drawing/2014/main" id="{9C0AF9A6-455A-CBE0-AA87-79F2768FD108}"/>
              </a:ext>
            </a:extLst>
          </p:cNvPr>
          <p:cNvSpPr>
            <a:spLocks noGrp="1"/>
          </p:cNvSpPr>
          <p:nvPr>
            <p:ph idx="1"/>
          </p:nvPr>
        </p:nvSpPr>
        <p:spPr/>
        <p:txBody>
          <a:bodyPr/>
          <a:lstStyle/>
          <a:p>
            <a:r>
              <a:rPr lang="en-US" sz="1800" dirty="0">
                <a:effectLst/>
                <a:latin typeface="TimesNewRomanPSMT"/>
              </a:rPr>
              <a:t>Imagine a person who possesses all the important characteristics you selected for this job but they are not the gender stereotypical occupant, such as a man who has all the characteristics selected as important for a nurse or a woman who has all the characteristics selected as important for a police officer—is that person perceived or evaluated differently? Why?</a:t>
            </a:r>
            <a:br>
              <a:rPr lang="en-US" sz="1800" dirty="0">
                <a:effectLst/>
                <a:latin typeface="TimesNewRomanPSMT"/>
              </a:rPr>
            </a:br>
            <a:endParaRPr lang="en-US" dirty="0"/>
          </a:p>
          <a:p>
            <a:pPr marL="0" indent="0">
              <a:buNone/>
            </a:pPr>
            <a:endParaRPr lang="en-US" sz="1800" dirty="0">
              <a:effectLst/>
              <a:latin typeface="TimesNewRomanPSMT"/>
            </a:endParaRPr>
          </a:p>
        </p:txBody>
      </p:sp>
    </p:spTree>
    <p:extLst>
      <p:ext uri="{BB962C8B-B14F-4D97-AF65-F5344CB8AC3E}">
        <p14:creationId xmlns:p14="http://schemas.microsoft.com/office/powerpoint/2010/main" val="347975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65803AA-C94B-ED56-1C5E-CB34BBBC4B62}"/>
              </a:ext>
            </a:extLst>
          </p:cNvPr>
          <p:cNvSpPr>
            <a:spLocks noGrp="1"/>
          </p:cNvSpPr>
          <p:nvPr>
            <p:ph type="title"/>
          </p:nvPr>
        </p:nvSpPr>
        <p:spPr>
          <a:xfrm>
            <a:off x="601255" y="702156"/>
            <a:ext cx="3409783" cy="1013800"/>
          </a:xfrm>
        </p:spPr>
        <p:txBody>
          <a:bodyPr>
            <a:normAutofit/>
          </a:bodyPr>
          <a:lstStyle/>
          <a:p>
            <a:r>
              <a:rPr lang="en-US"/>
              <a:t>Self</a:t>
            </a:r>
          </a:p>
        </p:txBody>
      </p:sp>
      <p:sp>
        <p:nvSpPr>
          <p:cNvPr id="3" name="Content Placeholder 2">
            <a:extLst>
              <a:ext uri="{FF2B5EF4-FFF2-40B4-BE49-F238E27FC236}">
                <a16:creationId xmlns:a16="http://schemas.microsoft.com/office/drawing/2014/main" id="{D6D3960B-2E73-7754-61F3-2D815DE0DB52}"/>
              </a:ext>
            </a:extLst>
          </p:cNvPr>
          <p:cNvSpPr>
            <a:spLocks noGrp="1"/>
          </p:cNvSpPr>
          <p:nvPr>
            <p:ph idx="1"/>
          </p:nvPr>
        </p:nvSpPr>
        <p:spPr>
          <a:xfrm>
            <a:off x="601255" y="1964168"/>
            <a:ext cx="3409782" cy="4036582"/>
          </a:xfrm>
        </p:spPr>
        <p:txBody>
          <a:bodyPr>
            <a:normAutofit/>
          </a:bodyPr>
          <a:lstStyle/>
          <a:p>
            <a:r>
              <a:rPr lang="en-US" dirty="0">
                <a:solidFill>
                  <a:schemeClr val="bg1"/>
                </a:solidFill>
              </a:rPr>
              <a:t>Reflexive </a:t>
            </a:r>
          </a:p>
          <a:p>
            <a:pPr lvl="1"/>
            <a:r>
              <a:rPr lang="en-US" dirty="0">
                <a:solidFill>
                  <a:schemeClr val="bg1"/>
                </a:solidFill>
              </a:rPr>
              <a:t>the ability to consider how others view you</a:t>
            </a:r>
          </a:p>
          <a:p>
            <a:pPr lvl="1"/>
            <a:endParaRPr lang="en-US" dirty="0">
              <a:solidFill>
                <a:schemeClr val="bg1"/>
              </a:solidFill>
            </a:endParaRPr>
          </a:p>
          <a:p>
            <a:r>
              <a:rPr lang="en-US" dirty="0">
                <a:solidFill>
                  <a:schemeClr val="bg1"/>
                </a:solidFill>
              </a:rPr>
              <a:t>Develops as a consequence of social interaction</a:t>
            </a:r>
          </a:p>
          <a:p>
            <a:pPr marL="324000" lvl="1" indent="0">
              <a:buNone/>
            </a:pPr>
            <a:endParaRPr lang="en-US" dirty="0">
              <a:solidFill>
                <a:schemeClr val="bg1"/>
              </a:solidFill>
            </a:endParaRPr>
          </a:p>
        </p:txBody>
      </p:sp>
      <p:pic>
        <p:nvPicPr>
          <p:cNvPr id="1026" name="Picture 2" descr="Self-recognition test, aka the 'Rouge Test': Johnny and Eden at 15 months -  YouTube">
            <a:extLst>
              <a:ext uri="{FF2B5EF4-FFF2-40B4-BE49-F238E27FC236}">
                <a16:creationId xmlns:a16="http://schemas.microsoft.com/office/drawing/2014/main" id="{DF369A34-6633-5B8B-2B4A-02F2FD71BBF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91522" y="1622166"/>
            <a:ext cx="6489819" cy="363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324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6B1A5-1795-C7A1-1EC6-EB9F264B1E09}"/>
              </a:ext>
            </a:extLst>
          </p:cNvPr>
          <p:cNvSpPr>
            <a:spLocks noGrp="1"/>
          </p:cNvSpPr>
          <p:nvPr>
            <p:ph type="title"/>
          </p:nvPr>
        </p:nvSpPr>
        <p:spPr/>
        <p:txBody>
          <a:bodyPr/>
          <a:lstStyle/>
          <a:p>
            <a:r>
              <a:rPr lang="en-US" dirty="0"/>
              <a:t>Group Discussion</a:t>
            </a:r>
          </a:p>
        </p:txBody>
      </p:sp>
      <p:sp>
        <p:nvSpPr>
          <p:cNvPr id="3" name="Content Placeholder 2">
            <a:extLst>
              <a:ext uri="{FF2B5EF4-FFF2-40B4-BE49-F238E27FC236}">
                <a16:creationId xmlns:a16="http://schemas.microsoft.com/office/drawing/2014/main" id="{400D22DF-DA8A-B084-A3AA-1DD7D1A84789}"/>
              </a:ext>
            </a:extLst>
          </p:cNvPr>
          <p:cNvSpPr>
            <a:spLocks noGrp="1"/>
          </p:cNvSpPr>
          <p:nvPr>
            <p:ph idx="1"/>
          </p:nvPr>
        </p:nvSpPr>
        <p:spPr/>
        <p:txBody>
          <a:bodyPr/>
          <a:lstStyle/>
          <a:p>
            <a:r>
              <a:rPr lang="en-US" sz="1800" dirty="0">
                <a:effectLst/>
                <a:latin typeface="TimesNewRomanPSMT"/>
              </a:rPr>
              <a:t>What is gender? How do we define it? Is it reflected well in the characteristics and the binary categories you see reflected here? How might it be connected to other aspects of social location such as race or socioeconomic status? </a:t>
            </a:r>
            <a:endParaRPr lang="en-US" dirty="0"/>
          </a:p>
          <a:p>
            <a:pPr marL="0" indent="0">
              <a:buNone/>
            </a:pPr>
            <a:endParaRPr lang="en-US" dirty="0"/>
          </a:p>
        </p:txBody>
      </p:sp>
    </p:spTree>
    <p:extLst>
      <p:ext uri="{BB962C8B-B14F-4D97-AF65-F5344CB8AC3E}">
        <p14:creationId xmlns:p14="http://schemas.microsoft.com/office/powerpoint/2010/main" val="550618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1BB25-3A20-9642-AF03-562987B8369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45091DD-5BC0-A54A-5EA8-44F7540E5901}"/>
              </a:ext>
            </a:extLst>
          </p:cNvPr>
          <p:cNvSpPr>
            <a:spLocks noGrp="1"/>
          </p:cNvSpPr>
          <p:nvPr>
            <p:ph idx="1"/>
          </p:nvPr>
        </p:nvSpPr>
        <p:spPr/>
        <p:txBody>
          <a:bodyPr/>
          <a:lstStyle/>
          <a:p>
            <a:r>
              <a:rPr lang="en-US" dirty="0"/>
              <a:t>Way that we achieve social forms of esteem – likeability, trustworthiness, sincerity, and attentiveness to children, we are expected to abide by cultural expectations for our behavior based on our identities </a:t>
            </a:r>
          </a:p>
          <a:p>
            <a:r>
              <a:rPr lang="en-US" dirty="0"/>
              <a:t>These behaviors are associated with the division of labor</a:t>
            </a:r>
          </a:p>
          <a:p>
            <a:r>
              <a:rPr lang="en-US" dirty="0"/>
              <a:t>Reproduction of gendered associations of these occupations and skillsets occurs as individuals continue to:</a:t>
            </a:r>
          </a:p>
          <a:p>
            <a:pPr lvl="1"/>
            <a:r>
              <a:rPr lang="en-US" dirty="0"/>
              <a:t>Be guided into certain pathways</a:t>
            </a:r>
          </a:p>
          <a:p>
            <a:pPr lvl="1"/>
            <a:r>
              <a:rPr lang="en-US" dirty="0"/>
              <a:t>Find fulfillment in gendered occupations </a:t>
            </a:r>
          </a:p>
          <a:p>
            <a:pPr lvl="1"/>
            <a:r>
              <a:rPr lang="en-US" dirty="0"/>
              <a:t>Face opposition when entering occupations that are the opposite gender segregated</a:t>
            </a:r>
          </a:p>
          <a:p>
            <a:pPr marL="0" indent="0">
              <a:buNone/>
            </a:pPr>
            <a:endParaRPr lang="en-US" dirty="0"/>
          </a:p>
          <a:p>
            <a:pPr lvl="1"/>
            <a:endParaRPr lang="en-US" dirty="0"/>
          </a:p>
        </p:txBody>
      </p:sp>
    </p:spTree>
    <p:extLst>
      <p:ext uri="{BB962C8B-B14F-4D97-AF65-F5344CB8AC3E}">
        <p14:creationId xmlns:p14="http://schemas.microsoft.com/office/powerpoint/2010/main" val="1046674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84BD-8DA1-2AD3-2AB8-B613B064288C}"/>
              </a:ext>
            </a:extLst>
          </p:cNvPr>
          <p:cNvSpPr>
            <a:spLocks noGrp="1"/>
          </p:cNvSpPr>
          <p:nvPr>
            <p:ph type="title"/>
          </p:nvPr>
        </p:nvSpPr>
        <p:spPr/>
        <p:txBody>
          <a:bodyPr/>
          <a:lstStyle/>
          <a:p>
            <a:r>
              <a:rPr lang="en-US" dirty="0"/>
              <a:t>Future Exploration</a:t>
            </a:r>
          </a:p>
        </p:txBody>
      </p:sp>
      <p:sp>
        <p:nvSpPr>
          <p:cNvPr id="3" name="Content Placeholder 2">
            <a:extLst>
              <a:ext uri="{FF2B5EF4-FFF2-40B4-BE49-F238E27FC236}">
                <a16:creationId xmlns:a16="http://schemas.microsoft.com/office/drawing/2014/main" id="{6E4CF5A2-EC18-C00B-8C46-DAC8DC5B60CA}"/>
              </a:ext>
            </a:extLst>
          </p:cNvPr>
          <p:cNvSpPr>
            <a:spLocks noGrp="1"/>
          </p:cNvSpPr>
          <p:nvPr>
            <p:ph idx="1"/>
          </p:nvPr>
        </p:nvSpPr>
        <p:spPr/>
        <p:txBody>
          <a:bodyPr/>
          <a:lstStyle/>
          <a:p>
            <a:r>
              <a:rPr lang="en-US" dirty="0"/>
              <a:t>Race distribution across division of labor</a:t>
            </a:r>
          </a:p>
          <a:p>
            <a:r>
              <a:rPr lang="en-US" dirty="0"/>
              <a:t>Mechanisms that maintain gender segregation</a:t>
            </a:r>
          </a:p>
          <a:p>
            <a:r>
              <a:rPr lang="en-US" dirty="0"/>
              <a:t>Relationship of gender make up to status hierarchy </a:t>
            </a:r>
          </a:p>
          <a:p>
            <a:pPr lvl="1"/>
            <a:r>
              <a:rPr lang="en-US" dirty="0"/>
              <a:t>Is there an association between percent men and status or material benefits? </a:t>
            </a:r>
          </a:p>
          <a:p>
            <a:pPr lvl="1"/>
            <a:r>
              <a:rPr lang="en-US" dirty="0"/>
              <a:t>What is the causal ordering?</a:t>
            </a:r>
          </a:p>
        </p:txBody>
      </p:sp>
    </p:spTree>
    <p:extLst>
      <p:ext uri="{BB962C8B-B14F-4D97-AF65-F5344CB8AC3E}">
        <p14:creationId xmlns:p14="http://schemas.microsoft.com/office/powerpoint/2010/main" val="1071439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92BB-44BB-5D01-48E5-DE00261C27C2}"/>
              </a:ext>
            </a:extLst>
          </p:cNvPr>
          <p:cNvSpPr>
            <a:spLocks noGrp="1"/>
          </p:cNvSpPr>
          <p:nvPr>
            <p:ph type="title"/>
          </p:nvPr>
        </p:nvSpPr>
        <p:spPr/>
        <p:txBody>
          <a:bodyPr/>
          <a:lstStyle/>
          <a:p>
            <a:r>
              <a:rPr lang="en-US" dirty="0"/>
              <a:t>Activity Citation</a:t>
            </a:r>
          </a:p>
        </p:txBody>
      </p:sp>
      <p:sp>
        <p:nvSpPr>
          <p:cNvPr id="3" name="Content Placeholder 2">
            <a:extLst>
              <a:ext uri="{FF2B5EF4-FFF2-40B4-BE49-F238E27FC236}">
                <a16:creationId xmlns:a16="http://schemas.microsoft.com/office/drawing/2014/main" id="{5A80157D-2DFC-0C35-965A-79FCFB6F9039}"/>
              </a:ext>
            </a:extLst>
          </p:cNvPr>
          <p:cNvSpPr>
            <a:spLocks noGrp="1"/>
          </p:cNvSpPr>
          <p:nvPr>
            <p:ph idx="1"/>
          </p:nvPr>
        </p:nvSpPr>
        <p:spPr/>
        <p:txBody>
          <a:bodyPr/>
          <a:lstStyle/>
          <a:p>
            <a:r>
              <a:rPr lang="en-US" dirty="0"/>
              <a:t>Adkins, A. M. (2018). Gendering Occupations: An Introductory Exercise for Teaching Reproduction of the Binary Gender System. Teaching Sociology, 46(4), 324–334. https://</a:t>
            </a:r>
            <a:r>
              <a:rPr lang="en-US" dirty="0" err="1"/>
              <a:t>doi.org</a:t>
            </a:r>
            <a:r>
              <a:rPr lang="en-US" dirty="0"/>
              <a:t>/10.1177/0092055X18787601</a:t>
            </a:r>
          </a:p>
        </p:txBody>
      </p:sp>
    </p:spTree>
    <p:extLst>
      <p:ext uri="{BB962C8B-B14F-4D97-AF65-F5344CB8AC3E}">
        <p14:creationId xmlns:p14="http://schemas.microsoft.com/office/powerpoint/2010/main" val="3364182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5249-03F2-FEEC-5874-5139B5A45E5B}"/>
              </a:ext>
            </a:extLst>
          </p:cNvPr>
          <p:cNvSpPr>
            <a:spLocks noGrp="1"/>
          </p:cNvSpPr>
          <p:nvPr>
            <p:ph type="title"/>
          </p:nvPr>
        </p:nvSpPr>
        <p:spPr/>
        <p:txBody>
          <a:bodyPr/>
          <a:lstStyle/>
          <a:p>
            <a:r>
              <a:rPr lang="en-US" dirty="0"/>
              <a:t>George Herbert Mead – the </a:t>
            </a:r>
            <a:r>
              <a:rPr lang="en-US" b="1" dirty="0"/>
              <a:t>I</a:t>
            </a:r>
            <a:r>
              <a:rPr lang="en-US" dirty="0"/>
              <a:t> and the </a:t>
            </a:r>
            <a:r>
              <a:rPr lang="en-US" b="1" dirty="0"/>
              <a:t>Me</a:t>
            </a:r>
            <a:r>
              <a:rPr lang="en-US" dirty="0"/>
              <a:t> </a:t>
            </a:r>
          </a:p>
        </p:txBody>
      </p:sp>
      <p:sp>
        <p:nvSpPr>
          <p:cNvPr id="4" name="Text Placeholder 3">
            <a:extLst>
              <a:ext uri="{FF2B5EF4-FFF2-40B4-BE49-F238E27FC236}">
                <a16:creationId xmlns:a16="http://schemas.microsoft.com/office/drawing/2014/main" id="{BCBEAD2C-32FB-E5FE-B7CC-2A2CB019F6CB}"/>
              </a:ext>
            </a:extLst>
          </p:cNvPr>
          <p:cNvSpPr>
            <a:spLocks noGrp="1"/>
          </p:cNvSpPr>
          <p:nvPr>
            <p:ph type="body" idx="1"/>
          </p:nvPr>
        </p:nvSpPr>
        <p:spPr/>
        <p:txBody>
          <a:bodyPr/>
          <a:lstStyle/>
          <a:p>
            <a:r>
              <a:rPr lang="en-US" b="1" dirty="0"/>
              <a:t>I </a:t>
            </a:r>
          </a:p>
        </p:txBody>
      </p:sp>
      <p:sp>
        <p:nvSpPr>
          <p:cNvPr id="3" name="Content Placeholder 2">
            <a:extLst>
              <a:ext uri="{FF2B5EF4-FFF2-40B4-BE49-F238E27FC236}">
                <a16:creationId xmlns:a16="http://schemas.microsoft.com/office/drawing/2014/main" id="{082EFF06-1857-6A24-3995-4ACBC8815EAE}"/>
              </a:ext>
            </a:extLst>
          </p:cNvPr>
          <p:cNvSpPr>
            <a:spLocks noGrp="1"/>
          </p:cNvSpPr>
          <p:nvPr>
            <p:ph sz="half" idx="2"/>
          </p:nvPr>
        </p:nvSpPr>
        <p:spPr/>
        <p:txBody>
          <a:bodyPr/>
          <a:lstStyle/>
          <a:p>
            <a:r>
              <a:rPr lang="en-US" dirty="0"/>
              <a:t>Subject</a:t>
            </a:r>
          </a:p>
          <a:p>
            <a:r>
              <a:rPr lang="en-US" dirty="0"/>
              <a:t>Active self </a:t>
            </a:r>
          </a:p>
          <a:p>
            <a:r>
              <a:rPr lang="en-US" dirty="0"/>
              <a:t>Reacts to ‘me’ / situation and decides on course of action</a:t>
            </a:r>
          </a:p>
          <a:p>
            <a:pPr marL="0" indent="0">
              <a:buNone/>
            </a:pPr>
            <a:endParaRPr lang="en-US" dirty="0"/>
          </a:p>
        </p:txBody>
      </p:sp>
      <p:sp>
        <p:nvSpPr>
          <p:cNvPr id="5" name="Text Placeholder 4">
            <a:extLst>
              <a:ext uri="{FF2B5EF4-FFF2-40B4-BE49-F238E27FC236}">
                <a16:creationId xmlns:a16="http://schemas.microsoft.com/office/drawing/2014/main" id="{675D1433-E26C-4333-A5B0-F2C23E999895}"/>
              </a:ext>
            </a:extLst>
          </p:cNvPr>
          <p:cNvSpPr>
            <a:spLocks noGrp="1"/>
          </p:cNvSpPr>
          <p:nvPr>
            <p:ph type="body" sz="quarter" idx="3"/>
          </p:nvPr>
        </p:nvSpPr>
        <p:spPr/>
        <p:txBody>
          <a:bodyPr/>
          <a:lstStyle/>
          <a:p>
            <a:r>
              <a:rPr lang="en-US" b="1" dirty="0"/>
              <a:t>Me</a:t>
            </a:r>
            <a:r>
              <a:rPr lang="en-US" dirty="0"/>
              <a:t> </a:t>
            </a:r>
          </a:p>
        </p:txBody>
      </p:sp>
      <p:sp>
        <p:nvSpPr>
          <p:cNvPr id="6" name="Content Placeholder 5">
            <a:extLst>
              <a:ext uri="{FF2B5EF4-FFF2-40B4-BE49-F238E27FC236}">
                <a16:creationId xmlns:a16="http://schemas.microsoft.com/office/drawing/2014/main" id="{1A7B4E09-CA1D-F47E-B70E-BA407CE2D369}"/>
              </a:ext>
            </a:extLst>
          </p:cNvPr>
          <p:cNvSpPr>
            <a:spLocks noGrp="1"/>
          </p:cNvSpPr>
          <p:nvPr>
            <p:ph sz="quarter" idx="4"/>
          </p:nvPr>
        </p:nvSpPr>
        <p:spPr/>
        <p:txBody>
          <a:bodyPr/>
          <a:lstStyle/>
          <a:p>
            <a:r>
              <a:rPr lang="en-US" dirty="0"/>
              <a:t>Object</a:t>
            </a:r>
          </a:p>
          <a:p>
            <a:r>
              <a:rPr lang="en-US" dirty="0"/>
              <a:t>One’s social self / socialized self</a:t>
            </a:r>
          </a:p>
          <a:p>
            <a:r>
              <a:rPr lang="en-US" dirty="0"/>
              <a:t>I’s opinions towards self</a:t>
            </a:r>
          </a:p>
          <a:p>
            <a:r>
              <a:rPr lang="en-US" dirty="0"/>
              <a:t>Collected impressions from others of the social self</a:t>
            </a:r>
          </a:p>
          <a:p>
            <a:endParaRPr lang="en-US" dirty="0"/>
          </a:p>
        </p:txBody>
      </p:sp>
    </p:spTree>
    <p:extLst>
      <p:ext uri="{BB962C8B-B14F-4D97-AF65-F5344CB8AC3E}">
        <p14:creationId xmlns:p14="http://schemas.microsoft.com/office/powerpoint/2010/main" val="295944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3E3D-3CD5-3C3B-108D-E14226B1AC1F}"/>
              </a:ext>
            </a:extLst>
          </p:cNvPr>
          <p:cNvSpPr>
            <a:spLocks noGrp="1"/>
          </p:cNvSpPr>
          <p:nvPr>
            <p:ph type="title"/>
          </p:nvPr>
        </p:nvSpPr>
        <p:spPr/>
        <p:txBody>
          <a:bodyPr/>
          <a:lstStyle/>
          <a:p>
            <a:r>
              <a:rPr lang="en-US" dirty="0"/>
              <a:t>Self-Concept - Rosenberg (1979)</a:t>
            </a:r>
          </a:p>
        </p:txBody>
      </p:sp>
      <p:sp>
        <p:nvSpPr>
          <p:cNvPr id="3" name="Content Placeholder 2">
            <a:extLst>
              <a:ext uri="{FF2B5EF4-FFF2-40B4-BE49-F238E27FC236}">
                <a16:creationId xmlns:a16="http://schemas.microsoft.com/office/drawing/2014/main" id="{63845D41-7F26-0471-97ED-C9E8C6F4585E}"/>
              </a:ext>
            </a:extLst>
          </p:cNvPr>
          <p:cNvSpPr>
            <a:spLocks noGrp="1"/>
          </p:cNvSpPr>
          <p:nvPr>
            <p:ph idx="1"/>
          </p:nvPr>
        </p:nvSpPr>
        <p:spPr/>
        <p:txBody>
          <a:bodyPr/>
          <a:lstStyle/>
          <a:p>
            <a:r>
              <a:rPr lang="en-US" dirty="0"/>
              <a:t>Roughly equivalent to the ‘me’ in George Herbert Mead’s formulation </a:t>
            </a:r>
          </a:p>
          <a:p>
            <a:r>
              <a:rPr lang="en-US" dirty="0"/>
              <a:t>All of one’s feelings/impressions toward oneself:</a:t>
            </a:r>
          </a:p>
          <a:p>
            <a:pPr lvl="1"/>
            <a:r>
              <a:rPr lang="en-US" dirty="0"/>
              <a:t>self-referring dispositions</a:t>
            </a:r>
          </a:p>
          <a:p>
            <a:pPr lvl="2"/>
            <a:r>
              <a:rPr lang="en-US" dirty="0"/>
              <a:t>Like type C from the 20 Statements test – traits, abstract ideals/qualities </a:t>
            </a:r>
          </a:p>
          <a:p>
            <a:pPr lvl="1"/>
            <a:r>
              <a:rPr lang="en-US" dirty="0"/>
              <a:t>physical characteristics</a:t>
            </a:r>
          </a:p>
          <a:p>
            <a:pPr lvl="1"/>
            <a:r>
              <a:rPr lang="en-US" dirty="0"/>
              <a:t>and </a:t>
            </a:r>
            <a:r>
              <a:rPr lang="en-US" b="1" dirty="0"/>
              <a:t>identities</a:t>
            </a:r>
          </a:p>
        </p:txBody>
      </p:sp>
    </p:spTree>
    <p:extLst>
      <p:ext uri="{BB962C8B-B14F-4D97-AF65-F5344CB8AC3E}">
        <p14:creationId xmlns:p14="http://schemas.microsoft.com/office/powerpoint/2010/main" val="3964573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0460-BADC-8717-AF19-5F20BBEC12AD}"/>
              </a:ext>
            </a:extLst>
          </p:cNvPr>
          <p:cNvSpPr>
            <a:spLocks noGrp="1"/>
          </p:cNvSpPr>
          <p:nvPr>
            <p:ph type="title"/>
          </p:nvPr>
        </p:nvSpPr>
        <p:spPr/>
        <p:txBody>
          <a:bodyPr/>
          <a:lstStyle/>
          <a:p>
            <a:r>
              <a:rPr lang="en-US" dirty="0"/>
              <a:t>Identities </a:t>
            </a:r>
          </a:p>
        </p:txBody>
      </p:sp>
      <p:graphicFrame>
        <p:nvGraphicFramePr>
          <p:cNvPr id="5" name="Content Placeholder 2">
            <a:extLst>
              <a:ext uri="{FF2B5EF4-FFF2-40B4-BE49-F238E27FC236}">
                <a16:creationId xmlns:a16="http://schemas.microsoft.com/office/drawing/2014/main" id="{1C05ED51-A59E-B21D-8F07-D1A9068F44B3}"/>
              </a:ext>
            </a:extLst>
          </p:cNvPr>
          <p:cNvGraphicFramePr>
            <a:graphicFrameLocks noGrp="1"/>
          </p:cNvGraphicFramePr>
          <p:nvPr>
            <p:ph idx="1"/>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4642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436E-D74D-7C59-B518-DDDAC51E7CD1}"/>
              </a:ext>
            </a:extLst>
          </p:cNvPr>
          <p:cNvSpPr>
            <a:spLocks noGrp="1"/>
          </p:cNvSpPr>
          <p:nvPr>
            <p:ph type="title"/>
          </p:nvPr>
        </p:nvSpPr>
        <p:spPr/>
        <p:txBody>
          <a:bodyPr/>
          <a:lstStyle/>
          <a:p>
            <a:r>
              <a:rPr lang="en-US" dirty="0"/>
              <a:t>Personal Identity</a:t>
            </a:r>
          </a:p>
        </p:txBody>
      </p:sp>
      <p:sp>
        <p:nvSpPr>
          <p:cNvPr id="3" name="Content Placeholder 2">
            <a:extLst>
              <a:ext uri="{FF2B5EF4-FFF2-40B4-BE49-F238E27FC236}">
                <a16:creationId xmlns:a16="http://schemas.microsoft.com/office/drawing/2014/main" id="{6F1DEC8B-4DB5-15F7-BF9B-2E4DE2F2E7A0}"/>
              </a:ext>
            </a:extLst>
          </p:cNvPr>
          <p:cNvSpPr>
            <a:spLocks noGrp="1"/>
          </p:cNvSpPr>
          <p:nvPr>
            <p:ph sz="half" idx="1"/>
          </p:nvPr>
        </p:nvSpPr>
        <p:spPr/>
        <p:txBody>
          <a:bodyPr/>
          <a:lstStyle/>
          <a:p>
            <a:r>
              <a:rPr lang="en-US" dirty="0"/>
              <a:t>Unique to self </a:t>
            </a:r>
          </a:p>
          <a:p>
            <a:r>
              <a:rPr lang="en-US" dirty="0"/>
              <a:t>May be drawn from one’s personal history &amp; abstracted into the other types of identities. </a:t>
            </a:r>
          </a:p>
          <a:p>
            <a:r>
              <a:rPr lang="en-US" dirty="0"/>
              <a:t>Not as useful from a research perspective, but we can begin to see the influence of the social on the self by what aspects are meaningful to report. </a:t>
            </a:r>
          </a:p>
        </p:txBody>
      </p:sp>
      <p:sp>
        <p:nvSpPr>
          <p:cNvPr id="4" name="Content Placeholder 3">
            <a:extLst>
              <a:ext uri="{FF2B5EF4-FFF2-40B4-BE49-F238E27FC236}">
                <a16:creationId xmlns:a16="http://schemas.microsoft.com/office/drawing/2014/main" id="{E7B78FD6-8383-55FF-85F3-BB86F6BCF543}"/>
              </a:ext>
            </a:extLst>
          </p:cNvPr>
          <p:cNvSpPr>
            <a:spLocks noGrp="1"/>
          </p:cNvSpPr>
          <p:nvPr>
            <p:ph sz="half" idx="2"/>
          </p:nvPr>
        </p:nvSpPr>
        <p:spPr/>
        <p:txBody>
          <a:bodyPr/>
          <a:lstStyle/>
          <a:p>
            <a:r>
              <a:rPr lang="en-US" dirty="0"/>
              <a:t>I was born in Atlanta, Georgia in 1995. I am the second child of four, with two sisters and a brother. I went to the University of Georgia and studied sociology and cognitive science. I am working toward my PhD in sociology at Duke University now. </a:t>
            </a:r>
          </a:p>
        </p:txBody>
      </p:sp>
    </p:spTree>
    <p:extLst>
      <p:ext uri="{BB962C8B-B14F-4D97-AF65-F5344CB8AC3E}">
        <p14:creationId xmlns:p14="http://schemas.microsoft.com/office/powerpoint/2010/main" val="2989937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2E5C-C827-337E-4A23-D6053D78B0FE}"/>
              </a:ext>
            </a:extLst>
          </p:cNvPr>
          <p:cNvSpPr>
            <a:spLocks noGrp="1"/>
          </p:cNvSpPr>
          <p:nvPr>
            <p:ph type="title"/>
          </p:nvPr>
        </p:nvSpPr>
        <p:spPr/>
        <p:txBody>
          <a:bodyPr/>
          <a:lstStyle/>
          <a:p>
            <a:r>
              <a:rPr lang="en-US" dirty="0"/>
              <a:t>Role Identity</a:t>
            </a:r>
          </a:p>
        </p:txBody>
      </p:sp>
      <p:sp>
        <p:nvSpPr>
          <p:cNvPr id="3" name="Content Placeholder 2">
            <a:extLst>
              <a:ext uri="{FF2B5EF4-FFF2-40B4-BE49-F238E27FC236}">
                <a16:creationId xmlns:a16="http://schemas.microsoft.com/office/drawing/2014/main" id="{D0465F61-CE9B-A2B6-685C-2539A9071782}"/>
              </a:ext>
            </a:extLst>
          </p:cNvPr>
          <p:cNvSpPr>
            <a:spLocks noGrp="1"/>
          </p:cNvSpPr>
          <p:nvPr>
            <p:ph sz="half" idx="1"/>
          </p:nvPr>
        </p:nvSpPr>
        <p:spPr>
          <a:xfrm>
            <a:off x="581192" y="2228003"/>
            <a:ext cx="11029615" cy="3633047"/>
          </a:xfrm>
        </p:spPr>
        <p:txBody>
          <a:bodyPr/>
          <a:lstStyle/>
          <a:p>
            <a:r>
              <a:rPr lang="en-US" dirty="0"/>
              <a:t>Social position within larger social structure </a:t>
            </a:r>
          </a:p>
          <a:p>
            <a:r>
              <a:rPr lang="en-US" dirty="0"/>
              <a:t>Have socially defined behavioral expectations to fulfill performance of the role </a:t>
            </a:r>
          </a:p>
          <a:p>
            <a:r>
              <a:rPr lang="en-US" dirty="0"/>
              <a:t>Typically have structural counterparts, those who you often engage with when enacting the role </a:t>
            </a:r>
          </a:p>
          <a:p>
            <a:pPr lvl="1"/>
            <a:r>
              <a:rPr lang="en-US" dirty="0"/>
              <a:t>Teacher – student // student -- teacher</a:t>
            </a:r>
          </a:p>
          <a:p>
            <a:pPr lvl="1"/>
            <a:r>
              <a:rPr lang="en-US" dirty="0"/>
              <a:t>Offensive line – defensive line </a:t>
            </a:r>
          </a:p>
          <a:p>
            <a:r>
              <a:rPr lang="en-US" dirty="0"/>
              <a:t>Frequent enactment suggests internalization into one’s idea of the self </a:t>
            </a:r>
          </a:p>
          <a:p>
            <a:endParaRPr lang="en-US" dirty="0"/>
          </a:p>
        </p:txBody>
      </p:sp>
    </p:spTree>
    <p:extLst>
      <p:ext uri="{BB962C8B-B14F-4D97-AF65-F5344CB8AC3E}">
        <p14:creationId xmlns:p14="http://schemas.microsoft.com/office/powerpoint/2010/main" val="293654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EE98E-2A0F-2E8B-D996-586020CE6EBD}"/>
              </a:ext>
            </a:extLst>
          </p:cNvPr>
          <p:cNvSpPr>
            <a:spLocks noGrp="1"/>
          </p:cNvSpPr>
          <p:nvPr>
            <p:ph type="title"/>
          </p:nvPr>
        </p:nvSpPr>
        <p:spPr/>
        <p:txBody>
          <a:bodyPr/>
          <a:lstStyle/>
          <a:p>
            <a:r>
              <a:rPr lang="en-US" dirty="0"/>
              <a:t>Category/Social Identity &amp; Group Identity</a:t>
            </a:r>
          </a:p>
        </p:txBody>
      </p:sp>
      <p:sp>
        <p:nvSpPr>
          <p:cNvPr id="5" name="Text Placeholder 4">
            <a:extLst>
              <a:ext uri="{FF2B5EF4-FFF2-40B4-BE49-F238E27FC236}">
                <a16:creationId xmlns:a16="http://schemas.microsoft.com/office/drawing/2014/main" id="{DE01BB37-97B1-5703-5AC3-6BD7B60C05CE}"/>
              </a:ext>
            </a:extLst>
          </p:cNvPr>
          <p:cNvSpPr>
            <a:spLocks noGrp="1"/>
          </p:cNvSpPr>
          <p:nvPr>
            <p:ph type="body" idx="1"/>
          </p:nvPr>
        </p:nvSpPr>
        <p:spPr/>
        <p:txBody>
          <a:bodyPr/>
          <a:lstStyle/>
          <a:p>
            <a:r>
              <a:rPr lang="en-US" dirty="0"/>
              <a:t>Category Identity</a:t>
            </a:r>
          </a:p>
        </p:txBody>
      </p:sp>
      <p:sp>
        <p:nvSpPr>
          <p:cNvPr id="3" name="Content Placeholder 2">
            <a:extLst>
              <a:ext uri="{FF2B5EF4-FFF2-40B4-BE49-F238E27FC236}">
                <a16:creationId xmlns:a16="http://schemas.microsoft.com/office/drawing/2014/main" id="{EEF56403-30A1-4764-1A5F-A2860F9D6387}"/>
              </a:ext>
            </a:extLst>
          </p:cNvPr>
          <p:cNvSpPr>
            <a:spLocks noGrp="1"/>
          </p:cNvSpPr>
          <p:nvPr>
            <p:ph sz="half" idx="2"/>
          </p:nvPr>
        </p:nvSpPr>
        <p:spPr/>
        <p:txBody>
          <a:bodyPr/>
          <a:lstStyle/>
          <a:p>
            <a:r>
              <a:rPr lang="en-US" dirty="0"/>
              <a:t>Membership in socially meaningful group: </a:t>
            </a:r>
          </a:p>
          <a:p>
            <a:pPr lvl="1"/>
            <a:r>
              <a:rPr lang="en-US" dirty="0"/>
              <a:t>Gender </a:t>
            </a:r>
          </a:p>
          <a:p>
            <a:pPr lvl="1"/>
            <a:r>
              <a:rPr lang="en-US" dirty="0"/>
              <a:t>Race</a:t>
            </a:r>
          </a:p>
          <a:p>
            <a:pPr lvl="1"/>
            <a:r>
              <a:rPr lang="en-US" dirty="0"/>
              <a:t>Nationality</a:t>
            </a:r>
          </a:p>
          <a:p>
            <a:pPr lvl="1"/>
            <a:r>
              <a:rPr lang="en-US" dirty="0"/>
              <a:t>Religious category </a:t>
            </a:r>
          </a:p>
        </p:txBody>
      </p:sp>
      <p:sp>
        <p:nvSpPr>
          <p:cNvPr id="6" name="Text Placeholder 5">
            <a:extLst>
              <a:ext uri="{FF2B5EF4-FFF2-40B4-BE49-F238E27FC236}">
                <a16:creationId xmlns:a16="http://schemas.microsoft.com/office/drawing/2014/main" id="{C8575909-573F-11B2-DF8A-5D3B7963B49F}"/>
              </a:ext>
            </a:extLst>
          </p:cNvPr>
          <p:cNvSpPr>
            <a:spLocks noGrp="1"/>
          </p:cNvSpPr>
          <p:nvPr>
            <p:ph type="body" sz="quarter" idx="3"/>
          </p:nvPr>
        </p:nvSpPr>
        <p:spPr/>
        <p:txBody>
          <a:bodyPr/>
          <a:lstStyle/>
          <a:p>
            <a:r>
              <a:rPr lang="en-US" dirty="0"/>
              <a:t>Group Identity</a:t>
            </a:r>
          </a:p>
        </p:txBody>
      </p:sp>
      <p:sp>
        <p:nvSpPr>
          <p:cNvPr id="7" name="Content Placeholder 6">
            <a:extLst>
              <a:ext uri="{FF2B5EF4-FFF2-40B4-BE49-F238E27FC236}">
                <a16:creationId xmlns:a16="http://schemas.microsoft.com/office/drawing/2014/main" id="{E71EDA70-4A83-672B-9647-20008F0C58D5}"/>
              </a:ext>
            </a:extLst>
          </p:cNvPr>
          <p:cNvSpPr>
            <a:spLocks noGrp="1"/>
          </p:cNvSpPr>
          <p:nvPr>
            <p:ph sz="quarter" idx="4"/>
          </p:nvPr>
        </p:nvSpPr>
        <p:spPr/>
        <p:txBody>
          <a:bodyPr/>
          <a:lstStyle/>
          <a:p>
            <a:r>
              <a:rPr lang="en-US" dirty="0"/>
              <a:t>Membership in ‘real’ group/organization: </a:t>
            </a:r>
          </a:p>
          <a:p>
            <a:pPr lvl="1"/>
            <a:r>
              <a:rPr lang="en-US" dirty="0"/>
              <a:t>Duke student </a:t>
            </a:r>
          </a:p>
          <a:p>
            <a:pPr lvl="1"/>
            <a:r>
              <a:rPr lang="en-US" dirty="0"/>
              <a:t>Greek affiliation </a:t>
            </a:r>
          </a:p>
          <a:p>
            <a:pPr lvl="1"/>
            <a:r>
              <a:rPr lang="en-US" dirty="0"/>
              <a:t>Synagogue, church, mosque membership</a:t>
            </a:r>
          </a:p>
        </p:txBody>
      </p:sp>
    </p:spTree>
    <p:extLst>
      <p:ext uri="{BB962C8B-B14F-4D97-AF65-F5344CB8AC3E}">
        <p14:creationId xmlns:p14="http://schemas.microsoft.com/office/powerpoint/2010/main" val="346465377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{DF1B9272-9CC5-AA49-AD4E-F02DE6260C99}tf10001123</Template>
  <TotalTime>4337</TotalTime>
  <Words>1823</Words>
  <Application>Microsoft Macintosh PowerPoint</Application>
  <PresentationFormat>Widescreen</PresentationFormat>
  <Paragraphs>143</Paragraphs>
  <Slides>33</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72</vt:lpstr>
      <vt:lpstr>Arial</vt:lpstr>
      <vt:lpstr>Calibri</vt:lpstr>
      <vt:lpstr>Gill Sans MT</vt:lpstr>
      <vt:lpstr>Helvetica</vt:lpstr>
      <vt:lpstr>JansonText</vt:lpstr>
      <vt:lpstr>TimesNewRomanPSMT</vt:lpstr>
      <vt:lpstr>Wingdings 2</vt:lpstr>
      <vt:lpstr>Dividend</vt:lpstr>
      <vt:lpstr>Occupational Identity  &amp; Occupational Segregation</vt:lpstr>
      <vt:lpstr>Identity Theories in Sociology - Foundation</vt:lpstr>
      <vt:lpstr>Self</vt:lpstr>
      <vt:lpstr>George Herbert Mead – the I and the Me </vt:lpstr>
      <vt:lpstr>Self-Concept - Rosenberg (1979)</vt:lpstr>
      <vt:lpstr>Identities </vt:lpstr>
      <vt:lpstr>Personal Identity</vt:lpstr>
      <vt:lpstr>Role Identity</vt:lpstr>
      <vt:lpstr>Category/Social Identity &amp; Group Identity</vt:lpstr>
      <vt:lpstr>Identities – Focus on Individual self-Structure</vt:lpstr>
      <vt:lpstr>Identities – Focus on Situation</vt:lpstr>
      <vt:lpstr>Main Takeaways</vt:lpstr>
      <vt:lpstr>Occupational Identity</vt:lpstr>
      <vt:lpstr>Affect Control Theory and Occupational Identity</vt:lpstr>
      <vt:lpstr>EPA</vt:lpstr>
      <vt:lpstr>Multiple Identities</vt:lpstr>
      <vt:lpstr>Questions? </vt:lpstr>
      <vt:lpstr>Activity</vt:lpstr>
      <vt:lpstr>Gender Occupational Segregation</vt:lpstr>
      <vt:lpstr>Discussion – Small Groups</vt:lpstr>
      <vt:lpstr>BSRI</vt:lpstr>
      <vt:lpstr>Results</vt:lpstr>
      <vt:lpstr>Comparison to Reading</vt:lpstr>
      <vt:lpstr>Compatibility</vt:lpstr>
      <vt:lpstr>Model of Compatibility</vt:lpstr>
      <vt:lpstr>Likeability, (Trustworthy &amp; Sincere &amp; Attentive to Children)</vt:lpstr>
      <vt:lpstr>Group Discussion</vt:lpstr>
      <vt:lpstr>Group Discussion</vt:lpstr>
      <vt:lpstr>Group Discussion</vt:lpstr>
      <vt:lpstr>Group Discussion</vt:lpstr>
      <vt:lpstr>Summary</vt:lpstr>
      <vt:lpstr>Future Exploration</vt:lpstr>
      <vt:lpstr>Activity Citation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and Race Occupational Segregation</dc:title>
  <dc:creator>Em Maloney</dc:creator>
  <cp:lastModifiedBy>Em Maloney</cp:lastModifiedBy>
  <cp:revision>6</cp:revision>
  <dcterms:created xsi:type="dcterms:W3CDTF">2023-01-31T15:39:05Z</dcterms:created>
  <dcterms:modified xsi:type="dcterms:W3CDTF">2023-02-03T15:56:49Z</dcterms:modified>
</cp:coreProperties>
</file>