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8" r:id="rId3"/>
    <p:sldId id="259" r:id="rId4"/>
    <p:sldId id="260" r:id="rId5"/>
    <p:sldId id="264" r:id="rId6"/>
    <p:sldId id="277" r:id="rId7"/>
    <p:sldId id="278" r:id="rId8"/>
    <p:sldId id="279" r:id="rId9"/>
    <p:sldId id="267" r:id="rId10"/>
    <p:sldId id="266" r:id="rId11"/>
    <p:sldId id="261" r:id="rId12"/>
    <p:sldId id="265" r:id="rId13"/>
    <p:sldId id="268" r:id="rId14"/>
    <p:sldId id="262" r:id="rId15"/>
    <p:sldId id="275" r:id="rId16"/>
    <p:sldId id="274" r:id="rId17"/>
    <p:sldId id="276" r:id="rId18"/>
    <p:sldId id="263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6CE72-8726-4981-B26D-481B13A76DD9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B7564E-EBEF-4AC9-AD6F-917D0FE4DCFB}">
      <dgm:prSet/>
      <dgm:spPr/>
      <dgm:t>
        <a:bodyPr/>
        <a:lstStyle/>
        <a:p>
          <a:r>
            <a:rPr lang="en-US"/>
            <a:t>Visibility </a:t>
          </a:r>
        </a:p>
      </dgm:t>
    </dgm:pt>
    <dgm:pt modelId="{404CD34A-4010-49FD-A5DD-2A3B56BA331C}" type="parTrans" cxnId="{5CCBB32C-92AB-4660-9512-7CDE5B687137}">
      <dgm:prSet/>
      <dgm:spPr/>
      <dgm:t>
        <a:bodyPr/>
        <a:lstStyle/>
        <a:p>
          <a:endParaRPr lang="en-US"/>
        </a:p>
      </dgm:t>
    </dgm:pt>
    <dgm:pt modelId="{11E56D57-2E10-4DB4-A16B-5D7516CD0ECD}" type="sibTrans" cxnId="{5CCBB32C-92AB-4660-9512-7CDE5B687137}">
      <dgm:prSet/>
      <dgm:spPr/>
      <dgm:t>
        <a:bodyPr/>
        <a:lstStyle/>
        <a:p>
          <a:endParaRPr lang="en-US"/>
        </a:p>
      </dgm:t>
    </dgm:pt>
    <dgm:pt modelId="{4216318D-D2FE-40CB-9BDC-35647BBA07FC}">
      <dgm:prSet/>
      <dgm:spPr/>
      <dgm:t>
        <a:bodyPr/>
        <a:lstStyle/>
        <a:p>
          <a:r>
            <a:rPr lang="en-US"/>
            <a:t>Contrast</a:t>
          </a:r>
        </a:p>
      </dgm:t>
    </dgm:pt>
    <dgm:pt modelId="{C467E4C2-7ECB-43C4-973B-9FAF981727F5}" type="parTrans" cxnId="{4339E9E1-EBEC-4A56-ABD3-D13028B0F1D6}">
      <dgm:prSet/>
      <dgm:spPr/>
      <dgm:t>
        <a:bodyPr/>
        <a:lstStyle/>
        <a:p>
          <a:endParaRPr lang="en-US"/>
        </a:p>
      </dgm:t>
    </dgm:pt>
    <dgm:pt modelId="{64DDC832-F9F8-467D-ADE3-648F3425FC3F}" type="sibTrans" cxnId="{4339E9E1-EBEC-4A56-ABD3-D13028B0F1D6}">
      <dgm:prSet/>
      <dgm:spPr/>
      <dgm:t>
        <a:bodyPr/>
        <a:lstStyle/>
        <a:p>
          <a:endParaRPr lang="en-US"/>
        </a:p>
      </dgm:t>
    </dgm:pt>
    <dgm:pt modelId="{E5C329A9-57B7-4365-A75E-68EB18A85FB3}">
      <dgm:prSet/>
      <dgm:spPr/>
      <dgm:t>
        <a:bodyPr/>
        <a:lstStyle/>
        <a:p>
          <a:r>
            <a:rPr lang="en-US"/>
            <a:t>Assimiliation</a:t>
          </a:r>
        </a:p>
      </dgm:t>
    </dgm:pt>
    <dgm:pt modelId="{1B3823DB-7C5C-4B12-8BD7-06AE0FBD501A}" type="parTrans" cxnId="{A41EFA97-F2A2-4A2C-AC0D-BAE65A0D9B7C}">
      <dgm:prSet/>
      <dgm:spPr/>
      <dgm:t>
        <a:bodyPr/>
        <a:lstStyle/>
        <a:p>
          <a:endParaRPr lang="en-US"/>
        </a:p>
      </dgm:t>
    </dgm:pt>
    <dgm:pt modelId="{206A1F5F-8ABF-41B0-9A74-F33BC0C3784E}" type="sibTrans" cxnId="{A41EFA97-F2A2-4A2C-AC0D-BAE65A0D9B7C}">
      <dgm:prSet/>
      <dgm:spPr/>
      <dgm:t>
        <a:bodyPr/>
        <a:lstStyle/>
        <a:p>
          <a:endParaRPr lang="en-US"/>
        </a:p>
      </dgm:t>
    </dgm:pt>
    <dgm:pt modelId="{5C990D8D-4CA6-454A-99E5-246C1B3EB959}" type="pres">
      <dgm:prSet presAssocID="{A9D6CE72-8726-4981-B26D-481B13A76DD9}" presName="linear" presStyleCnt="0">
        <dgm:presLayoutVars>
          <dgm:animLvl val="lvl"/>
          <dgm:resizeHandles val="exact"/>
        </dgm:presLayoutVars>
      </dgm:prSet>
      <dgm:spPr/>
    </dgm:pt>
    <dgm:pt modelId="{C71CE3F7-FF35-3E4D-9A77-6D7B562F9B51}" type="pres">
      <dgm:prSet presAssocID="{20B7564E-EBEF-4AC9-AD6F-917D0FE4DC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B29908-7C30-7D4F-A1B9-1FD8C03DFF6B}" type="pres">
      <dgm:prSet presAssocID="{11E56D57-2E10-4DB4-A16B-5D7516CD0ECD}" presName="spacer" presStyleCnt="0"/>
      <dgm:spPr/>
    </dgm:pt>
    <dgm:pt modelId="{46E6F3DD-D86E-1D4F-9681-4D74FC4C8BE8}" type="pres">
      <dgm:prSet presAssocID="{4216318D-D2FE-40CB-9BDC-35647BBA0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F9CE03-57BA-3D42-8AD4-0B18CC87E42C}" type="pres">
      <dgm:prSet presAssocID="{64DDC832-F9F8-467D-ADE3-648F3425FC3F}" presName="spacer" presStyleCnt="0"/>
      <dgm:spPr/>
    </dgm:pt>
    <dgm:pt modelId="{D22A668F-DE5A-0246-8E0D-523604D9DCDB}" type="pres">
      <dgm:prSet presAssocID="{E5C329A9-57B7-4365-A75E-68EB18A85F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CBB32C-92AB-4660-9512-7CDE5B687137}" srcId="{A9D6CE72-8726-4981-B26D-481B13A76DD9}" destId="{20B7564E-EBEF-4AC9-AD6F-917D0FE4DCFB}" srcOrd="0" destOrd="0" parTransId="{404CD34A-4010-49FD-A5DD-2A3B56BA331C}" sibTransId="{11E56D57-2E10-4DB4-A16B-5D7516CD0ECD}"/>
    <dgm:cxn modelId="{BA8CC980-3BD2-7B44-9746-3D90C6F63EB9}" type="presOf" srcId="{E5C329A9-57B7-4365-A75E-68EB18A85FB3}" destId="{D22A668F-DE5A-0246-8E0D-523604D9DCDB}" srcOrd="0" destOrd="0" presId="urn:microsoft.com/office/officeart/2005/8/layout/vList2"/>
    <dgm:cxn modelId="{A41EFA97-F2A2-4A2C-AC0D-BAE65A0D9B7C}" srcId="{A9D6CE72-8726-4981-B26D-481B13A76DD9}" destId="{E5C329A9-57B7-4365-A75E-68EB18A85FB3}" srcOrd="2" destOrd="0" parTransId="{1B3823DB-7C5C-4B12-8BD7-06AE0FBD501A}" sibTransId="{206A1F5F-8ABF-41B0-9A74-F33BC0C3784E}"/>
    <dgm:cxn modelId="{67B612B4-E753-E546-9BB3-47FC46269B6D}" type="presOf" srcId="{A9D6CE72-8726-4981-B26D-481B13A76DD9}" destId="{5C990D8D-4CA6-454A-99E5-246C1B3EB959}" srcOrd="0" destOrd="0" presId="urn:microsoft.com/office/officeart/2005/8/layout/vList2"/>
    <dgm:cxn modelId="{69E77AC3-16F4-5244-A965-2657F6867004}" type="presOf" srcId="{4216318D-D2FE-40CB-9BDC-35647BBA07FC}" destId="{46E6F3DD-D86E-1D4F-9681-4D74FC4C8BE8}" srcOrd="0" destOrd="0" presId="urn:microsoft.com/office/officeart/2005/8/layout/vList2"/>
    <dgm:cxn modelId="{D30F4CCC-1746-C546-95C3-64325D83ECD4}" type="presOf" srcId="{20B7564E-EBEF-4AC9-AD6F-917D0FE4DCFB}" destId="{C71CE3F7-FF35-3E4D-9A77-6D7B562F9B51}" srcOrd="0" destOrd="0" presId="urn:microsoft.com/office/officeart/2005/8/layout/vList2"/>
    <dgm:cxn modelId="{4339E9E1-EBEC-4A56-ABD3-D13028B0F1D6}" srcId="{A9D6CE72-8726-4981-B26D-481B13A76DD9}" destId="{4216318D-D2FE-40CB-9BDC-35647BBA07FC}" srcOrd="1" destOrd="0" parTransId="{C467E4C2-7ECB-43C4-973B-9FAF981727F5}" sibTransId="{64DDC832-F9F8-467D-ADE3-648F3425FC3F}"/>
    <dgm:cxn modelId="{3230AA17-DE5B-A849-9FD8-CE1B2B1714C9}" type="presParOf" srcId="{5C990D8D-4CA6-454A-99E5-246C1B3EB959}" destId="{C71CE3F7-FF35-3E4D-9A77-6D7B562F9B51}" srcOrd="0" destOrd="0" presId="urn:microsoft.com/office/officeart/2005/8/layout/vList2"/>
    <dgm:cxn modelId="{95F2BB3F-94FA-BA44-AC36-6985D65FBDB7}" type="presParOf" srcId="{5C990D8D-4CA6-454A-99E5-246C1B3EB959}" destId="{45B29908-7C30-7D4F-A1B9-1FD8C03DFF6B}" srcOrd="1" destOrd="0" presId="urn:microsoft.com/office/officeart/2005/8/layout/vList2"/>
    <dgm:cxn modelId="{6A01F47C-BD41-1C42-A073-317FDAF4614F}" type="presParOf" srcId="{5C990D8D-4CA6-454A-99E5-246C1B3EB959}" destId="{46E6F3DD-D86E-1D4F-9681-4D74FC4C8BE8}" srcOrd="2" destOrd="0" presId="urn:microsoft.com/office/officeart/2005/8/layout/vList2"/>
    <dgm:cxn modelId="{3D139723-EB58-DA46-8B75-076DD9CDD64A}" type="presParOf" srcId="{5C990D8D-4CA6-454A-99E5-246C1B3EB959}" destId="{24F9CE03-57BA-3D42-8AD4-0B18CC87E42C}" srcOrd="3" destOrd="0" presId="urn:microsoft.com/office/officeart/2005/8/layout/vList2"/>
    <dgm:cxn modelId="{6F330FA1-B4CE-0E4C-8F6A-A433C5289A91}" type="presParOf" srcId="{5C990D8D-4CA6-454A-99E5-246C1B3EB959}" destId="{D22A668F-DE5A-0246-8E0D-523604D9DC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C51F7-E1E0-4E6E-8ACD-F55A3C935908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C6B2F5-8037-4123-B905-648BC5501E44}">
      <dgm:prSet/>
      <dgm:spPr/>
      <dgm:t>
        <a:bodyPr/>
        <a:lstStyle/>
        <a:p>
          <a:r>
            <a:rPr lang="en-US"/>
            <a:t>Informal mechanisms of gatekeeping – </a:t>
          </a:r>
        </a:p>
      </dgm:t>
    </dgm:pt>
    <dgm:pt modelId="{93E09E26-AADA-472D-8867-A82B9108F3D0}" type="parTrans" cxnId="{99238114-6973-428C-94A8-37FC8A543835}">
      <dgm:prSet/>
      <dgm:spPr/>
      <dgm:t>
        <a:bodyPr/>
        <a:lstStyle/>
        <a:p>
          <a:endParaRPr lang="en-US"/>
        </a:p>
      </dgm:t>
    </dgm:pt>
    <dgm:pt modelId="{A61B7589-1927-4026-B33B-606F05AA4B97}" type="sibTrans" cxnId="{99238114-6973-428C-94A8-37FC8A543835}">
      <dgm:prSet/>
      <dgm:spPr/>
      <dgm:t>
        <a:bodyPr/>
        <a:lstStyle/>
        <a:p>
          <a:endParaRPr lang="en-US"/>
        </a:p>
      </dgm:t>
    </dgm:pt>
    <dgm:pt modelId="{224DEBE8-100C-40A7-8833-00B48532AAA7}">
      <dgm:prSet/>
      <dgm:spPr/>
      <dgm:t>
        <a:bodyPr/>
        <a:lstStyle/>
        <a:p>
          <a:r>
            <a:rPr lang="en-US"/>
            <a:t>who gets invited to hang out, grab a beer, etc. </a:t>
          </a:r>
        </a:p>
      </dgm:t>
    </dgm:pt>
    <dgm:pt modelId="{683DA33F-8CE9-45E2-A5EB-3C4547B93B62}" type="parTrans" cxnId="{C5722EF9-0647-446A-AE4D-277FDD027BDA}">
      <dgm:prSet/>
      <dgm:spPr/>
      <dgm:t>
        <a:bodyPr/>
        <a:lstStyle/>
        <a:p>
          <a:endParaRPr lang="en-US"/>
        </a:p>
      </dgm:t>
    </dgm:pt>
    <dgm:pt modelId="{FB066746-DAAB-4AB0-A7F1-06181FF92537}" type="sibTrans" cxnId="{C5722EF9-0647-446A-AE4D-277FDD027BDA}">
      <dgm:prSet/>
      <dgm:spPr/>
      <dgm:t>
        <a:bodyPr/>
        <a:lstStyle/>
        <a:p>
          <a:endParaRPr lang="en-US"/>
        </a:p>
      </dgm:t>
    </dgm:pt>
    <dgm:pt modelId="{4FD1D950-F661-4941-9EB2-9755BD3A848D}">
      <dgm:prSet/>
      <dgm:spPr/>
      <dgm:t>
        <a:bodyPr/>
        <a:lstStyle/>
        <a:p>
          <a:r>
            <a:rPr lang="en-US"/>
            <a:t>Mixing business and pleasure at men-only organizations</a:t>
          </a:r>
        </a:p>
      </dgm:t>
    </dgm:pt>
    <dgm:pt modelId="{FAF533E2-6B11-480E-896F-3060B63E0EF2}" type="parTrans" cxnId="{9E7255F6-B7A6-4C05-9D45-E33C28B604F4}">
      <dgm:prSet/>
      <dgm:spPr/>
      <dgm:t>
        <a:bodyPr/>
        <a:lstStyle/>
        <a:p>
          <a:endParaRPr lang="en-US"/>
        </a:p>
      </dgm:t>
    </dgm:pt>
    <dgm:pt modelId="{31FD00A3-F35B-4BCF-BFA3-9166E8150414}" type="sibTrans" cxnId="{9E7255F6-B7A6-4C05-9D45-E33C28B604F4}">
      <dgm:prSet/>
      <dgm:spPr/>
      <dgm:t>
        <a:bodyPr/>
        <a:lstStyle/>
        <a:p>
          <a:endParaRPr lang="en-US"/>
        </a:p>
      </dgm:t>
    </dgm:pt>
    <dgm:pt modelId="{4C141D4B-CAC8-4A53-828C-F592A095C5CC}">
      <dgm:prSet/>
      <dgm:spPr/>
      <dgm:t>
        <a:bodyPr/>
        <a:lstStyle/>
        <a:p>
          <a:r>
            <a:rPr lang="en-US"/>
            <a:t>“pre-meeting meetings”</a:t>
          </a:r>
        </a:p>
      </dgm:t>
    </dgm:pt>
    <dgm:pt modelId="{F31F9D13-D1CF-457A-95ED-308EAF93370E}" type="parTrans" cxnId="{C9BEF7BD-4752-45F3-A39A-528387751887}">
      <dgm:prSet/>
      <dgm:spPr/>
      <dgm:t>
        <a:bodyPr/>
        <a:lstStyle/>
        <a:p>
          <a:endParaRPr lang="en-US"/>
        </a:p>
      </dgm:t>
    </dgm:pt>
    <dgm:pt modelId="{790A565A-181D-482F-B205-C5FC5B76BCB9}" type="sibTrans" cxnId="{C9BEF7BD-4752-45F3-A39A-528387751887}">
      <dgm:prSet/>
      <dgm:spPr/>
      <dgm:t>
        <a:bodyPr/>
        <a:lstStyle/>
        <a:p>
          <a:endParaRPr lang="en-US"/>
        </a:p>
      </dgm:t>
    </dgm:pt>
    <dgm:pt modelId="{46A6975B-A1FB-461E-9E90-F9F35D6D1463}">
      <dgm:prSet/>
      <dgm:spPr/>
      <dgm:t>
        <a:bodyPr/>
        <a:lstStyle/>
        <a:p>
          <a:r>
            <a:rPr lang="en-US"/>
            <a:t>Loyalty tests</a:t>
          </a:r>
        </a:p>
      </dgm:t>
    </dgm:pt>
    <dgm:pt modelId="{85C4A260-34C0-4A32-B249-E820B21BE435}" type="parTrans" cxnId="{84080F0F-D332-495A-B038-A98CA003DAD1}">
      <dgm:prSet/>
      <dgm:spPr/>
      <dgm:t>
        <a:bodyPr/>
        <a:lstStyle/>
        <a:p>
          <a:endParaRPr lang="en-US"/>
        </a:p>
      </dgm:t>
    </dgm:pt>
    <dgm:pt modelId="{DEE089D8-0805-40BC-A7B7-BCA5C5D8F8CC}" type="sibTrans" cxnId="{84080F0F-D332-495A-B038-A98CA003DAD1}">
      <dgm:prSet/>
      <dgm:spPr/>
      <dgm:t>
        <a:bodyPr/>
        <a:lstStyle/>
        <a:p>
          <a:endParaRPr lang="en-US"/>
        </a:p>
      </dgm:t>
    </dgm:pt>
    <dgm:pt modelId="{CF53B69C-DC56-4C88-A51E-C0E9CEF4CB59}">
      <dgm:prSet/>
      <dgm:spPr/>
      <dgm:t>
        <a:bodyPr/>
        <a:lstStyle/>
        <a:p>
          <a:r>
            <a:rPr lang="en-US"/>
            <a:t>“What are you girls talking about?” </a:t>
          </a:r>
        </a:p>
      </dgm:t>
    </dgm:pt>
    <dgm:pt modelId="{7AA1B658-FBD1-4E14-B434-3F54F572BFBD}" type="parTrans" cxnId="{631F4061-95C0-4AAF-9AD9-B5BF25F678A4}">
      <dgm:prSet/>
      <dgm:spPr/>
      <dgm:t>
        <a:bodyPr/>
        <a:lstStyle/>
        <a:p>
          <a:endParaRPr lang="en-US"/>
        </a:p>
      </dgm:t>
    </dgm:pt>
    <dgm:pt modelId="{9C94E2BF-77BA-43DB-90B2-EBAEFBFA21B2}" type="sibTrans" cxnId="{631F4061-95C0-4AAF-9AD9-B5BF25F678A4}">
      <dgm:prSet/>
      <dgm:spPr/>
      <dgm:t>
        <a:bodyPr/>
        <a:lstStyle/>
        <a:p>
          <a:endParaRPr lang="en-US"/>
        </a:p>
      </dgm:t>
    </dgm:pt>
    <dgm:pt modelId="{F3375A73-9D0F-49FA-A7D7-9160877245B7}">
      <dgm:prSet/>
      <dgm:spPr/>
      <dgm:t>
        <a:bodyPr/>
        <a:lstStyle/>
        <a:p>
          <a:r>
            <a:rPr lang="en-US"/>
            <a:t>Show loyalty by keeping other women down</a:t>
          </a:r>
        </a:p>
      </dgm:t>
    </dgm:pt>
    <dgm:pt modelId="{D97B0F6B-7133-498C-BDAA-BDC4E5584EC4}" type="parTrans" cxnId="{18713BD5-8C5B-498B-8BAB-5A22E99FD0E2}">
      <dgm:prSet/>
      <dgm:spPr/>
      <dgm:t>
        <a:bodyPr/>
        <a:lstStyle/>
        <a:p>
          <a:endParaRPr lang="en-US"/>
        </a:p>
      </dgm:t>
    </dgm:pt>
    <dgm:pt modelId="{2CE5C318-97BC-412C-A119-504888C3BD16}" type="sibTrans" cxnId="{18713BD5-8C5B-498B-8BAB-5A22E99FD0E2}">
      <dgm:prSet/>
      <dgm:spPr/>
      <dgm:t>
        <a:bodyPr/>
        <a:lstStyle/>
        <a:p>
          <a:endParaRPr lang="en-US"/>
        </a:p>
      </dgm:t>
    </dgm:pt>
    <dgm:pt modelId="{260D23A7-FED0-4A99-B1DA-030B72502C43}">
      <dgm:prSet/>
      <dgm:spPr/>
      <dgm:t>
        <a:bodyPr/>
        <a:lstStyle/>
        <a:p>
          <a:r>
            <a:rPr lang="en-US"/>
            <a:t>“one of the guys” </a:t>
          </a:r>
        </a:p>
      </dgm:t>
    </dgm:pt>
    <dgm:pt modelId="{53DB4B59-B690-418F-B92A-9BA6325C5572}" type="parTrans" cxnId="{12528D13-AD33-409E-A8B7-FD988F93A01B}">
      <dgm:prSet/>
      <dgm:spPr/>
      <dgm:t>
        <a:bodyPr/>
        <a:lstStyle/>
        <a:p>
          <a:endParaRPr lang="en-US"/>
        </a:p>
      </dgm:t>
    </dgm:pt>
    <dgm:pt modelId="{F577CC5A-731B-4530-A958-56AE312E3D3B}" type="sibTrans" cxnId="{12528D13-AD33-409E-A8B7-FD988F93A01B}">
      <dgm:prSet/>
      <dgm:spPr/>
      <dgm:t>
        <a:bodyPr/>
        <a:lstStyle/>
        <a:p>
          <a:endParaRPr lang="en-US"/>
        </a:p>
      </dgm:t>
    </dgm:pt>
    <dgm:pt modelId="{2FF61F5B-B941-4979-A706-6DD001D556E5}">
      <dgm:prSet/>
      <dgm:spPr/>
      <dgm:t>
        <a:bodyPr/>
        <a:lstStyle/>
        <a:p>
          <a:r>
            <a:rPr lang="en-US"/>
            <a:t>Okay being butt of the joke</a:t>
          </a:r>
        </a:p>
      </dgm:t>
    </dgm:pt>
    <dgm:pt modelId="{C06FD17F-28BA-4E50-B491-C0F7BC42AD7C}" type="parTrans" cxnId="{F22080EF-7BF9-49C5-8875-6888FC49BA62}">
      <dgm:prSet/>
      <dgm:spPr/>
      <dgm:t>
        <a:bodyPr/>
        <a:lstStyle/>
        <a:p>
          <a:endParaRPr lang="en-US"/>
        </a:p>
      </dgm:t>
    </dgm:pt>
    <dgm:pt modelId="{D5924F22-3B33-47A4-AB09-0935D834BF6D}" type="sibTrans" cxnId="{F22080EF-7BF9-49C5-8875-6888FC49BA62}">
      <dgm:prSet/>
      <dgm:spPr/>
      <dgm:t>
        <a:bodyPr/>
        <a:lstStyle/>
        <a:p>
          <a:endParaRPr lang="en-US"/>
        </a:p>
      </dgm:t>
    </dgm:pt>
    <dgm:pt modelId="{31CF95B8-A5EB-944B-87F8-479FCC4CF1F7}" type="pres">
      <dgm:prSet presAssocID="{84DC51F7-E1E0-4E6E-8ACD-F55A3C935908}" presName="linear" presStyleCnt="0">
        <dgm:presLayoutVars>
          <dgm:dir/>
          <dgm:animLvl val="lvl"/>
          <dgm:resizeHandles val="exact"/>
        </dgm:presLayoutVars>
      </dgm:prSet>
      <dgm:spPr/>
    </dgm:pt>
    <dgm:pt modelId="{5F7BC396-F2DC-6B40-9595-68BECCB710BB}" type="pres">
      <dgm:prSet presAssocID="{9CC6B2F5-8037-4123-B905-648BC5501E44}" presName="parentLin" presStyleCnt="0"/>
      <dgm:spPr/>
    </dgm:pt>
    <dgm:pt modelId="{DF8281C1-D8E6-884E-9174-D4912122EC3A}" type="pres">
      <dgm:prSet presAssocID="{9CC6B2F5-8037-4123-B905-648BC5501E44}" presName="parentLeftMargin" presStyleLbl="node1" presStyleIdx="0" presStyleCnt="2"/>
      <dgm:spPr/>
    </dgm:pt>
    <dgm:pt modelId="{EEE15BDC-B49D-B643-81D0-224A698D7049}" type="pres">
      <dgm:prSet presAssocID="{9CC6B2F5-8037-4123-B905-648BC5501E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5A363C-0B0A-D841-B873-4427A9A1993F}" type="pres">
      <dgm:prSet presAssocID="{9CC6B2F5-8037-4123-B905-648BC5501E44}" presName="negativeSpace" presStyleCnt="0"/>
      <dgm:spPr/>
    </dgm:pt>
    <dgm:pt modelId="{A983144C-76BE-3F4A-A2E0-3915BB339D27}" type="pres">
      <dgm:prSet presAssocID="{9CC6B2F5-8037-4123-B905-648BC5501E44}" presName="childText" presStyleLbl="conFgAcc1" presStyleIdx="0" presStyleCnt="2">
        <dgm:presLayoutVars>
          <dgm:bulletEnabled val="1"/>
        </dgm:presLayoutVars>
      </dgm:prSet>
      <dgm:spPr/>
    </dgm:pt>
    <dgm:pt modelId="{56F654A8-2B6A-8344-9A4C-4ACA76CA4C00}" type="pres">
      <dgm:prSet presAssocID="{A61B7589-1927-4026-B33B-606F05AA4B97}" presName="spaceBetweenRectangles" presStyleCnt="0"/>
      <dgm:spPr/>
    </dgm:pt>
    <dgm:pt modelId="{D196AA17-147C-8549-9529-C43512623B86}" type="pres">
      <dgm:prSet presAssocID="{46A6975B-A1FB-461E-9E90-F9F35D6D1463}" presName="parentLin" presStyleCnt="0"/>
      <dgm:spPr/>
    </dgm:pt>
    <dgm:pt modelId="{C598141F-397E-3343-8C2F-37A4CB31AC0A}" type="pres">
      <dgm:prSet presAssocID="{46A6975B-A1FB-461E-9E90-F9F35D6D1463}" presName="parentLeftMargin" presStyleLbl="node1" presStyleIdx="0" presStyleCnt="2"/>
      <dgm:spPr/>
    </dgm:pt>
    <dgm:pt modelId="{01A05124-B71B-284A-BB2B-018824B007D9}" type="pres">
      <dgm:prSet presAssocID="{46A6975B-A1FB-461E-9E90-F9F35D6D14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88702D-FFA3-274E-BD5A-6AE02078D2EF}" type="pres">
      <dgm:prSet presAssocID="{46A6975B-A1FB-461E-9E90-F9F35D6D1463}" presName="negativeSpace" presStyleCnt="0"/>
      <dgm:spPr/>
    </dgm:pt>
    <dgm:pt modelId="{18EF5EEF-7752-E147-BBF5-9EF9D32D5A28}" type="pres">
      <dgm:prSet presAssocID="{46A6975B-A1FB-461E-9E90-F9F35D6D14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339C03-9BDD-C149-8277-0754F5CF190B}" type="presOf" srcId="{224DEBE8-100C-40A7-8833-00B48532AAA7}" destId="{A983144C-76BE-3F4A-A2E0-3915BB339D27}" srcOrd="0" destOrd="0" presId="urn:microsoft.com/office/officeart/2005/8/layout/list1"/>
    <dgm:cxn modelId="{6B02430D-A1A8-EC4D-A441-1B3EF75DCB9B}" type="presOf" srcId="{46A6975B-A1FB-461E-9E90-F9F35D6D1463}" destId="{C598141F-397E-3343-8C2F-37A4CB31AC0A}" srcOrd="0" destOrd="0" presId="urn:microsoft.com/office/officeart/2005/8/layout/list1"/>
    <dgm:cxn modelId="{84080F0F-D332-495A-B038-A98CA003DAD1}" srcId="{84DC51F7-E1E0-4E6E-8ACD-F55A3C935908}" destId="{46A6975B-A1FB-461E-9E90-F9F35D6D1463}" srcOrd="1" destOrd="0" parTransId="{85C4A260-34C0-4A32-B249-E820B21BE435}" sibTransId="{DEE089D8-0805-40BC-A7B7-BCA5C5D8F8CC}"/>
    <dgm:cxn modelId="{12528D13-AD33-409E-A8B7-FD988F93A01B}" srcId="{46A6975B-A1FB-461E-9E90-F9F35D6D1463}" destId="{260D23A7-FED0-4A99-B1DA-030B72502C43}" srcOrd="2" destOrd="0" parTransId="{53DB4B59-B690-418F-B92A-9BA6325C5572}" sibTransId="{F577CC5A-731B-4530-A958-56AE312E3D3B}"/>
    <dgm:cxn modelId="{99238114-6973-428C-94A8-37FC8A543835}" srcId="{84DC51F7-E1E0-4E6E-8ACD-F55A3C935908}" destId="{9CC6B2F5-8037-4123-B905-648BC5501E44}" srcOrd="0" destOrd="0" parTransId="{93E09E26-AADA-472D-8867-A82B9108F3D0}" sibTransId="{A61B7589-1927-4026-B33B-606F05AA4B97}"/>
    <dgm:cxn modelId="{5DC5AE33-B92D-2F48-B7DC-13554CA92E85}" type="presOf" srcId="{CF53B69C-DC56-4C88-A51E-C0E9CEF4CB59}" destId="{18EF5EEF-7752-E147-BBF5-9EF9D32D5A28}" srcOrd="0" destOrd="0" presId="urn:microsoft.com/office/officeart/2005/8/layout/list1"/>
    <dgm:cxn modelId="{7D073D35-D000-0944-BAED-B20CFEECE91A}" type="presOf" srcId="{84DC51F7-E1E0-4E6E-8ACD-F55A3C935908}" destId="{31CF95B8-A5EB-944B-87F8-479FCC4CF1F7}" srcOrd="0" destOrd="0" presId="urn:microsoft.com/office/officeart/2005/8/layout/list1"/>
    <dgm:cxn modelId="{751DBD49-E16D-A040-B823-CEA64939F970}" type="presOf" srcId="{46A6975B-A1FB-461E-9E90-F9F35D6D1463}" destId="{01A05124-B71B-284A-BB2B-018824B007D9}" srcOrd="1" destOrd="0" presId="urn:microsoft.com/office/officeart/2005/8/layout/list1"/>
    <dgm:cxn modelId="{3CF42F5A-4411-044D-957C-80BA5F3FD8BA}" type="presOf" srcId="{F3375A73-9D0F-49FA-A7D7-9160877245B7}" destId="{18EF5EEF-7752-E147-BBF5-9EF9D32D5A28}" srcOrd="0" destOrd="1" presId="urn:microsoft.com/office/officeart/2005/8/layout/list1"/>
    <dgm:cxn modelId="{631F4061-95C0-4AAF-9AD9-B5BF25F678A4}" srcId="{46A6975B-A1FB-461E-9E90-F9F35D6D1463}" destId="{CF53B69C-DC56-4C88-A51E-C0E9CEF4CB59}" srcOrd="0" destOrd="0" parTransId="{7AA1B658-FBD1-4E14-B434-3F54F572BFBD}" sibTransId="{9C94E2BF-77BA-43DB-90B2-EBAEFBFA21B2}"/>
    <dgm:cxn modelId="{10D8DF84-ECBA-3F44-A36D-9520F32AE233}" type="presOf" srcId="{4FD1D950-F661-4941-9EB2-9755BD3A848D}" destId="{A983144C-76BE-3F4A-A2E0-3915BB339D27}" srcOrd="0" destOrd="1" presId="urn:microsoft.com/office/officeart/2005/8/layout/list1"/>
    <dgm:cxn modelId="{AC510F92-830D-2246-8300-98C9F3F28B64}" type="presOf" srcId="{9CC6B2F5-8037-4123-B905-648BC5501E44}" destId="{EEE15BDC-B49D-B643-81D0-224A698D7049}" srcOrd="1" destOrd="0" presId="urn:microsoft.com/office/officeart/2005/8/layout/list1"/>
    <dgm:cxn modelId="{146DDFA5-E20E-3046-AC4D-9EF3B4451BCA}" type="presOf" srcId="{2FF61F5B-B941-4979-A706-6DD001D556E5}" destId="{18EF5EEF-7752-E147-BBF5-9EF9D32D5A28}" srcOrd="0" destOrd="3" presId="urn:microsoft.com/office/officeart/2005/8/layout/list1"/>
    <dgm:cxn modelId="{2516DEB3-9C13-8E47-A861-7267F52E0494}" type="presOf" srcId="{4C141D4B-CAC8-4A53-828C-F592A095C5CC}" destId="{A983144C-76BE-3F4A-A2E0-3915BB339D27}" srcOrd="0" destOrd="2" presId="urn:microsoft.com/office/officeart/2005/8/layout/list1"/>
    <dgm:cxn modelId="{C9BEF7BD-4752-45F3-A39A-528387751887}" srcId="{9CC6B2F5-8037-4123-B905-648BC5501E44}" destId="{4C141D4B-CAC8-4A53-828C-F592A095C5CC}" srcOrd="2" destOrd="0" parTransId="{F31F9D13-D1CF-457A-95ED-308EAF93370E}" sibTransId="{790A565A-181D-482F-B205-C5FC5B76BCB9}"/>
    <dgm:cxn modelId="{B64165C6-8E8F-014B-B2C8-980C8228A7AE}" type="presOf" srcId="{9CC6B2F5-8037-4123-B905-648BC5501E44}" destId="{DF8281C1-D8E6-884E-9174-D4912122EC3A}" srcOrd="0" destOrd="0" presId="urn:microsoft.com/office/officeart/2005/8/layout/list1"/>
    <dgm:cxn modelId="{18713BD5-8C5B-498B-8BAB-5A22E99FD0E2}" srcId="{46A6975B-A1FB-461E-9E90-F9F35D6D1463}" destId="{F3375A73-9D0F-49FA-A7D7-9160877245B7}" srcOrd="1" destOrd="0" parTransId="{D97B0F6B-7133-498C-BDAA-BDC4E5584EC4}" sibTransId="{2CE5C318-97BC-412C-A119-504888C3BD16}"/>
    <dgm:cxn modelId="{04D204E4-F197-AE4D-BC59-BF57085CB96F}" type="presOf" srcId="{260D23A7-FED0-4A99-B1DA-030B72502C43}" destId="{18EF5EEF-7752-E147-BBF5-9EF9D32D5A28}" srcOrd="0" destOrd="2" presId="urn:microsoft.com/office/officeart/2005/8/layout/list1"/>
    <dgm:cxn modelId="{F22080EF-7BF9-49C5-8875-6888FC49BA62}" srcId="{46A6975B-A1FB-461E-9E90-F9F35D6D1463}" destId="{2FF61F5B-B941-4979-A706-6DD001D556E5}" srcOrd="3" destOrd="0" parTransId="{C06FD17F-28BA-4E50-B491-C0F7BC42AD7C}" sibTransId="{D5924F22-3B33-47A4-AB09-0935D834BF6D}"/>
    <dgm:cxn modelId="{9E7255F6-B7A6-4C05-9D45-E33C28B604F4}" srcId="{9CC6B2F5-8037-4123-B905-648BC5501E44}" destId="{4FD1D950-F661-4941-9EB2-9755BD3A848D}" srcOrd="1" destOrd="0" parTransId="{FAF533E2-6B11-480E-896F-3060B63E0EF2}" sibTransId="{31FD00A3-F35B-4BCF-BFA3-9166E8150414}"/>
    <dgm:cxn modelId="{C5722EF9-0647-446A-AE4D-277FDD027BDA}" srcId="{9CC6B2F5-8037-4123-B905-648BC5501E44}" destId="{224DEBE8-100C-40A7-8833-00B48532AAA7}" srcOrd="0" destOrd="0" parTransId="{683DA33F-8CE9-45E2-A5EB-3C4547B93B62}" sibTransId="{FB066746-DAAB-4AB0-A7F1-06181FF92537}"/>
    <dgm:cxn modelId="{84C4E432-7003-7840-9582-24CE6A3FA7A6}" type="presParOf" srcId="{31CF95B8-A5EB-944B-87F8-479FCC4CF1F7}" destId="{5F7BC396-F2DC-6B40-9595-68BECCB710BB}" srcOrd="0" destOrd="0" presId="urn:microsoft.com/office/officeart/2005/8/layout/list1"/>
    <dgm:cxn modelId="{D194F99D-3AAE-514B-8DD6-B5E2B74E78E8}" type="presParOf" srcId="{5F7BC396-F2DC-6B40-9595-68BECCB710BB}" destId="{DF8281C1-D8E6-884E-9174-D4912122EC3A}" srcOrd="0" destOrd="0" presId="urn:microsoft.com/office/officeart/2005/8/layout/list1"/>
    <dgm:cxn modelId="{B0C7AB69-448B-3F42-B17E-D3411424F190}" type="presParOf" srcId="{5F7BC396-F2DC-6B40-9595-68BECCB710BB}" destId="{EEE15BDC-B49D-B643-81D0-224A698D7049}" srcOrd="1" destOrd="0" presId="urn:microsoft.com/office/officeart/2005/8/layout/list1"/>
    <dgm:cxn modelId="{C6A9A600-6833-A04C-8FD7-7ACB81647D9C}" type="presParOf" srcId="{31CF95B8-A5EB-944B-87F8-479FCC4CF1F7}" destId="{C45A363C-0B0A-D841-B873-4427A9A1993F}" srcOrd="1" destOrd="0" presId="urn:microsoft.com/office/officeart/2005/8/layout/list1"/>
    <dgm:cxn modelId="{9BD22E57-7C8C-0548-AF86-8BAB53F5079D}" type="presParOf" srcId="{31CF95B8-A5EB-944B-87F8-479FCC4CF1F7}" destId="{A983144C-76BE-3F4A-A2E0-3915BB339D27}" srcOrd="2" destOrd="0" presId="urn:microsoft.com/office/officeart/2005/8/layout/list1"/>
    <dgm:cxn modelId="{E58F3CCA-66B8-4C4F-A672-D4DE8D31239B}" type="presParOf" srcId="{31CF95B8-A5EB-944B-87F8-479FCC4CF1F7}" destId="{56F654A8-2B6A-8344-9A4C-4ACA76CA4C00}" srcOrd="3" destOrd="0" presId="urn:microsoft.com/office/officeart/2005/8/layout/list1"/>
    <dgm:cxn modelId="{99996471-4088-BB47-AFE9-E90B6805331B}" type="presParOf" srcId="{31CF95B8-A5EB-944B-87F8-479FCC4CF1F7}" destId="{D196AA17-147C-8549-9529-C43512623B86}" srcOrd="4" destOrd="0" presId="urn:microsoft.com/office/officeart/2005/8/layout/list1"/>
    <dgm:cxn modelId="{11CC4F36-886D-3742-A0B3-622F81DE2315}" type="presParOf" srcId="{D196AA17-147C-8549-9529-C43512623B86}" destId="{C598141F-397E-3343-8C2F-37A4CB31AC0A}" srcOrd="0" destOrd="0" presId="urn:microsoft.com/office/officeart/2005/8/layout/list1"/>
    <dgm:cxn modelId="{F9F0170B-14FF-E748-AB8B-A6151FB1588D}" type="presParOf" srcId="{D196AA17-147C-8549-9529-C43512623B86}" destId="{01A05124-B71B-284A-BB2B-018824B007D9}" srcOrd="1" destOrd="0" presId="urn:microsoft.com/office/officeart/2005/8/layout/list1"/>
    <dgm:cxn modelId="{7B3A6D61-24A1-FF45-A6D7-815F159CFE26}" type="presParOf" srcId="{31CF95B8-A5EB-944B-87F8-479FCC4CF1F7}" destId="{D188702D-FFA3-274E-BD5A-6AE02078D2EF}" srcOrd="5" destOrd="0" presId="urn:microsoft.com/office/officeart/2005/8/layout/list1"/>
    <dgm:cxn modelId="{E5358121-43A2-6B42-A0FF-CA4AA6B21335}" type="presParOf" srcId="{31CF95B8-A5EB-944B-87F8-479FCC4CF1F7}" destId="{18EF5EEF-7752-E147-BBF5-9EF9D32D5A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A4CA6-9665-4AFE-937E-F82D2F581832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B4118-0FFB-401B-A939-D078975EDD97}">
      <dgm:prSet/>
      <dgm:spPr/>
      <dgm:t>
        <a:bodyPr/>
        <a:lstStyle/>
        <a:p>
          <a:r>
            <a:rPr lang="en-US"/>
            <a:t>Mother</a:t>
          </a:r>
        </a:p>
      </dgm:t>
    </dgm:pt>
    <dgm:pt modelId="{0BE23AB8-6CCC-423C-A398-FBD844BBA070}" type="parTrans" cxnId="{43703EFA-49E7-47EA-B9E7-B4330282E1EE}">
      <dgm:prSet/>
      <dgm:spPr/>
      <dgm:t>
        <a:bodyPr/>
        <a:lstStyle/>
        <a:p>
          <a:endParaRPr lang="en-US"/>
        </a:p>
      </dgm:t>
    </dgm:pt>
    <dgm:pt modelId="{DA0EB9B5-05E6-4981-A9EF-D2F1C0E2B5E8}" type="sibTrans" cxnId="{43703EFA-49E7-47EA-B9E7-B4330282E1EE}">
      <dgm:prSet/>
      <dgm:spPr/>
      <dgm:t>
        <a:bodyPr/>
        <a:lstStyle/>
        <a:p>
          <a:endParaRPr lang="en-US"/>
        </a:p>
      </dgm:t>
    </dgm:pt>
    <dgm:pt modelId="{2B40B345-1CE8-4153-B53A-2E4EFCFAC238}">
      <dgm:prSet/>
      <dgm:spPr/>
      <dgm:t>
        <a:bodyPr/>
        <a:lstStyle/>
        <a:p>
          <a:r>
            <a:rPr lang="en-US" dirty="0"/>
            <a:t>Expected to nurture, emotionally soothe men co-workers</a:t>
          </a:r>
        </a:p>
      </dgm:t>
    </dgm:pt>
    <dgm:pt modelId="{14E46E3A-E1FC-4F39-B052-9708B9CD809E}" type="parTrans" cxnId="{B0B4986A-6163-41A7-A267-A8D56072CC1E}">
      <dgm:prSet/>
      <dgm:spPr/>
      <dgm:t>
        <a:bodyPr/>
        <a:lstStyle/>
        <a:p>
          <a:endParaRPr lang="en-US"/>
        </a:p>
      </dgm:t>
    </dgm:pt>
    <dgm:pt modelId="{40967837-D03F-4E90-9266-CE1C2D3B0756}" type="sibTrans" cxnId="{B0B4986A-6163-41A7-A267-A8D56072CC1E}">
      <dgm:prSet/>
      <dgm:spPr/>
      <dgm:t>
        <a:bodyPr/>
        <a:lstStyle/>
        <a:p>
          <a:endParaRPr lang="en-US"/>
        </a:p>
      </dgm:t>
    </dgm:pt>
    <dgm:pt modelId="{AE97032D-2CE5-45A2-BCC3-D5D148487335}">
      <dgm:prSet/>
      <dgm:spPr/>
      <dgm:t>
        <a:bodyPr/>
        <a:lstStyle/>
        <a:p>
          <a:r>
            <a:rPr lang="en-US"/>
            <a:t>Seductress</a:t>
          </a:r>
        </a:p>
      </dgm:t>
    </dgm:pt>
    <dgm:pt modelId="{914FCCBE-D7D0-425C-A4DC-B55EFB1995FA}" type="parTrans" cxnId="{3B4157CF-8480-4718-9144-2BD6BD109F29}">
      <dgm:prSet/>
      <dgm:spPr/>
      <dgm:t>
        <a:bodyPr/>
        <a:lstStyle/>
        <a:p>
          <a:endParaRPr lang="en-US"/>
        </a:p>
      </dgm:t>
    </dgm:pt>
    <dgm:pt modelId="{71829E48-C99C-4A56-AA62-A22902CA8FEE}" type="sibTrans" cxnId="{3B4157CF-8480-4718-9144-2BD6BD109F29}">
      <dgm:prSet/>
      <dgm:spPr/>
      <dgm:t>
        <a:bodyPr/>
        <a:lstStyle/>
        <a:p>
          <a:endParaRPr lang="en-US"/>
        </a:p>
      </dgm:t>
    </dgm:pt>
    <dgm:pt modelId="{7406C218-335A-4FD2-A393-C524F0793B93}">
      <dgm:prSet/>
      <dgm:spPr/>
      <dgm:t>
        <a:bodyPr/>
        <a:lstStyle/>
        <a:p>
          <a:r>
            <a:rPr lang="en-US" dirty="0"/>
            <a:t>Seen as sexually desirable, available (may be intentional or put-upon by ‘protector’ men)</a:t>
          </a:r>
        </a:p>
      </dgm:t>
    </dgm:pt>
    <dgm:pt modelId="{8ED8ACEA-FAFB-45D0-8C96-5D48DBE078A8}" type="parTrans" cxnId="{353D1880-84BD-4B6F-A369-435595E3485B}">
      <dgm:prSet/>
      <dgm:spPr/>
      <dgm:t>
        <a:bodyPr/>
        <a:lstStyle/>
        <a:p>
          <a:endParaRPr lang="en-US"/>
        </a:p>
      </dgm:t>
    </dgm:pt>
    <dgm:pt modelId="{38128521-5D4E-4C09-93D4-E6401B2D320F}" type="sibTrans" cxnId="{353D1880-84BD-4B6F-A369-435595E3485B}">
      <dgm:prSet/>
      <dgm:spPr/>
      <dgm:t>
        <a:bodyPr/>
        <a:lstStyle/>
        <a:p>
          <a:endParaRPr lang="en-US"/>
        </a:p>
      </dgm:t>
    </dgm:pt>
    <dgm:pt modelId="{A01D1F25-8022-4D70-87A2-352221F5073B}">
      <dgm:prSet/>
      <dgm:spPr/>
      <dgm:t>
        <a:bodyPr/>
        <a:lstStyle/>
        <a:p>
          <a:r>
            <a:rPr lang="en-US"/>
            <a:t>Pet</a:t>
          </a:r>
        </a:p>
      </dgm:t>
    </dgm:pt>
    <dgm:pt modelId="{69B47407-043C-4EA8-8124-4E493D81076D}" type="parTrans" cxnId="{E628B9F5-10EC-43EA-8224-CCFCF504C43C}">
      <dgm:prSet/>
      <dgm:spPr/>
      <dgm:t>
        <a:bodyPr/>
        <a:lstStyle/>
        <a:p>
          <a:endParaRPr lang="en-US"/>
        </a:p>
      </dgm:t>
    </dgm:pt>
    <dgm:pt modelId="{34AC5FD8-CCB2-4706-95DB-B5294CE5A89C}" type="sibTrans" cxnId="{E628B9F5-10EC-43EA-8224-CCFCF504C43C}">
      <dgm:prSet/>
      <dgm:spPr/>
      <dgm:t>
        <a:bodyPr/>
        <a:lstStyle/>
        <a:p>
          <a:endParaRPr lang="en-US"/>
        </a:p>
      </dgm:t>
    </dgm:pt>
    <dgm:pt modelId="{167DA70D-906E-4FB8-946D-12FEBE70CF2B}">
      <dgm:prSet/>
      <dgm:spPr/>
      <dgm:t>
        <a:bodyPr/>
        <a:lstStyle/>
        <a:p>
          <a:r>
            <a:rPr lang="en-US"/>
            <a:t>Treated as a cheerleader for men coworkers</a:t>
          </a:r>
        </a:p>
      </dgm:t>
    </dgm:pt>
    <dgm:pt modelId="{0B2B679B-2DCC-40E6-993B-128FDCAD71DE}" type="parTrans" cxnId="{C048FC33-448F-4AF5-BD52-484E5048077F}">
      <dgm:prSet/>
      <dgm:spPr/>
      <dgm:t>
        <a:bodyPr/>
        <a:lstStyle/>
        <a:p>
          <a:endParaRPr lang="en-US"/>
        </a:p>
      </dgm:t>
    </dgm:pt>
    <dgm:pt modelId="{9F81CE55-9D2C-45C2-B27B-93E58DFC146C}" type="sibTrans" cxnId="{C048FC33-448F-4AF5-BD52-484E5048077F}">
      <dgm:prSet/>
      <dgm:spPr/>
      <dgm:t>
        <a:bodyPr/>
        <a:lstStyle/>
        <a:p>
          <a:endParaRPr lang="en-US"/>
        </a:p>
      </dgm:t>
    </dgm:pt>
    <dgm:pt modelId="{E82F2391-58FC-4EF8-924E-5339F8B6D40D}">
      <dgm:prSet/>
      <dgm:spPr/>
      <dgm:t>
        <a:bodyPr/>
        <a:lstStyle/>
        <a:p>
          <a:r>
            <a:rPr lang="en-US"/>
            <a:t>‘look-what-she-can-do-and-she’s-only-a-woman’</a:t>
          </a:r>
        </a:p>
      </dgm:t>
    </dgm:pt>
    <dgm:pt modelId="{810E1E2D-C0F2-4B9F-AA0F-F977BE1AF53E}" type="parTrans" cxnId="{6A914F7F-5458-4E24-B789-6B623728C9D7}">
      <dgm:prSet/>
      <dgm:spPr/>
      <dgm:t>
        <a:bodyPr/>
        <a:lstStyle/>
        <a:p>
          <a:endParaRPr lang="en-US"/>
        </a:p>
      </dgm:t>
    </dgm:pt>
    <dgm:pt modelId="{43B2D5D7-7550-4BE3-9239-FBDF9ED7DA9B}" type="sibTrans" cxnId="{6A914F7F-5458-4E24-B789-6B623728C9D7}">
      <dgm:prSet/>
      <dgm:spPr/>
      <dgm:t>
        <a:bodyPr/>
        <a:lstStyle/>
        <a:p>
          <a:endParaRPr lang="en-US"/>
        </a:p>
      </dgm:t>
    </dgm:pt>
    <dgm:pt modelId="{F860D772-AAB2-4B47-BD86-FC32A787C554}">
      <dgm:prSet/>
      <dgm:spPr/>
      <dgm:t>
        <a:bodyPr/>
        <a:lstStyle/>
        <a:p>
          <a:r>
            <a:rPr lang="en-US"/>
            <a:t>Iron Maiden</a:t>
          </a:r>
        </a:p>
      </dgm:t>
    </dgm:pt>
    <dgm:pt modelId="{BE79E976-250E-4ACD-8501-A0E9DECEACBF}" type="parTrans" cxnId="{469438AD-0CB8-4967-8569-CEEABE05928F}">
      <dgm:prSet/>
      <dgm:spPr/>
      <dgm:t>
        <a:bodyPr/>
        <a:lstStyle/>
        <a:p>
          <a:endParaRPr lang="en-US"/>
        </a:p>
      </dgm:t>
    </dgm:pt>
    <dgm:pt modelId="{D3228AFC-2F08-4527-958E-298DDF045240}" type="sibTrans" cxnId="{469438AD-0CB8-4967-8569-CEEABE05928F}">
      <dgm:prSet/>
      <dgm:spPr/>
      <dgm:t>
        <a:bodyPr/>
        <a:lstStyle/>
        <a:p>
          <a:endParaRPr lang="en-US"/>
        </a:p>
      </dgm:t>
    </dgm:pt>
    <dgm:pt modelId="{89E80058-6923-4E70-942A-789F1A6A6064}">
      <dgm:prSet/>
      <dgm:spPr/>
      <dgm:t>
        <a:bodyPr/>
        <a:lstStyle/>
        <a:p>
          <a:r>
            <a:rPr lang="en-US"/>
            <a:t>Strong/tough, cold - aband</a:t>
          </a:r>
        </a:p>
      </dgm:t>
    </dgm:pt>
    <dgm:pt modelId="{0DC1D7CB-0AAB-48F7-B9C5-DED708EB5D2E}" type="parTrans" cxnId="{CBFE4185-D1A8-49B4-B4DC-E860743E739B}">
      <dgm:prSet/>
      <dgm:spPr/>
      <dgm:t>
        <a:bodyPr/>
        <a:lstStyle/>
        <a:p>
          <a:endParaRPr lang="en-US"/>
        </a:p>
      </dgm:t>
    </dgm:pt>
    <dgm:pt modelId="{4824AC3E-6B4F-4E55-B396-B98AC9FB1ECB}" type="sibTrans" cxnId="{CBFE4185-D1A8-49B4-B4DC-E860743E739B}">
      <dgm:prSet/>
      <dgm:spPr/>
      <dgm:t>
        <a:bodyPr/>
        <a:lstStyle/>
        <a:p>
          <a:endParaRPr lang="en-US"/>
        </a:p>
      </dgm:t>
    </dgm:pt>
    <dgm:pt modelId="{B267CB7A-ABE5-9F41-83EA-C4652DB2AF4E}" type="pres">
      <dgm:prSet presAssocID="{A43A4CA6-9665-4AFE-937E-F82D2F581832}" presName="linear" presStyleCnt="0">
        <dgm:presLayoutVars>
          <dgm:dir/>
          <dgm:animLvl val="lvl"/>
          <dgm:resizeHandles val="exact"/>
        </dgm:presLayoutVars>
      </dgm:prSet>
      <dgm:spPr/>
    </dgm:pt>
    <dgm:pt modelId="{5F5B09AF-006E-D34B-9ECE-327C0540FADB}" type="pres">
      <dgm:prSet presAssocID="{1DEB4118-0FFB-401B-A939-D078975EDD97}" presName="parentLin" presStyleCnt="0"/>
      <dgm:spPr/>
    </dgm:pt>
    <dgm:pt modelId="{82E5F8B3-C5A0-AC4D-866D-A1076738A34D}" type="pres">
      <dgm:prSet presAssocID="{1DEB4118-0FFB-401B-A939-D078975EDD97}" presName="parentLeftMargin" presStyleLbl="node1" presStyleIdx="0" presStyleCnt="4"/>
      <dgm:spPr/>
    </dgm:pt>
    <dgm:pt modelId="{A10D31AD-8C3F-9B4C-BA2D-A73FA42DD312}" type="pres">
      <dgm:prSet presAssocID="{1DEB4118-0FFB-401B-A939-D078975EDD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E9F933-319D-0040-BD17-728C11542DB5}" type="pres">
      <dgm:prSet presAssocID="{1DEB4118-0FFB-401B-A939-D078975EDD97}" presName="negativeSpace" presStyleCnt="0"/>
      <dgm:spPr/>
    </dgm:pt>
    <dgm:pt modelId="{13D0402E-37E2-D24E-96F2-7CC94AC3F5FF}" type="pres">
      <dgm:prSet presAssocID="{1DEB4118-0FFB-401B-A939-D078975EDD97}" presName="childText" presStyleLbl="conFgAcc1" presStyleIdx="0" presStyleCnt="4">
        <dgm:presLayoutVars>
          <dgm:bulletEnabled val="1"/>
        </dgm:presLayoutVars>
      </dgm:prSet>
      <dgm:spPr/>
    </dgm:pt>
    <dgm:pt modelId="{4110977E-854C-684D-89AC-A221D5C670F1}" type="pres">
      <dgm:prSet presAssocID="{DA0EB9B5-05E6-4981-A9EF-D2F1C0E2B5E8}" presName="spaceBetweenRectangles" presStyleCnt="0"/>
      <dgm:spPr/>
    </dgm:pt>
    <dgm:pt modelId="{2A41F54C-50D3-2043-A2AD-7F800D25E741}" type="pres">
      <dgm:prSet presAssocID="{AE97032D-2CE5-45A2-BCC3-D5D148487335}" presName="parentLin" presStyleCnt="0"/>
      <dgm:spPr/>
    </dgm:pt>
    <dgm:pt modelId="{F0852575-1567-8540-A7B7-2D3F387B2CD0}" type="pres">
      <dgm:prSet presAssocID="{AE97032D-2CE5-45A2-BCC3-D5D148487335}" presName="parentLeftMargin" presStyleLbl="node1" presStyleIdx="0" presStyleCnt="4"/>
      <dgm:spPr/>
    </dgm:pt>
    <dgm:pt modelId="{C6217081-C91D-2948-AAE4-F1D5414803D4}" type="pres">
      <dgm:prSet presAssocID="{AE97032D-2CE5-45A2-BCC3-D5D1484873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57473C-C374-C544-B389-73C0CAAEE07D}" type="pres">
      <dgm:prSet presAssocID="{AE97032D-2CE5-45A2-BCC3-D5D148487335}" presName="negativeSpace" presStyleCnt="0"/>
      <dgm:spPr/>
    </dgm:pt>
    <dgm:pt modelId="{E7676A27-4D6A-934B-A212-2BD895596865}" type="pres">
      <dgm:prSet presAssocID="{AE97032D-2CE5-45A2-BCC3-D5D148487335}" presName="childText" presStyleLbl="conFgAcc1" presStyleIdx="1" presStyleCnt="4">
        <dgm:presLayoutVars>
          <dgm:bulletEnabled val="1"/>
        </dgm:presLayoutVars>
      </dgm:prSet>
      <dgm:spPr/>
    </dgm:pt>
    <dgm:pt modelId="{C8172DE6-B5DF-7746-B7B8-DD6BCC50A690}" type="pres">
      <dgm:prSet presAssocID="{71829E48-C99C-4A56-AA62-A22902CA8FEE}" presName="spaceBetweenRectangles" presStyleCnt="0"/>
      <dgm:spPr/>
    </dgm:pt>
    <dgm:pt modelId="{30D08978-2AA4-3E42-82D4-49ED0ECB421C}" type="pres">
      <dgm:prSet presAssocID="{A01D1F25-8022-4D70-87A2-352221F5073B}" presName="parentLin" presStyleCnt="0"/>
      <dgm:spPr/>
    </dgm:pt>
    <dgm:pt modelId="{DE3E05FC-261B-524A-8385-E554B44FA5A3}" type="pres">
      <dgm:prSet presAssocID="{A01D1F25-8022-4D70-87A2-352221F5073B}" presName="parentLeftMargin" presStyleLbl="node1" presStyleIdx="1" presStyleCnt="4"/>
      <dgm:spPr/>
    </dgm:pt>
    <dgm:pt modelId="{3D5A538A-5D30-5948-810D-A3991EF4FDC4}" type="pres">
      <dgm:prSet presAssocID="{A01D1F25-8022-4D70-87A2-352221F507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96B317-FD2C-BA4B-B557-03F7D8F6F7AE}" type="pres">
      <dgm:prSet presAssocID="{A01D1F25-8022-4D70-87A2-352221F5073B}" presName="negativeSpace" presStyleCnt="0"/>
      <dgm:spPr/>
    </dgm:pt>
    <dgm:pt modelId="{8DA45E9C-BD48-0740-9EB1-49992FE9F0AB}" type="pres">
      <dgm:prSet presAssocID="{A01D1F25-8022-4D70-87A2-352221F5073B}" presName="childText" presStyleLbl="conFgAcc1" presStyleIdx="2" presStyleCnt="4">
        <dgm:presLayoutVars>
          <dgm:bulletEnabled val="1"/>
        </dgm:presLayoutVars>
      </dgm:prSet>
      <dgm:spPr/>
    </dgm:pt>
    <dgm:pt modelId="{EFBEA64B-BCEA-3A40-8436-5FDE803B5464}" type="pres">
      <dgm:prSet presAssocID="{34AC5FD8-CCB2-4706-95DB-B5294CE5A89C}" presName="spaceBetweenRectangles" presStyleCnt="0"/>
      <dgm:spPr/>
    </dgm:pt>
    <dgm:pt modelId="{9487E0D2-A0ED-8747-AC50-5D8F4D503FA8}" type="pres">
      <dgm:prSet presAssocID="{F860D772-AAB2-4B47-BD86-FC32A787C554}" presName="parentLin" presStyleCnt="0"/>
      <dgm:spPr/>
    </dgm:pt>
    <dgm:pt modelId="{58971FC3-C2DE-CF47-B520-338165DB7578}" type="pres">
      <dgm:prSet presAssocID="{F860D772-AAB2-4B47-BD86-FC32A787C554}" presName="parentLeftMargin" presStyleLbl="node1" presStyleIdx="2" presStyleCnt="4"/>
      <dgm:spPr/>
    </dgm:pt>
    <dgm:pt modelId="{F1C35BF3-4A52-D548-94D0-6EE996F31DB8}" type="pres">
      <dgm:prSet presAssocID="{F860D772-AAB2-4B47-BD86-FC32A787C55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BB50C20-CB6D-BD4D-901E-FD4A4301F072}" type="pres">
      <dgm:prSet presAssocID="{F860D772-AAB2-4B47-BD86-FC32A787C554}" presName="negativeSpace" presStyleCnt="0"/>
      <dgm:spPr/>
    </dgm:pt>
    <dgm:pt modelId="{FFF9D291-5E1A-964E-A35B-A85FA5106218}" type="pres">
      <dgm:prSet presAssocID="{F860D772-AAB2-4B47-BD86-FC32A787C55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3C8162E-D0F3-9B4E-81A8-0D900F4835F6}" type="presOf" srcId="{1DEB4118-0FFB-401B-A939-D078975EDD97}" destId="{82E5F8B3-C5A0-AC4D-866D-A1076738A34D}" srcOrd="0" destOrd="0" presId="urn:microsoft.com/office/officeart/2005/8/layout/list1"/>
    <dgm:cxn modelId="{2008F82E-33E9-B945-BE89-35CF239F035E}" type="presOf" srcId="{A01D1F25-8022-4D70-87A2-352221F5073B}" destId="{DE3E05FC-261B-524A-8385-E554B44FA5A3}" srcOrd="0" destOrd="0" presId="urn:microsoft.com/office/officeart/2005/8/layout/list1"/>
    <dgm:cxn modelId="{D6B1D132-AB0E-DD4B-84CB-A7FA8CCD1093}" type="presOf" srcId="{7406C218-335A-4FD2-A393-C524F0793B93}" destId="{E7676A27-4D6A-934B-A212-2BD895596865}" srcOrd="0" destOrd="0" presId="urn:microsoft.com/office/officeart/2005/8/layout/list1"/>
    <dgm:cxn modelId="{C048FC33-448F-4AF5-BD52-484E5048077F}" srcId="{A01D1F25-8022-4D70-87A2-352221F5073B}" destId="{167DA70D-906E-4FB8-946D-12FEBE70CF2B}" srcOrd="0" destOrd="0" parTransId="{0B2B679B-2DCC-40E6-993B-128FDCAD71DE}" sibTransId="{9F81CE55-9D2C-45C2-B27B-93E58DFC146C}"/>
    <dgm:cxn modelId="{C992BB39-9351-A14A-9027-033DECD0AEE6}" type="presOf" srcId="{AE97032D-2CE5-45A2-BCC3-D5D148487335}" destId="{F0852575-1567-8540-A7B7-2D3F387B2CD0}" srcOrd="0" destOrd="0" presId="urn:microsoft.com/office/officeart/2005/8/layout/list1"/>
    <dgm:cxn modelId="{DB802442-62FC-5342-B456-60CF6FF01F9D}" type="presOf" srcId="{F860D772-AAB2-4B47-BD86-FC32A787C554}" destId="{58971FC3-C2DE-CF47-B520-338165DB7578}" srcOrd="0" destOrd="0" presId="urn:microsoft.com/office/officeart/2005/8/layout/list1"/>
    <dgm:cxn modelId="{BCED474E-0186-5D44-A3C7-E3E68ACFC258}" type="presOf" srcId="{F860D772-AAB2-4B47-BD86-FC32A787C554}" destId="{F1C35BF3-4A52-D548-94D0-6EE996F31DB8}" srcOrd="1" destOrd="0" presId="urn:microsoft.com/office/officeart/2005/8/layout/list1"/>
    <dgm:cxn modelId="{79863261-A02C-7A46-8D93-9EDCE638323C}" type="presOf" srcId="{E82F2391-58FC-4EF8-924E-5339F8B6D40D}" destId="{8DA45E9C-BD48-0740-9EB1-49992FE9F0AB}" srcOrd="0" destOrd="1" presId="urn:microsoft.com/office/officeart/2005/8/layout/list1"/>
    <dgm:cxn modelId="{B0B4986A-6163-41A7-A267-A8D56072CC1E}" srcId="{1DEB4118-0FFB-401B-A939-D078975EDD97}" destId="{2B40B345-1CE8-4153-B53A-2E4EFCFAC238}" srcOrd="0" destOrd="0" parTransId="{14E46E3A-E1FC-4F39-B052-9708B9CD809E}" sibTransId="{40967837-D03F-4E90-9266-CE1C2D3B0756}"/>
    <dgm:cxn modelId="{390B2E7B-2861-4749-8A3E-8223FE0659DC}" type="presOf" srcId="{167DA70D-906E-4FB8-946D-12FEBE70CF2B}" destId="{8DA45E9C-BD48-0740-9EB1-49992FE9F0AB}" srcOrd="0" destOrd="0" presId="urn:microsoft.com/office/officeart/2005/8/layout/list1"/>
    <dgm:cxn modelId="{6A914F7F-5458-4E24-B789-6B623728C9D7}" srcId="{A01D1F25-8022-4D70-87A2-352221F5073B}" destId="{E82F2391-58FC-4EF8-924E-5339F8B6D40D}" srcOrd="1" destOrd="0" parTransId="{810E1E2D-C0F2-4B9F-AA0F-F977BE1AF53E}" sibTransId="{43B2D5D7-7550-4BE3-9239-FBDF9ED7DA9B}"/>
    <dgm:cxn modelId="{353D1880-84BD-4B6F-A369-435595E3485B}" srcId="{AE97032D-2CE5-45A2-BCC3-D5D148487335}" destId="{7406C218-335A-4FD2-A393-C524F0793B93}" srcOrd="0" destOrd="0" parTransId="{8ED8ACEA-FAFB-45D0-8C96-5D48DBE078A8}" sibTransId="{38128521-5D4E-4C09-93D4-E6401B2D320F}"/>
    <dgm:cxn modelId="{28A28483-45BA-FA46-BE24-2118D6A2014E}" type="presOf" srcId="{1DEB4118-0FFB-401B-A939-D078975EDD97}" destId="{A10D31AD-8C3F-9B4C-BA2D-A73FA42DD312}" srcOrd="1" destOrd="0" presId="urn:microsoft.com/office/officeart/2005/8/layout/list1"/>
    <dgm:cxn modelId="{CBFE4185-D1A8-49B4-B4DC-E860743E739B}" srcId="{F860D772-AAB2-4B47-BD86-FC32A787C554}" destId="{89E80058-6923-4E70-942A-789F1A6A6064}" srcOrd="0" destOrd="0" parTransId="{0DC1D7CB-0AAB-48F7-B9C5-DED708EB5D2E}" sibTransId="{4824AC3E-6B4F-4E55-B396-B98AC9FB1ECB}"/>
    <dgm:cxn modelId="{BD9BAB8B-A6E2-FF44-803C-AA5488471560}" type="presOf" srcId="{89E80058-6923-4E70-942A-789F1A6A6064}" destId="{FFF9D291-5E1A-964E-A35B-A85FA5106218}" srcOrd="0" destOrd="0" presId="urn:microsoft.com/office/officeart/2005/8/layout/list1"/>
    <dgm:cxn modelId="{469438AD-0CB8-4967-8569-CEEABE05928F}" srcId="{A43A4CA6-9665-4AFE-937E-F82D2F581832}" destId="{F860D772-AAB2-4B47-BD86-FC32A787C554}" srcOrd="3" destOrd="0" parTransId="{BE79E976-250E-4ACD-8501-A0E9DECEACBF}" sibTransId="{D3228AFC-2F08-4527-958E-298DDF045240}"/>
    <dgm:cxn modelId="{E8B6FDAE-CCB4-934C-BDE6-606F91268897}" type="presOf" srcId="{2B40B345-1CE8-4153-B53A-2E4EFCFAC238}" destId="{13D0402E-37E2-D24E-96F2-7CC94AC3F5FF}" srcOrd="0" destOrd="0" presId="urn:microsoft.com/office/officeart/2005/8/layout/list1"/>
    <dgm:cxn modelId="{3B4157CF-8480-4718-9144-2BD6BD109F29}" srcId="{A43A4CA6-9665-4AFE-937E-F82D2F581832}" destId="{AE97032D-2CE5-45A2-BCC3-D5D148487335}" srcOrd="1" destOrd="0" parTransId="{914FCCBE-D7D0-425C-A4DC-B55EFB1995FA}" sibTransId="{71829E48-C99C-4A56-AA62-A22902CA8FEE}"/>
    <dgm:cxn modelId="{45CE82DC-A438-C74D-AEB3-5590B049218E}" type="presOf" srcId="{A01D1F25-8022-4D70-87A2-352221F5073B}" destId="{3D5A538A-5D30-5948-810D-A3991EF4FDC4}" srcOrd="1" destOrd="0" presId="urn:microsoft.com/office/officeart/2005/8/layout/list1"/>
    <dgm:cxn modelId="{2ED976F0-F71E-EA4D-A511-D7E7BAF01239}" type="presOf" srcId="{AE97032D-2CE5-45A2-BCC3-D5D148487335}" destId="{C6217081-C91D-2948-AAE4-F1D5414803D4}" srcOrd="1" destOrd="0" presId="urn:microsoft.com/office/officeart/2005/8/layout/list1"/>
    <dgm:cxn modelId="{DF3FABF2-B5A5-D54A-A970-A96E97217575}" type="presOf" srcId="{A43A4CA6-9665-4AFE-937E-F82D2F581832}" destId="{B267CB7A-ABE5-9F41-83EA-C4652DB2AF4E}" srcOrd="0" destOrd="0" presId="urn:microsoft.com/office/officeart/2005/8/layout/list1"/>
    <dgm:cxn modelId="{E628B9F5-10EC-43EA-8224-CCFCF504C43C}" srcId="{A43A4CA6-9665-4AFE-937E-F82D2F581832}" destId="{A01D1F25-8022-4D70-87A2-352221F5073B}" srcOrd="2" destOrd="0" parTransId="{69B47407-043C-4EA8-8124-4E493D81076D}" sibTransId="{34AC5FD8-CCB2-4706-95DB-B5294CE5A89C}"/>
    <dgm:cxn modelId="{43703EFA-49E7-47EA-B9E7-B4330282E1EE}" srcId="{A43A4CA6-9665-4AFE-937E-F82D2F581832}" destId="{1DEB4118-0FFB-401B-A939-D078975EDD97}" srcOrd="0" destOrd="0" parTransId="{0BE23AB8-6CCC-423C-A398-FBD844BBA070}" sibTransId="{DA0EB9B5-05E6-4981-A9EF-D2F1C0E2B5E8}"/>
    <dgm:cxn modelId="{D25401DF-792D-D943-ABEC-42871E43B3BD}" type="presParOf" srcId="{B267CB7A-ABE5-9F41-83EA-C4652DB2AF4E}" destId="{5F5B09AF-006E-D34B-9ECE-327C0540FADB}" srcOrd="0" destOrd="0" presId="urn:microsoft.com/office/officeart/2005/8/layout/list1"/>
    <dgm:cxn modelId="{FFB0318F-634C-1A4B-82F3-3D7F292B703D}" type="presParOf" srcId="{5F5B09AF-006E-D34B-9ECE-327C0540FADB}" destId="{82E5F8B3-C5A0-AC4D-866D-A1076738A34D}" srcOrd="0" destOrd="0" presId="urn:microsoft.com/office/officeart/2005/8/layout/list1"/>
    <dgm:cxn modelId="{23F1CF57-9AAC-BD4F-A5DA-B6806C98FB9C}" type="presParOf" srcId="{5F5B09AF-006E-D34B-9ECE-327C0540FADB}" destId="{A10D31AD-8C3F-9B4C-BA2D-A73FA42DD312}" srcOrd="1" destOrd="0" presId="urn:microsoft.com/office/officeart/2005/8/layout/list1"/>
    <dgm:cxn modelId="{236A6CDB-3DC4-4647-B171-5501CC768DDD}" type="presParOf" srcId="{B267CB7A-ABE5-9F41-83EA-C4652DB2AF4E}" destId="{0EE9F933-319D-0040-BD17-728C11542DB5}" srcOrd="1" destOrd="0" presId="urn:microsoft.com/office/officeart/2005/8/layout/list1"/>
    <dgm:cxn modelId="{D0FD4F80-5AAC-D14E-9E68-36A94D10A05D}" type="presParOf" srcId="{B267CB7A-ABE5-9F41-83EA-C4652DB2AF4E}" destId="{13D0402E-37E2-D24E-96F2-7CC94AC3F5FF}" srcOrd="2" destOrd="0" presId="urn:microsoft.com/office/officeart/2005/8/layout/list1"/>
    <dgm:cxn modelId="{37C7EB88-8B5C-E64D-954B-0FFE1C0A812A}" type="presParOf" srcId="{B267CB7A-ABE5-9F41-83EA-C4652DB2AF4E}" destId="{4110977E-854C-684D-89AC-A221D5C670F1}" srcOrd="3" destOrd="0" presId="urn:microsoft.com/office/officeart/2005/8/layout/list1"/>
    <dgm:cxn modelId="{06A7AE70-D2E5-304B-B459-2AF9BCD3B3C4}" type="presParOf" srcId="{B267CB7A-ABE5-9F41-83EA-C4652DB2AF4E}" destId="{2A41F54C-50D3-2043-A2AD-7F800D25E741}" srcOrd="4" destOrd="0" presId="urn:microsoft.com/office/officeart/2005/8/layout/list1"/>
    <dgm:cxn modelId="{5F43DED7-CD53-4F46-94D7-60BA32234C52}" type="presParOf" srcId="{2A41F54C-50D3-2043-A2AD-7F800D25E741}" destId="{F0852575-1567-8540-A7B7-2D3F387B2CD0}" srcOrd="0" destOrd="0" presId="urn:microsoft.com/office/officeart/2005/8/layout/list1"/>
    <dgm:cxn modelId="{F8C5687B-BD51-F442-AC6F-A710DFA4D982}" type="presParOf" srcId="{2A41F54C-50D3-2043-A2AD-7F800D25E741}" destId="{C6217081-C91D-2948-AAE4-F1D5414803D4}" srcOrd="1" destOrd="0" presId="urn:microsoft.com/office/officeart/2005/8/layout/list1"/>
    <dgm:cxn modelId="{525E7EC0-7522-5747-A59A-F752CF043A5C}" type="presParOf" srcId="{B267CB7A-ABE5-9F41-83EA-C4652DB2AF4E}" destId="{4157473C-C374-C544-B389-73C0CAAEE07D}" srcOrd="5" destOrd="0" presId="urn:microsoft.com/office/officeart/2005/8/layout/list1"/>
    <dgm:cxn modelId="{62566DC5-A28E-1C4C-BEAF-28D86FF54FBF}" type="presParOf" srcId="{B267CB7A-ABE5-9F41-83EA-C4652DB2AF4E}" destId="{E7676A27-4D6A-934B-A212-2BD895596865}" srcOrd="6" destOrd="0" presId="urn:microsoft.com/office/officeart/2005/8/layout/list1"/>
    <dgm:cxn modelId="{BEC6CCA5-668E-9E43-ACB0-BEC0C4FBD878}" type="presParOf" srcId="{B267CB7A-ABE5-9F41-83EA-C4652DB2AF4E}" destId="{C8172DE6-B5DF-7746-B7B8-DD6BCC50A690}" srcOrd="7" destOrd="0" presId="urn:microsoft.com/office/officeart/2005/8/layout/list1"/>
    <dgm:cxn modelId="{EAF1601F-F2AE-2945-A1D8-147116FECD17}" type="presParOf" srcId="{B267CB7A-ABE5-9F41-83EA-C4652DB2AF4E}" destId="{30D08978-2AA4-3E42-82D4-49ED0ECB421C}" srcOrd="8" destOrd="0" presId="urn:microsoft.com/office/officeart/2005/8/layout/list1"/>
    <dgm:cxn modelId="{A8545C7C-4056-6648-BBA3-87D82521A675}" type="presParOf" srcId="{30D08978-2AA4-3E42-82D4-49ED0ECB421C}" destId="{DE3E05FC-261B-524A-8385-E554B44FA5A3}" srcOrd="0" destOrd="0" presId="urn:microsoft.com/office/officeart/2005/8/layout/list1"/>
    <dgm:cxn modelId="{15EF611E-2496-8C42-8468-96219A90661E}" type="presParOf" srcId="{30D08978-2AA4-3E42-82D4-49ED0ECB421C}" destId="{3D5A538A-5D30-5948-810D-A3991EF4FDC4}" srcOrd="1" destOrd="0" presId="urn:microsoft.com/office/officeart/2005/8/layout/list1"/>
    <dgm:cxn modelId="{FC16E058-35A4-E54F-A17C-C230ED03910F}" type="presParOf" srcId="{B267CB7A-ABE5-9F41-83EA-C4652DB2AF4E}" destId="{6B96B317-FD2C-BA4B-B557-03F7D8F6F7AE}" srcOrd="9" destOrd="0" presId="urn:microsoft.com/office/officeart/2005/8/layout/list1"/>
    <dgm:cxn modelId="{430E4A72-FC58-B649-9D35-350345FC5393}" type="presParOf" srcId="{B267CB7A-ABE5-9F41-83EA-C4652DB2AF4E}" destId="{8DA45E9C-BD48-0740-9EB1-49992FE9F0AB}" srcOrd="10" destOrd="0" presId="urn:microsoft.com/office/officeart/2005/8/layout/list1"/>
    <dgm:cxn modelId="{9150BD9C-7FE5-A744-9E68-9ED147C6C9D6}" type="presParOf" srcId="{B267CB7A-ABE5-9F41-83EA-C4652DB2AF4E}" destId="{EFBEA64B-BCEA-3A40-8436-5FDE803B5464}" srcOrd="11" destOrd="0" presId="urn:microsoft.com/office/officeart/2005/8/layout/list1"/>
    <dgm:cxn modelId="{828B1EB5-F3A2-994A-ACB3-57872046E674}" type="presParOf" srcId="{B267CB7A-ABE5-9F41-83EA-C4652DB2AF4E}" destId="{9487E0D2-A0ED-8747-AC50-5D8F4D503FA8}" srcOrd="12" destOrd="0" presId="urn:microsoft.com/office/officeart/2005/8/layout/list1"/>
    <dgm:cxn modelId="{4382D98A-7016-1949-9B0E-D479DA11A8A0}" type="presParOf" srcId="{9487E0D2-A0ED-8747-AC50-5D8F4D503FA8}" destId="{58971FC3-C2DE-CF47-B520-338165DB7578}" srcOrd="0" destOrd="0" presId="urn:microsoft.com/office/officeart/2005/8/layout/list1"/>
    <dgm:cxn modelId="{F5DE12FA-4E69-0040-BE0C-6A5873BB6048}" type="presParOf" srcId="{9487E0D2-A0ED-8747-AC50-5D8F4D503FA8}" destId="{F1C35BF3-4A52-D548-94D0-6EE996F31DB8}" srcOrd="1" destOrd="0" presId="urn:microsoft.com/office/officeart/2005/8/layout/list1"/>
    <dgm:cxn modelId="{4A7822EB-F7ED-5C4B-BC36-23918BE96696}" type="presParOf" srcId="{B267CB7A-ABE5-9F41-83EA-C4652DB2AF4E}" destId="{8BB50C20-CB6D-BD4D-901E-FD4A4301F072}" srcOrd="13" destOrd="0" presId="urn:microsoft.com/office/officeart/2005/8/layout/list1"/>
    <dgm:cxn modelId="{CCFADB7C-5CE2-7542-94BB-7556B3E33F79}" type="presParOf" srcId="{B267CB7A-ABE5-9F41-83EA-C4652DB2AF4E}" destId="{FFF9D291-5E1A-964E-A35B-A85FA51062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CE3F7-FF35-3E4D-9A77-6D7B562F9B51}">
      <dsp:nvSpPr>
        <dsp:cNvPr id="0" name=""/>
        <dsp:cNvSpPr/>
      </dsp:nvSpPr>
      <dsp:spPr>
        <a:xfrm>
          <a:off x="0" y="11872"/>
          <a:ext cx="5906327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Visibility </a:t>
          </a:r>
        </a:p>
      </dsp:txBody>
      <dsp:txXfrm>
        <a:off x="70251" y="82123"/>
        <a:ext cx="5765825" cy="1298597"/>
      </dsp:txXfrm>
    </dsp:sp>
    <dsp:sp modelId="{46E6F3DD-D86E-1D4F-9681-4D74FC4C8BE8}">
      <dsp:nvSpPr>
        <dsp:cNvPr id="0" name=""/>
        <dsp:cNvSpPr/>
      </dsp:nvSpPr>
      <dsp:spPr>
        <a:xfrm>
          <a:off x="0" y="1623772"/>
          <a:ext cx="5906327" cy="1439099"/>
        </a:xfrm>
        <a:prstGeom prst="roundRect">
          <a:avLst/>
        </a:prstGeom>
        <a:solidFill>
          <a:schemeClr val="accent5">
            <a:hueOff val="-786995"/>
            <a:satOff val="6346"/>
            <a:lumOff val="58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Contrast</a:t>
          </a:r>
        </a:p>
      </dsp:txBody>
      <dsp:txXfrm>
        <a:off x="70251" y="1694023"/>
        <a:ext cx="5765825" cy="1298597"/>
      </dsp:txXfrm>
    </dsp:sp>
    <dsp:sp modelId="{D22A668F-DE5A-0246-8E0D-523604D9DCDB}">
      <dsp:nvSpPr>
        <dsp:cNvPr id="0" name=""/>
        <dsp:cNvSpPr/>
      </dsp:nvSpPr>
      <dsp:spPr>
        <a:xfrm>
          <a:off x="0" y="3235672"/>
          <a:ext cx="5906327" cy="1439099"/>
        </a:xfrm>
        <a:prstGeom prst="roundRect">
          <a:avLst/>
        </a:prstGeom>
        <a:solidFill>
          <a:schemeClr val="accent5">
            <a:hueOff val="-1573990"/>
            <a:satOff val="12692"/>
            <a:lumOff val="1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Assimiliation</a:t>
          </a:r>
        </a:p>
      </dsp:txBody>
      <dsp:txXfrm>
        <a:off x="70251" y="3305923"/>
        <a:ext cx="5765825" cy="1298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3144C-76BE-3F4A-A2E0-3915BB339D27}">
      <dsp:nvSpPr>
        <dsp:cNvPr id="0" name=""/>
        <dsp:cNvSpPr/>
      </dsp:nvSpPr>
      <dsp:spPr>
        <a:xfrm>
          <a:off x="0" y="944384"/>
          <a:ext cx="5906327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312420" rIns="4583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who gets invited to hang out, grab a beer, etc.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Mixing business and pleasure at men-only organizations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“pre-meeting meetings”</a:t>
          </a:r>
        </a:p>
      </dsp:txBody>
      <dsp:txXfrm>
        <a:off x="0" y="944384"/>
        <a:ext cx="5906327" cy="1346625"/>
      </dsp:txXfrm>
    </dsp:sp>
    <dsp:sp modelId="{EEE15BDC-B49D-B643-81D0-224A698D7049}">
      <dsp:nvSpPr>
        <dsp:cNvPr id="0" name=""/>
        <dsp:cNvSpPr/>
      </dsp:nvSpPr>
      <dsp:spPr>
        <a:xfrm>
          <a:off x="295316" y="722984"/>
          <a:ext cx="4134429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Informal mechanisms of gatekeeping – </a:t>
          </a:r>
        </a:p>
      </dsp:txBody>
      <dsp:txXfrm>
        <a:off x="316932" y="744600"/>
        <a:ext cx="4091197" cy="399568"/>
      </dsp:txXfrm>
    </dsp:sp>
    <dsp:sp modelId="{18EF5EEF-7752-E147-BBF5-9EF9D32D5A28}">
      <dsp:nvSpPr>
        <dsp:cNvPr id="0" name=""/>
        <dsp:cNvSpPr/>
      </dsp:nvSpPr>
      <dsp:spPr>
        <a:xfrm>
          <a:off x="0" y="2593409"/>
          <a:ext cx="5906327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573990"/>
              <a:satOff val="1269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312420" rIns="4583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“What are you girls talking about?”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Show loyalty by keeping other women down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“one of the guys”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Okay being butt of the joke</a:t>
          </a:r>
        </a:p>
      </dsp:txBody>
      <dsp:txXfrm>
        <a:off x="0" y="2593409"/>
        <a:ext cx="5906327" cy="1370250"/>
      </dsp:txXfrm>
    </dsp:sp>
    <dsp:sp modelId="{01A05124-B71B-284A-BB2B-018824B007D9}">
      <dsp:nvSpPr>
        <dsp:cNvPr id="0" name=""/>
        <dsp:cNvSpPr/>
      </dsp:nvSpPr>
      <dsp:spPr>
        <a:xfrm>
          <a:off x="295316" y="2372010"/>
          <a:ext cx="4134429" cy="442800"/>
        </a:xfrm>
        <a:prstGeom prst="roundRect">
          <a:avLst/>
        </a:prstGeom>
        <a:solidFill>
          <a:schemeClr val="accent5">
            <a:hueOff val="-1573990"/>
            <a:satOff val="12692"/>
            <a:lumOff val="1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Loyalty tests</a:t>
          </a:r>
        </a:p>
      </dsp:txBody>
      <dsp:txXfrm>
        <a:off x="316932" y="2393626"/>
        <a:ext cx="409119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402E-37E2-D24E-96F2-7CC94AC3F5FF}">
      <dsp:nvSpPr>
        <dsp:cNvPr id="0" name=""/>
        <dsp:cNvSpPr/>
      </dsp:nvSpPr>
      <dsp:spPr>
        <a:xfrm>
          <a:off x="0" y="382109"/>
          <a:ext cx="590632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312420" rIns="4583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Expected to nurture, emotionally soothe men co-workers</a:t>
          </a:r>
        </a:p>
      </dsp:txBody>
      <dsp:txXfrm>
        <a:off x="0" y="382109"/>
        <a:ext cx="5906327" cy="850500"/>
      </dsp:txXfrm>
    </dsp:sp>
    <dsp:sp modelId="{A10D31AD-8C3F-9B4C-BA2D-A73FA42DD312}">
      <dsp:nvSpPr>
        <dsp:cNvPr id="0" name=""/>
        <dsp:cNvSpPr/>
      </dsp:nvSpPr>
      <dsp:spPr>
        <a:xfrm>
          <a:off x="295316" y="160709"/>
          <a:ext cx="4134429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Mother</a:t>
          </a:r>
        </a:p>
      </dsp:txBody>
      <dsp:txXfrm>
        <a:off x="316932" y="182325"/>
        <a:ext cx="4091197" cy="399568"/>
      </dsp:txXfrm>
    </dsp:sp>
    <dsp:sp modelId="{E7676A27-4D6A-934B-A212-2BD895596865}">
      <dsp:nvSpPr>
        <dsp:cNvPr id="0" name=""/>
        <dsp:cNvSpPr/>
      </dsp:nvSpPr>
      <dsp:spPr>
        <a:xfrm>
          <a:off x="0" y="1535010"/>
          <a:ext cx="590632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524663"/>
              <a:satOff val="423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312420" rIns="4583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Seen as sexually desirable, available (may be intentional or put-upon by ‘protector’ men)</a:t>
          </a:r>
        </a:p>
      </dsp:txBody>
      <dsp:txXfrm>
        <a:off x="0" y="1535010"/>
        <a:ext cx="5906327" cy="850500"/>
      </dsp:txXfrm>
    </dsp:sp>
    <dsp:sp modelId="{C6217081-C91D-2948-AAE4-F1D5414803D4}">
      <dsp:nvSpPr>
        <dsp:cNvPr id="0" name=""/>
        <dsp:cNvSpPr/>
      </dsp:nvSpPr>
      <dsp:spPr>
        <a:xfrm>
          <a:off x="295316" y="1313610"/>
          <a:ext cx="4134429" cy="442800"/>
        </a:xfrm>
        <a:prstGeom prst="roundRect">
          <a:avLst/>
        </a:prstGeom>
        <a:solidFill>
          <a:schemeClr val="accent5">
            <a:hueOff val="-524663"/>
            <a:satOff val="4231"/>
            <a:lumOff val="39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Seductress</a:t>
          </a:r>
        </a:p>
      </dsp:txBody>
      <dsp:txXfrm>
        <a:off x="316932" y="1335226"/>
        <a:ext cx="4091197" cy="399568"/>
      </dsp:txXfrm>
    </dsp:sp>
    <dsp:sp modelId="{8DA45E9C-BD48-0740-9EB1-49992FE9F0AB}">
      <dsp:nvSpPr>
        <dsp:cNvPr id="0" name=""/>
        <dsp:cNvSpPr/>
      </dsp:nvSpPr>
      <dsp:spPr>
        <a:xfrm>
          <a:off x="0" y="2687909"/>
          <a:ext cx="5906327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049327"/>
              <a:satOff val="846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312420" rIns="4583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Treated as a cheerleader for men coworkers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‘look-what-she-can-do-and-she’s-only-a-woman’</a:t>
          </a:r>
        </a:p>
      </dsp:txBody>
      <dsp:txXfrm>
        <a:off x="0" y="2687909"/>
        <a:ext cx="5906327" cy="897750"/>
      </dsp:txXfrm>
    </dsp:sp>
    <dsp:sp modelId="{3D5A538A-5D30-5948-810D-A3991EF4FDC4}">
      <dsp:nvSpPr>
        <dsp:cNvPr id="0" name=""/>
        <dsp:cNvSpPr/>
      </dsp:nvSpPr>
      <dsp:spPr>
        <a:xfrm>
          <a:off x="295316" y="2466510"/>
          <a:ext cx="4134429" cy="442800"/>
        </a:xfrm>
        <a:prstGeom prst="roundRect">
          <a:avLst/>
        </a:prstGeom>
        <a:solidFill>
          <a:schemeClr val="accent5">
            <a:hueOff val="-1049327"/>
            <a:satOff val="8461"/>
            <a:lumOff val="78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Pet</a:t>
          </a:r>
        </a:p>
      </dsp:txBody>
      <dsp:txXfrm>
        <a:off x="316932" y="2488126"/>
        <a:ext cx="4091197" cy="399568"/>
      </dsp:txXfrm>
    </dsp:sp>
    <dsp:sp modelId="{FFF9D291-5E1A-964E-A35B-A85FA5106218}">
      <dsp:nvSpPr>
        <dsp:cNvPr id="0" name=""/>
        <dsp:cNvSpPr/>
      </dsp:nvSpPr>
      <dsp:spPr>
        <a:xfrm>
          <a:off x="0" y="3888060"/>
          <a:ext cx="5906327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573990"/>
              <a:satOff val="1269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312420" rIns="4583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Strong/tough, cold - aband</a:t>
          </a:r>
        </a:p>
      </dsp:txBody>
      <dsp:txXfrm>
        <a:off x="0" y="3888060"/>
        <a:ext cx="5906327" cy="637875"/>
      </dsp:txXfrm>
    </dsp:sp>
    <dsp:sp modelId="{F1C35BF3-4A52-D548-94D0-6EE996F31DB8}">
      <dsp:nvSpPr>
        <dsp:cNvPr id="0" name=""/>
        <dsp:cNvSpPr/>
      </dsp:nvSpPr>
      <dsp:spPr>
        <a:xfrm>
          <a:off x="295316" y="3666660"/>
          <a:ext cx="4134429" cy="442800"/>
        </a:xfrm>
        <a:prstGeom prst="roundRect">
          <a:avLst/>
        </a:prstGeom>
        <a:solidFill>
          <a:schemeClr val="accent5">
            <a:hueOff val="-1573990"/>
            <a:satOff val="12692"/>
            <a:lumOff val="1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Iron Maiden</a:t>
          </a:r>
        </a:p>
      </dsp:txBody>
      <dsp:txXfrm>
        <a:off x="316932" y="3688276"/>
        <a:ext cx="409119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3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016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09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4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5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1DDC-014C-D302-C5C0-D006D288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Tokenism, Glass Escalators, and Intersectionality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571D-7C61-F993-F2FB-F5478DAFE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</p:spTree>
    <p:extLst>
      <p:ext uri="{BB962C8B-B14F-4D97-AF65-F5344CB8AC3E}">
        <p14:creationId xmlns:p14="http://schemas.microsoft.com/office/powerpoint/2010/main" val="82323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985-4EC2-9C95-9DDE-EDEA7745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800" dirty="0"/>
              <a:t>Double 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CB1E-3A75-D2D0-B463-DBA9FD3F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“It’s okay for women to have these jobs, as long as they don’t zoom by </a:t>
            </a:r>
            <a:r>
              <a:rPr lang="en-US" sz="2000" i="1" dirty="0"/>
              <a:t>me</a:t>
            </a:r>
            <a:r>
              <a:rPr lang="en-US" sz="2000" dirty="0"/>
              <a:t>” (Kanter 1997:217)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02D6-AF18-9187-1582-4D99B90101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931670"/>
            <a:ext cx="3810001" cy="3225251"/>
          </a:xfrm>
        </p:spPr>
        <p:txBody>
          <a:bodyPr/>
          <a:lstStyle/>
          <a:p>
            <a:r>
              <a:rPr lang="en-US" dirty="0"/>
              <a:t>…</a:t>
            </a:r>
            <a:r>
              <a:rPr lang="en-US" sz="1800" dirty="0"/>
              <a:t>fired a woman for </a:t>
            </a:r>
            <a:r>
              <a:rPr lang="en-US" sz="1800" b="1" dirty="0"/>
              <a:t>not being aggressive enough </a:t>
            </a:r>
            <a:r>
              <a:rPr lang="en-US" sz="1800" dirty="0"/>
              <a:t>and then reprimanded another woman who had “brought in the largest amount of new business during the past year…for being ‘</a:t>
            </a:r>
            <a:r>
              <a:rPr lang="en-US" sz="1800" b="1" dirty="0"/>
              <a:t>too aggressive, too much of a hustler</a:t>
            </a:r>
            <a:r>
              <a:rPr lang="en-US" sz="1800" dirty="0"/>
              <a:t>’”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68E-58F5-1200-5C7E-72F5486F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- Boundary maintenance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9EB0-D4FA-119C-4EE8-6E1DBC3A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544273"/>
          </a:xfrm>
        </p:spPr>
        <p:txBody>
          <a:bodyPr>
            <a:normAutofit/>
          </a:bodyPr>
          <a:lstStyle/>
          <a:p>
            <a:r>
              <a:rPr lang="en-US" dirty="0"/>
              <a:t>Dominant members emphasize differences between dominant group and minority group </a:t>
            </a:r>
          </a:p>
          <a:p>
            <a:r>
              <a:rPr lang="en-US" dirty="0"/>
              <a:t>When women present in informal social situations, men were more likely to:</a:t>
            </a:r>
          </a:p>
          <a:p>
            <a:pPr lvl="1"/>
            <a:r>
              <a:rPr lang="en-US" dirty="0"/>
              <a:t>Talk about how ‘masculine prowess’ led to success – sexual innuendos or stories, sexual harassment, instances of aggression</a:t>
            </a:r>
          </a:p>
          <a:p>
            <a:pPr lvl="1"/>
            <a:r>
              <a:rPr lang="en-US" dirty="0"/>
              <a:t>Women report feeling ‘tested’ </a:t>
            </a:r>
          </a:p>
          <a:p>
            <a:r>
              <a:rPr lang="en-US" dirty="0"/>
              <a:t>“Can we still____ now that women are here?”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8A28E2A-F0CD-DA7C-8A82-ECA8FD8F3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708" y="2222500"/>
            <a:ext cx="5055033" cy="3638550"/>
          </a:xfrm>
        </p:spPr>
      </p:pic>
    </p:spTree>
    <p:extLst>
      <p:ext uri="{BB962C8B-B14F-4D97-AF65-F5344CB8AC3E}">
        <p14:creationId xmlns:p14="http://schemas.microsoft.com/office/powerpoint/2010/main" val="130731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E85D-0843-3779-A348-D0951BC3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How does contrast manifest socially?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BD34F-CB2C-FADB-AEAB-0BA1F6ED7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69550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97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3C45-74C5-308D-309B-44AEB5D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'High performing’</a:t>
            </a:r>
            <a:br>
              <a:rPr lang="en-US" sz="3600" dirty="0"/>
            </a:br>
            <a:r>
              <a:rPr lang="en-US" sz="3600" dirty="0"/>
              <a:t> women can become gatekeepers themselves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D276B-ADB8-EB96-3EA7-E5E67B16B6CD}"/>
              </a:ext>
            </a:extLst>
          </p:cNvPr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Boundary maintenance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48CBF5D-240E-14CC-36A5-8EFCC0063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834481"/>
            <a:ext cx="10223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7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E7E-667D-5023-CF43-8AD9509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30EC-8688-6F31-CC59-F46D8642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+ Contrast make the social characteristic that is different between the dominant and minority group </a:t>
            </a:r>
            <a:r>
              <a:rPr lang="en-US" b="1" dirty="0"/>
              <a:t>salient</a:t>
            </a:r>
          </a:p>
          <a:p>
            <a:pPr lvl="1"/>
            <a:r>
              <a:rPr lang="en-US" dirty="0"/>
              <a:t>in this case, activates gender beliefs about how men should act and how women should act</a:t>
            </a:r>
          </a:p>
          <a:p>
            <a:r>
              <a:rPr lang="en-US" dirty="0"/>
              <a:t>The consequences are that members of the minority group are </a:t>
            </a:r>
            <a:r>
              <a:rPr lang="en-US" b="1" dirty="0"/>
              <a:t>influenced</a:t>
            </a:r>
            <a:r>
              <a:rPr lang="en-US" dirty="0"/>
              <a:t> to fill stereotypical role behavior </a:t>
            </a:r>
          </a:p>
          <a:p>
            <a:pPr lvl="1"/>
            <a:r>
              <a:rPr lang="en-US" dirty="0"/>
              <a:t>Must fill the organizational niche available to them </a:t>
            </a:r>
          </a:p>
        </p:txBody>
      </p:sp>
    </p:spTree>
    <p:extLst>
      <p:ext uri="{BB962C8B-B14F-4D97-AF65-F5344CB8AC3E}">
        <p14:creationId xmlns:p14="http://schemas.microsoft.com/office/powerpoint/2010/main" val="166377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7075-8447-AE7A-8C6F-FD688CF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Others’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1B61-52DD-00F6-FE47-4BB6590FCB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Being mistaken for:</a:t>
            </a:r>
          </a:p>
          <a:p>
            <a:pPr lvl="1"/>
            <a:r>
              <a:rPr lang="en-US" dirty="0"/>
              <a:t>Secretary </a:t>
            </a:r>
          </a:p>
          <a:p>
            <a:pPr lvl="1"/>
            <a:r>
              <a:rPr lang="en-US" dirty="0"/>
              <a:t>Man co-worker’s wife</a:t>
            </a:r>
          </a:p>
          <a:p>
            <a:pPr lvl="1"/>
            <a:r>
              <a:rPr lang="en-US" dirty="0"/>
              <a:t>Man co-worker’s assistant</a:t>
            </a:r>
          </a:p>
          <a:p>
            <a:r>
              <a:rPr lang="en-US" dirty="0"/>
              <a:t>Being expected to do:</a:t>
            </a:r>
          </a:p>
          <a:p>
            <a:pPr lvl="1"/>
            <a:r>
              <a:rPr lang="en-US" dirty="0"/>
              <a:t>Secretarial work</a:t>
            </a:r>
          </a:p>
          <a:p>
            <a:r>
              <a:rPr lang="en-US" dirty="0"/>
              <a:t>Treated in markedly different ways than others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87F6A-5817-33BF-4AA8-0B01A9B63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effectLst/>
                <a:latin typeface="Times New Roman" panose="02020603050405020304" pitchFamily="18" charset="0"/>
              </a:rPr>
              <a:t>A professional woman at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Indsco</a:t>
            </a:r>
            <a:r>
              <a:rPr lang="en-US" dirty="0">
                <a:effectLst/>
                <a:latin typeface="Times New Roman" panose="02020603050405020304" pitchFamily="18" charset="0"/>
              </a:rPr>
              <a:t> asked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for a promotion and talked about looking for a better job; her manager’s first assumption was that she did not feel “loved” and it was his fault for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failing to give love to a woman.” (Kanter 1977)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FCC6C-13DD-FB3C-0162-08499F62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Kanter’s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79DC4-B8F2-B8F6-1BCF-E375318E3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3326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39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D5E-4E5F-7080-E1E9-AF682BCB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Kanter’s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04B2-401A-4C52-93C0-41C0E1901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43763" cy="3636511"/>
          </a:xfrm>
        </p:spPr>
        <p:txBody>
          <a:bodyPr/>
          <a:lstStyle/>
          <a:p>
            <a:r>
              <a:rPr lang="en-US" dirty="0"/>
              <a:t>This is a consequence of numbers: </a:t>
            </a:r>
          </a:p>
          <a:p>
            <a:pPr lvl="1"/>
            <a:r>
              <a:rPr lang="en-US" dirty="0"/>
              <a:t>Mechanisms of tokenism will occur below the 15/85 minority/majority percentage line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83CEA90-0503-D476-924D-CD66DAE0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222287"/>
            <a:ext cx="7772400" cy="41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597F-A328-99F9-9F6F-9DF02D86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glass escalator?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4860-000A-BB13-816D-DE452B64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764-8446-D653-8214-DFE20BBE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is it different for (white) men in women-dominated industries?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23-2091-60F1-F4F9-34745D0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  <a:p>
            <a:endParaRPr lang="en-US" dirty="0"/>
          </a:p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Assimilation</a:t>
            </a:r>
          </a:p>
        </p:txBody>
      </p:sp>
    </p:spTree>
    <p:extLst>
      <p:ext uri="{BB962C8B-B14F-4D97-AF65-F5344CB8AC3E}">
        <p14:creationId xmlns:p14="http://schemas.microsoft.com/office/powerpoint/2010/main" val="419343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F2D1-3510-0DD5-82B7-89A712D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0729-7063-3A91-BE46-363F427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8593576" cy="3636511"/>
          </a:xfrm>
        </p:spPr>
        <p:txBody>
          <a:bodyPr/>
          <a:lstStyle/>
          <a:p>
            <a:r>
              <a:rPr lang="en-US" dirty="0"/>
              <a:t>Being a member of a highly under-represented minority in an occupation affects:</a:t>
            </a:r>
          </a:p>
          <a:p>
            <a:pPr lvl="1"/>
            <a:r>
              <a:rPr lang="en-US" dirty="0"/>
              <a:t>one’s social experiences on the job</a:t>
            </a:r>
          </a:p>
          <a:p>
            <a:pPr lvl="1"/>
            <a:r>
              <a:rPr lang="en-US" dirty="0"/>
              <a:t>one’s likelihood of advancing and staying in a career</a:t>
            </a:r>
          </a:p>
          <a:p>
            <a:r>
              <a:rPr lang="en-US" dirty="0"/>
              <a:t>Kanter (1977) uses the example when women are the tokens in men-dominated corporations  </a:t>
            </a:r>
          </a:p>
        </p:txBody>
      </p:sp>
      <p:pic>
        <p:nvPicPr>
          <p:cNvPr id="1028" name="Picture 4" descr="Men and Women of the Corporation: New Edition: Kanter, Rosabeth Moss:  9780465044542: Amazon.com: Books">
            <a:extLst>
              <a:ext uri="{FF2B5EF4-FFF2-40B4-BE49-F238E27FC236}">
                <a16:creationId xmlns:a16="http://schemas.microsoft.com/office/drawing/2014/main" id="{A0278374-9714-9EB0-BA6C-5C9DD902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8" y="2119367"/>
            <a:ext cx="2622550" cy="42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5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8229-E16B-5702-B2E2-E608BC6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did Wingfield complicate the findings by focusing on Black men in women-dominated industries?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6DA-3B9F-A7D5-C06E-86BF8CDB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  <a:p>
            <a:endParaRPr lang="en-US" dirty="0"/>
          </a:p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Assimilation</a:t>
            </a:r>
          </a:p>
        </p:txBody>
      </p:sp>
    </p:spTree>
    <p:extLst>
      <p:ext uri="{BB962C8B-B14F-4D97-AF65-F5344CB8AC3E}">
        <p14:creationId xmlns:p14="http://schemas.microsoft.com/office/powerpoint/2010/main" val="160789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9A1-4491-D70A-ADCD-2D15D5C6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Intersectionality</a:t>
            </a:r>
          </a:p>
        </p:txBody>
      </p:sp>
      <p:pic>
        <p:nvPicPr>
          <p:cNvPr id="2050" name="Picture 2" descr="Intersectionality 101: what is it and why is it important? - Womankind  Worldwide">
            <a:extLst>
              <a:ext uri="{FF2B5EF4-FFF2-40B4-BE49-F238E27FC236}">
                <a16:creationId xmlns:a16="http://schemas.microsoft.com/office/drawing/2014/main" id="{6D990A4B-E9D2-0C54-C8D6-DB8529DD6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81" y="2092770"/>
            <a:ext cx="5329238" cy="441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2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B47-D28F-2A3F-A2FE-90B6DD66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C1FE-1C0F-0BFD-0B9A-F2197669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means to be a man is different for: </a:t>
            </a:r>
          </a:p>
          <a:p>
            <a:pPr lvl="1"/>
            <a:r>
              <a:rPr lang="en-US" dirty="0"/>
              <a:t>Black men</a:t>
            </a:r>
          </a:p>
          <a:p>
            <a:pPr lvl="1"/>
            <a:r>
              <a:rPr lang="en-US" dirty="0"/>
              <a:t>White men</a:t>
            </a:r>
          </a:p>
          <a:p>
            <a:r>
              <a:rPr lang="en-US" dirty="0"/>
              <a:t>What it means to be a woman is different for: </a:t>
            </a:r>
          </a:p>
          <a:p>
            <a:pPr lvl="1"/>
            <a:r>
              <a:rPr lang="en-US" dirty="0"/>
              <a:t>Black women</a:t>
            </a:r>
          </a:p>
          <a:p>
            <a:pPr lvl="1"/>
            <a:r>
              <a:rPr lang="en-US" dirty="0"/>
              <a:t>White women </a:t>
            </a:r>
          </a:p>
          <a:p>
            <a:r>
              <a:rPr lang="en-US" dirty="0"/>
              <a:t>Not additive – overlapping, can produce distinct outcomes</a:t>
            </a:r>
          </a:p>
        </p:txBody>
      </p:sp>
    </p:spTree>
    <p:extLst>
      <p:ext uri="{BB962C8B-B14F-4D97-AF65-F5344CB8AC3E}">
        <p14:creationId xmlns:p14="http://schemas.microsoft.com/office/powerpoint/2010/main" val="1985171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86AD-DA2D-CE8B-6A93-E82A1908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2448F-66E8-3954-3AAC-5D37F79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Images</a:t>
            </a:r>
          </a:p>
        </p:txBody>
      </p:sp>
      <p:pic>
        <p:nvPicPr>
          <p:cNvPr id="3076" name="Picture 4" descr="Women's History Month — York College / CUNY">
            <a:extLst>
              <a:ext uri="{FF2B5EF4-FFF2-40B4-BE49-F238E27FC236}">
                <a16:creationId xmlns:a16="http://schemas.microsoft.com/office/drawing/2014/main" id="{DCA60E76-FC5B-F36D-3120-8BD4D408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222287"/>
            <a:ext cx="7696200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7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5F43-02A2-C161-BA7A-A1D32079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Dimensions of Tokenism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38FC44-64B6-E6C4-2A39-9E8D56C07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3142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3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E070-A135-697C-EBB6-D0843F4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24F7-AC4C-F696-62BE-E7F7F347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 member of a minority group makes you </a:t>
            </a:r>
            <a:r>
              <a:rPr lang="en-US" b="1" dirty="0"/>
              <a:t>highly visible </a:t>
            </a:r>
            <a:r>
              <a:rPr lang="en-US" dirty="0"/>
              <a:t>to others in the organization:</a:t>
            </a:r>
          </a:p>
          <a:p>
            <a:pPr lvl="1"/>
            <a:r>
              <a:rPr lang="en-US" dirty="0"/>
              <a:t>Means you are seen as a representative of your group:</a:t>
            </a:r>
          </a:p>
          <a:p>
            <a:pPr lvl="2"/>
            <a:r>
              <a:rPr lang="en-US" dirty="0"/>
              <a:t>Your behavior can have symbolic consequences because actions reflect strongly on the characterization of the entire group</a:t>
            </a:r>
          </a:p>
          <a:p>
            <a:pPr lvl="2"/>
            <a:r>
              <a:rPr lang="en-US" dirty="0"/>
              <a:t>Symbols of ‘how-women-can-do’ (Kanter 1997:207)</a:t>
            </a:r>
          </a:p>
          <a:p>
            <a:pPr lvl="1"/>
            <a:r>
              <a:rPr lang="en-US" dirty="0"/>
              <a:t>Creates performance pressure, stress</a:t>
            </a:r>
          </a:p>
          <a:p>
            <a:pPr lvl="1"/>
            <a:r>
              <a:rPr lang="en-US" dirty="0"/>
              <a:t>Leads to work being more heavily scrutinized, devalued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Gossip </a:t>
            </a:r>
          </a:p>
          <a:p>
            <a:pPr lvl="1"/>
            <a:r>
              <a:rPr lang="en-US" sz="2000"/>
              <a:t>“A woman swore in an elevator in an Atlanta hotel while going to have drinks with colleagues, and it was known all over Chicago a few days later that she was a ‘radical’” (Kanter 1997:212)</a:t>
            </a:r>
          </a:p>
        </p:txBody>
      </p:sp>
    </p:spTree>
    <p:extLst>
      <p:ext uri="{BB962C8B-B14F-4D97-AF65-F5344CB8AC3E}">
        <p14:creationId xmlns:p14="http://schemas.microsoft.com/office/powerpoint/2010/main" val="213318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 </a:t>
            </a:r>
          </a:p>
          <a:p>
            <a:r>
              <a:rPr lang="en-US" sz="2000"/>
              <a:t>Easily remembered …especially for missteps</a:t>
            </a:r>
          </a:p>
          <a:p>
            <a:pPr lvl="1"/>
            <a:r>
              <a:rPr lang="en-US" sz="2000"/>
              <a:t>“</a:t>
            </a:r>
            <a:r>
              <a:rPr lang="en-US" sz="2000">
                <a:effectLst/>
              </a:rPr>
              <a:t>If it seems good to be noticed, wait until you make your first major mistake”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11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785813"/>
            <a:ext cx="5365218" cy="1897062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Used as advertising for company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1735D7-E45C-952B-41D7-11375F2F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61" y="2399727"/>
            <a:ext cx="6113611" cy="31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9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5062-6947-B46C-B2EC-9D21B8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How does visibility manifest socially?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0FD-C993-2164-487E-F83DF1F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Symbolic representatives:</a:t>
            </a:r>
          </a:p>
          <a:p>
            <a:pPr lvl="1"/>
            <a:r>
              <a:rPr lang="en-US" sz="2000"/>
              <a:t>“Speak about this as a woman”</a:t>
            </a:r>
          </a:p>
          <a:p>
            <a:pPr lvl="1"/>
            <a:r>
              <a:rPr lang="en-US" sz="2000"/>
              <a:t>Evaluated by 2 standards in every interaction - how behaved as women and how behaved as manager</a:t>
            </a:r>
          </a:p>
        </p:txBody>
      </p:sp>
    </p:spTree>
    <p:extLst>
      <p:ext uri="{BB962C8B-B14F-4D97-AF65-F5344CB8AC3E}">
        <p14:creationId xmlns:p14="http://schemas.microsoft.com/office/powerpoint/2010/main" val="314808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C268-237C-F16F-F5AD-1E759A25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Response to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5F34-46EA-6BBD-59A0-661AEFAE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be socially invisible</a:t>
            </a:r>
          </a:p>
          <a:p>
            <a:pPr lvl="1"/>
            <a:r>
              <a:rPr lang="en-US" dirty="0"/>
              <a:t>Usually resulted in career stagnation</a:t>
            </a:r>
          </a:p>
          <a:p>
            <a:r>
              <a:rPr lang="en-US" dirty="0"/>
              <a:t>Overachieve ‘nicely’ </a:t>
            </a:r>
          </a:p>
          <a:p>
            <a:pPr lvl="1"/>
            <a:r>
              <a:rPr lang="en-US" dirty="0"/>
              <a:t>Requires high level of competence at job immediately and </a:t>
            </a:r>
          </a:p>
          <a:p>
            <a:pPr lvl="1"/>
            <a:r>
              <a:rPr lang="en-US" dirty="0"/>
              <a:t>Good social skills </a:t>
            </a:r>
          </a:p>
          <a:p>
            <a:pPr lvl="2"/>
            <a:r>
              <a:rPr lang="en-US" dirty="0"/>
              <a:t>Worked best for older women</a:t>
            </a:r>
          </a:p>
          <a:p>
            <a:r>
              <a:rPr lang="en-US" dirty="0"/>
              <a:t>Use visibility for benefit and deal with social consequences</a:t>
            </a:r>
          </a:p>
          <a:p>
            <a:pPr lvl="1"/>
            <a:r>
              <a:rPr lang="en-US" dirty="0"/>
              <a:t>Risky  - not often successful</a:t>
            </a:r>
          </a:p>
          <a:p>
            <a:pPr lvl="1"/>
            <a:r>
              <a:rPr lang="en-US" dirty="0"/>
              <a:t>Sometimes resulted in these women becoming gatekeepers for other women </a:t>
            </a:r>
          </a:p>
        </p:txBody>
      </p:sp>
    </p:spTree>
    <p:extLst>
      <p:ext uri="{BB962C8B-B14F-4D97-AF65-F5344CB8AC3E}">
        <p14:creationId xmlns:p14="http://schemas.microsoft.com/office/powerpoint/2010/main" val="97404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{4D852A61-1C38-5B44-8033-C3069EA71D42}tf10001121_mac</Template>
  <TotalTime>617</TotalTime>
  <Words>817</Words>
  <Application>Microsoft Macintosh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2</vt:lpstr>
      <vt:lpstr>Quotable</vt:lpstr>
      <vt:lpstr>Tokenism, Glass Escalators, and Intersectionality</vt:lpstr>
      <vt:lpstr>Tokenism</vt:lpstr>
      <vt:lpstr>Dimensions of Tokenism</vt:lpstr>
      <vt:lpstr>Visibility</vt:lpstr>
      <vt:lpstr>How does visibility manifest socially?</vt:lpstr>
      <vt:lpstr>How does visibility manifest socially?</vt:lpstr>
      <vt:lpstr>How does visibility manifest socially?</vt:lpstr>
      <vt:lpstr>How does visibility manifest socially?</vt:lpstr>
      <vt:lpstr>Token Response to Visibility</vt:lpstr>
      <vt:lpstr>Double Bind</vt:lpstr>
      <vt:lpstr>Contrast - Boundary maintenance </vt:lpstr>
      <vt:lpstr>How does contrast manifest socially? </vt:lpstr>
      <vt:lpstr>'High performing’  women can become gatekeepers themselves</vt:lpstr>
      <vt:lpstr>Assimilation</vt:lpstr>
      <vt:lpstr>Others’ treatment</vt:lpstr>
      <vt:lpstr>Kanter’s Types</vt:lpstr>
      <vt:lpstr>Kanter’s Conclusions</vt:lpstr>
      <vt:lpstr>What is the glass escalator?</vt:lpstr>
      <vt:lpstr>Why is it different for (white) men in women-dominated industries?  </vt:lpstr>
      <vt:lpstr>How did Wingfield complicate the findings by focusing on Black men in women-dominated industries?</vt:lpstr>
      <vt:lpstr>Intersectionality</vt:lpstr>
      <vt:lpstr>Intersectionality</vt:lpstr>
      <vt:lpstr>Controlling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Tokenism, Glass Escalators, and Intersectionality</dc:title>
  <dc:creator>Em Maloney</dc:creator>
  <cp:lastModifiedBy>Em Maloney</cp:lastModifiedBy>
  <cp:revision>5</cp:revision>
  <dcterms:created xsi:type="dcterms:W3CDTF">2023-02-28T16:40:27Z</dcterms:created>
  <dcterms:modified xsi:type="dcterms:W3CDTF">2023-03-01T02:57:54Z</dcterms:modified>
</cp:coreProperties>
</file>