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67" r:id="rId3"/>
    <p:sldId id="269" r:id="rId4"/>
    <p:sldId id="271" r:id="rId5"/>
    <p:sldId id="272" r:id="rId6"/>
    <p:sldId id="273" r:id="rId7"/>
    <p:sldId id="293" r:id="rId8"/>
    <p:sldId id="257" r:id="rId9"/>
    <p:sldId id="258" r:id="rId10"/>
    <p:sldId id="266" r:id="rId11"/>
    <p:sldId id="274" r:id="rId12"/>
    <p:sldId id="275" r:id="rId13"/>
    <p:sldId id="262" r:id="rId14"/>
    <p:sldId id="259" r:id="rId15"/>
    <p:sldId id="264" r:id="rId16"/>
    <p:sldId id="260" r:id="rId17"/>
    <p:sldId id="263" r:id="rId18"/>
    <p:sldId id="280" r:id="rId19"/>
    <p:sldId id="279" r:id="rId20"/>
    <p:sldId id="281" r:id="rId21"/>
    <p:sldId id="282" r:id="rId22"/>
    <p:sldId id="283" r:id="rId23"/>
    <p:sldId id="284" r:id="rId24"/>
    <p:sldId id="285" r:id="rId25"/>
    <p:sldId id="287" r:id="rId26"/>
    <p:sldId id="288" r:id="rId27"/>
    <p:sldId id="289" r:id="rId28"/>
    <p:sldId id="290" r:id="rId29"/>
    <p:sldId id="291" r:id="rId30"/>
    <p:sldId id="292" r:id="rId31"/>
    <p:sldId id="265" r:id="rId32"/>
    <p:sldId id="295" r:id="rId33"/>
    <p:sldId id="296" r:id="rId34"/>
    <p:sldId id="297" r:id="rId35"/>
    <p:sldId id="29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0"/>
  </p:normalViewPr>
  <p:slideViewPr>
    <p:cSldViewPr snapToGrid="0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FB8D14-5E8E-485D-99C2-A98B6D08690C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32519BE-4450-45FC-99AA-3E1B09A1860B}">
      <dgm:prSet/>
      <dgm:spPr/>
      <dgm:t>
        <a:bodyPr/>
        <a:lstStyle/>
        <a:p>
          <a:r>
            <a:rPr lang="en-US"/>
            <a:t>Concept: </a:t>
          </a:r>
        </a:p>
      </dgm:t>
    </dgm:pt>
    <dgm:pt modelId="{B7C9CAC6-AA12-43B4-A059-EF5513D1BB64}" type="parTrans" cxnId="{D0345C50-361F-417D-A6A5-345C086BBD14}">
      <dgm:prSet/>
      <dgm:spPr/>
      <dgm:t>
        <a:bodyPr/>
        <a:lstStyle/>
        <a:p>
          <a:endParaRPr lang="en-US"/>
        </a:p>
      </dgm:t>
    </dgm:pt>
    <dgm:pt modelId="{6DB05B06-DBC9-43DC-91E0-E892741C91B5}" type="sibTrans" cxnId="{D0345C50-361F-417D-A6A5-345C086BBD14}">
      <dgm:prSet/>
      <dgm:spPr/>
      <dgm:t>
        <a:bodyPr/>
        <a:lstStyle/>
        <a:p>
          <a:endParaRPr lang="en-US"/>
        </a:p>
      </dgm:t>
    </dgm:pt>
    <dgm:pt modelId="{5C222D92-CDB2-405D-84ED-4FE90ACBAAFD}">
      <dgm:prSet/>
      <dgm:spPr/>
      <dgm:t>
        <a:bodyPr/>
        <a:lstStyle/>
        <a:p>
          <a:endParaRPr lang="en-US" dirty="0"/>
        </a:p>
      </dgm:t>
    </dgm:pt>
    <dgm:pt modelId="{A97DCDD8-9F43-44BA-94F3-448D1E55EB77}" type="parTrans" cxnId="{30F36E56-C6CA-409C-A86A-604982DE919C}">
      <dgm:prSet/>
      <dgm:spPr/>
      <dgm:t>
        <a:bodyPr/>
        <a:lstStyle/>
        <a:p>
          <a:endParaRPr lang="en-US"/>
        </a:p>
      </dgm:t>
    </dgm:pt>
    <dgm:pt modelId="{B203BC05-C47E-4215-8737-EE7E60E76DCC}" type="sibTrans" cxnId="{30F36E56-C6CA-409C-A86A-604982DE919C}">
      <dgm:prSet/>
      <dgm:spPr/>
      <dgm:t>
        <a:bodyPr/>
        <a:lstStyle/>
        <a:p>
          <a:endParaRPr lang="en-US"/>
        </a:p>
      </dgm:t>
    </dgm:pt>
    <dgm:pt modelId="{5A42B6BA-EE07-40F9-80AE-56C1D327BB5F}">
      <dgm:prSet/>
      <dgm:spPr/>
      <dgm:t>
        <a:bodyPr/>
        <a:lstStyle/>
        <a:p>
          <a:r>
            <a:rPr lang="en-US" dirty="0"/>
            <a:t>Measurement: </a:t>
          </a:r>
        </a:p>
      </dgm:t>
    </dgm:pt>
    <dgm:pt modelId="{2BBA7996-A6C9-423D-99AA-20E8FE27532A}" type="parTrans" cxnId="{7DEF58EE-3A30-4F81-B054-5EC87004780A}">
      <dgm:prSet/>
      <dgm:spPr/>
      <dgm:t>
        <a:bodyPr/>
        <a:lstStyle/>
        <a:p>
          <a:endParaRPr lang="en-US"/>
        </a:p>
      </dgm:t>
    </dgm:pt>
    <dgm:pt modelId="{7A90C7CA-C883-4510-BFC4-0009131DB06E}" type="sibTrans" cxnId="{7DEF58EE-3A30-4F81-B054-5EC87004780A}">
      <dgm:prSet/>
      <dgm:spPr/>
      <dgm:t>
        <a:bodyPr/>
        <a:lstStyle/>
        <a:p>
          <a:endParaRPr lang="en-US"/>
        </a:p>
      </dgm:t>
    </dgm:pt>
    <dgm:pt modelId="{EAB9D146-A89E-3349-AC62-2D1A3EFDC8DA}" type="pres">
      <dgm:prSet presAssocID="{18FB8D14-5E8E-485D-99C2-A98B6D08690C}" presName="Name0" presStyleCnt="0">
        <dgm:presLayoutVars>
          <dgm:dir/>
          <dgm:animLvl val="lvl"/>
          <dgm:resizeHandles val="exact"/>
        </dgm:presLayoutVars>
      </dgm:prSet>
      <dgm:spPr/>
    </dgm:pt>
    <dgm:pt modelId="{5F2FBD97-EE34-CF40-B3E0-0C62E4822970}" type="pres">
      <dgm:prSet presAssocID="{632519BE-4450-45FC-99AA-3E1B09A1860B}" presName="composite" presStyleCnt="0"/>
      <dgm:spPr/>
    </dgm:pt>
    <dgm:pt modelId="{623C753F-C753-E342-8989-BEC02C89BD2F}" type="pres">
      <dgm:prSet presAssocID="{632519BE-4450-45FC-99AA-3E1B09A1860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6D18FB3-4EF3-D941-9C25-7244EAC1F542}" type="pres">
      <dgm:prSet presAssocID="{632519BE-4450-45FC-99AA-3E1B09A1860B}" presName="desTx" presStyleLbl="alignAccFollowNode1" presStyleIdx="0" presStyleCnt="2">
        <dgm:presLayoutVars>
          <dgm:bulletEnabled val="1"/>
        </dgm:presLayoutVars>
      </dgm:prSet>
      <dgm:spPr/>
    </dgm:pt>
    <dgm:pt modelId="{6B21D48E-DD9E-C04A-94F9-C62DD357BFF2}" type="pres">
      <dgm:prSet presAssocID="{6DB05B06-DBC9-43DC-91E0-E892741C91B5}" presName="space" presStyleCnt="0"/>
      <dgm:spPr/>
    </dgm:pt>
    <dgm:pt modelId="{3A7F3F60-36F2-CE49-BD40-C1832B2C0E6A}" type="pres">
      <dgm:prSet presAssocID="{5A42B6BA-EE07-40F9-80AE-56C1D327BB5F}" presName="composite" presStyleCnt="0"/>
      <dgm:spPr/>
    </dgm:pt>
    <dgm:pt modelId="{9A184187-D352-6E4E-9F04-67262A1DA4E7}" type="pres">
      <dgm:prSet presAssocID="{5A42B6BA-EE07-40F9-80AE-56C1D327BB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03902B2-2294-3949-9924-31F176A0CD4E}" type="pres">
      <dgm:prSet presAssocID="{5A42B6BA-EE07-40F9-80AE-56C1D327BB5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0345C50-361F-417D-A6A5-345C086BBD14}" srcId="{18FB8D14-5E8E-485D-99C2-A98B6D08690C}" destId="{632519BE-4450-45FC-99AA-3E1B09A1860B}" srcOrd="0" destOrd="0" parTransId="{B7C9CAC6-AA12-43B4-A059-EF5513D1BB64}" sibTransId="{6DB05B06-DBC9-43DC-91E0-E892741C91B5}"/>
    <dgm:cxn modelId="{28E11655-E347-B44E-B1EB-75725B33FF1B}" type="presOf" srcId="{5A42B6BA-EE07-40F9-80AE-56C1D327BB5F}" destId="{9A184187-D352-6E4E-9F04-67262A1DA4E7}" srcOrd="0" destOrd="0" presId="urn:microsoft.com/office/officeart/2005/8/layout/hList1"/>
    <dgm:cxn modelId="{30F36E56-C6CA-409C-A86A-604982DE919C}" srcId="{632519BE-4450-45FC-99AA-3E1B09A1860B}" destId="{5C222D92-CDB2-405D-84ED-4FE90ACBAAFD}" srcOrd="0" destOrd="0" parTransId="{A97DCDD8-9F43-44BA-94F3-448D1E55EB77}" sibTransId="{B203BC05-C47E-4215-8737-EE7E60E76DCC}"/>
    <dgm:cxn modelId="{D331E4BE-E546-0A43-B125-3D666C847092}" type="presOf" srcId="{632519BE-4450-45FC-99AA-3E1B09A1860B}" destId="{623C753F-C753-E342-8989-BEC02C89BD2F}" srcOrd="0" destOrd="0" presId="urn:microsoft.com/office/officeart/2005/8/layout/hList1"/>
    <dgm:cxn modelId="{F9738CD8-D409-D84F-8F94-224F6307174D}" type="presOf" srcId="{18FB8D14-5E8E-485D-99C2-A98B6D08690C}" destId="{EAB9D146-A89E-3349-AC62-2D1A3EFDC8DA}" srcOrd="0" destOrd="0" presId="urn:microsoft.com/office/officeart/2005/8/layout/hList1"/>
    <dgm:cxn modelId="{8CF824E6-E65B-8C41-9CE0-59AAB4EEFDB5}" type="presOf" srcId="{5C222D92-CDB2-405D-84ED-4FE90ACBAAFD}" destId="{66D18FB3-4EF3-D941-9C25-7244EAC1F542}" srcOrd="0" destOrd="0" presId="urn:microsoft.com/office/officeart/2005/8/layout/hList1"/>
    <dgm:cxn modelId="{7DEF58EE-3A30-4F81-B054-5EC87004780A}" srcId="{18FB8D14-5E8E-485D-99C2-A98B6D08690C}" destId="{5A42B6BA-EE07-40F9-80AE-56C1D327BB5F}" srcOrd="1" destOrd="0" parTransId="{2BBA7996-A6C9-423D-99AA-20E8FE27532A}" sibTransId="{7A90C7CA-C883-4510-BFC4-0009131DB06E}"/>
    <dgm:cxn modelId="{CC0CD308-6BAB-1E4C-8541-391600B77691}" type="presParOf" srcId="{EAB9D146-A89E-3349-AC62-2D1A3EFDC8DA}" destId="{5F2FBD97-EE34-CF40-B3E0-0C62E4822970}" srcOrd="0" destOrd="0" presId="urn:microsoft.com/office/officeart/2005/8/layout/hList1"/>
    <dgm:cxn modelId="{16A771D5-4415-D647-9097-C97AAD77C4A5}" type="presParOf" srcId="{5F2FBD97-EE34-CF40-B3E0-0C62E4822970}" destId="{623C753F-C753-E342-8989-BEC02C89BD2F}" srcOrd="0" destOrd="0" presId="urn:microsoft.com/office/officeart/2005/8/layout/hList1"/>
    <dgm:cxn modelId="{0E47C44C-C596-C340-A950-C38734AEC245}" type="presParOf" srcId="{5F2FBD97-EE34-CF40-B3E0-0C62E4822970}" destId="{66D18FB3-4EF3-D941-9C25-7244EAC1F542}" srcOrd="1" destOrd="0" presId="urn:microsoft.com/office/officeart/2005/8/layout/hList1"/>
    <dgm:cxn modelId="{0594F555-0D17-0A4C-B510-A62F0D8A3344}" type="presParOf" srcId="{EAB9D146-A89E-3349-AC62-2D1A3EFDC8DA}" destId="{6B21D48E-DD9E-C04A-94F9-C62DD357BFF2}" srcOrd="1" destOrd="0" presId="urn:microsoft.com/office/officeart/2005/8/layout/hList1"/>
    <dgm:cxn modelId="{51C01DD9-5827-2A41-9148-A8777949AC4A}" type="presParOf" srcId="{EAB9D146-A89E-3349-AC62-2D1A3EFDC8DA}" destId="{3A7F3F60-36F2-CE49-BD40-C1832B2C0E6A}" srcOrd="2" destOrd="0" presId="urn:microsoft.com/office/officeart/2005/8/layout/hList1"/>
    <dgm:cxn modelId="{F51E4026-AC0B-324F-AC08-0359B1A8BB16}" type="presParOf" srcId="{3A7F3F60-36F2-CE49-BD40-C1832B2C0E6A}" destId="{9A184187-D352-6E4E-9F04-67262A1DA4E7}" srcOrd="0" destOrd="0" presId="urn:microsoft.com/office/officeart/2005/8/layout/hList1"/>
    <dgm:cxn modelId="{63E034AE-1B4C-D04B-B190-EF29CB778CDF}" type="presParOf" srcId="{3A7F3F60-36F2-CE49-BD40-C1832B2C0E6A}" destId="{303902B2-2294-3949-9924-31F176A0CD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357F160-A387-4DAD-A25B-417020C8F3E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A1530D-3B48-4E6B-9F85-BA990AE67E71}">
      <dgm:prSet/>
      <dgm:spPr/>
      <dgm:t>
        <a:bodyPr/>
        <a:lstStyle/>
        <a:p>
          <a:r>
            <a:rPr lang="en-US"/>
            <a:t>Because gender (via many pathways) influences the types of traits that individuals are most likely to identify with</a:t>
          </a:r>
        </a:p>
      </dgm:t>
    </dgm:pt>
    <dgm:pt modelId="{B01436D6-C13B-4236-863C-F7C6EB0D022B}" type="parTrans" cxnId="{CA10DA2C-6134-4CB7-87D3-0311A429338A}">
      <dgm:prSet/>
      <dgm:spPr/>
      <dgm:t>
        <a:bodyPr/>
        <a:lstStyle/>
        <a:p>
          <a:endParaRPr lang="en-US"/>
        </a:p>
      </dgm:t>
    </dgm:pt>
    <dgm:pt modelId="{07EAD144-0DEC-47B3-8E9E-CAC6939A9ABA}" type="sibTrans" cxnId="{CA10DA2C-6134-4CB7-87D3-0311A429338A}">
      <dgm:prSet/>
      <dgm:spPr/>
      <dgm:t>
        <a:bodyPr/>
        <a:lstStyle/>
        <a:p>
          <a:endParaRPr lang="en-US"/>
        </a:p>
      </dgm:t>
    </dgm:pt>
    <dgm:pt modelId="{01F4ECDF-2BAE-4B9D-9A47-332731AFBFCE}">
      <dgm:prSet/>
      <dgm:spPr/>
      <dgm:t>
        <a:bodyPr/>
        <a:lstStyle/>
        <a:p>
          <a:r>
            <a:rPr lang="en-US"/>
            <a:t>and, people are using ‘self-expression’ as a way of choosing jobs </a:t>
          </a:r>
        </a:p>
      </dgm:t>
    </dgm:pt>
    <dgm:pt modelId="{28C8EA25-D6ED-4197-BBC3-42E5DCAB6014}" type="parTrans" cxnId="{90A0EEE3-4A61-4894-B022-1C541097A8CD}">
      <dgm:prSet/>
      <dgm:spPr/>
      <dgm:t>
        <a:bodyPr/>
        <a:lstStyle/>
        <a:p>
          <a:endParaRPr lang="en-US"/>
        </a:p>
      </dgm:t>
    </dgm:pt>
    <dgm:pt modelId="{0A6C3741-1532-42E7-AF9B-D292F08FCED1}" type="sibTrans" cxnId="{90A0EEE3-4A61-4894-B022-1C541097A8CD}">
      <dgm:prSet/>
      <dgm:spPr/>
      <dgm:t>
        <a:bodyPr/>
        <a:lstStyle/>
        <a:p>
          <a:endParaRPr lang="en-US"/>
        </a:p>
      </dgm:t>
    </dgm:pt>
    <dgm:pt modelId="{492EEFE0-7C14-4C82-9537-27645B09B776}">
      <dgm:prSet/>
      <dgm:spPr/>
      <dgm:t>
        <a:bodyPr/>
        <a:lstStyle/>
        <a:p>
          <a:r>
            <a:rPr lang="en-US" dirty="0"/>
            <a:t>Then, traits influence occupational selection</a:t>
          </a:r>
        </a:p>
      </dgm:t>
    </dgm:pt>
    <dgm:pt modelId="{C078EEEB-84B8-443D-8A27-E4A7817A736B}" type="parTrans" cxnId="{F949E2E0-B7CF-43E0-B80E-02AF05A2098E}">
      <dgm:prSet/>
      <dgm:spPr/>
      <dgm:t>
        <a:bodyPr/>
        <a:lstStyle/>
        <a:p>
          <a:endParaRPr lang="en-US"/>
        </a:p>
      </dgm:t>
    </dgm:pt>
    <dgm:pt modelId="{4A9D251C-6431-4509-808A-19048F712880}" type="sibTrans" cxnId="{F949E2E0-B7CF-43E0-B80E-02AF05A2098E}">
      <dgm:prSet/>
      <dgm:spPr/>
      <dgm:t>
        <a:bodyPr/>
        <a:lstStyle/>
        <a:p>
          <a:endParaRPr lang="en-US"/>
        </a:p>
      </dgm:t>
    </dgm:pt>
    <dgm:pt modelId="{C142D6AE-7FD7-4EB4-BB7B-F655F42CC4D0}">
      <dgm:prSet/>
      <dgm:spPr/>
      <dgm:t>
        <a:bodyPr/>
        <a:lstStyle/>
        <a:p>
          <a:r>
            <a:rPr lang="en-US" b="1" dirty="0"/>
            <a:t>and</a:t>
          </a:r>
          <a:r>
            <a:rPr lang="en-US" dirty="0"/>
            <a:t> people don’t have to identify strongly with traditional gender beliefs to create this outcome</a:t>
          </a:r>
        </a:p>
      </dgm:t>
    </dgm:pt>
    <dgm:pt modelId="{61630057-749D-47C0-9BA2-45B54246C9B2}" type="parTrans" cxnId="{A6604855-DCC7-41C5-BFA5-826D14022B83}">
      <dgm:prSet/>
      <dgm:spPr/>
      <dgm:t>
        <a:bodyPr/>
        <a:lstStyle/>
        <a:p>
          <a:endParaRPr lang="en-US"/>
        </a:p>
      </dgm:t>
    </dgm:pt>
    <dgm:pt modelId="{B1B8E185-68CE-4064-AF96-728979443C11}" type="sibTrans" cxnId="{A6604855-DCC7-41C5-BFA5-826D14022B83}">
      <dgm:prSet/>
      <dgm:spPr/>
      <dgm:t>
        <a:bodyPr/>
        <a:lstStyle/>
        <a:p>
          <a:endParaRPr lang="en-US"/>
        </a:p>
      </dgm:t>
    </dgm:pt>
    <dgm:pt modelId="{F9F95B08-36C6-5B42-8E9B-55F29ACB6DB3}" type="pres">
      <dgm:prSet presAssocID="{6357F160-A387-4DAD-A25B-417020C8F3EF}" presName="vert0" presStyleCnt="0">
        <dgm:presLayoutVars>
          <dgm:dir/>
          <dgm:animOne val="branch"/>
          <dgm:animLvl val="lvl"/>
        </dgm:presLayoutVars>
      </dgm:prSet>
      <dgm:spPr/>
    </dgm:pt>
    <dgm:pt modelId="{CB9DDB8E-4348-AF41-B1E5-3E583961F425}" type="pres">
      <dgm:prSet presAssocID="{06A1530D-3B48-4E6B-9F85-BA990AE67E71}" presName="thickLine" presStyleLbl="alignNode1" presStyleIdx="0" presStyleCnt="4"/>
      <dgm:spPr/>
    </dgm:pt>
    <dgm:pt modelId="{23AE8FB1-4288-E548-B9DD-EE1A99A1A183}" type="pres">
      <dgm:prSet presAssocID="{06A1530D-3B48-4E6B-9F85-BA990AE67E71}" presName="horz1" presStyleCnt="0"/>
      <dgm:spPr/>
    </dgm:pt>
    <dgm:pt modelId="{6BAC6832-4690-174F-B5EB-DC95CB65F245}" type="pres">
      <dgm:prSet presAssocID="{06A1530D-3B48-4E6B-9F85-BA990AE67E71}" presName="tx1" presStyleLbl="revTx" presStyleIdx="0" presStyleCnt="4"/>
      <dgm:spPr/>
    </dgm:pt>
    <dgm:pt modelId="{F48C072E-99A7-374C-BB8A-3ACB45C6C256}" type="pres">
      <dgm:prSet presAssocID="{06A1530D-3B48-4E6B-9F85-BA990AE67E71}" presName="vert1" presStyleCnt="0"/>
      <dgm:spPr/>
    </dgm:pt>
    <dgm:pt modelId="{A8089C36-BA3D-BD4C-8851-FB12D11E7943}" type="pres">
      <dgm:prSet presAssocID="{01F4ECDF-2BAE-4B9D-9A47-332731AFBFCE}" presName="thickLine" presStyleLbl="alignNode1" presStyleIdx="1" presStyleCnt="4"/>
      <dgm:spPr/>
    </dgm:pt>
    <dgm:pt modelId="{C74E6CEA-B4D0-AA42-B3ED-89470DF93857}" type="pres">
      <dgm:prSet presAssocID="{01F4ECDF-2BAE-4B9D-9A47-332731AFBFCE}" presName="horz1" presStyleCnt="0"/>
      <dgm:spPr/>
    </dgm:pt>
    <dgm:pt modelId="{AC732784-37A6-034B-BF43-F3FA536EA000}" type="pres">
      <dgm:prSet presAssocID="{01F4ECDF-2BAE-4B9D-9A47-332731AFBFCE}" presName="tx1" presStyleLbl="revTx" presStyleIdx="1" presStyleCnt="4"/>
      <dgm:spPr/>
    </dgm:pt>
    <dgm:pt modelId="{6EC36C98-1345-294D-9860-1E6FC2295855}" type="pres">
      <dgm:prSet presAssocID="{01F4ECDF-2BAE-4B9D-9A47-332731AFBFCE}" presName="vert1" presStyleCnt="0"/>
      <dgm:spPr/>
    </dgm:pt>
    <dgm:pt modelId="{C61946DF-C343-1146-91FB-187AD435C07F}" type="pres">
      <dgm:prSet presAssocID="{492EEFE0-7C14-4C82-9537-27645B09B776}" presName="thickLine" presStyleLbl="alignNode1" presStyleIdx="2" presStyleCnt="4"/>
      <dgm:spPr/>
    </dgm:pt>
    <dgm:pt modelId="{6CCD1BF6-3828-AD4E-93C5-A165D0822986}" type="pres">
      <dgm:prSet presAssocID="{492EEFE0-7C14-4C82-9537-27645B09B776}" presName="horz1" presStyleCnt="0"/>
      <dgm:spPr/>
    </dgm:pt>
    <dgm:pt modelId="{1BEF8315-0116-2542-AF47-ADD1476AFEBE}" type="pres">
      <dgm:prSet presAssocID="{492EEFE0-7C14-4C82-9537-27645B09B776}" presName="tx1" presStyleLbl="revTx" presStyleIdx="2" presStyleCnt="4"/>
      <dgm:spPr/>
    </dgm:pt>
    <dgm:pt modelId="{4CE22DFE-9DDB-4C44-AC37-ADF025A08ED6}" type="pres">
      <dgm:prSet presAssocID="{492EEFE0-7C14-4C82-9537-27645B09B776}" presName="vert1" presStyleCnt="0"/>
      <dgm:spPr/>
    </dgm:pt>
    <dgm:pt modelId="{5A605511-CDFB-6F4B-AD61-63E5143895AB}" type="pres">
      <dgm:prSet presAssocID="{C142D6AE-7FD7-4EB4-BB7B-F655F42CC4D0}" presName="thickLine" presStyleLbl="alignNode1" presStyleIdx="3" presStyleCnt="4"/>
      <dgm:spPr/>
    </dgm:pt>
    <dgm:pt modelId="{89A7A824-BE4B-E04E-A242-375A87A3AD55}" type="pres">
      <dgm:prSet presAssocID="{C142D6AE-7FD7-4EB4-BB7B-F655F42CC4D0}" presName="horz1" presStyleCnt="0"/>
      <dgm:spPr/>
    </dgm:pt>
    <dgm:pt modelId="{37599200-BFD4-2741-A277-72CB92C71FA1}" type="pres">
      <dgm:prSet presAssocID="{C142D6AE-7FD7-4EB4-BB7B-F655F42CC4D0}" presName="tx1" presStyleLbl="revTx" presStyleIdx="3" presStyleCnt="4"/>
      <dgm:spPr/>
    </dgm:pt>
    <dgm:pt modelId="{E4B1D4E0-9B0B-FB4F-AE93-826E4F788D53}" type="pres">
      <dgm:prSet presAssocID="{C142D6AE-7FD7-4EB4-BB7B-F655F42CC4D0}" presName="vert1" presStyleCnt="0"/>
      <dgm:spPr/>
    </dgm:pt>
  </dgm:ptLst>
  <dgm:cxnLst>
    <dgm:cxn modelId="{841A861B-E7A6-D34F-9093-01BDC47B8647}" type="presOf" srcId="{01F4ECDF-2BAE-4B9D-9A47-332731AFBFCE}" destId="{AC732784-37A6-034B-BF43-F3FA536EA000}" srcOrd="0" destOrd="0" presId="urn:microsoft.com/office/officeart/2008/layout/LinedList"/>
    <dgm:cxn modelId="{CA10DA2C-6134-4CB7-87D3-0311A429338A}" srcId="{6357F160-A387-4DAD-A25B-417020C8F3EF}" destId="{06A1530D-3B48-4E6B-9F85-BA990AE67E71}" srcOrd="0" destOrd="0" parTransId="{B01436D6-C13B-4236-863C-F7C6EB0D022B}" sibTransId="{07EAD144-0DEC-47B3-8E9E-CAC6939A9ABA}"/>
    <dgm:cxn modelId="{8A316250-B9B7-0547-ABE1-97320BECECEB}" type="presOf" srcId="{492EEFE0-7C14-4C82-9537-27645B09B776}" destId="{1BEF8315-0116-2542-AF47-ADD1476AFEBE}" srcOrd="0" destOrd="0" presId="urn:microsoft.com/office/officeart/2008/layout/LinedList"/>
    <dgm:cxn modelId="{A6604855-DCC7-41C5-BFA5-826D14022B83}" srcId="{6357F160-A387-4DAD-A25B-417020C8F3EF}" destId="{C142D6AE-7FD7-4EB4-BB7B-F655F42CC4D0}" srcOrd="3" destOrd="0" parTransId="{61630057-749D-47C0-9BA2-45B54246C9B2}" sibTransId="{B1B8E185-68CE-4064-AF96-728979443C11}"/>
    <dgm:cxn modelId="{4015475D-BD01-0848-B496-B1051EB34FEC}" type="presOf" srcId="{06A1530D-3B48-4E6B-9F85-BA990AE67E71}" destId="{6BAC6832-4690-174F-B5EB-DC95CB65F245}" srcOrd="0" destOrd="0" presId="urn:microsoft.com/office/officeart/2008/layout/LinedList"/>
    <dgm:cxn modelId="{A9FE4495-F4DB-224C-8B77-BF74306B1568}" type="presOf" srcId="{6357F160-A387-4DAD-A25B-417020C8F3EF}" destId="{F9F95B08-36C6-5B42-8E9B-55F29ACB6DB3}" srcOrd="0" destOrd="0" presId="urn:microsoft.com/office/officeart/2008/layout/LinedList"/>
    <dgm:cxn modelId="{F949E2E0-B7CF-43E0-B80E-02AF05A2098E}" srcId="{6357F160-A387-4DAD-A25B-417020C8F3EF}" destId="{492EEFE0-7C14-4C82-9537-27645B09B776}" srcOrd="2" destOrd="0" parTransId="{C078EEEB-84B8-443D-8A27-E4A7817A736B}" sibTransId="{4A9D251C-6431-4509-808A-19048F712880}"/>
    <dgm:cxn modelId="{90A0EEE3-4A61-4894-B022-1C541097A8CD}" srcId="{6357F160-A387-4DAD-A25B-417020C8F3EF}" destId="{01F4ECDF-2BAE-4B9D-9A47-332731AFBFCE}" srcOrd="1" destOrd="0" parTransId="{28C8EA25-D6ED-4197-BBC3-42E5DCAB6014}" sibTransId="{0A6C3741-1532-42E7-AF9B-D292F08FCED1}"/>
    <dgm:cxn modelId="{56B7F1FF-9C4D-3246-BB9A-8BE8361AB52F}" type="presOf" srcId="{C142D6AE-7FD7-4EB4-BB7B-F655F42CC4D0}" destId="{37599200-BFD4-2741-A277-72CB92C71FA1}" srcOrd="0" destOrd="0" presId="urn:microsoft.com/office/officeart/2008/layout/LinedList"/>
    <dgm:cxn modelId="{382914B6-0392-294C-AA06-E311556E2CEB}" type="presParOf" srcId="{F9F95B08-36C6-5B42-8E9B-55F29ACB6DB3}" destId="{CB9DDB8E-4348-AF41-B1E5-3E583961F425}" srcOrd="0" destOrd="0" presId="urn:microsoft.com/office/officeart/2008/layout/LinedList"/>
    <dgm:cxn modelId="{995DB056-C4D0-A540-AB16-0EDDAEA6ED61}" type="presParOf" srcId="{F9F95B08-36C6-5B42-8E9B-55F29ACB6DB3}" destId="{23AE8FB1-4288-E548-B9DD-EE1A99A1A183}" srcOrd="1" destOrd="0" presId="urn:microsoft.com/office/officeart/2008/layout/LinedList"/>
    <dgm:cxn modelId="{30076668-B506-A34D-B03C-378CBB7D74EF}" type="presParOf" srcId="{23AE8FB1-4288-E548-B9DD-EE1A99A1A183}" destId="{6BAC6832-4690-174F-B5EB-DC95CB65F245}" srcOrd="0" destOrd="0" presId="urn:microsoft.com/office/officeart/2008/layout/LinedList"/>
    <dgm:cxn modelId="{14DD291A-D8C1-CD4B-85A6-5A7CC5FDA34C}" type="presParOf" srcId="{23AE8FB1-4288-E548-B9DD-EE1A99A1A183}" destId="{F48C072E-99A7-374C-BB8A-3ACB45C6C256}" srcOrd="1" destOrd="0" presId="urn:microsoft.com/office/officeart/2008/layout/LinedList"/>
    <dgm:cxn modelId="{A31AA746-7B2A-0846-A49B-0957A36A509E}" type="presParOf" srcId="{F9F95B08-36C6-5B42-8E9B-55F29ACB6DB3}" destId="{A8089C36-BA3D-BD4C-8851-FB12D11E7943}" srcOrd="2" destOrd="0" presId="urn:microsoft.com/office/officeart/2008/layout/LinedList"/>
    <dgm:cxn modelId="{6514D764-2A19-F94B-9FF6-3F644B4B2E2F}" type="presParOf" srcId="{F9F95B08-36C6-5B42-8E9B-55F29ACB6DB3}" destId="{C74E6CEA-B4D0-AA42-B3ED-89470DF93857}" srcOrd="3" destOrd="0" presId="urn:microsoft.com/office/officeart/2008/layout/LinedList"/>
    <dgm:cxn modelId="{A2B0DF8A-495D-7445-AB83-94C4CDE057B3}" type="presParOf" srcId="{C74E6CEA-B4D0-AA42-B3ED-89470DF93857}" destId="{AC732784-37A6-034B-BF43-F3FA536EA000}" srcOrd="0" destOrd="0" presId="urn:microsoft.com/office/officeart/2008/layout/LinedList"/>
    <dgm:cxn modelId="{AFA6244C-AD78-074F-9CB6-E480CD2C7F43}" type="presParOf" srcId="{C74E6CEA-B4D0-AA42-B3ED-89470DF93857}" destId="{6EC36C98-1345-294D-9860-1E6FC2295855}" srcOrd="1" destOrd="0" presId="urn:microsoft.com/office/officeart/2008/layout/LinedList"/>
    <dgm:cxn modelId="{D9B72663-C4E6-3A4D-A2BB-DBB6C41753F0}" type="presParOf" srcId="{F9F95B08-36C6-5B42-8E9B-55F29ACB6DB3}" destId="{C61946DF-C343-1146-91FB-187AD435C07F}" srcOrd="4" destOrd="0" presId="urn:microsoft.com/office/officeart/2008/layout/LinedList"/>
    <dgm:cxn modelId="{A1D33CBC-E576-2346-8C17-1B71C2715C7C}" type="presParOf" srcId="{F9F95B08-36C6-5B42-8E9B-55F29ACB6DB3}" destId="{6CCD1BF6-3828-AD4E-93C5-A165D0822986}" srcOrd="5" destOrd="0" presId="urn:microsoft.com/office/officeart/2008/layout/LinedList"/>
    <dgm:cxn modelId="{451EC296-3446-6B45-87D8-CAA1BE6BC03F}" type="presParOf" srcId="{6CCD1BF6-3828-AD4E-93C5-A165D0822986}" destId="{1BEF8315-0116-2542-AF47-ADD1476AFEBE}" srcOrd="0" destOrd="0" presId="urn:microsoft.com/office/officeart/2008/layout/LinedList"/>
    <dgm:cxn modelId="{A4FB43CB-55A9-0042-93EF-14F9686F7E7B}" type="presParOf" srcId="{6CCD1BF6-3828-AD4E-93C5-A165D0822986}" destId="{4CE22DFE-9DDB-4C44-AC37-ADF025A08ED6}" srcOrd="1" destOrd="0" presId="urn:microsoft.com/office/officeart/2008/layout/LinedList"/>
    <dgm:cxn modelId="{77797AF2-FA69-EE4F-8B0A-71BF9AF9515F}" type="presParOf" srcId="{F9F95B08-36C6-5B42-8E9B-55F29ACB6DB3}" destId="{5A605511-CDFB-6F4B-AD61-63E5143895AB}" srcOrd="6" destOrd="0" presId="urn:microsoft.com/office/officeart/2008/layout/LinedList"/>
    <dgm:cxn modelId="{55303797-15A5-5346-B49D-F63F0CDB2612}" type="presParOf" srcId="{F9F95B08-36C6-5B42-8E9B-55F29ACB6DB3}" destId="{89A7A824-BE4B-E04E-A242-375A87A3AD55}" srcOrd="7" destOrd="0" presId="urn:microsoft.com/office/officeart/2008/layout/LinedList"/>
    <dgm:cxn modelId="{70F1EB9D-5699-6746-BFFA-73485161D718}" type="presParOf" srcId="{89A7A824-BE4B-E04E-A242-375A87A3AD55}" destId="{37599200-BFD4-2741-A277-72CB92C71FA1}" srcOrd="0" destOrd="0" presId="urn:microsoft.com/office/officeart/2008/layout/LinedList"/>
    <dgm:cxn modelId="{CD613AA5-1183-364A-B1BF-8CFE12B7C95C}" type="presParOf" srcId="{89A7A824-BE4B-E04E-A242-375A87A3AD55}" destId="{E4B1D4E0-9B0B-FB4F-AE93-826E4F788D5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B8D14-5E8E-485D-99C2-A98B6D08690C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632519BE-4450-45FC-99AA-3E1B09A1860B}">
      <dgm:prSet/>
      <dgm:spPr/>
      <dgm:t>
        <a:bodyPr/>
        <a:lstStyle/>
        <a:p>
          <a:r>
            <a:rPr lang="en-US"/>
            <a:t>Concept: </a:t>
          </a:r>
        </a:p>
      </dgm:t>
    </dgm:pt>
    <dgm:pt modelId="{B7C9CAC6-AA12-43B4-A059-EF5513D1BB64}" type="parTrans" cxnId="{D0345C50-361F-417D-A6A5-345C086BBD14}">
      <dgm:prSet/>
      <dgm:spPr/>
      <dgm:t>
        <a:bodyPr/>
        <a:lstStyle/>
        <a:p>
          <a:endParaRPr lang="en-US"/>
        </a:p>
      </dgm:t>
    </dgm:pt>
    <dgm:pt modelId="{6DB05B06-DBC9-43DC-91E0-E892741C91B5}" type="sibTrans" cxnId="{D0345C50-361F-417D-A6A5-345C086BBD14}">
      <dgm:prSet/>
      <dgm:spPr/>
      <dgm:t>
        <a:bodyPr/>
        <a:lstStyle/>
        <a:p>
          <a:endParaRPr lang="en-US"/>
        </a:p>
      </dgm:t>
    </dgm:pt>
    <dgm:pt modelId="{5C222D92-CDB2-405D-84ED-4FE90ACBAAFD}">
      <dgm:prSet/>
      <dgm:spPr/>
      <dgm:t>
        <a:bodyPr/>
        <a:lstStyle/>
        <a:p>
          <a:r>
            <a:rPr lang="en-US"/>
            <a:t>Gender segregation of occupation / higher ed pathway </a:t>
          </a:r>
        </a:p>
      </dgm:t>
    </dgm:pt>
    <dgm:pt modelId="{A97DCDD8-9F43-44BA-94F3-448D1E55EB77}" type="parTrans" cxnId="{30F36E56-C6CA-409C-A86A-604982DE919C}">
      <dgm:prSet/>
      <dgm:spPr/>
      <dgm:t>
        <a:bodyPr/>
        <a:lstStyle/>
        <a:p>
          <a:endParaRPr lang="en-US"/>
        </a:p>
      </dgm:t>
    </dgm:pt>
    <dgm:pt modelId="{B203BC05-C47E-4215-8737-EE7E60E76DCC}" type="sibTrans" cxnId="{30F36E56-C6CA-409C-A86A-604982DE919C}">
      <dgm:prSet/>
      <dgm:spPr/>
      <dgm:t>
        <a:bodyPr/>
        <a:lstStyle/>
        <a:p>
          <a:endParaRPr lang="en-US"/>
        </a:p>
      </dgm:t>
    </dgm:pt>
    <dgm:pt modelId="{5A42B6BA-EE07-40F9-80AE-56C1D327BB5F}">
      <dgm:prSet/>
      <dgm:spPr/>
      <dgm:t>
        <a:bodyPr/>
        <a:lstStyle/>
        <a:p>
          <a:r>
            <a:rPr lang="en-US"/>
            <a:t>Measurement: </a:t>
          </a:r>
        </a:p>
      </dgm:t>
    </dgm:pt>
    <dgm:pt modelId="{2BBA7996-A6C9-423D-99AA-20E8FE27532A}" type="parTrans" cxnId="{7DEF58EE-3A30-4F81-B054-5EC87004780A}">
      <dgm:prSet/>
      <dgm:spPr/>
      <dgm:t>
        <a:bodyPr/>
        <a:lstStyle/>
        <a:p>
          <a:endParaRPr lang="en-US"/>
        </a:p>
      </dgm:t>
    </dgm:pt>
    <dgm:pt modelId="{7A90C7CA-C883-4510-BFC4-0009131DB06E}" type="sibTrans" cxnId="{7DEF58EE-3A30-4F81-B054-5EC87004780A}">
      <dgm:prSet/>
      <dgm:spPr/>
      <dgm:t>
        <a:bodyPr/>
        <a:lstStyle/>
        <a:p>
          <a:endParaRPr lang="en-US"/>
        </a:p>
      </dgm:t>
    </dgm:pt>
    <dgm:pt modelId="{1EBD4E80-4625-45AB-8F6E-60676CF23A6D}">
      <dgm:prSet/>
      <dgm:spPr/>
      <dgm:t>
        <a:bodyPr/>
        <a:lstStyle/>
        <a:p>
          <a:r>
            <a:rPr lang="en-US"/>
            <a:t>% of women in occupation or field of study</a:t>
          </a:r>
        </a:p>
      </dgm:t>
    </dgm:pt>
    <dgm:pt modelId="{0DC985E8-B6D8-47C9-98AD-BBFED651F721}" type="parTrans" cxnId="{35371909-B60B-4B38-ABD5-CF290FC8AC31}">
      <dgm:prSet/>
      <dgm:spPr/>
      <dgm:t>
        <a:bodyPr/>
        <a:lstStyle/>
        <a:p>
          <a:endParaRPr lang="en-US"/>
        </a:p>
      </dgm:t>
    </dgm:pt>
    <dgm:pt modelId="{7B1C52EB-4F09-4AEE-95F6-A39BA844B200}" type="sibTrans" cxnId="{35371909-B60B-4B38-ABD5-CF290FC8AC31}">
      <dgm:prSet/>
      <dgm:spPr/>
      <dgm:t>
        <a:bodyPr/>
        <a:lstStyle/>
        <a:p>
          <a:endParaRPr lang="en-US"/>
        </a:p>
      </dgm:t>
    </dgm:pt>
    <dgm:pt modelId="{EAB9D146-A89E-3349-AC62-2D1A3EFDC8DA}" type="pres">
      <dgm:prSet presAssocID="{18FB8D14-5E8E-485D-99C2-A98B6D08690C}" presName="Name0" presStyleCnt="0">
        <dgm:presLayoutVars>
          <dgm:dir/>
          <dgm:animLvl val="lvl"/>
          <dgm:resizeHandles val="exact"/>
        </dgm:presLayoutVars>
      </dgm:prSet>
      <dgm:spPr/>
    </dgm:pt>
    <dgm:pt modelId="{5F2FBD97-EE34-CF40-B3E0-0C62E4822970}" type="pres">
      <dgm:prSet presAssocID="{632519BE-4450-45FC-99AA-3E1B09A1860B}" presName="composite" presStyleCnt="0"/>
      <dgm:spPr/>
    </dgm:pt>
    <dgm:pt modelId="{623C753F-C753-E342-8989-BEC02C89BD2F}" type="pres">
      <dgm:prSet presAssocID="{632519BE-4450-45FC-99AA-3E1B09A1860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6D18FB3-4EF3-D941-9C25-7244EAC1F542}" type="pres">
      <dgm:prSet presAssocID="{632519BE-4450-45FC-99AA-3E1B09A1860B}" presName="desTx" presStyleLbl="alignAccFollowNode1" presStyleIdx="0" presStyleCnt="2">
        <dgm:presLayoutVars>
          <dgm:bulletEnabled val="1"/>
        </dgm:presLayoutVars>
      </dgm:prSet>
      <dgm:spPr/>
    </dgm:pt>
    <dgm:pt modelId="{6B21D48E-DD9E-C04A-94F9-C62DD357BFF2}" type="pres">
      <dgm:prSet presAssocID="{6DB05B06-DBC9-43DC-91E0-E892741C91B5}" presName="space" presStyleCnt="0"/>
      <dgm:spPr/>
    </dgm:pt>
    <dgm:pt modelId="{3A7F3F60-36F2-CE49-BD40-C1832B2C0E6A}" type="pres">
      <dgm:prSet presAssocID="{5A42B6BA-EE07-40F9-80AE-56C1D327BB5F}" presName="composite" presStyleCnt="0"/>
      <dgm:spPr/>
    </dgm:pt>
    <dgm:pt modelId="{9A184187-D352-6E4E-9F04-67262A1DA4E7}" type="pres">
      <dgm:prSet presAssocID="{5A42B6BA-EE07-40F9-80AE-56C1D327BB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03902B2-2294-3949-9924-31F176A0CD4E}" type="pres">
      <dgm:prSet presAssocID="{5A42B6BA-EE07-40F9-80AE-56C1D327BB5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F921803-56F0-CD48-84AA-255207D9914A}" type="presOf" srcId="{1EBD4E80-4625-45AB-8F6E-60676CF23A6D}" destId="{303902B2-2294-3949-9924-31F176A0CD4E}" srcOrd="0" destOrd="0" presId="urn:microsoft.com/office/officeart/2005/8/layout/hList1"/>
    <dgm:cxn modelId="{35371909-B60B-4B38-ABD5-CF290FC8AC31}" srcId="{5A42B6BA-EE07-40F9-80AE-56C1D327BB5F}" destId="{1EBD4E80-4625-45AB-8F6E-60676CF23A6D}" srcOrd="0" destOrd="0" parTransId="{0DC985E8-B6D8-47C9-98AD-BBFED651F721}" sibTransId="{7B1C52EB-4F09-4AEE-95F6-A39BA844B200}"/>
    <dgm:cxn modelId="{D0345C50-361F-417D-A6A5-345C086BBD14}" srcId="{18FB8D14-5E8E-485D-99C2-A98B6D08690C}" destId="{632519BE-4450-45FC-99AA-3E1B09A1860B}" srcOrd="0" destOrd="0" parTransId="{B7C9CAC6-AA12-43B4-A059-EF5513D1BB64}" sibTransId="{6DB05B06-DBC9-43DC-91E0-E892741C91B5}"/>
    <dgm:cxn modelId="{28E11655-E347-B44E-B1EB-75725B33FF1B}" type="presOf" srcId="{5A42B6BA-EE07-40F9-80AE-56C1D327BB5F}" destId="{9A184187-D352-6E4E-9F04-67262A1DA4E7}" srcOrd="0" destOrd="0" presId="urn:microsoft.com/office/officeart/2005/8/layout/hList1"/>
    <dgm:cxn modelId="{30F36E56-C6CA-409C-A86A-604982DE919C}" srcId="{632519BE-4450-45FC-99AA-3E1B09A1860B}" destId="{5C222D92-CDB2-405D-84ED-4FE90ACBAAFD}" srcOrd="0" destOrd="0" parTransId="{A97DCDD8-9F43-44BA-94F3-448D1E55EB77}" sibTransId="{B203BC05-C47E-4215-8737-EE7E60E76DCC}"/>
    <dgm:cxn modelId="{D331E4BE-E546-0A43-B125-3D666C847092}" type="presOf" srcId="{632519BE-4450-45FC-99AA-3E1B09A1860B}" destId="{623C753F-C753-E342-8989-BEC02C89BD2F}" srcOrd="0" destOrd="0" presId="urn:microsoft.com/office/officeart/2005/8/layout/hList1"/>
    <dgm:cxn modelId="{F9738CD8-D409-D84F-8F94-224F6307174D}" type="presOf" srcId="{18FB8D14-5E8E-485D-99C2-A98B6D08690C}" destId="{EAB9D146-A89E-3349-AC62-2D1A3EFDC8DA}" srcOrd="0" destOrd="0" presId="urn:microsoft.com/office/officeart/2005/8/layout/hList1"/>
    <dgm:cxn modelId="{8CF824E6-E65B-8C41-9CE0-59AAB4EEFDB5}" type="presOf" srcId="{5C222D92-CDB2-405D-84ED-4FE90ACBAAFD}" destId="{66D18FB3-4EF3-D941-9C25-7244EAC1F542}" srcOrd="0" destOrd="0" presId="urn:microsoft.com/office/officeart/2005/8/layout/hList1"/>
    <dgm:cxn modelId="{7DEF58EE-3A30-4F81-B054-5EC87004780A}" srcId="{18FB8D14-5E8E-485D-99C2-A98B6D08690C}" destId="{5A42B6BA-EE07-40F9-80AE-56C1D327BB5F}" srcOrd="1" destOrd="0" parTransId="{2BBA7996-A6C9-423D-99AA-20E8FE27532A}" sibTransId="{7A90C7CA-C883-4510-BFC4-0009131DB06E}"/>
    <dgm:cxn modelId="{CC0CD308-6BAB-1E4C-8541-391600B77691}" type="presParOf" srcId="{EAB9D146-A89E-3349-AC62-2D1A3EFDC8DA}" destId="{5F2FBD97-EE34-CF40-B3E0-0C62E4822970}" srcOrd="0" destOrd="0" presId="urn:microsoft.com/office/officeart/2005/8/layout/hList1"/>
    <dgm:cxn modelId="{16A771D5-4415-D647-9097-C97AAD77C4A5}" type="presParOf" srcId="{5F2FBD97-EE34-CF40-B3E0-0C62E4822970}" destId="{623C753F-C753-E342-8989-BEC02C89BD2F}" srcOrd="0" destOrd="0" presId="urn:microsoft.com/office/officeart/2005/8/layout/hList1"/>
    <dgm:cxn modelId="{0E47C44C-C596-C340-A950-C38734AEC245}" type="presParOf" srcId="{5F2FBD97-EE34-CF40-B3E0-0C62E4822970}" destId="{66D18FB3-4EF3-D941-9C25-7244EAC1F542}" srcOrd="1" destOrd="0" presId="urn:microsoft.com/office/officeart/2005/8/layout/hList1"/>
    <dgm:cxn modelId="{0594F555-0D17-0A4C-B510-A62F0D8A3344}" type="presParOf" srcId="{EAB9D146-A89E-3349-AC62-2D1A3EFDC8DA}" destId="{6B21D48E-DD9E-C04A-94F9-C62DD357BFF2}" srcOrd="1" destOrd="0" presId="urn:microsoft.com/office/officeart/2005/8/layout/hList1"/>
    <dgm:cxn modelId="{51C01DD9-5827-2A41-9148-A8777949AC4A}" type="presParOf" srcId="{EAB9D146-A89E-3349-AC62-2D1A3EFDC8DA}" destId="{3A7F3F60-36F2-CE49-BD40-C1832B2C0E6A}" srcOrd="2" destOrd="0" presId="urn:microsoft.com/office/officeart/2005/8/layout/hList1"/>
    <dgm:cxn modelId="{F51E4026-AC0B-324F-AC08-0359B1A8BB16}" type="presParOf" srcId="{3A7F3F60-36F2-CE49-BD40-C1832B2C0E6A}" destId="{9A184187-D352-6E4E-9F04-67262A1DA4E7}" srcOrd="0" destOrd="0" presId="urn:microsoft.com/office/officeart/2005/8/layout/hList1"/>
    <dgm:cxn modelId="{63E034AE-1B4C-D04B-B190-EF29CB778CDF}" type="presParOf" srcId="{3A7F3F60-36F2-CE49-BD40-C1832B2C0E6A}" destId="{303902B2-2294-3949-9924-31F176A0CD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FB8D14-5E8E-485D-99C2-A98B6D08690C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32519BE-4450-45FC-99AA-3E1B09A1860B}">
      <dgm:prSet/>
      <dgm:spPr/>
      <dgm:t>
        <a:bodyPr/>
        <a:lstStyle/>
        <a:p>
          <a:r>
            <a:rPr lang="en-US"/>
            <a:t>Concept: </a:t>
          </a:r>
        </a:p>
      </dgm:t>
    </dgm:pt>
    <dgm:pt modelId="{B7C9CAC6-AA12-43B4-A059-EF5513D1BB64}" type="parTrans" cxnId="{D0345C50-361F-417D-A6A5-345C086BBD14}">
      <dgm:prSet/>
      <dgm:spPr/>
      <dgm:t>
        <a:bodyPr/>
        <a:lstStyle/>
        <a:p>
          <a:endParaRPr lang="en-US"/>
        </a:p>
      </dgm:t>
    </dgm:pt>
    <dgm:pt modelId="{6DB05B06-DBC9-43DC-91E0-E892741C91B5}" type="sibTrans" cxnId="{D0345C50-361F-417D-A6A5-345C086BBD14}">
      <dgm:prSet/>
      <dgm:spPr/>
      <dgm:t>
        <a:bodyPr/>
        <a:lstStyle/>
        <a:p>
          <a:endParaRPr lang="en-US"/>
        </a:p>
      </dgm:t>
    </dgm:pt>
    <dgm:pt modelId="{5C222D92-CDB2-405D-84ED-4FE90ACBAAFD}">
      <dgm:prSet/>
      <dgm:spPr/>
      <dgm:t>
        <a:bodyPr/>
        <a:lstStyle/>
        <a:p>
          <a:endParaRPr lang="en-US" dirty="0"/>
        </a:p>
      </dgm:t>
    </dgm:pt>
    <dgm:pt modelId="{A97DCDD8-9F43-44BA-94F3-448D1E55EB77}" type="parTrans" cxnId="{30F36E56-C6CA-409C-A86A-604982DE919C}">
      <dgm:prSet/>
      <dgm:spPr/>
      <dgm:t>
        <a:bodyPr/>
        <a:lstStyle/>
        <a:p>
          <a:endParaRPr lang="en-US"/>
        </a:p>
      </dgm:t>
    </dgm:pt>
    <dgm:pt modelId="{B203BC05-C47E-4215-8737-EE7E60E76DCC}" type="sibTrans" cxnId="{30F36E56-C6CA-409C-A86A-604982DE919C}">
      <dgm:prSet/>
      <dgm:spPr/>
      <dgm:t>
        <a:bodyPr/>
        <a:lstStyle/>
        <a:p>
          <a:endParaRPr lang="en-US"/>
        </a:p>
      </dgm:t>
    </dgm:pt>
    <dgm:pt modelId="{5A42B6BA-EE07-40F9-80AE-56C1D327BB5F}">
      <dgm:prSet/>
      <dgm:spPr/>
      <dgm:t>
        <a:bodyPr/>
        <a:lstStyle/>
        <a:p>
          <a:r>
            <a:rPr lang="en-US" dirty="0"/>
            <a:t>Measurement: </a:t>
          </a:r>
        </a:p>
      </dgm:t>
    </dgm:pt>
    <dgm:pt modelId="{2BBA7996-A6C9-423D-99AA-20E8FE27532A}" type="parTrans" cxnId="{7DEF58EE-3A30-4F81-B054-5EC87004780A}">
      <dgm:prSet/>
      <dgm:spPr/>
      <dgm:t>
        <a:bodyPr/>
        <a:lstStyle/>
        <a:p>
          <a:endParaRPr lang="en-US"/>
        </a:p>
      </dgm:t>
    </dgm:pt>
    <dgm:pt modelId="{7A90C7CA-C883-4510-BFC4-0009131DB06E}" type="sibTrans" cxnId="{7DEF58EE-3A30-4F81-B054-5EC87004780A}">
      <dgm:prSet/>
      <dgm:spPr/>
      <dgm:t>
        <a:bodyPr/>
        <a:lstStyle/>
        <a:p>
          <a:endParaRPr lang="en-US"/>
        </a:p>
      </dgm:t>
    </dgm:pt>
    <dgm:pt modelId="{EAB9D146-A89E-3349-AC62-2D1A3EFDC8DA}" type="pres">
      <dgm:prSet presAssocID="{18FB8D14-5E8E-485D-99C2-A98B6D08690C}" presName="Name0" presStyleCnt="0">
        <dgm:presLayoutVars>
          <dgm:dir/>
          <dgm:animLvl val="lvl"/>
          <dgm:resizeHandles val="exact"/>
        </dgm:presLayoutVars>
      </dgm:prSet>
      <dgm:spPr/>
    </dgm:pt>
    <dgm:pt modelId="{5F2FBD97-EE34-CF40-B3E0-0C62E4822970}" type="pres">
      <dgm:prSet presAssocID="{632519BE-4450-45FC-99AA-3E1B09A1860B}" presName="composite" presStyleCnt="0"/>
      <dgm:spPr/>
    </dgm:pt>
    <dgm:pt modelId="{623C753F-C753-E342-8989-BEC02C89BD2F}" type="pres">
      <dgm:prSet presAssocID="{632519BE-4450-45FC-99AA-3E1B09A1860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6D18FB3-4EF3-D941-9C25-7244EAC1F542}" type="pres">
      <dgm:prSet presAssocID="{632519BE-4450-45FC-99AA-3E1B09A1860B}" presName="desTx" presStyleLbl="alignAccFollowNode1" presStyleIdx="0" presStyleCnt="2">
        <dgm:presLayoutVars>
          <dgm:bulletEnabled val="1"/>
        </dgm:presLayoutVars>
      </dgm:prSet>
      <dgm:spPr/>
    </dgm:pt>
    <dgm:pt modelId="{6B21D48E-DD9E-C04A-94F9-C62DD357BFF2}" type="pres">
      <dgm:prSet presAssocID="{6DB05B06-DBC9-43DC-91E0-E892741C91B5}" presName="space" presStyleCnt="0"/>
      <dgm:spPr/>
    </dgm:pt>
    <dgm:pt modelId="{3A7F3F60-36F2-CE49-BD40-C1832B2C0E6A}" type="pres">
      <dgm:prSet presAssocID="{5A42B6BA-EE07-40F9-80AE-56C1D327BB5F}" presName="composite" presStyleCnt="0"/>
      <dgm:spPr/>
    </dgm:pt>
    <dgm:pt modelId="{9A184187-D352-6E4E-9F04-67262A1DA4E7}" type="pres">
      <dgm:prSet presAssocID="{5A42B6BA-EE07-40F9-80AE-56C1D327BB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03902B2-2294-3949-9924-31F176A0CD4E}" type="pres">
      <dgm:prSet presAssocID="{5A42B6BA-EE07-40F9-80AE-56C1D327BB5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0345C50-361F-417D-A6A5-345C086BBD14}" srcId="{18FB8D14-5E8E-485D-99C2-A98B6D08690C}" destId="{632519BE-4450-45FC-99AA-3E1B09A1860B}" srcOrd="0" destOrd="0" parTransId="{B7C9CAC6-AA12-43B4-A059-EF5513D1BB64}" sibTransId="{6DB05B06-DBC9-43DC-91E0-E892741C91B5}"/>
    <dgm:cxn modelId="{28E11655-E347-B44E-B1EB-75725B33FF1B}" type="presOf" srcId="{5A42B6BA-EE07-40F9-80AE-56C1D327BB5F}" destId="{9A184187-D352-6E4E-9F04-67262A1DA4E7}" srcOrd="0" destOrd="0" presId="urn:microsoft.com/office/officeart/2005/8/layout/hList1"/>
    <dgm:cxn modelId="{30F36E56-C6CA-409C-A86A-604982DE919C}" srcId="{632519BE-4450-45FC-99AA-3E1B09A1860B}" destId="{5C222D92-CDB2-405D-84ED-4FE90ACBAAFD}" srcOrd="0" destOrd="0" parTransId="{A97DCDD8-9F43-44BA-94F3-448D1E55EB77}" sibTransId="{B203BC05-C47E-4215-8737-EE7E60E76DCC}"/>
    <dgm:cxn modelId="{D331E4BE-E546-0A43-B125-3D666C847092}" type="presOf" srcId="{632519BE-4450-45FC-99AA-3E1B09A1860B}" destId="{623C753F-C753-E342-8989-BEC02C89BD2F}" srcOrd="0" destOrd="0" presId="urn:microsoft.com/office/officeart/2005/8/layout/hList1"/>
    <dgm:cxn modelId="{F9738CD8-D409-D84F-8F94-224F6307174D}" type="presOf" srcId="{18FB8D14-5E8E-485D-99C2-A98B6D08690C}" destId="{EAB9D146-A89E-3349-AC62-2D1A3EFDC8DA}" srcOrd="0" destOrd="0" presId="urn:microsoft.com/office/officeart/2005/8/layout/hList1"/>
    <dgm:cxn modelId="{8CF824E6-E65B-8C41-9CE0-59AAB4EEFDB5}" type="presOf" srcId="{5C222D92-CDB2-405D-84ED-4FE90ACBAAFD}" destId="{66D18FB3-4EF3-D941-9C25-7244EAC1F542}" srcOrd="0" destOrd="0" presId="urn:microsoft.com/office/officeart/2005/8/layout/hList1"/>
    <dgm:cxn modelId="{7DEF58EE-3A30-4F81-B054-5EC87004780A}" srcId="{18FB8D14-5E8E-485D-99C2-A98B6D08690C}" destId="{5A42B6BA-EE07-40F9-80AE-56C1D327BB5F}" srcOrd="1" destOrd="0" parTransId="{2BBA7996-A6C9-423D-99AA-20E8FE27532A}" sibTransId="{7A90C7CA-C883-4510-BFC4-0009131DB06E}"/>
    <dgm:cxn modelId="{CC0CD308-6BAB-1E4C-8541-391600B77691}" type="presParOf" srcId="{EAB9D146-A89E-3349-AC62-2D1A3EFDC8DA}" destId="{5F2FBD97-EE34-CF40-B3E0-0C62E4822970}" srcOrd="0" destOrd="0" presId="urn:microsoft.com/office/officeart/2005/8/layout/hList1"/>
    <dgm:cxn modelId="{16A771D5-4415-D647-9097-C97AAD77C4A5}" type="presParOf" srcId="{5F2FBD97-EE34-CF40-B3E0-0C62E4822970}" destId="{623C753F-C753-E342-8989-BEC02C89BD2F}" srcOrd="0" destOrd="0" presId="urn:microsoft.com/office/officeart/2005/8/layout/hList1"/>
    <dgm:cxn modelId="{0E47C44C-C596-C340-A950-C38734AEC245}" type="presParOf" srcId="{5F2FBD97-EE34-CF40-B3E0-0C62E4822970}" destId="{66D18FB3-4EF3-D941-9C25-7244EAC1F542}" srcOrd="1" destOrd="0" presId="urn:microsoft.com/office/officeart/2005/8/layout/hList1"/>
    <dgm:cxn modelId="{0594F555-0D17-0A4C-B510-A62F0D8A3344}" type="presParOf" srcId="{EAB9D146-A89E-3349-AC62-2D1A3EFDC8DA}" destId="{6B21D48E-DD9E-C04A-94F9-C62DD357BFF2}" srcOrd="1" destOrd="0" presId="urn:microsoft.com/office/officeart/2005/8/layout/hList1"/>
    <dgm:cxn modelId="{51C01DD9-5827-2A41-9148-A8777949AC4A}" type="presParOf" srcId="{EAB9D146-A89E-3349-AC62-2D1A3EFDC8DA}" destId="{3A7F3F60-36F2-CE49-BD40-C1832B2C0E6A}" srcOrd="2" destOrd="0" presId="urn:microsoft.com/office/officeart/2005/8/layout/hList1"/>
    <dgm:cxn modelId="{F51E4026-AC0B-324F-AC08-0359B1A8BB16}" type="presParOf" srcId="{3A7F3F60-36F2-CE49-BD40-C1832B2C0E6A}" destId="{9A184187-D352-6E4E-9F04-67262A1DA4E7}" srcOrd="0" destOrd="0" presId="urn:microsoft.com/office/officeart/2005/8/layout/hList1"/>
    <dgm:cxn modelId="{63E034AE-1B4C-D04B-B190-EF29CB778CDF}" type="presParOf" srcId="{3A7F3F60-36F2-CE49-BD40-C1832B2C0E6A}" destId="{303902B2-2294-3949-9924-31F176A0CD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FB8D14-5E8E-485D-99C2-A98B6D08690C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32519BE-4450-45FC-99AA-3E1B09A1860B}">
      <dgm:prSet/>
      <dgm:spPr/>
      <dgm:t>
        <a:bodyPr/>
        <a:lstStyle/>
        <a:p>
          <a:r>
            <a:rPr lang="en-US" dirty="0"/>
            <a:t>Concept: </a:t>
          </a:r>
        </a:p>
      </dgm:t>
    </dgm:pt>
    <dgm:pt modelId="{B7C9CAC6-AA12-43B4-A059-EF5513D1BB64}" type="parTrans" cxnId="{D0345C50-361F-417D-A6A5-345C086BBD14}">
      <dgm:prSet/>
      <dgm:spPr/>
      <dgm:t>
        <a:bodyPr/>
        <a:lstStyle/>
        <a:p>
          <a:endParaRPr lang="en-US"/>
        </a:p>
      </dgm:t>
    </dgm:pt>
    <dgm:pt modelId="{6DB05B06-DBC9-43DC-91E0-E892741C91B5}" type="sibTrans" cxnId="{D0345C50-361F-417D-A6A5-345C086BBD14}">
      <dgm:prSet/>
      <dgm:spPr/>
      <dgm:t>
        <a:bodyPr/>
        <a:lstStyle/>
        <a:p>
          <a:endParaRPr lang="en-US"/>
        </a:p>
      </dgm:t>
    </dgm:pt>
    <dgm:pt modelId="{5C222D92-CDB2-405D-84ED-4FE90ACBAAFD}">
      <dgm:prSet/>
      <dgm:spPr/>
      <dgm:t>
        <a:bodyPr/>
        <a:lstStyle/>
        <a:p>
          <a:r>
            <a:rPr lang="en-US" dirty="0"/>
            <a:t>Gendered Self-Conception</a:t>
          </a:r>
        </a:p>
      </dgm:t>
    </dgm:pt>
    <dgm:pt modelId="{A97DCDD8-9F43-44BA-94F3-448D1E55EB77}" type="parTrans" cxnId="{30F36E56-C6CA-409C-A86A-604982DE919C}">
      <dgm:prSet/>
      <dgm:spPr/>
      <dgm:t>
        <a:bodyPr/>
        <a:lstStyle/>
        <a:p>
          <a:endParaRPr lang="en-US"/>
        </a:p>
      </dgm:t>
    </dgm:pt>
    <dgm:pt modelId="{B203BC05-C47E-4215-8737-EE7E60E76DCC}" type="sibTrans" cxnId="{30F36E56-C6CA-409C-A86A-604982DE919C}">
      <dgm:prSet/>
      <dgm:spPr/>
      <dgm:t>
        <a:bodyPr/>
        <a:lstStyle/>
        <a:p>
          <a:endParaRPr lang="en-US"/>
        </a:p>
      </dgm:t>
    </dgm:pt>
    <dgm:pt modelId="{5A42B6BA-EE07-40F9-80AE-56C1D327BB5F}">
      <dgm:prSet/>
      <dgm:spPr/>
      <dgm:t>
        <a:bodyPr/>
        <a:lstStyle/>
        <a:p>
          <a:r>
            <a:rPr lang="en-US" dirty="0"/>
            <a:t>Measurement:</a:t>
          </a:r>
        </a:p>
      </dgm:t>
    </dgm:pt>
    <dgm:pt modelId="{2BBA7996-A6C9-423D-99AA-20E8FE27532A}" type="parTrans" cxnId="{7DEF58EE-3A30-4F81-B054-5EC87004780A}">
      <dgm:prSet/>
      <dgm:spPr/>
      <dgm:t>
        <a:bodyPr/>
        <a:lstStyle/>
        <a:p>
          <a:endParaRPr lang="en-US"/>
        </a:p>
      </dgm:t>
    </dgm:pt>
    <dgm:pt modelId="{7A90C7CA-C883-4510-BFC4-0009131DB06E}" type="sibTrans" cxnId="{7DEF58EE-3A30-4F81-B054-5EC87004780A}">
      <dgm:prSet/>
      <dgm:spPr/>
      <dgm:t>
        <a:bodyPr/>
        <a:lstStyle/>
        <a:p>
          <a:endParaRPr lang="en-US"/>
        </a:p>
      </dgm:t>
    </dgm:pt>
    <dgm:pt modelId="{A7C15C3B-CB5A-D944-B30A-2CC221ABD735}">
      <dgm:prSet/>
      <dgm:spPr/>
      <dgm:t>
        <a:bodyPr/>
        <a:lstStyle/>
        <a:p>
          <a:r>
            <a:rPr lang="en-US" dirty="0"/>
            <a:t> Emotional / unemotional</a:t>
          </a:r>
        </a:p>
      </dgm:t>
    </dgm:pt>
    <dgm:pt modelId="{C46CB1C9-0C8F-0043-9C93-32CCC8FE5798}" type="parTrans" cxnId="{E5B0F053-3F2C-AB49-A2F3-93E5AC59D45B}">
      <dgm:prSet/>
      <dgm:spPr/>
    </dgm:pt>
    <dgm:pt modelId="{A4FAEA33-C651-4A40-A3C4-ACAD78E44DDC}" type="sibTrans" cxnId="{E5B0F053-3F2C-AB49-A2F3-93E5AC59D45B}">
      <dgm:prSet/>
      <dgm:spPr/>
    </dgm:pt>
    <dgm:pt modelId="{14387C74-EFC2-9A41-B239-901F9E670789}">
      <dgm:prSet/>
      <dgm:spPr/>
      <dgm:t>
        <a:bodyPr/>
        <a:lstStyle/>
        <a:p>
          <a:r>
            <a:rPr lang="en-US" dirty="0"/>
            <a:t> systematic / unsystematic</a:t>
          </a:r>
        </a:p>
      </dgm:t>
    </dgm:pt>
    <dgm:pt modelId="{19E99711-C284-4C46-B592-78F27D77461A}" type="parTrans" cxnId="{4A67325C-0EF9-EC4F-8BB6-0FF31D68A9AF}">
      <dgm:prSet/>
      <dgm:spPr/>
    </dgm:pt>
    <dgm:pt modelId="{24FBDD53-1959-8F43-A632-BC1CEB1D6DA1}" type="sibTrans" cxnId="{4A67325C-0EF9-EC4F-8BB6-0FF31D68A9AF}">
      <dgm:prSet/>
      <dgm:spPr/>
    </dgm:pt>
    <dgm:pt modelId="{455E651A-CEBD-864F-8F77-CE16BCA1BD39}">
      <dgm:prSet/>
      <dgm:spPr/>
      <dgm:t>
        <a:bodyPr/>
        <a:lstStyle/>
        <a:p>
          <a:r>
            <a:rPr lang="en-US" dirty="0"/>
            <a:t>People-oriented / things-oriented</a:t>
          </a:r>
        </a:p>
      </dgm:t>
    </dgm:pt>
    <dgm:pt modelId="{05D5C8AF-FDFE-644C-B931-12F7F0DAF83C}" type="parTrans" cxnId="{17442C91-A89E-F140-A324-0A68B8DAD673}">
      <dgm:prSet/>
      <dgm:spPr/>
    </dgm:pt>
    <dgm:pt modelId="{42FAC400-6702-1C41-90C4-4BD6EEABB647}" type="sibTrans" cxnId="{17442C91-A89E-F140-A324-0A68B8DAD673}">
      <dgm:prSet/>
      <dgm:spPr/>
    </dgm:pt>
    <dgm:pt modelId="{EAB9D146-A89E-3349-AC62-2D1A3EFDC8DA}" type="pres">
      <dgm:prSet presAssocID="{18FB8D14-5E8E-485D-99C2-A98B6D08690C}" presName="Name0" presStyleCnt="0">
        <dgm:presLayoutVars>
          <dgm:dir/>
          <dgm:animLvl val="lvl"/>
          <dgm:resizeHandles val="exact"/>
        </dgm:presLayoutVars>
      </dgm:prSet>
      <dgm:spPr/>
    </dgm:pt>
    <dgm:pt modelId="{5F2FBD97-EE34-CF40-B3E0-0C62E4822970}" type="pres">
      <dgm:prSet presAssocID="{632519BE-4450-45FC-99AA-3E1B09A1860B}" presName="composite" presStyleCnt="0"/>
      <dgm:spPr/>
    </dgm:pt>
    <dgm:pt modelId="{623C753F-C753-E342-8989-BEC02C89BD2F}" type="pres">
      <dgm:prSet presAssocID="{632519BE-4450-45FC-99AA-3E1B09A1860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6D18FB3-4EF3-D941-9C25-7244EAC1F542}" type="pres">
      <dgm:prSet presAssocID="{632519BE-4450-45FC-99AA-3E1B09A1860B}" presName="desTx" presStyleLbl="alignAccFollowNode1" presStyleIdx="0" presStyleCnt="2">
        <dgm:presLayoutVars>
          <dgm:bulletEnabled val="1"/>
        </dgm:presLayoutVars>
      </dgm:prSet>
      <dgm:spPr/>
    </dgm:pt>
    <dgm:pt modelId="{6B21D48E-DD9E-C04A-94F9-C62DD357BFF2}" type="pres">
      <dgm:prSet presAssocID="{6DB05B06-DBC9-43DC-91E0-E892741C91B5}" presName="space" presStyleCnt="0"/>
      <dgm:spPr/>
    </dgm:pt>
    <dgm:pt modelId="{3A7F3F60-36F2-CE49-BD40-C1832B2C0E6A}" type="pres">
      <dgm:prSet presAssocID="{5A42B6BA-EE07-40F9-80AE-56C1D327BB5F}" presName="composite" presStyleCnt="0"/>
      <dgm:spPr/>
    </dgm:pt>
    <dgm:pt modelId="{9A184187-D352-6E4E-9F04-67262A1DA4E7}" type="pres">
      <dgm:prSet presAssocID="{5A42B6BA-EE07-40F9-80AE-56C1D327BB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03902B2-2294-3949-9924-31F176A0CD4E}" type="pres">
      <dgm:prSet presAssocID="{5A42B6BA-EE07-40F9-80AE-56C1D327BB5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3F9AB45-DF45-B441-94CD-790A707133D0}" type="presOf" srcId="{14387C74-EFC2-9A41-B239-901F9E670789}" destId="{303902B2-2294-3949-9924-31F176A0CD4E}" srcOrd="0" destOrd="1" presId="urn:microsoft.com/office/officeart/2005/8/layout/hList1"/>
    <dgm:cxn modelId="{D0345C50-361F-417D-A6A5-345C086BBD14}" srcId="{18FB8D14-5E8E-485D-99C2-A98B6D08690C}" destId="{632519BE-4450-45FC-99AA-3E1B09A1860B}" srcOrd="0" destOrd="0" parTransId="{B7C9CAC6-AA12-43B4-A059-EF5513D1BB64}" sibTransId="{6DB05B06-DBC9-43DC-91E0-E892741C91B5}"/>
    <dgm:cxn modelId="{E5B0F053-3F2C-AB49-A2F3-93E5AC59D45B}" srcId="{5A42B6BA-EE07-40F9-80AE-56C1D327BB5F}" destId="{A7C15C3B-CB5A-D944-B30A-2CC221ABD735}" srcOrd="0" destOrd="0" parTransId="{C46CB1C9-0C8F-0043-9C93-32CCC8FE5798}" sibTransId="{A4FAEA33-C651-4A40-A3C4-ACAD78E44DDC}"/>
    <dgm:cxn modelId="{28E11655-E347-B44E-B1EB-75725B33FF1B}" type="presOf" srcId="{5A42B6BA-EE07-40F9-80AE-56C1D327BB5F}" destId="{9A184187-D352-6E4E-9F04-67262A1DA4E7}" srcOrd="0" destOrd="0" presId="urn:microsoft.com/office/officeart/2005/8/layout/hList1"/>
    <dgm:cxn modelId="{30F36E56-C6CA-409C-A86A-604982DE919C}" srcId="{632519BE-4450-45FC-99AA-3E1B09A1860B}" destId="{5C222D92-CDB2-405D-84ED-4FE90ACBAAFD}" srcOrd="0" destOrd="0" parTransId="{A97DCDD8-9F43-44BA-94F3-448D1E55EB77}" sibTransId="{B203BC05-C47E-4215-8737-EE7E60E76DCC}"/>
    <dgm:cxn modelId="{4A67325C-0EF9-EC4F-8BB6-0FF31D68A9AF}" srcId="{5A42B6BA-EE07-40F9-80AE-56C1D327BB5F}" destId="{14387C74-EFC2-9A41-B239-901F9E670789}" srcOrd="1" destOrd="0" parTransId="{19E99711-C284-4C46-B592-78F27D77461A}" sibTransId="{24FBDD53-1959-8F43-A632-BC1CEB1D6DA1}"/>
    <dgm:cxn modelId="{4EF46164-5080-034F-9B88-265A7B6EC653}" type="presOf" srcId="{455E651A-CEBD-864F-8F77-CE16BCA1BD39}" destId="{303902B2-2294-3949-9924-31F176A0CD4E}" srcOrd="0" destOrd="2" presId="urn:microsoft.com/office/officeart/2005/8/layout/hList1"/>
    <dgm:cxn modelId="{7D21D072-0B45-D745-BF33-5F1C3BC636F5}" type="presOf" srcId="{A7C15C3B-CB5A-D944-B30A-2CC221ABD735}" destId="{303902B2-2294-3949-9924-31F176A0CD4E}" srcOrd="0" destOrd="0" presId="urn:microsoft.com/office/officeart/2005/8/layout/hList1"/>
    <dgm:cxn modelId="{17442C91-A89E-F140-A324-0A68B8DAD673}" srcId="{5A42B6BA-EE07-40F9-80AE-56C1D327BB5F}" destId="{455E651A-CEBD-864F-8F77-CE16BCA1BD39}" srcOrd="2" destOrd="0" parTransId="{05D5C8AF-FDFE-644C-B931-12F7F0DAF83C}" sibTransId="{42FAC400-6702-1C41-90C4-4BD6EEABB647}"/>
    <dgm:cxn modelId="{D331E4BE-E546-0A43-B125-3D666C847092}" type="presOf" srcId="{632519BE-4450-45FC-99AA-3E1B09A1860B}" destId="{623C753F-C753-E342-8989-BEC02C89BD2F}" srcOrd="0" destOrd="0" presId="urn:microsoft.com/office/officeart/2005/8/layout/hList1"/>
    <dgm:cxn modelId="{F9738CD8-D409-D84F-8F94-224F6307174D}" type="presOf" srcId="{18FB8D14-5E8E-485D-99C2-A98B6D08690C}" destId="{EAB9D146-A89E-3349-AC62-2D1A3EFDC8DA}" srcOrd="0" destOrd="0" presId="urn:microsoft.com/office/officeart/2005/8/layout/hList1"/>
    <dgm:cxn modelId="{8CF824E6-E65B-8C41-9CE0-59AAB4EEFDB5}" type="presOf" srcId="{5C222D92-CDB2-405D-84ED-4FE90ACBAAFD}" destId="{66D18FB3-4EF3-D941-9C25-7244EAC1F542}" srcOrd="0" destOrd="0" presId="urn:microsoft.com/office/officeart/2005/8/layout/hList1"/>
    <dgm:cxn modelId="{7DEF58EE-3A30-4F81-B054-5EC87004780A}" srcId="{18FB8D14-5E8E-485D-99C2-A98B6D08690C}" destId="{5A42B6BA-EE07-40F9-80AE-56C1D327BB5F}" srcOrd="1" destOrd="0" parTransId="{2BBA7996-A6C9-423D-99AA-20E8FE27532A}" sibTransId="{7A90C7CA-C883-4510-BFC4-0009131DB06E}"/>
    <dgm:cxn modelId="{CC0CD308-6BAB-1E4C-8541-391600B77691}" type="presParOf" srcId="{EAB9D146-A89E-3349-AC62-2D1A3EFDC8DA}" destId="{5F2FBD97-EE34-CF40-B3E0-0C62E4822970}" srcOrd="0" destOrd="0" presId="urn:microsoft.com/office/officeart/2005/8/layout/hList1"/>
    <dgm:cxn modelId="{16A771D5-4415-D647-9097-C97AAD77C4A5}" type="presParOf" srcId="{5F2FBD97-EE34-CF40-B3E0-0C62E4822970}" destId="{623C753F-C753-E342-8989-BEC02C89BD2F}" srcOrd="0" destOrd="0" presId="urn:microsoft.com/office/officeart/2005/8/layout/hList1"/>
    <dgm:cxn modelId="{0E47C44C-C596-C340-A950-C38734AEC245}" type="presParOf" srcId="{5F2FBD97-EE34-CF40-B3E0-0C62E4822970}" destId="{66D18FB3-4EF3-D941-9C25-7244EAC1F542}" srcOrd="1" destOrd="0" presId="urn:microsoft.com/office/officeart/2005/8/layout/hList1"/>
    <dgm:cxn modelId="{0594F555-0D17-0A4C-B510-A62F0D8A3344}" type="presParOf" srcId="{EAB9D146-A89E-3349-AC62-2D1A3EFDC8DA}" destId="{6B21D48E-DD9E-C04A-94F9-C62DD357BFF2}" srcOrd="1" destOrd="0" presId="urn:microsoft.com/office/officeart/2005/8/layout/hList1"/>
    <dgm:cxn modelId="{51C01DD9-5827-2A41-9148-A8777949AC4A}" type="presParOf" srcId="{EAB9D146-A89E-3349-AC62-2D1A3EFDC8DA}" destId="{3A7F3F60-36F2-CE49-BD40-C1832B2C0E6A}" srcOrd="2" destOrd="0" presId="urn:microsoft.com/office/officeart/2005/8/layout/hList1"/>
    <dgm:cxn modelId="{F51E4026-AC0B-324F-AC08-0359B1A8BB16}" type="presParOf" srcId="{3A7F3F60-36F2-CE49-BD40-C1832B2C0E6A}" destId="{9A184187-D352-6E4E-9F04-67262A1DA4E7}" srcOrd="0" destOrd="0" presId="urn:microsoft.com/office/officeart/2005/8/layout/hList1"/>
    <dgm:cxn modelId="{63E034AE-1B4C-D04B-B190-EF29CB778CDF}" type="presParOf" srcId="{3A7F3F60-36F2-CE49-BD40-C1832B2C0E6A}" destId="{303902B2-2294-3949-9924-31F176A0CD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FB8D14-5E8E-485D-99C2-A98B6D08690C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32519BE-4450-45FC-99AA-3E1B09A1860B}">
      <dgm:prSet/>
      <dgm:spPr/>
      <dgm:t>
        <a:bodyPr/>
        <a:lstStyle/>
        <a:p>
          <a:r>
            <a:rPr lang="en-US"/>
            <a:t>Concept: </a:t>
          </a:r>
        </a:p>
      </dgm:t>
    </dgm:pt>
    <dgm:pt modelId="{B7C9CAC6-AA12-43B4-A059-EF5513D1BB64}" type="parTrans" cxnId="{D0345C50-361F-417D-A6A5-345C086BBD14}">
      <dgm:prSet/>
      <dgm:spPr/>
      <dgm:t>
        <a:bodyPr/>
        <a:lstStyle/>
        <a:p>
          <a:endParaRPr lang="en-US"/>
        </a:p>
      </dgm:t>
    </dgm:pt>
    <dgm:pt modelId="{6DB05B06-DBC9-43DC-91E0-E892741C91B5}" type="sibTrans" cxnId="{D0345C50-361F-417D-A6A5-345C086BBD14}">
      <dgm:prSet/>
      <dgm:spPr/>
      <dgm:t>
        <a:bodyPr/>
        <a:lstStyle/>
        <a:p>
          <a:endParaRPr lang="en-US"/>
        </a:p>
      </dgm:t>
    </dgm:pt>
    <dgm:pt modelId="{5C222D92-CDB2-405D-84ED-4FE90ACBAAFD}">
      <dgm:prSet/>
      <dgm:spPr/>
      <dgm:t>
        <a:bodyPr/>
        <a:lstStyle/>
        <a:p>
          <a:r>
            <a:rPr lang="en-US" dirty="0"/>
            <a:t> Gender beliefs</a:t>
          </a:r>
        </a:p>
      </dgm:t>
    </dgm:pt>
    <dgm:pt modelId="{A97DCDD8-9F43-44BA-94F3-448D1E55EB77}" type="parTrans" cxnId="{30F36E56-C6CA-409C-A86A-604982DE919C}">
      <dgm:prSet/>
      <dgm:spPr/>
      <dgm:t>
        <a:bodyPr/>
        <a:lstStyle/>
        <a:p>
          <a:endParaRPr lang="en-US"/>
        </a:p>
      </dgm:t>
    </dgm:pt>
    <dgm:pt modelId="{B203BC05-C47E-4215-8737-EE7E60E76DCC}" type="sibTrans" cxnId="{30F36E56-C6CA-409C-A86A-604982DE919C}">
      <dgm:prSet/>
      <dgm:spPr/>
      <dgm:t>
        <a:bodyPr/>
        <a:lstStyle/>
        <a:p>
          <a:endParaRPr lang="en-US"/>
        </a:p>
      </dgm:t>
    </dgm:pt>
    <dgm:pt modelId="{5A42B6BA-EE07-40F9-80AE-56C1D327BB5F}">
      <dgm:prSet/>
      <dgm:spPr/>
      <dgm:t>
        <a:bodyPr/>
        <a:lstStyle/>
        <a:p>
          <a:r>
            <a:rPr lang="en-US" dirty="0"/>
            <a:t>Measurement: </a:t>
          </a:r>
        </a:p>
      </dgm:t>
    </dgm:pt>
    <dgm:pt modelId="{2BBA7996-A6C9-423D-99AA-20E8FE27532A}" type="parTrans" cxnId="{7DEF58EE-3A30-4F81-B054-5EC87004780A}">
      <dgm:prSet/>
      <dgm:spPr/>
      <dgm:t>
        <a:bodyPr/>
        <a:lstStyle/>
        <a:p>
          <a:endParaRPr lang="en-US"/>
        </a:p>
      </dgm:t>
    </dgm:pt>
    <dgm:pt modelId="{7A90C7CA-C883-4510-BFC4-0009131DB06E}" type="sibTrans" cxnId="{7DEF58EE-3A30-4F81-B054-5EC87004780A}">
      <dgm:prSet/>
      <dgm:spPr/>
      <dgm:t>
        <a:bodyPr/>
        <a:lstStyle/>
        <a:p>
          <a:endParaRPr lang="en-US"/>
        </a:p>
      </dgm:t>
    </dgm:pt>
    <dgm:pt modelId="{6B5437F2-5FA9-7E45-BD5A-F61804DA8F3E}">
      <dgm:prSet/>
      <dgm:spPr/>
      <dgm:t>
        <a:bodyPr/>
        <a:lstStyle/>
        <a:p>
          <a:r>
            <a:rPr lang="en-US" b="0" dirty="0"/>
            <a:t>traditional gender role beliefs</a:t>
          </a:r>
        </a:p>
      </dgm:t>
    </dgm:pt>
    <dgm:pt modelId="{68EA4899-AD3B-D24A-B29B-390D69F72C96}" type="parTrans" cxnId="{DDD41819-C71A-D24F-B161-FEF020550A10}">
      <dgm:prSet/>
      <dgm:spPr/>
    </dgm:pt>
    <dgm:pt modelId="{BE11CA92-3A16-174A-AFF5-0AF944CB28EC}" type="sibTrans" cxnId="{DDD41819-C71A-D24F-B161-FEF020550A10}">
      <dgm:prSet/>
      <dgm:spPr/>
    </dgm:pt>
    <dgm:pt modelId="{75912528-B1AC-EF42-A213-940D973FE8C3}">
      <dgm:prSet/>
      <dgm:spPr/>
      <dgm:t>
        <a:bodyPr/>
        <a:lstStyle/>
        <a:p>
          <a:r>
            <a:rPr lang="en-US" b="0" dirty="0"/>
            <a:t>gender category beliefs</a:t>
          </a:r>
        </a:p>
      </dgm:t>
    </dgm:pt>
    <dgm:pt modelId="{51D199BE-A7AB-7146-8136-105E43FF40DC}" type="parTrans" cxnId="{32187000-E444-6442-A6B2-651CF943AB7F}">
      <dgm:prSet/>
      <dgm:spPr/>
      <dgm:t>
        <a:bodyPr/>
        <a:lstStyle/>
        <a:p>
          <a:endParaRPr lang="en-US"/>
        </a:p>
      </dgm:t>
    </dgm:pt>
    <dgm:pt modelId="{C578EF3F-6D9A-254B-A9E3-484ABDCE4279}" type="sibTrans" cxnId="{32187000-E444-6442-A6B2-651CF943AB7F}">
      <dgm:prSet/>
      <dgm:spPr/>
      <dgm:t>
        <a:bodyPr/>
        <a:lstStyle/>
        <a:p>
          <a:endParaRPr lang="en-US"/>
        </a:p>
      </dgm:t>
    </dgm:pt>
    <dgm:pt modelId="{B1DAD6A0-E3AE-8A48-8FAC-A9438F593404}">
      <dgm:prSet/>
      <dgm:spPr/>
      <dgm:t>
        <a:bodyPr/>
        <a:lstStyle/>
        <a:p>
          <a:r>
            <a:rPr lang="en-US" b="0" dirty="0"/>
            <a:t>gender essentialist beliefs</a:t>
          </a:r>
          <a:endParaRPr lang="en-US" dirty="0"/>
        </a:p>
      </dgm:t>
    </dgm:pt>
    <dgm:pt modelId="{5BBC6248-8CB1-CE46-BD69-3006C0E70F6F}" type="parTrans" cxnId="{D062CFC5-F040-7E41-BFDD-7A633BC6257B}">
      <dgm:prSet/>
      <dgm:spPr/>
      <dgm:t>
        <a:bodyPr/>
        <a:lstStyle/>
        <a:p>
          <a:endParaRPr lang="en-US"/>
        </a:p>
      </dgm:t>
    </dgm:pt>
    <dgm:pt modelId="{38F87144-8FE7-0540-9A25-C9B53F9B419C}" type="sibTrans" cxnId="{D062CFC5-F040-7E41-BFDD-7A633BC6257B}">
      <dgm:prSet/>
      <dgm:spPr/>
      <dgm:t>
        <a:bodyPr/>
        <a:lstStyle/>
        <a:p>
          <a:endParaRPr lang="en-US"/>
        </a:p>
      </dgm:t>
    </dgm:pt>
    <dgm:pt modelId="{EAB9D146-A89E-3349-AC62-2D1A3EFDC8DA}" type="pres">
      <dgm:prSet presAssocID="{18FB8D14-5E8E-485D-99C2-A98B6D08690C}" presName="Name0" presStyleCnt="0">
        <dgm:presLayoutVars>
          <dgm:dir/>
          <dgm:animLvl val="lvl"/>
          <dgm:resizeHandles val="exact"/>
        </dgm:presLayoutVars>
      </dgm:prSet>
      <dgm:spPr/>
    </dgm:pt>
    <dgm:pt modelId="{5F2FBD97-EE34-CF40-B3E0-0C62E4822970}" type="pres">
      <dgm:prSet presAssocID="{632519BE-4450-45FC-99AA-3E1B09A1860B}" presName="composite" presStyleCnt="0"/>
      <dgm:spPr/>
    </dgm:pt>
    <dgm:pt modelId="{623C753F-C753-E342-8989-BEC02C89BD2F}" type="pres">
      <dgm:prSet presAssocID="{632519BE-4450-45FC-99AA-3E1B09A1860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6D18FB3-4EF3-D941-9C25-7244EAC1F542}" type="pres">
      <dgm:prSet presAssocID="{632519BE-4450-45FC-99AA-3E1B09A1860B}" presName="desTx" presStyleLbl="alignAccFollowNode1" presStyleIdx="0" presStyleCnt="2">
        <dgm:presLayoutVars>
          <dgm:bulletEnabled val="1"/>
        </dgm:presLayoutVars>
      </dgm:prSet>
      <dgm:spPr/>
    </dgm:pt>
    <dgm:pt modelId="{6B21D48E-DD9E-C04A-94F9-C62DD357BFF2}" type="pres">
      <dgm:prSet presAssocID="{6DB05B06-DBC9-43DC-91E0-E892741C91B5}" presName="space" presStyleCnt="0"/>
      <dgm:spPr/>
    </dgm:pt>
    <dgm:pt modelId="{3A7F3F60-36F2-CE49-BD40-C1832B2C0E6A}" type="pres">
      <dgm:prSet presAssocID="{5A42B6BA-EE07-40F9-80AE-56C1D327BB5F}" presName="composite" presStyleCnt="0"/>
      <dgm:spPr/>
    </dgm:pt>
    <dgm:pt modelId="{9A184187-D352-6E4E-9F04-67262A1DA4E7}" type="pres">
      <dgm:prSet presAssocID="{5A42B6BA-EE07-40F9-80AE-56C1D327BB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03902B2-2294-3949-9924-31F176A0CD4E}" type="pres">
      <dgm:prSet presAssocID="{5A42B6BA-EE07-40F9-80AE-56C1D327BB5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2187000-E444-6442-A6B2-651CF943AB7F}" srcId="{5C222D92-CDB2-405D-84ED-4FE90ACBAAFD}" destId="{75912528-B1AC-EF42-A213-940D973FE8C3}" srcOrd="1" destOrd="0" parTransId="{51D199BE-A7AB-7146-8136-105E43FF40DC}" sibTransId="{C578EF3F-6D9A-254B-A9E3-484ABDCE4279}"/>
    <dgm:cxn modelId="{DDD41819-C71A-D24F-B161-FEF020550A10}" srcId="{5C222D92-CDB2-405D-84ED-4FE90ACBAAFD}" destId="{6B5437F2-5FA9-7E45-BD5A-F61804DA8F3E}" srcOrd="0" destOrd="0" parTransId="{68EA4899-AD3B-D24A-B29B-390D69F72C96}" sibTransId="{BE11CA92-3A16-174A-AFF5-0AF944CB28EC}"/>
    <dgm:cxn modelId="{7C7E2E47-E46E-7F43-9937-827B37E033FD}" type="presOf" srcId="{75912528-B1AC-EF42-A213-940D973FE8C3}" destId="{66D18FB3-4EF3-D941-9C25-7244EAC1F542}" srcOrd="0" destOrd="2" presId="urn:microsoft.com/office/officeart/2005/8/layout/hList1"/>
    <dgm:cxn modelId="{D0345C50-361F-417D-A6A5-345C086BBD14}" srcId="{18FB8D14-5E8E-485D-99C2-A98B6D08690C}" destId="{632519BE-4450-45FC-99AA-3E1B09A1860B}" srcOrd="0" destOrd="0" parTransId="{B7C9CAC6-AA12-43B4-A059-EF5513D1BB64}" sibTransId="{6DB05B06-DBC9-43DC-91E0-E892741C91B5}"/>
    <dgm:cxn modelId="{28E11655-E347-B44E-B1EB-75725B33FF1B}" type="presOf" srcId="{5A42B6BA-EE07-40F9-80AE-56C1D327BB5F}" destId="{9A184187-D352-6E4E-9F04-67262A1DA4E7}" srcOrd="0" destOrd="0" presId="urn:microsoft.com/office/officeart/2005/8/layout/hList1"/>
    <dgm:cxn modelId="{30F36E56-C6CA-409C-A86A-604982DE919C}" srcId="{632519BE-4450-45FC-99AA-3E1B09A1860B}" destId="{5C222D92-CDB2-405D-84ED-4FE90ACBAAFD}" srcOrd="0" destOrd="0" parTransId="{A97DCDD8-9F43-44BA-94F3-448D1E55EB77}" sibTransId="{B203BC05-C47E-4215-8737-EE7E60E76DCC}"/>
    <dgm:cxn modelId="{3ACDE0B4-DF05-6B4D-8AE1-D2F3DD2E910F}" type="presOf" srcId="{B1DAD6A0-E3AE-8A48-8FAC-A9438F593404}" destId="{66D18FB3-4EF3-D941-9C25-7244EAC1F542}" srcOrd="0" destOrd="3" presId="urn:microsoft.com/office/officeart/2005/8/layout/hList1"/>
    <dgm:cxn modelId="{D331E4BE-E546-0A43-B125-3D666C847092}" type="presOf" srcId="{632519BE-4450-45FC-99AA-3E1B09A1860B}" destId="{623C753F-C753-E342-8989-BEC02C89BD2F}" srcOrd="0" destOrd="0" presId="urn:microsoft.com/office/officeart/2005/8/layout/hList1"/>
    <dgm:cxn modelId="{D062CFC5-F040-7E41-BFDD-7A633BC6257B}" srcId="{5C222D92-CDB2-405D-84ED-4FE90ACBAAFD}" destId="{B1DAD6A0-E3AE-8A48-8FAC-A9438F593404}" srcOrd="2" destOrd="0" parTransId="{5BBC6248-8CB1-CE46-BD69-3006C0E70F6F}" sibTransId="{38F87144-8FE7-0540-9A25-C9B53F9B419C}"/>
    <dgm:cxn modelId="{BBE45FD2-CEBB-AE4F-ABB2-E23E2EB086B1}" type="presOf" srcId="{6B5437F2-5FA9-7E45-BD5A-F61804DA8F3E}" destId="{66D18FB3-4EF3-D941-9C25-7244EAC1F542}" srcOrd="0" destOrd="1" presId="urn:microsoft.com/office/officeart/2005/8/layout/hList1"/>
    <dgm:cxn modelId="{F9738CD8-D409-D84F-8F94-224F6307174D}" type="presOf" srcId="{18FB8D14-5E8E-485D-99C2-A98B6D08690C}" destId="{EAB9D146-A89E-3349-AC62-2D1A3EFDC8DA}" srcOrd="0" destOrd="0" presId="urn:microsoft.com/office/officeart/2005/8/layout/hList1"/>
    <dgm:cxn modelId="{8CF824E6-E65B-8C41-9CE0-59AAB4EEFDB5}" type="presOf" srcId="{5C222D92-CDB2-405D-84ED-4FE90ACBAAFD}" destId="{66D18FB3-4EF3-D941-9C25-7244EAC1F542}" srcOrd="0" destOrd="0" presId="urn:microsoft.com/office/officeart/2005/8/layout/hList1"/>
    <dgm:cxn modelId="{7DEF58EE-3A30-4F81-B054-5EC87004780A}" srcId="{18FB8D14-5E8E-485D-99C2-A98B6D08690C}" destId="{5A42B6BA-EE07-40F9-80AE-56C1D327BB5F}" srcOrd="1" destOrd="0" parTransId="{2BBA7996-A6C9-423D-99AA-20E8FE27532A}" sibTransId="{7A90C7CA-C883-4510-BFC4-0009131DB06E}"/>
    <dgm:cxn modelId="{CC0CD308-6BAB-1E4C-8541-391600B77691}" type="presParOf" srcId="{EAB9D146-A89E-3349-AC62-2D1A3EFDC8DA}" destId="{5F2FBD97-EE34-CF40-B3E0-0C62E4822970}" srcOrd="0" destOrd="0" presId="urn:microsoft.com/office/officeart/2005/8/layout/hList1"/>
    <dgm:cxn modelId="{16A771D5-4415-D647-9097-C97AAD77C4A5}" type="presParOf" srcId="{5F2FBD97-EE34-CF40-B3E0-0C62E4822970}" destId="{623C753F-C753-E342-8989-BEC02C89BD2F}" srcOrd="0" destOrd="0" presId="urn:microsoft.com/office/officeart/2005/8/layout/hList1"/>
    <dgm:cxn modelId="{0E47C44C-C596-C340-A950-C38734AEC245}" type="presParOf" srcId="{5F2FBD97-EE34-CF40-B3E0-0C62E4822970}" destId="{66D18FB3-4EF3-D941-9C25-7244EAC1F542}" srcOrd="1" destOrd="0" presId="urn:microsoft.com/office/officeart/2005/8/layout/hList1"/>
    <dgm:cxn modelId="{0594F555-0D17-0A4C-B510-A62F0D8A3344}" type="presParOf" srcId="{EAB9D146-A89E-3349-AC62-2D1A3EFDC8DA}" destId="{6B21D48E-DD9E-C04A-94F9-C62DD357BFF2}" srcOrd="1" destOrd="0" presId="urn:microsoft.com/office/officeart/2005/8/layout/hList1"/>
    <dgm:cxn modelId="{51C01DD9-5827-2A41-9148-A8777949AC4A}" type="presParOf" srcId="{EAB9D146-A89E-3349-AC62-2D1A3EFDC8DA}" destId="{3A7F3F60-36F2-CE49-BD40-C1832B2C0E6A}" srcOrd="2" destOrd="0" presId="urn:microsoft.com/office/officeart/2005/8/layout/hList1"/>
    <dgm:cxn modelId="{F51E4026-AC0B-324F-AC08-0359B1A8BB16}" type="presParOf" srcId="{3A7F3F60-36F2-CE49-BD40-C1832B2C0E6A}" destId="{9A184187-D352-6E4E-9F04-67262A1DA4E7}" srcOrd="0" destOrd="0" presId="urn:microsoft.com/office/officeart/2005/8/layout/hList1"/>
    <dgm:cxn modelId="{63E034AE-1B4C-D04B-B190-EF29CB778CDF}" type="presParOf" srcId="{3A7F3F60-36F2-CE49-BD40-C1832B2C0E6A}" destId="{303902B2-2294-3949-9924-31F176A0CD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FB8D14-5E8E-485D-99C2-A98B6D08690C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32519BE-4450-45FC-99AA-3E1B09A1860B}">
      <dgm:prSet/>
      <dgm:spPr/>
      <dgm:t>
        <a:bodyPr/>
        <a:lstStyle/>
        <a:p>
          <a:r>
            <a:rPr lang="en-US"/>
            <a:t>Concept: </a:t>
          </a:r>
        </a:p>
      </dgm:t>
    </dgm:pt>
    <dgm:pt modelId="{B7C9CAC6-AA12-43B4-A059-EF5513D1BB64}" type="parTrans" cxnId="{D0345C50-361F-417D-A6A5-345C086BBD14}">
      <dgm:prSet/>
      <dgm:spPr/>
      <dgm:t>
        <a:bodyPr/>
        <a:lstStyle/>
        <a:p>
          <a:endParaRPr lang="en-US"/>
        </a:p>
      </dgm:t>
    </dgm:pt>
    <dgm:pt modelId="{6DB05B06-DBC9-43DC-91E0-E892741C91B5}" type="sibTrans" cxnId="{D0345C50-361F-417D-A6A5-345C086BBD14}">
      <dgm:prSet/>
      <dgm:spPr/>
      <dgm:t>
        <a:bodyPr/>
        <a:lstStyle/>
        <a:p>
          <a:endParaRPr lang="en-US"/>
        </a:p>
      </dgm:t>
    </dgm:pt>
    <dgm:pt modelId="{5C222D92-CDB2-405D-84ED-4FE90ACBAAFD}">
      <dgm:prSet/>
      <dgm:spPr/>
      <dgm:t>
        <a:bodyPr/>
        <a:lstStyle/>
        <a:p>
          <a:r>
            <a:rPr lang="en-US"/>
            <a:t>Gender schemas:</a:t>
          </a:r>
          <a:endParaRPr lang="en-US" dirty="0"/>
        </a:p>
      </dgm:t>
    </dgm:pt>
    <dgm:pt modelId="{A97DCDD8-9F43-44BA-94F3-448D1E55EB77}" type="parTrans" cxnId="{30F36E56-C6CA-409C-A86A-604982DE919C}">
      <dgm:prSet/>
      <dgm:spPr/>
      <dgm:t>
        <a:bodyPr/>
        <a:lstStyle/>
        <a:p>
          <a:endParaRPr lang="en-US"/>
        </a:p>
      </dgm:t>
    </dgm:pt>
    <dgm:pt modelId="{B203BC05-C47E-4215-8737-EE7E60E76DCC}" type="sibTrans" cxnId="{30F36E56-C6CA-409C-A86A-604982DE919C}">
      <dgm:prSet/>
      <dgm:spPr/>
      <dgm:t>
        <a:bodyPr/>
        <a:lstStyle/>
        <a:p>
          <a:endParaRPr lang="en-US"/>
        </a:p>
      </dgm:t>
    </dgm:pt>
    <dgm:pt modelId="{5A42B6BA-EE07-40F9-80AE-56C1D327BB5F}">
      <dgm:prSet/>
      <dgm:spPr/>
      <dgm:t>
        <a:bodyPr/>
        <a:lstStyle/>
        <a:p>
          <a:r>
            <a:rPr lang="en-US" dirty="0"/>
            <a:t>Measurement: </a:t>
          </a:r>
        </a:p>
      </dgm:t>
    </dgm:pt>
    <dgm:pt modelId="{2BBA7996-A6C9-423D-99AA-20E8FE27532A}" type="parTrans" cxnId="{7DEF58EE-3A30-4F81-B054-5EC87004780A}">
      <dgm:prSet/>
      <dgm:spPr/>
      <dgm:t>
        <a:bodyPr/>
        <a:lstStyle/>
        <a:p>
          <a:endParaRPr lang="en-US"/>
        </a:p>
      </dgm:t>
    </dgm:pt>
    <dgm:pt modelId="{7A90C7CA-C883-4510-BFC4-0009131DB06E}" type="sibTrans" cxnId="{7DEF58EE-3A30-4F81-B054-5EC87004780A}">
      <dgm:prSet/>
      <dgm:spPr/>
      <dgm:t>
        <a:bodyPr/>
        <a:lstStyle/>
        <a:p>
          <a:endParaRPr lang="en-US"/>
        </a:p>
      </dgm:t>
    </dgm:pt>
    <dgm:pt modelId="{7EC3CE51-F331-5E46-A7EB-7363E93A2467}">
      <dgm:prSet/>
      <dgm:spPr/>
      <dgm:t>
        <a:bodyPr/>
        <a:lstStyle/>
        <a:p>
          <a:r>
            <a:rPr lang="en-US" baseline="0" dirty="0"/>
            <a:t> “wife should take husband’s name” </a:t>
          </a:r>
          <a:endParaRPr lang="en-US" dirty="0"/>
        </a:p>
      </dgm:t>
    </dgm:pt>
    <dgm:pt modelId="{736D241F-D483-F443-BD49-463264C29FAC}" type="parTrans" cxnId="{BBA2D99B-4345-694F-AF2A-B9834420577D}">
      <dgm:prSet/>
      <dgm:spPr/>
      <dgm:t>
        <a:bodyPr/>
        <a:lstStyle/>
        <a:p>
          <a:endParaRPr lang="en-US"/>
        </a:p>
      </dgm:t>
    </dgm:pt>
    <dgm:pt modelId="{67921C00-5D4C-B949-8114-BDC4C5C70C59}" type="sibTrans" cxnId="{BBA2D99B-4345-694F-AF2A-B9834420577D}">
      <dgm:prSet/>
      <dgm:spPr/>
      <dgm:t>
        <a:bodyPr/>
        <a:lstStyle/>
        <a:p>
          <a:endParaRPr lang="en-US"/>
        </a:p>
      </dgm:t>
    </dgm:pt>
    <dgm:pt modelId="{F09E56F8-A423-AA47-9362-AFD1BD65A4E5}">
      <dgm:prSet/>
      <dgm:spPr/>
      <dgm:t>
        <a:bodyPr/>
        <a:lstStyle/>
        <a:p>
          <a:endParaRPr lang="en-US" dirty="0"/>
        </a:p>
      </dgm:t>
    </dgm:pt>
    <dgm:pt modelId="{463A4B66-FD0D-6542-B686-52D9E73EC8CF}" type="parTrans" cxnId="{9824F276-020B-3447-BD54-B2AAA9DF6933}">
      <dgm:prSet/>
      <dgm:spPr/>
      <dgm:t>
        <a:bodyPr/>
        <a:lstStyle/>
        <a:p>
          <a:endParaRPr lang="en-US"/>
        </a:p>
      </dgm:t>
    </dgm:pt>
    <dgm:pt modelId="{90A88DF0-3DAE-9743-B56D-2FFD406B050E}" type="sibTrans" cxnId="{9824F276-020B-3447-BD54-B2AAA9DF6933}">
      <dgm:prSet/>
      <dgm:spPr/>
      <dgm:t>
        <a:bodyPr/>
        <a:lstStyle/>
        <a:p>
          <a:endParaRPr lang="en-US"/>
        </a:p>
      </dgm:t>
    </dgm:pt>
    <dgm:pt modelId="{9DE9B17C-1B9F-1A48-A661-B790C0DD6475}">
      <dgm:prSet/>
      <dgm:spPr/>
      <dgm:t>
        <a:bodyPr/>
        <a:lstStyle/>
        <a:p>
          <a:r>
            <a:rPr lang="en-US" dirty="0"/>
            <a:t> “I consider myself a feminist”</a:t>
          </a:r>
        </a:p>
      </dgm:t>
    </dgm:pt>
    <dgm:pt modelId="{2D1DD8CD-2000-2F41-9FF3-A73142BED02B}" type="sibTrans" cxnId="{F453BEEB-1DA3-3D40-9CD1-7548C85E44E1}">
      <dgm:prSet/>
      <dgm:spPr/>
      <dgm:t>
        <a:bodyPr/>
        <a:lstStyle/>
        <a:p>
          <a:endParaRPr lang="en-US"/>
        </a:p>
      </dgm:t>
    </dgm:pt>
    <dgm:pt modelId="{525A0A20-5FF4-AF4A-9139-3EDAF66B5E44}" type="parTrans" cxnId="{F453BEEB-1DA3-3D40-9CD1-7548C85E44E1}">
      <dgm:prSet/>
      <dgm:spPr/>
      <dgm:t>
        <a:bodyPr/>
        <a:lstStyle/>
        <a:p>
          <a:endParaRPr lang="en-US"/>
        </a:p>
      </dgm:t>
    </dgm:pt>
    <dgm:pt modelId="{ABBCEFAA-97B0-DD4B-81A8-4664036DD5B9}">
      <dgm:prSet/>
      <dgm:spPr/>
      <dgm:t>
        <a:bodyPr/>
        <a:lstStyle/>
        <a:p>
          <a:r>
            <a:rPr lang="en-US" dirty="0"/>
            <a:t> “women should not let having children stand in their way of having a career” </a:t>
          </a:r>
        </a:p>
      </dgm:t>
    </dgm:pt>
    <dgm:pt modelId="{0C334506-DB20-2F4B-AB30-194A4CE3EE8B}" type="sibTrans" cxnId="{7A1C99B2-7162-6045-9ED8-68347E0DED3F}">
      <dgm:prSet/>
      <dgm:spPr/>
      <dgm:t>
        <a:bodyPr/>
        <a:lstStyle/>
        <a:p>
          <a:endParaRPr lang="en-US"/>
        </a:p>
      </dgm:t>
    </dgm:pt>
    <dgm:pt modelId="{5F6FA7A5-39B1-7F4B-B90A-9A95C27D5F85}" type="parTrans" cxnId="{7A1C99B2-7162-6045-9ED8-68347E0DED3F}">
      <dgm:prSet/>
      <dgm:spPr/>
      <dgm:t>
        <a:bodyPr/>
        <a:lstStyle/>
        <a:p>
          <a:endParaRPr lang="en-US"/>
        </a:p>
      </dgm:t>
    </dgm:pt>
    <dgm:pt modelId="{88326A37-102D-5348-974B-3031F7319319}">
      <dgm:prSet/>
      <dgm:spPr/>
      <dgm:t>
        <a:bodyPr/>
        <a:lstStyle/>
        <a:p>
          <a:r>
            <a:rPr lang="en-US" dirty="0"/>
            <a:t> “women can have a fulfilling life without marrying” </a:t>
          </a:r>
        </a:p>
      </dgm:t>
    </dgm:pt>
    <dgm:pt modelId="{4CE8CEBD-15D6-5447-99ED-C3ED1CFB5FA9}" type="sibTrans" cxnId="{7A7F3F16-5C63-4046-BAF4-5C736BBABC27}">
      <dgm:prSet/>
      <dgm:spPr/>
      <dgm:t>
        <a:bodyPr/>
        <a:lstStyle/>
        <a:p>
          <a:endParaRPr lang="en-US"/>
        </a:p>
      </dgm:t>
    </dgm:pt>
    <dgm:pt modelId="{D82F482F-E3A0-F04E-AF91-568022D2D643}" type="parTrans" cxnId="{7A7F3F16-5C63-4046-BAF4-5C736BBABC27}">
      <dgm:prSet/>
      <dgm:spPr/>
      <dgm:t>
        <a:bodyPr/>
        <a:lstStyle/>
        <a:p>
          <a:endParaRPr lang="en-US"/>
        </a:p>
      </dgm:t>
    </dgm:pt>
    <dgm:pt modelId="{09AF02C2-AB9F-BC45-808A-C281D615D2A4}">
      <dgm:prSet/>
      <dgm:spPr/>
      <dgm:t>
        <a:bodyPr/>
        <a:lstStyle/>
        <a:p>
          <a:r>
            <a:rPr lang="en-US" b="1" dirty="0"/>
            <a:t>traditional gender role beliefs</a:t>
          </a:r>
        </a:p>
      </dgm:t>
    </dgm:pt>
    <dgm:pt modelId="{78A7DE06-DCE8-5448-B508-7CF84B6C57DC}" type="parTrans" cxnId="{5D2C6F6D-3564-4240-9C77-A59E31D6C891}">
      <dgm:prSet/>
      <dgm:spPr/>
      <dgm:t>
        <a:bodyPr/>
        <a:lstStyle/>
        <a:p>
          <a:endParaRPr lang="en-US"/>
        </a:p>
      </dgm:t>
    </dgm:pt>
    <dgm:pt modelId="{64D86FB8-CEA9-3D4F-AE00-2B1A0825D19E}" type="sibTrans" cxnId="{5D2C6F6D-3564-4240-9C77-A59E31D6C891}">
      <dgm:prSet/>
      <dgm:spPr/>
      <dgm:t>
        <a:bodyPr/>
        <a:lstStyle/>
        <a:p>
          <a:endParaRPr lang="en-US"/>
        </a:p>
      </dgm:t>
    </dgm:pt>
    <dgm:pt modelId="{17E6C0E9-6B69-5348-94DD-D3F17C9612E2}">
      <dgm:prSet/>
      <dgm:spPr/>
      <dgm:t>
        <a:bodyPr/>
        <a:lstStyle/>
        <a:p>
          <a:r>
            <a:rPr lang="en-US" b="0" dirty="0"/>
            <a:t>gender category beliefs</a:t>
          </a:r>
        </a:p>
      </dgm:t>
    </dgm:pt>
    <dgm:pt modelId="{41651355-9E48-484C-BF3F-E2A8ABB3D9AD}" type="parTrans" cxnId="{558D2C24-13B8-8548-BC65-23CDB87B603A}">
      <dgm:prSet/>
      <dgm:spPr/>
      <dgm:t>
        <a:bodyPr/>
        <a:lstStyle/>
        <a:p>
          <a:endParaRPr lang="en-US"/>
        </a:p>
      </dgm:t>
    </dgm:pt>
    <dgm:pt modelId="{6447442F-9E18-FB42-B574-ECBE5841FB3F}" type="sibTrans" cxnId="{558D2C24-13B8-8548-BC65-23CDB87B603A}">
      <dgm:prSet/>
      <dgm:spPr/>
      <dgm:t>
        <a:bodyPr/>
        <a:lstStyle/>
        <a:p>
          <a:endParaRPr lang="en-US"/>
        </a:p>
      </dgm:t>
    </dgm:pt>
    <dgm:pt modelId="{5FBE133A-5667-474E-AE19-CAA9FA81E35E}">
      <dgm:prSet/>
      <dgm:spPr/>
      <dgm:t>
        <a:bodyPr/>
        <a:lstStyle/>
        <a:p>
          <a:r>
            <a:rPr lang="en-US" b="0" dirty="0"/>
            <a:t>gender essentialist beliefs</a:t>
          </a:r>
          <a:endParaRPr lang="en-US" dirty="0"/>
        </a:p>
      </dgm:t>
    </dgm:pt>
    <dgm:pt modelId="{C6F73597-4016-A642-B2E1-62201380012B}" type="parTrans" cxnId="{D7A1E4F7-2B1A-0244-B445-8B74772EC680}">
      <dgm:prSet/>
      <dgm:spPr/>
      <dgm:t>
        <a:bodyPr/>
        <a:lstStyle/>
        <a:p>
          <a:endParaRPr lang="en-US"/>
        </a:p>
      </dgm:t>
    </dgm:pt>
    <dgm:pt modelId="{78673AAE-162A-9B49-82BA-F28688AE77C2}" type="sibTrans" cxnId="{D7A1E4F7-2B1A-0244-B445-8B74772EC680}">
      <dgm:prSet/>
      <dgm:spPr/>
      <dgm:t>
        <a:bodyPr/>
        <a:lstStyle/>
        <a:p>
          <a:endParaRPr lang="en-US"/>
        </a:p>
      </dgm:t>
    </dgm:pt>
    <dgm:pt modelId="{EAB9D146-A89E-3349-AC62-2D1A3EFDC8DA}" type="pres">
      <dgm:prSet presAssocID="{18FB8D14-5E8E-485D-99C2-A98B6D08690C}" presName="Name0" presStyleCnt="0">
        <dgm:presLayoutVars>
          <dgm:dir/>
          <dgm:animLvl val="lvl"/>
          <dgm:resizeHandles val="exact"/>
        </dgm:presLayoutVars>
      </dgm:prSet>
      <dgm:spPr/>
    </dgm:pt>
    <dgm:pt modelId="{5F2FBD97-EE34-CF40-B3E0-0C62E4822970}" type="pres">
      <dgm:prSet presAssocID="{632519BE-4450-45FC-99AA-3E1B09A1860B}" presName="composite" presStyleCnt="0"/>
      <dgm:spPr/>
    </dgm:pt>
    <dgm:pt modelId="{623C753F-C753-E342-8989-BEC02C89BD2F}" type="pres">
      <dgm:prSet presAssocID="{632519BE-4450-45FC-99AA-3E1B09A1860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6D18FB3-4EF3-D941-9C25-7244EAC1F542}" type="pres">
      <dgm:prSet presAssocID="{632519BE-4450-45FC-99AA-3E1B09A1860B}" presName="desTx" presStyleLbl="alignAccFollowNode1" presStyleIdx="0" presStyleCnt="2">
        <dgm:presLayoutVars>
          <dgm:bulletEnabled val="1"/>
        </dgm:presLayoutVars>
      </dgm:prSet>
      <dgm:spPr/>
    </dgm:pt>
    <dgm:pt modelId="{6B21D48E-DD9E-C04A-94F9-C62DD357BFF2}" type="pres">
      <dgm:prSet presAssocID="{6DB05B06-DBC9-43DC-91E0-E892741C91B5}" presName="space" presStyleCnt="0"/>
      <dgm:spPr/>
    </dgm:pt>
    <dgm:pt modelId="{3A7F3F60-36F2-CE49-BD40-C1832B2C0E6A}" type="pres">
      <dgm:prSet presAssocID="{5A42B6BA-EE07-40F9-80AE-56C1D327BB5F}" presName="composite" presStyleCnt="0"/>
      <dgm:spPr/>
    </dgm:pt>
    <dgm:pt modelId="{9A184187-D352-6E4E-9F04-67262A1DA4E7}" type="pres">
      <dgm:prSet presAssocID="{5A42B6BA-EE07-40F9-80AE-56C1D327BB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03902B2-2294-3949-9924-31F176A0CD4E}" type="pres">
      <dgm:prSet presAssocID="{5A42B6BA-EE07-40F9-80AE-56C1D327BB5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E752B08-6A8D-7942-8CEC-FF63737A7682}" type="presOf" srcId="{ABBCEFAA-97B0-DD4B-81A8-4664036DD5B9}" destId="{303902B2-2294-3949-9924-31F176A0CD4E}" srcOrd="0" destOrd="1" presId="urn:microsoft.com/office/officeart/2005/8/layout/hList1"/>
    <dgm:cxn modelId="{A0B42309-3CD0-BD4F-B6F7-ED7E835258A7}" type="presOf" srcId="{9DE9B17C-1B9F-1A48-A661-B790C0DD6475}" destId="{303902B2-2294-3949-9924-31F176A0CD4E}" srcOrd="0" destOrd="3" presId="urn:microsoft.com/office/officeart/2005/8/layout/hList1"/>
    <dgm:cxn modelId="{7A7F3F16-5C63-4046-BAF4-5C736BBABC27}" srcId="{5A42B6BA-EE07-40F9-80AE-56C1D327BB5F}" destId="{88326A37-102D-5348-974B-3031F7319319}" srcOrd="2" destOrd="0" parTransId="{D82F482F-E3A0-F04E-AF91-568022D2D643}" sibTransId="{4CE8CEBD-15D6-5447-99ED-C3ED1CFB5FA9}"/>
    <dgm:cxn modelId="{87287422-517F-724E-A66B-27A94BA34823}" type="presOf" srcId="{5FBE133A-5667-474E-AE19-CAA9FA81E35E}" destId="{66D18FB3-4EF3-D941-9C25-7244EAC1F542}" srcOrd="0" destOrd="3" presId="urn:microsoft.com/office/officeart/2005/8/layout/hList1"/>
    <dgm:cxn modelId="{558D2C24-13B8-8548-BC65-23CDB87B603A}" srcId="{5C222D92-CDB2-405D-84ED-4FE90ACBAAFD}" destId="{17E6C0E9-6B69-5348-94DD-D3F17C9612E2}" srcOrd="1" destOrd="0" parTransId="{41651355-9E48-484C-BF3F-E2A8ABB3D9AD}" sibTransId="{6447442F-9E18-FB42-B574-ECBE5841FB3F}"/>
    <dgm:cxn modelId="{396CA73B-7833-9F46-B944-D54F6BD16227}" type="presOf" srcId="{7EC3CE51-F331-5E46-A7EB-7363E93A2467}" destId="{303902B2-2294-3949-9924-31F176A0CD4E}" srcOrd="0" destOrd="0" presId="urn:microsoft.com/office/officeart/2005/8/layout/hList1"/>
    <dgm:cxn modelId="{D0345C50-361F-417D-A6A5-345C086BBD14}" srcId="{18FB8D14-5E8E-485D-99C2-A98B6D08690C}" destId="{632519BE-4450-45FC-99AA-3E1B09A1860B}" srcOrd="0" destOrd="0" parTransId="{B7C9CAC6-AA12-43B4-A059-EF5513D1BB64}" sibTransId="{6DB05B06-DBC9-43DC-91E0-E892741C91B5}"/>
    <dgm:cxn modelId="{28E11655-E347-B44E-B1EB-75725B33FF1B}" type="presOf" srcId="{5A42B6BA-EE07-40F9-80AE-56C1D327BB5F}" destId="{9A184187-D352-6E4E-9F04-67262A1DA4E7}" srcOrd="0" destOrd="0" presId="urn:microsoft.com/office/officeart/2005/8/layout/hList1"/>
    <dgm:cxn modelId="{30F36E56-C6CA-409C-A86A-604982DE919C}" srcId="{632519BE-4450-45FC-99AA-3E1B09A1860B}" destId="{5C222D92-CDB2-405D-84ED-4FE90ACBAAFD}" srcOrd="0" destOrd="0" parTransId="{A97DCDD8-9F43-44BA-94F3-448D1E55EB77}" sibTransId="{B203BC05-C47E-4215-8737-EE7E60E76DCC}"/>
    <dgm:cxn modelId="{5D2C6F6D-3564-4240-9C77-A59E31D6C891}" srcId="{5C222D92-CDB2-405D-84ED-4FE90ACBAAFD}" destId="{09AF02C2-AB9F-BC45-808A-C281D615D2A4}" srcOrd="0" destOrd="0" parTransId="{78A7DE06-DCE8-5448-B508-7CF84B6C57DC}" sibTransId="{64D86FB8-CEA9-3D4F-AE00-2B1A0825D19E}"/>
    <dgm:cxn modelId="{9824F276-020B-3447-BD54-B2AAA9DF6933}" srcId="{632519BE-4450-45FC-99AA-3E1B09A1860B}" destId="{F09E56F8-A423-AA47-9362-AFD1BD65A4E5}" srcOrd="1" destOrd="0" parTransId="{463A4B66-FD0D-6542-B686-52D9E73EC8CF}" sibTransId="{90A88DF0-3DAE-9743-B56D-2FFD406B050E}"/>
    <dgm:cxn modelId="{BBA2D99B-4345-694F-AF2A-B9834420577D}" srcId="{5A42B6BA-EE07-40F9-80AE-56C1D327BB5F}" destId="{7EC3CE51-F331-5E46-A7EB-7363E93A2467}" srcOrd="0" destOrd="0" parTransId="{736D241F-D483-F443-BD49-463264C29FAC}" sibTransId="{67921C00-5D4C-B949-8114-BDC4C5C70C59}"/>
    <dgm:cxn modelId="{7A1C99B2-7162-6045-9ED8-68347E0DED3F}" srcId="{5A42B6BA-EE07-40F9-80AE-56C1D327BB5F}" destId="{ABBCEFAA-97B0-DD4B-81A8-4664036DD5B9}" srcOrd="1" destOrd="0" parTransId="{5F6FA7A5-39B1-7F4B-B90A-9A95C27D5F85}" sibTransId="{0C334506-DB20-2F4B-AB30-194A4CE3EE8B}"/>
    <dgm:cxn modelId="{A0A4A3B3-C01B-FF4F-920B-4F3B69EEDE6C}" type="presOf" srcId="{17E6C0E9-6B69-5348-94DD-D3F17C9612E2}" destId="{66D18FB3-4EF3-D941-9C25-7244EAC1F542}" srcOrd="0" destOrd="2" presId="urn:microsoft.com/office/officeart/2005/8/layout/hList1"/>
    <dgm:cxn modelId="{EEB5C4BE-AC21-4243-9E49-725F92803179}" type="presOf" srcId="{88326A37-102D-5348-974B-3031F7319319}" destId="{303902B2-2294-3949-9924-31F176A0CD4E}" srcOrd="0" destOrd="2" presId="urn:microsoft.com/office/officeart/2005/8/layout/hList1"/>
    <dgm:cxn modelId="{D331E4BE-E546-0A43-B125-3D666C847092}" type="presOf" srcId="{632519BE-4450-45FC-99AA-3E1B09A1860B}" destId="{623C753F-C753-E342-8989-BEC02C89BD2F}" srcOrd="0" destOrd="0" presId="urn:microsoft.com/office/officeart/2005/8/layout/hList1"/>
    <dgm:cxn modelId="{F9738CD8-D409-D84F-8F94-224F6307174D}" type="presOf" srcId="{18FB8D14-5E8E-485D-99C2-A98B6D08690C}" destId="{EAB9D146-A89E-3349-AC62-2D1A3EFDC8DA}" srcOrd="0" destOrd="0" presId="urn:microsoft.com/office/officeart/2005/8/layout/hList1"/>
    <dgm:cxn modelId="{3FAAE5DC-992F-7D40-BF03-51A048CCE8F2}" type="presOf" srcId="{F09E56F8-A423-AA47-9362-AFD1BD65A4E5}" destId="{66D18FB3-4EF3-D941-9C25-7244EAC1F542}" srcOrd="0" destOrd="4" presId="urn:microsoft.com/office/officeart/2005/8/layout/hList1"/>
    <dgm:cxn modelId="{8CF824E6-E65B-8C41-9CE0-59AAB4EEFDB5}" type="presOf" srcId="{5C222D92-CDB2-405D-84ED-4FE90ACBAAFD}" destId="{66D18FB3-4EF3-D941-9C25-7244EAC1F542}" srcOrd="0" destOrd="0" presId="urn:microsoft.com/office/officeart/2005/8/layout/hList1"/>
    <dgm:cxn modelId="{68AFA7E9-4342-C340-9B88-D5A1EA9EA34E}" type="presOf" srcId="{09AF02C2-AB9F-BC45-808A-C281D615D2A4}" destId="{66D18FB3-4EF3-D941-9C25-7244EAC1F542}" srcOrd="0" destOrd="1" presId="urn:microsoft.com/office/officeart/2005/8/layout/hList1"/>
    <dgm:cxn modelId="{F453BEEB-1DA3-3D40-9CD1-7548C85E44E1}" srcId="{5A42B6BA-EE07-40F9-80AE-56C1D327BB5F}" destId="{9DE9B17C-1B9F-1A48-A661-B790C0DD6475}" srcOrd="3" destOrd="0" parTransId="{525A0A20-5FF4-AF4A-9139-3EDAF66B5E44}" sibTransId="{2D1DD8CD-2000-2F41-9FF3-A73142BED02B}"/>
    <dgm:cxn modelId="{7DEF58EE-3A30-4F81-B054-5EC87004780A}" srcId="{18FB8D14-5E8E-485D-99C2-A98B6D08690C}" destId="{5A42B6BA-EE07-40F9-80AE-56C1D327BB5F}" srcOrd="1" destOrd="0" parTransId="{2BBA7996-A6C9-423D-99AA-20E8FE27532A}" sibTransId="{7A90C7CA-C883-4510-BFC4-0009131DB06E}"/>
    <dgm:cxn modelId="{D7A1E4F7-2B1A-0244-B445-8B74772EC680}" srcId="{5C222D92-CDB2-405D-84ED-4FE90ACBAAFD}" destId="{5FBE133A-5667-474E-AE19-CAA9FA81E35E}" srcOrd="2" destOrd="0" parTransId="{C6F73597-4016-A642-B2E1-62201380012B}" sibTransId="{78673AAE-162A-9B49-82BA-F28688AE77C2}"/>
    <dgm:cxn modelId="{CC0CD308-6BAB-1E4C-8541-391600B77691}" type="presParOf" srcId="{EAB9D146-A89E-3349-AC62-2D1A3EFDC8DA}" destId="{5F2FBD97-EE34-CF40-B3E0-0C62E4822970}" srcOrd="0" destOrd="0" presId="urn:microsoft.com/office/officeart/2005/8/layout/hList1"/>
    <dgm:cxn modelId="{16A771D5-4415-D647-9097-C97AAD77C4A5}" type="presParOf" srcId="{5F2FBD97-EE34-CF40-B3E0-0C62E4822970}" destId="{623C753F-C753-E342-8989-BEC02C89BD2F}" srcOrd="0" destOrd="0" presId="urn:microsoft.com/office/officeart/2005/8/layout/hList1"/>
    <dgm:cxn modelId="{0E47C44C-C596-C340-A950-C38734AEC245}" type="presParOf" srcId="{5F2FBD97-EE34-CF40-B3E0-0C62E4822970}" destId="{66D18FB3-4EF3-D941-9C25-7244EAC1F542}" srcOrd="1" destOrd="0" presId="urn:microsoft.com/office/officeart/2005/8/layout/hList1"/>
    <dgm:cxn modelId="{0594F555-0D17-0A4C-B510-A62F0D8A3344}" type="presParOf" srcId="{EAB9D146-A89E-3349-AC62-2D1A3EFDC8DA}" destId="{6B21D48E-DD9E-C04A-94F9-C62DD357BFF2}" srcOrd="1" destOrd="0" presId="urn:microsoft.com/office/officeart/2005/8/layout/hList1"/>
    <dgm:cxn modelId="{51C01DD9-5827-2A41-9148-A8777949AC4A}" type="presParOf" srcId="{EAB9D146-A89E-3349-AC62-2D1A3EFDC8DA}" destId="{3A7F3F60-36F2-CE49-BD40-C1832B2C0E6A}" srcOrd="2" destOrd="0" presId="urn:microsoft.com/office/officeart/2005/8/layout/hList1"/>
    <dgm:cxn modelId="{F51E4026-AC0B-324F-AC08-0359B1A8BB16}" type="presParOf" srcId="{3A7F3F60-36F2-CE49-BD40-C1832B2C0E6A}" destId="{9A184187-D352-6E4E-9F04-67262A1DA4E7}" srcOrd="0" destOrd="0" presId="urn:microsoft.com/office/officeart/2005/8/layout/hList1"/>
    <dgm:cxn modelId="{63E034AE-1B4C-D04B-B190-EF29CB778CDF}" type="presParOf" srcId="{3A7F3F60-36F2-CE49-BD40-C1832B2C0E6A}" destId="{303902B2-2294-3949-9924-31F176A0CD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FB8D14-5E8E-485D-99C2-A98B6D08690C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32519BE-4450-45FC-99AA-3E1B09A1860B}">
      <dgm:prSet/>
      <dgm:spPr/>
      <dgm:t>
        <a:bodyPr/>
        <a:lstStyle/>
        <a:p>
          <a:r>
            <a:rPr lang="en-US"/>
            <a:t>Concept: </a:t>
          </a:r>
        </a:p>
      </dgm:t>
    </dgm:pt>
    <dgm:pt modelId="{B7C9CAC6-AA12-43B4-A059-EF5513D1BB64}" type="parTrans" cxnId="{D0345C50-361F-417D-A6A5-345C086BBD14}">
      <dgm:prSet/>
      <dgm:spPr/>
      <dgm:t>
        <a:bodyPr/>
        <a:lstStyle/>
        <a:p>
          <a:endParaRPr lang="en-US"/>
        </a:p>
      </dgm:t>
    </dgm:pt>
    <dgm:pt modelId="{6DB05B06-DBC9-43DC-91E0-E892741C91B5}" type="sibTrans" cxnId="{D0345C50-361F-417D-A6A5-345C086BBD14}">
      <dgm:prSet/>
      <dgm:spPr/>
      <dgm:t>
        <a:bodyPr/>
        <a:lstStyle/>
        <a:p>
          <a:endParaRPr lang="en-US"/>
        </a:p>
      </dgm:t>
    </dgm:pt>
    <dgm:pt modelId="{5C222D92-CDB2-405D-84ED-4FE90ACBAAFD}">
      <dgm:prSet/>
      <dgm:spPr/>
      <dgm:t>
        <a:bodyPr/>
        <a:lstStyle/>
        <a:p>
          <a:r>
            <a:rPr lang="en-US" dirty="0"/>
            <a:t>Gender schemas:</a:t>
          </a:r>
        </a:p>
      </dgm:t>
    </dgm:pt>
    <dgm:pt modelId="{A97DCDD8-9F43-44BA-94F3-448D1E55EB77}" type="parTrans" cxnId="{30F36E56-C6CA-409C-A86A-604982DE919C}">
      <dgm:prSet/>
      <dgm:spPr/>
      <dgm:t>
        <a:bodyPr/>
        <a:lstStyle/>
        <a:p>
          <a:endParaRPr lang="en-US"/>
        </a:p>
      </dgm:t>
    </dgm:pt>
    <dgm:pt modelId="{B203BC05-C47E-4215-8737-EE7E60E76DCC}" type="sibTrans" cxnId="{30F36E56-C6CA-409C-A86A-604982DE919C}">
      <dgm:prSet/>
      <dgm:spPr/>
      <dgm:t>
        <a:bodyPr/>
        <a:lstStyle/>
        <a:p>
          <a:endParaRPr lang="en-US"/>
        </a:p>
      </dgm:t>
    </dgm:pt>
    <dgm:pt modelId="{5A42B6BA-EE07-40F9-80AE-56C1D327BB5F}">
      <dgm:prSet/>
      <dgm:spPr/>
      <dgm:t>
        <a:bodyPr/>
        <a:lstStyle/>
        <a:p>
          <a:r>
            <a:rPr lang="en-US" dirty="0"/>
            <a:t>Measurement: </a:t>
          </a:r>
        </a:p>
      </dgm:t>
    </dgm:pt>
    <dgm:pt modelId="{2BBA7996-A6C9-423D-99AA-20E8FE27532A}" type="parTrans" cxnId="{7DEF58EE-3A30-4F81-B054-5EC87004780A}">
      <dgm:prSet/>
      <dgm:spPr/>
      <dgm:t>
        <a:bodyPr/>
        <a:lstStyle/>
        <a:p>
          <a:endParaRPr lang="en-US"/>
        </a:p>
      </dgm:t>
    </dgm:pt>
    <dgm:pt modelId="{7A90C7CA-C883-4510-BFC4-0009131DB06E}" type="sibTrans" cxnId="{7DEF58EE-3A30-4F81-B054-5EC87004780A}">
      <dgm:prSet/>
      <dgm:spPr/>
      <dgm:t>
        <a:bodyPr/>
        <a:lstStyle/>
        <a:p>
          <a:endParaRPr lang="en-US"/>
        </a:p>
      </dgm:t>
    </dgm:pt>
    <dgm:pt modelId="{7EC3CE51-F331-5E46-A7EB-7363E93A2467}">
      <dgm:prSet/>
      <dgm:spPr/>
      <dgm:t>
        <a:bodyPr/>
        <a:lstStyle/>
        <a:p>
          <a:r>
            <a:rPr lang="en-US" dirty="0"/>
            <a:t> husband / wife scale</a:t>
          </a:r>
        </a:p>
      </dgm:t>
    </dgm:pt>
    <dgm:pt modelId="{736D241F-D483-F443-BD49-463264C29FAC}" type="parTrans" cxnId="{BBA2D99B-4345-694F-AF2A-B9834420577D}">
      <dgm:prSet/>
      <dgm:spPr/>
      <dgm:t>
        <a:bodyPr/>
        <a:lstStyle/>
        <a:p>
          <a:endParaRPr lang="en-US"/>
        </a:p>
      </dgm:t>
    </dgm:pt>
    <dgm:pt modelId="{67921C00-5D4C-B949-8114-BDC4C5C70C59}" type="sibTrans" cxnId="{BBA2D99B-4345-694F-AF2A-B9834420577D}">
      <dgm:prSet/>
      <dgm:spPr/>
      <dgm:t>
        <a:bodyPr/>
        <a:lstStyle/>
        <a:p>
          <a:endParaRPr lang="en-US"/>
        </a:p>
      </dgm:t>
    </dgm:pt>
    <dgm:pt modelId="{E06D0D81-1AF7-654F-936F-D34701C1B85E}">
      <dgm:prSet/>
      <dgm:spPr/>
      <dgm:t>
        <a:bodyPr/>
        <a:lstStyle/>
        <a:p>
          <a:r>
            <a:rPr lang="en-US" b="1" dirty="0"/>
            <a:t> others of my gender tend to be (emotional, unsystematic, people-oriented)</a:t>
          </a:r>
        </a:p>
      </dgm:t>
    </dgm:pt>
    <dgm:pt modelId="{511445BA-7B6B-5241-BAA6-6646D9EEE54F}" type="parTrans" cxnId="{9B239EB4-297D-C142-B153-47881CA572CB}">
      <dgm:prSet/>
      <dgm:spPr/>
    </dgm:pt>
    <dgm:pt modelId="{F062B043-36C9-654E-BD4A-DCBD67FB7CD0}" type="sibTrans" cxnId="{9B239EB4-297D-C142-B153-47881CA572CB}">
      <dgm:prSet/>
      <dgm:spPr/>
    </dgm:pt>
    <dgm:pt modelId="{D2F4FF5E-903F-DF4D-9028-CB26A127F7E2}">
      <dgm:prSet/>
      <dgm:spPr/>
      <dgm:t>
        <a:bodyPr/>
        <a:lstStyle/>
        <a:p>
          <a:r>
            <a:rPr lang="en-US" dirty="0"/>
            <a:t>traditional gender role beliefs</a:t>
          </a:r>
        </a:p>
      </dgm:t>
    </dgm:pt>
    <dgm:pt modelId="{6479C4C9-AC6D-7046-A999-4EAD13E0C55D}" type="parTrans" cxnId="{D85DF2EF-9452-2646-A542-3D196C84B8E0}">
      <dgm:prSet/>
      <dgm:spPr/>
    </dgm:pt>
    <dgm:pt modelId="{7E955D48-AD97-5E4B-80C1-AD0ED6E9C58D}" type="sibTrans" cxnId="{D85DF2EF-9452-2646-A542-3D196C84B8E0}">
      <dgm:prSet/>
      <dgm:spPr/>
    </dgm:pt>
    <dgm:pt modelId="{EE48DF43-13B1-1340-87A5-3D6FB50A14C4}">
      <dgm:prSet/>
      <dgm:spPr/>
      <dgm:t>
        <a:bodyPr/>
        <a:lstStyle/>
        <a:p>
          <a:r>
            <a:rPr lang="en-US" b="1" dirty="0"/>
            <a:t>gender category beliefs</a:t>
          </a:r>
          <a:endParaRPr lang="en-US" dirty="0"/>
        </a:p>
      </dgm:t>
    </dgm:pt>
    <dgm:pt modelId="{141F34C7-8B58-0F4D-97DE-0F9D16FED29C}" type="parTrans" cxnId="{88AD8B8B-D5D5-4A4C-B093-8852BC451FA1}">
      <dgm:prSet/>
      <dgm:spPr/>
    </dgm:pt>
    <dgm:pt modelId="{2D047984-0D0C-9944-B764-C7F75C3C4278}" type="sibTrans" cxnId="{88AD8B8B-D5D5-4A4C-B093-8852BC451FA1}">
      <dgm:prSet/>
      <dgm:spPr/>
    </dgm:pt>
    <dgm:pt modelId="{6D068F1D-956E-1743-BC07-1461B9AEF07D}">
      <dgm:prSet/>
      <dgm:spPr/>
      <dgm:t>
        <a:bodyPr/>
        <a:lstStyle/>
        <a:p>
          <a:r>
            <a:rPr lang="en-US" b="0" dirty="0"/>
            <a:t>Gender essentialist beliefs</a:t>
          </a:r>
          <a:endParaRPr lang="en-US" dirty="0"/>
        </a:p>
      </dgm:t>
    </dgm:pt>
    <dgm:pt modelId="{86C53A7D-4A81-ED4C-9A1B-772F70BA9D4C}" type="parTrans" cxnId="{C5BB584C-0553-544D-B65B-6E138EBBD6BD}">
      <dgm:prSet/>
      <dgm:spPr/>
    </dgm:pt>
    <dgm:pt modelId="{45D9488F-AC13-E640-93B9-B26CE9DC25FB}" type="sibTrans" cxnId="{C5BB584C-0553-544D-B65B-6E138EBBD6BD}">
      <dgm:prSet/>
      <dgm:spPr/>
    </dgm:pt>
    <dgm:pt modelId="{EAB9D146-A89E-3349-AC62-2D1A3EFDC8DA}" type="pres">
      <dgm:prSet presAssocID="{18FB8D14-5E8E-485D-99C2-A98B6D08690C}" presName="Name0" presStyleCnt="0">
        <dgm:presLayoutVars>
          <dgm:dir/>
          <dgm:animLvl val="lvl"/>
          <dgm:resizeHandles val="exact"/>
        </dgm:presLayoutVars>
      </dgm:prSet>
      <dgm:spPr/>
    </dgm:pt>
    <dgm:pt modelId="{5F2FBD97-EE34-CF40-B3E0-0C62E4822970}" type="pres">
      <dgm:prSet presAssocID="{632519BE-4450-45FC-99AA-3E1B09A1860B}" presName="composite" presStyleCnt="0"/>
      <dgm:spPr/>
    </dgm:pt>
    <dgm:pt modelId="{623C753F-C753-E342-8989-BEC02C89BD2F}" type="pres">
      <dgm:prSet presAssocID="{632519BE-4450-45FC-99AA-3E1B09A1860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6D18FB3-4EF3-D941-9C25-7244EAC1F542}" type="pres">
      <dgm:prSet presAssocID="{632519BE-4450-45FC-99AA-3E1B09A1860B}" presName="desTx" presStyleLbl="alignAccFollowNode1" presStyleIdx="0" presStyleCnt="2">
        <dgm:presLayoutVars>
          <dgm:bulletEnabled val="1"/>
        </dgm:presLayoutVars>
      </dgm:prSet>
      <dgm:spPr/>
    </dgm:pt>
    <dgm:pt modelId="{6B21D48E-DD9E-C04A-94F9-C62DD357BFF2}" type="pres">
      <dgm:prSet presAssocID="{6DB05B06-DBC9-43DC-91E0-E892741C91B5}" presName="space" presStyleCnt="0"/>
      <dgm:spPr/>
    </dgm:pt>
    <dgm:pt modelId="{3A7F3F60-36F2-CE49-BD40-C1832B2C0E6A}" type="pres">
      <dgm:prSet presAssocID="{5A42B6BA-EE07-40F9-80AE-56C1D327BB5F}" presName="composite" presStyleCnt="0"/>
      <dgm:spPr/>
    </dgm:pt>
    <dgm:pt modelId="{9A184187-D352-6E4E-9F04-67262A1DA4E7}" type="pres">
      <dgm:prSet presAssocID="{5A42B6BA-EE07-40F9-80AE-56C1D327BB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03902B2-2294-3949-9924-31F176A0CD4E}" type="pres">
      <dgm:prSet presAssocID="{5A42B6BA-EE07-40F9-80AE-56C1D327BB5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96CA73B-7833-9F46-B944-D54F6BD16227}" type="presOf" srcId="{7EC3CE51-F331-5E46-A7EB-7363E93A2467}" destId="{303902B2-2294-3949-9924-31F176A0CD4E}" srcOrd="0" destOrd="0" presId="urn:microsoft.com/office/officeart/2005/8/layout/hList1"/>
    <dgm:cxn modelId="{C5BB584C-0553-544D-B65B-6E138EBBD6BD}" srcId="{5C222D92-CDB2-405D-84ED-4FE90ACBAAFD}" destId="{6D068F1D-956E-1743-BC07-1461B9AEF07D}" srcOrd="2" destOrd="0" parTransId="{86C53A7D-4A81-ED4C-9A1B-772F70BA9D4C}" sibTransId="{45D9488F-AC13-E640-93B9-B26CE9DC25FB}"/>
    <dgm:cxn modelId="{D0345C50-361F-417D-A6A5-345C086BBD14}" srcId="{18FB8D14-5E8E-485D-99C2-A98B6D08690C}" destId="{632519BE-4450-45FC-99AA-3E1B09A1860B}" srcOrd="0" destOrd="0" parTransId="{B7C9CAC6-AA12-43B4-A059-EF5513D1BB64}" sibTransId="{6DB05B06-DBC9-43DC-91E0-E892741C91B5}"/>
    <dgm:cxn modelId="{28E11655-E347-B44E-B1EB-75725B33FF1B}" type="presOf" srcId="{5A42B6BA-EE07-40F9-80AE-56C1D327BB5F}" destId="{9A184187-D352-6E4E-9F04-67262A1DA4E7}" srcOrd="0" destOrd="0" presId="urn:microsoft.com/office/officeart/2005/8/layout/hList1"/>
    <dgm:cxn modelId="{30F36E56-C6CA-409C-A86A-604982DE919C}" srcId="{632519BE-4450-45FC-99AA-3E1B09A1860B}" destId="{5C222D92-CDB2-405D-84ED-4FE90ACBAAFD}" srcOrd="0" destOrd="0" parTransId="{A97DCDD8-9F43-44BA-94F3-448D1E55EB77}" sibTransId="{B203BC05-C47E-4215-8737-EE7E60E76DCC}"/>
    <dgm:cxn modelId="{6BCA2B70-C527-6D41-A9B4-AAA08ACC719D}" type="presOf" srcId="{EE48DF43-13B1-1340-87A5-3D6FB50A14C4}" destId="{66D18FB3-4EF3-D941-9C25-7244EAC1F542}" srcOrd="0" destOrd="2" presId="urn:microsoft.com/office/officeart/2005/8/layout/hList1"/>
    <dgm:cxn modelId="{E0CE0076-3E4D-C348-9E52-FF46D942BD56}" type="presOf" srcId="{E06D0D81-1AF7-654F-936F-D34701C1B85E}" destId="{303902B2-2294-3949-9924-31F176A0CD4E}" srcOrd="0" destOrd="1" presId="urn:microsoft.com/office/officeart/2005/8/layout/hList1"/>
    <dgm:cxn modelId="{88AD8B8B-D5D5-4A4C-B093-8852BC451FA1}" srcId="{5C222D92-CDB2-405D-84ED-4FE90ACBAAFD}" destId="{EE48DF43-13B1-1340-87A5-3D6FB50A14C4}" srcOrd="1" destOrd="0" parTransId="{141F34C7-8B58-0F4D-97DE-0F9D16FED29C}" sibTransId="{2D047984-0D0C-9944-B764-C7F75C3C4278}"/>
    <dgm:cxn modelId="{BBA2D99B-4345-694F-AF2A-B9834420577D}" srcId="{5A42B6BA-EE07-40F9-80AE-56C1D327BB5F}" destId="{7EC3CE51-F331-5E46-A7EB-7363E93A2467}" srcOrd="0" destOrd="0" parTransId="{736D241F-D483-F443-BD49-463264C29FAC}" sibTransId="{67921C00-5D4C-B949-8114-BDC4C5C70C59}"/>
    <dgm:cxn modelId="{9B239EB4-297D-C142-B153-47881CA572CB}" srcId="{5A42B6BA-EE07-40F9-80AE-56C1D327BB5F}" destId="{E06D0D81-1AF7-654F-936F-D34701C1B85E}" srcOrd="1" destOrd="0" parTransId="{511445BA-7B6B-5241-BAA6-6646D9EEE54F}" sibTransId="{F062B043-36C9-654E-BD4A-DCBD67FB7CD0}"/>
    <dgm:cxn modelId="{D331E4BE-E546-0A43-B125-3D666C847092}" type="presOf" srcId="{632519BE-4450-45FC-99AA-3E1B09A1860B}" destId="{623C753F-C753-E342-8989-BEC02C89BD2F}" srcOrd="0" destOrd="0" presId="urn:microsoft.com/office/officeart/2005/8/layout/hList1"/>
    <dgm:cxn modelId="{CA73E4BF-829F-CB4D-B9C9-03DD43990027}" type="presOf" srcId="{D2F4FF5E-903F-DF4D-9028-CB26A127F7E2}" destId="{66D18FB3-4EF3-D941-9C25-7244EAC1F542}" srcOrd="0" destOrd="1" presId="urn:microsoft.com/office/officeart/2005/8/layout/hList1"/>
    <dgm:cxn modelId="{F9738CD8-D409-D84F-8F94-224F6307174D}" type="presOf" srcId="{18FB8D14-5E8E-485D-99C2-A98B6D08690C}" destId="{EAB9D146-A89E-3349-AC62-2D1A3EFDC8DA}" srcOrd="0" destOrd="0" presId="urn:microsoft.com/office/officeart/2005/8/layout/hList1"/>
    <dgm:cxn modelId="{8CF824E6-E65B-8C41-9CE0-59AAB4EEFDB5}" type="presOf" srcId="{5C222D92-CDB2-405D-84ED-4FE90ACBAAFD}" destId="{66D18FB3-4EF3-D941-9C25-7244EAC1F542}" srcOrd="0" destOrd="0" presId="urn:microsoft.com/office/officeart/2005/8/layout/hList1"/>
    <dgm:cxn modelId="{7DEF58EE-3A30-4F81-B054-5EC87004780A}" srcId="{18FB8D14-5E8E-485D-99C2-A98B6D08690C}" destId="{5A42B6BA-EE07-40F9-80AE-56C1D327BB5F}" srcOrd="1" destOrd="0" parTransId="{2BBA7996-A6C9-423D-99AA-20E8FE27532A}" sibTransId="{7A90C7CA-C883-4510-BFC4-0009131DB06E}"/>
    <dgm:cxn modelId="{D85DF2EF-9452-2646-A542-3D196C84B8E0}" srcId="{5C222D92-CDB2-405D-84ED-4FE90ACBAAFD}" destId="{D2F4FF5E-903F-DF4D-9028-CB26A127F7E2}" srcOrd="0" destOrd="0" parTransId="{6479C4C9-AC6D-7046-A999-4EAD13E0C55D}" sibTransId="{7E955D48-AD97-5E4B-80C1-AD0ED6E9C58D}"/>
    <dgm:cxn modelId="{A82227F0-549C-0845-9A69-4BB0CB55C7D0}" type="presOf" srcId="{6D068F1D-956E-1743-BC07-1461B9AEF07D}" destId="{66D18FB3-4EF3-D941-9C25-7244EAC1F542}" srcOrd="0" destOrd="3" presId="urn:microsoft.com/office/officeart/2005/8/layout/hList1"/>
    <dgm:cxn modelId="{CC0CD308-6BAB-1E4C-8541-391600B77691}" type="presParOf" srcId="{EAB9D146-A89E-3349-AC62-2D1A3EFDC8DA}" destId="{5F2FBD97-EE34-CF40-B3E0-0C62E4822970}" srcOrd="0" destOrd="0" presId="urn:microsoft.com/office/officeart/2005/8/layout/hList1"/>
    <dgm:cxn modelId="{16A771D5-4415-D647-9097-C97AAD77C4A5}" type="presParOf" srcId="{5F2FBD97-EE34-CF40-B3E0-0C62E4822970}" destId="{623C753F-C753-E342-8989-BEC02C89BD2F}" srcOrd="0" destOrd="0" presId="urn:microsoft.com/office/officeart/2005/8/layout/hList1"/>
    <dgm:cxn modelId="{0E47C44C-C596-C340-A950-C38734AEC245}" type="presParOf" srcId="{5F2FBD97-EE34-CF40-B3E0-0C62E4822970}" destId="{66D18FB3-4EF3-D941-9C25-7244EAC1F542}" srcOrd="1" destOrd="0" presId="urn:microsoft.com/office/officeart/2005/8/layout/hList1"/>
    <dgm:cxn modelId="{0594F555-0D17-0A4C-B510-A62F0D8A3344}" type="presParOf" srcId="{EAB9D146-A89E-3349-AC62-2D1A3EFDC8DA}" destId="{6B21D48E-DD9E-C04A-94F9-C62DD357BFF2}" srcOrd="1" destOrd="0" presId="urn:microsoft.com/office/officeart/2005/8/layout/hList1"/>
    <dgm:cxn modelId="{51C01DD9-5827-2A41-9148-A8777949AC4A}" type="presParOf" srcId="{EAB9D146-A89E-3349-AC62-2D1A3EFDC8DA}" destId="{3A7F3F60-36F2-CE49-BD40-C1832B2C0E6A}" srcOrd="2" destOrd="0" presId="urn:microsoft.com/office/officeart/2005/8/layout/hList1"/>
    <dgm:cxn modelId="{F51E4026-AC0B-324F-AC08-0359B1A8BB16}" type="presParOf" srcId="{3A7F3F60-36F2-CE49-BD40-C1832B2C0E6A}" destId="{9A184187-D352-6E4E-9F04-67262A1DA4E7}" srcOrd="0" destOrd="0" presId="urn:microsoft.com/office/officeart/2005/8/layout/hList1"/>
    <dgm:cxn modelId="{63E034AE-1B4C-D04B-B190-EF29CB778CDF}" type="presParOf" srcId="{3A7F3F60-36F2-CE49-BD40-C1832B2C0E6A}" destId="{303902B2-2294-3949-9924-31F176A0CD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FB8D14-5E8E-485D-99C2-A98B6D08690C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32519BE-4450-45FC-99AA-3E1B09A1860B}">
      <dgm:prSet/>
      <dgm:spPr/>
      <dgm:t>
        <a:bodyPr/>
        <a:lstStyle/>
        <a:p>
          <a:r>
            <a:rPr lang="en-US"/>
            <a:t>Concept: </a:t>
          </a:r>
        </a:p>
      </dgm:t>
    </dgm:pt>
    <dgm:pt modelId="{B7C9CAC6-AA12-43B4-A059-EF5513D1BB64}" type="parTrans" cxnId="{D0345C50-361F-417D-A6A5-345C086BBD14}">
      <dgm:prSet/>
      <dgm:spPr/>
      <dgm:t>
        <a:bodyPr/>
        <a:lstStyle/>
        <a:p>
          <a:endParaRPr lang="en-US"/>
        </a:p>
      </dgm:t>
    </dgm:pt>
    <dgm:pt modelId="{6DB05B06-DBC9-43DC-91E0-E892741C91B5}" type="sibTrans" cxnId="{D0345C50-361F-417D-A6A5-345C086BBD14}">
      <dgm:prSet/>
      <dgm:spPr/>
      <dgm:t>
        <a:bodyPr/>
        <a:lstStyle/>
        <a:p>
          <a:endParaRPr lang="en-US"/>
        </a:p>
      </dgm:t>
    </dgm:pt>
    <dgm:pt modelId="{5C222D92-CDB2-405D-84ED-4FE90ACBAAFD}">
      <dgm:prSet/>
      <dgm:spPr/>
      <dgm:t>
        <a:bodyPr/>
        <a:lstStyle/>
        <a:p>
          <a:r>
            <a:rPr lang="en-US" dirty="0"/>
            <a:t>Gender schemas:</a:t>
          </a:r>
        </a:p>
      </dgm:t>
    </dgm:pt>
    <dgm:pt modelId="{A97DCDD8-9F43-44BA-94F3-448D1E55EB77}" type="parTrans" cxnId="{30F36E56-C6CA-409C-A86A-604982DE919C}">
      <dgm:prSet/>
      <dgm:spPr/>
      <dgm:t>
        <a:bodyPr/>
        <a:lstStyle/>
        <a:p>
          <a:endParaRPr lang="en-US"/>
        </a:p>
      </dgm:t>
    </dgm:pt>
    <dgm:pt modelId="{B203BC05-C47E-4215-8737-EE7E60E76DCC}" type="sibTrans" cxnId="{30F36E56-C6CA-409C-A86A-604982DE919C}">
      <dgm:prSet/>
      <dgm:spPr/>
      <dgm:t>
        <a:bodyPr/>
        <a:lstStyle/>
        <a:p>
          <a:endParaRPr lang="en-US"/>
        </a:p>
      </dgm:t>
    </dgm:pt>
    <dgm:pt modelId="{5A42B6BA-EE07-40F9-80AE-56C1D327BB5F}">
      <dgm:prSet/>
      <dgm:spPr/>
      <dgm:t>
        <a:bodyPr/>
        <a:lstStyle/>
        <a:p>
          <a:r>
            <a:rPr lang="en-US" dirty="0"/>
            <a:t>Measurement: </a:t>
          </a:r>
        </a:p>
      </dgm:t>
    </dgm:pt>
    <dgm:pt modelId="{2BBA7996-A6C9-423D-99AA-20E8FE27532A}" type="parTrans" cxnId="{7DEF58EE-3A30-4F81-B054-5EC87004780A}">
      <dgm:prSet/>
      <dgm:spPr/>
      <dgm:t>
        <a:bodyPr/>
        <a:lstStyle/>
        <a:p>
          <a:endParaRPr lang="en-US"/>
        </a:p>
      </dgm:t>
    </dgm:pt>
    <dgm:pt modelId="{7A90C7CA-C883-4510-BFC4-0009131DB06E}" type="sibTrans" cxnId="{7DEF58EE-3A30-4F81-B054-5EC87004780A}">
      <dgm:prSet/>
      <dgm:spPr/>
      <dgm:t>
        <a:bodyPr/>
        <a:lstStyle/>
        <a:p>
          <a:endParaRPr lang="en-US"/>
        </a:p>
      </dgm:t>
    </dgm:pt>
    <dgm:pt modelId="{7EC3CE51-F331-5E46-A7EB-7363E93A2467}">
      <dgm:prSet/>
      <dgm:spPr/>
      <dgm:t>
        <a:bodyPr/>
        <a:lstStyle/>
        <a:p>
          <a:r>
            <a:rPr lang="en-US" dirty="0"/>
            <a:t> husband / wife scale</a:t>
          </a:r>
        </a:p>
      </dgm:t>
    </dgm:pt>
    <dgm:pt modelId="{736D241F-D483-F443-BD49-463264C29FAC}" type="parTrans" cxnId="{BBA2D99B-4345-694F-AF2A-B9834420577D}">
      <dgm:prSet/>
      <dgm:spPr/>
      <dgm:t>
        <a:bodyPr/>
        <a:lstStyle/>
        <a:p>
          <a:endParaRPr lang="en-US"/>
        </a:p>
      </dgm:t>
    </dgm:pt>
    <dgm:pt modelId="{67921C00-5D4C-B949-8114-BDC4C5C70C59}" type="sibTrans" cxnId="{BBA2D99B-4345-694F-AF2A-B9834420577D}">
      <dgm:prSet/>
      <dgm:spPr/>
      <dgm:t>
        <a:bodyPr/>
        <a:lstStyle/>
        <a:p>
          <a:endParaRPr lang="en-US"/>
        </a:p>
      </dgm:t>
    </dgm:pt>
    <dgm:pt modelId="{E06D0D81-1AF7-654F-936F-D34701C1B85E}">
      <dgm:prSet/>
      <dgm:spPr/>
      <dgm:t>
        <a:bodyPr/>
        <a:lstStyle/>
        <a:p>
          <a:r>
            <a:rPr lang="en-US" b="0" dirty="0"/>
            <a:t> others of my gender tend to be (emotional, unsystematic, people-oriented)</a:t>
          </a:r>
        </a:p>
      </dgm:t>
    </dgm:pt>
    <dgm:pt modelId="{511445BA-7B6B-5241-BAA6-6646D9EEE54F}" type="parTrans" cxnId="{9B239EB4-297D-C142-B153-47881CA572CB}">
      <dgm:prSet/>
      <dgm:spPr/>
      <dgm:t>
        <a:bodyPr/>
        <a:lstStyle/>
        <a:p>
          <a:endParaRPr lang="en-US"/>
        </a:p>
      </dgm:t>
    </dgm:pt>
    <dgm:pt modelId="{F062B043-36C9-654E-BD4A-DCBD67FB7CD0}" type="sibTrans" cxnId="{9B239EB4-297D-C142-B153-47881CA572CB}">
      <dgm:prSet/>
      <dgm:spPr/>
      <dgm:t>
        <a:bodyPr/>
        <a:lstStyle/>
        <a:p>
          <a:endParaRPr lang="en-US"/>
        </a:p>
      </dgm:t>
    </dgm:pt>
    <dgm:pt modelId="{D2F4FF5E-903F-DF4D-9028-CB26A127F7E2}">
      <dgm:prSet/>
      <dgm:spPr/>
      <dgm:t>
        <a:bodyPr/>
        <a:lstStyle/>
        <a:p>
          <a:r>
            <a:rPr lang="en-US" dirty="0"/>
            <a:t>traditional gender role beliefs</a:t>
          </a:r>
        </a:p>
      </dgm:t>
    </dgm:pt>
    <dgm:pt modelId="{6479C4C9-AC6D-7046-A999-4EAD13E0C55D}" type="parTrans" cxnId="{D85DF2EF-9452-2646-A542-3D196C84B8E0}">
      <dgm:prSet/>
      <dgm:spPr/>
      <dgm:t>
        <a:bodyPr/>
        <a:lstStyle/>
        <a:p>
          <a:endParaRPr lang="en-US"/>
        </a:p>
      </dgm:t>
    </dgm:pt>
    <dgm:pt modelId="{7E955D48-AD97-5E4B-80C1-AD0ED6E9C58D}" type="sibTrans" cxnId="{D85DF2EF-9452-2646-A542-3D196C84B8E0}">
      <dgm:prSet/>
      <dgm:spPr/>
      <dgm:t>
        <a:bodyPr/>
        <a:lstStyle/>
        <a:p>
          <a:endParaRPr lang="en-US"/>
        </a:p>
      </dgm:t>
    </dgm:pt>
    <dgm:pt modelId="{EE48DF43-13B1-1340-87A5-3D6FB50A14C4}">
      <dgm:prSet/>
      <dgm:spPr/>
      <dgm:t>
        <a:bodyPr/>
        <a:lstStyle/>
        <a:p>
          <a:r>
            <a:rPr lang="en-US" b="0" dirty="0"/>
            <a:t>gender category beliefs</a:t>
          </a:r>
        </a:p>
      </dgm:t>
    </dgm:pt>
    <dgm:pt modelId="{141F34C7-8B58-0F4D-97DE-0F9D16FED29C}" type="parTrans" cxnId="{88AD8B8B-D5D5-4A4C-B093-8852BC451FA1}">
      <dgm:prSet/>
      <dgm:spPr/>
      <dgm:t>
        <a:bodyPr/>
        <a:lstStyle/>
        <a:p>
          <a:endParaRPr lang="en-US"/>
        </a:p>
      </dgm:t>
    </dgm:pt>
    <dgm:pt modelId="{2D047984-0D0C-9944-B764-C7F75C3C4278}" type="sibTrans" cxnId="{88AD8B8B-D5D5-4A4C-B093-8852BC451FA1}">
      <dgm:prSet/>
      <dgm:spPr/>
      <dgm:t>
        <a:bodyPr/>
        <a:lstStyle/>
        <a:p>
          <a:endParaRPr lang="en-US"/>
        </a:p>
      </dgm:t>
    </dgm:pt>
    <dgm:pt modelId="{6D068F1D-956E-1743-BC07-1461B9AEF07D}">
      <dgm:prSet/>
      <dgm:spPr/>
      <dgm:t>
        <a:bodyPr/>
        <a:lstStyle/>
        <a:p>
          <a:r>
            <a:rPr lang="en-US" b="1" dirty="0"/>
            <a:t>gender essentialist beliefs</a:t>
          </a:r>
        </a:p>
      </dgm:t>
    </dgm:pt>
    <dgm:pt modelId="{86C53A7D-4A81-ED4C-9A1B-772F70BA9D4C}" type="parTrans" cxnId="{C5BB584C-0553-544D-B65B-6E138EBBD6BD}">
      <dgm:prSet/>
      <dgm:spPr/>
      <dgm:t>
        <a:bodyPr/>
        <a:lstStyle/>
        <a:p>
          <a:endParaRPr lang="en-US"/>
        </a:p>
      </dgm:t>
    </dgm:pt>
    <dgm:pt modelId="{45D9488F-AC13-E640-93B9-B26CE9DC25FB}" type="sibTrans" cxnId="{C5BB584C-0553-544D-B65B-6E138EBBD6BD}">
      <dgm:prSet/>
      <dgm:spPr/>
      <dgm:t>
        <a:bodyPr/>
        <a:lstStyle/>
        <a:p>
          <a:endParaRPr lang="en-US"/>
        </a:p>
      </dgm:t>
    </dgm:pt>
    <dgm:pt modelId="{BF966E73-BF40-4844-8833-BA0399B74176}">
      <dgm:prSet/>
      <dgm:spPr/>
      <dgm:t>
        <a:bodyPr/>
        <a:lstStyle/>
        <a:p>
          <a:r>
            <a:rPr lang="en-US" b="1" dirty="0"/>
            <a:t>I expect men and women to act differently from</a:t>
          </a:r>
          <a:br>
            <a:rPr lang="en-US" b="1" dirty="0"/>
          </a:br>
          <a:r>
            <a:rPr lang="en-US" b="1" dirty="0"/>
            <a:t>one another at work</a:t>
          </a:r>
        </a:p>
      </dgm:t>
    </dgm:pt>
    <dgm:pt modelId="{9E7A8F87-76D3-EF44-802A-131B71CCAEF6}" type="parTrans" cxnId="{F61931A7-ABFE-BB46-9FCA-C6B206EEE854}">
      <dgm:prSet/>
      <dgm:spPr/>
      <dgm:t>
        <a:bodyPr/>
        <a:lstStyle/>
        <a:p>
          <a:endParaRPr lang="en-US"/>
        </a:p>
      </dgm:t>
    </dgm:pt>
    <dgm:pt modelId="{8FE12E22-33A7-784F-9A03-5EF58882E21C}" type="sibTrans" cxnId="{F61931A7-ABFE-BB46-9FCA-C6B206EEE854}">
      <dgm:prSet/>
      <dgm:spPr/>
      <dgm:t>
        <a:bodyPr/>
        <a:lstStyle/>
        <a:p>
          <a:endParaRPr lang="en-US"/>
        </a:p>
      </dgm:t>
    </dgm:pt>
    <dgm:pt modelId="{F50F8651-A56B-454D-95C2-70105DB543CC}">
      <dgm:prSet/>
      <dgm:spPr/>
      <dgm:t>
        <a:bodyPr/>
        <a:lstStyle/>
        <a:p>
          <a:r>
            <a:rPr lang="en-US" b="1"/>
            <a:t>I think men and women adhere to separate but equal notions of</a:t>
          </a:r>
          <a:br>
            <a:rPr lang="en-US" b="1"/>
          </a:br>
          <a:r>
            <a:rPr lang="en-US" b="1"/>
            <a:t>justice</a:t>
          </a:r>
          <a:endParaRPr lang="en-US" b="1" dirty="0"/>
        </a:p>
      </dgm:t>
    </dgm:pt>
    <dgm:pt modelId="{9F633450-DD63-0048-A6F3-6C5CBCC8B8EC}" type="parTrans" cxnId="{E0FDD0C3-7333-1142-B9A7-521220ABBA2D}">
      <dgm:prSet/>
      <dgm:spPr/>
      <dgm:t>
        <a:bodyPr/>
        <a:lstStyle/>
        <a:p>
          <a:endParaRPr lang="en-US"/>
        </a:p>
      </dgm:t>
    </dgm:pt>
    <dgm:pt modelId="{BF5D9BF0-5446-B94C-830C-B50649F737C4}" type="sibTrans" cxnId="{E0FDD0C3-7333-1142-B9A7-521220ABBA2D}">
      <dgm:prSet/>
      <dgm:spPr/>
      <dgm:t>
        <a:bodyPr/>
        <a:lstStyle/>
        <a:p>
          <a:endParaRPr lang="en-US"/>
        </a:p>
      </dgm:t>
    </dgm:pt>
    <dgm:pt modelId="{30F2CE56-3B7B-E949-A856-2A3ABF1D5546}">
      <dgm:prSet/>
      <dgm:spPr/>
      <dgm:t>
        <a:bodyPr/>
        <a:lstStyle/>
        <a:p>
          <a:r>
            <a:rPr lang="en-US" b="1"/>
            <a:t>occ sex segregation is due to differences in natural talent</a:t>
          </a:r>
          <a:endParaRPr lang="en-US" b="1" dirty="0"/>
        </a:p>
      </dgm:t>
    </dgm:pt>
    <dgm:pt modelId="{AE151DC3-0D1E-324D-AD7C-955B6073AC84}" type="parTrans" cxnId="{42149827-7739-3449-AFC1-3C9FC0F5C280}">
      <dgm:prSet/>
      <dgm:spPr/>
      <dgm:t>
        <a:bodyPr/>
        <a:lstStyle/>
        <a:p>
          <a:endParaRPr lang="en-US"/>
        </a:p>
      </dgm:t>
    </dgm:pt>
    <dgm:pt modelId="{6E7DD940-075F-4540-91A8-130937ACA01E}" type="sibTrans" cxnId="{42149827-7739-3449-AFC1-3C9FC0F5C280}">
      <dgm:prSet/>
      <dgm:spPr/>
      <dgm:t>
        <a:bodyPr/>
        <a:lstStyle/>
        <a:p>
          <a:endParaRPr lang="en-US"/>
        </a:p>
      </dgm:t>
    </dgm:pt>
    <dgm:pt modelId="{F8261A8E-5308-2545-B0CB-A8D24B56E4B2}">
      <dgm:prSet/>
      <dgm:spPr/>
      <dgm:t>
        <a:bodyPr/>
        <a:lstStyle/>
        <a:p>
          <a:r>
            <a:rPr lang="en-US" b="1" dirty="0"/>
            <a:t>some jobs are more suitable for women than men</a:t>
          </a:r>
        </a:p>
      </dgm:t>
    </dgm:pt>
    <dgm:pt modelId="{9BF8BA15-16EC-574A-9F12-D00EA9D379CE}" type="parTrans" cxnId="{92AD0284-5AA8-E24E-9DDA-77FA0F45425B}">
      <dgm:prSet/>
      <dgm:spPr/>
      <dgm:t>
        <a:bodyPr/>
        <a:lstStyle/>
        <a:p>
          <a:endParaRPr lang="en-US"/>
        </a:p>
      </dgm:t>
    </dgm:pt>
    <dgm:pt modelId="{F22D97A9-A63E-F24D-A361-62A8DEA25E36}" type="sibTrans" cxnId="{92AD0284-5AA8-E24E-9DDA-77FA0F45425B}">
      <dgm:prSet/>
      <dgm:spPr/>
      <dgm:t>
        <a:bodyPr/>
        <a:lstStyle/>
        <a:p>
          <a:endParaRPr lang="en-US"/>
        </a:p>
      </dgm:t>
    </dgm:pt>
    <dgm:pt modelId="{EAB9D146-A89E-3349-AC62-2D1A3EFDC8DA}" type="pres">
      <dgm:prSet presAssocID="{18FB8D14-5E8E-485D-99C2-A98B6D08690C}" presName="Name0" presStyleCnt="0">
        <dgm:presLayoutVars>
          <dgm:dir/>
          <dgm:animLvl val="lvl"/>
          <dgm:resizeHandles val="exact"/>
        </dgm:presLayoutVars>
      </dgm:prSet>
      <dgm:spPr/>
    </dgm:pt>
    <dgm:pt modelId="{5F2FBD97-EE34-CF40-B3E0-0C62E4822970}" type="pres">
      <dgm:prSet presAssocID="{632519BE-4450-45FC-99AA-3E1B09A1860B}" presName="composite" presStyleCnt="0"/>
      <dgm:spPr/>
    </dgm:pt>
    <dgm:pt modelId="{623C753F-C753-E342-8989-BEC02C89BD2F}" type="pres">
      <dgm:prSet presAssocID="{632519BE-4450-45FC-99AA-3E1B09A1860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6D18FB3-4EF3-D941-9C25-7244EAC1F542}" type="pres">
      <dgm:prSet presAssocID="{632519BE-4450-45FC-99AA-3E1B09A1860B}" presName="desTx" presStyleLbl="alignAccFollowNode1" presStyleIdx="0" presStyleCnt="2">
        <dgm:presLayoutVars>
          <dgm:bulletEnabled val="1"/>
        </dgm:presLayoutVars>
      </dgm:prSet>
      <dgm:spPr/>
    </dgm:pt>
    <dgm:pt modelId="{6B21D48E-DD9E-C04A-94F9-C62DD357BFF2}" type="pres">
      <dgm:prSet presAssocID="{6DB05B06-DBC9-43DC-91E0-E892741C91B5}" presName="space" presStyleCnt="0"/>
      <dgm:spPr/>
    </dgm:pt>
    <dgm:pt modelId="{3A7F3F60-36F2-CE49-BD40-C1832B2C0E6A}" type="pres">
      <dgm:prSet presAssocID="{5A42B6BA-EE07-40F9-80AE-56C1D327BB5F}" presName="composite" presStyleCnt="0"/>
      <dgm:spPr/>
    </dgm:pt>
    <dgm:pt modelId="{9A184187-D352-6E4E-9F04-67262A1DA4E7}" type="pres">
      <dgm:prSet presAssocID="{5A42B6BA-EE07-40F9-80AE-56C1D327BB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03902B2-2294-3949-9924-31F176A0CD4E}" type="pres">
      <dgm:prSet presAssocID="{5A42B6BA-EE07-40F9-80AE-56C1D327BB5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42D2F17-76C3-174D-BED7-AB582322A9F3}" type="presOf" srcId="{BF966E73-BF40-4844-8833-BA0399B74176}" destId="{303902B2-2294-3949-9924-31F176A0CD4E}" srcOrd="0" destOrd="2" presId="urn:microsoft.com/office/officeart/2005/8/layout/hList1"/>
    <dgm:cxn modelId="{42149827-7739-3449-AFC1-3C9FC0F5C280}" srcId="{5A42B6BA-EE07-40F9-80AE-56C1D327BB5F}" destId="{30F2CE56-3B7B-E949-A856-2A3ABF1D5546}" srcOrd="4" destOrd="0" parTransId="{AE151DC3-0D1E-324D-AD7C-955B6073AC84}" sibTransId="{6E7DD940-075F-4540-91A8-130937ACA01E}"/>
    <dgm:cxn modelId="{0C0FEC27-15BE-5242-BE43-92A904AADDB9}" type="presOf" srcId="{30F2CE56-3B7B-E949-A856-2A3ABF1D5546}" destId="{303902B2-2294-3949-9924-31F176A0CD4E}" srcOrd="0" destOrd="4" presId="urn:microsoft.com/office/officeart/2005/8/layout/hList1"/>
    <dgm:cxn modelId="{446FEF2B-69C4-664E-9FFC-1B9FBAC5F662}" type="presOf" srcId="{F50F8651-A56B-454D-95C2-70105DB543CC}" destId="{303902B2-2294-3949-9924-31F176A0CD4E}" srcOrd="0" destOrd="3" presId="urn:microsoft.com/office/officeart/2005/8/layout/hList1"/>
    <dgm:cxn modelId="{396CA73B-7833-9F46-B944-D54F6BD16227}" type="presOf" srcId="{7EC3CE51-F331-5E46-A7EB-7363E93A2467}" destId="{303902B2-2294-3949-9924-31F176A0CD4E}" srcOrd="0" destOrd="0" presId="urn:microsoft.com/office/officeart/2005/8/layout/hList1"/>
    <dgm:cxn modelId="{C5BB584C-0553-544D-B65B-6E138EBBD6BD}" srcId="{5C222D92-CDB2-405D-84ED-4FE90ACBAAFD}" destId="{6D068F1D-956E-1743-BC07-1461B9AEF07D}" srcOrd="2" destOrd="0" parTransId="{86C53A7D-4A81-ED4C-9A1B-772F70BA9D4C}" sibTransId="{45D9488F-AC13-E640-93B9-B26CE9DC25FB}"/>
    <dgm:cxn modelId="{D0345C50-361F-417D-A6A5-345C086BBD14}" srcId="{18FB8D14-5E8E-485D-99C2-A98B6D08690C}" destId="{632519BE-4450-45FC-99AA-3E1B09A1860B}" srcOrd="0" destOrd="0" parTransId="{B7C9CAC6-AA12-43B4-A059-EF5513D1BB64}" sibTransId="{6DB05B06-DBC9-43DC-91E0-E892741C91B5}"/>
    <dgm:cxn modelId="{28E11655-E347-B44E-B1EB-75725B33FF1B}" type="presOf" srcId="{5A42B6BA-EE07-40F9-80AE-56C1D327BB5F}" destId="{9A184187-D352-6E4E-9F04-67262A1DA4E7}" srcOrd="0" destOrd="0" presId="urn:microsoft.com/office/officeart/2005/8/layout/hList1"/>
    <dgm:cxn modelId="{30F36E56-C6CA-409C-A86A-604982DE919C}" srcId="{632519BE-4450-45FC-99AA-3E1B09A1860B}" destId="{5C222D92-CDB2-405D-84ED-4FE90ACBAAFD}" srcOrd="0" destOrd="0" parTransId="{A97DCDD8-9F43-44BA-94F3-448D1E55EB77}" sibTransId="{B203BC05-C47E-4215-8737-EE7E60E76DCC}"/>
    <dgm:cxn modelId="{6BCA2B70-C527-6D41-A9B4-AAA08ACC719D}" type="presOf" srcId="{EE48DF43-13B1-1340-87A5-3D6FB50A14C4}" destId="{66D18FB3-4EF3-D941-9C25-7244EAC1F542}" srcOrd="0" destOrd="2" presId="urn:microsoft.com/office/officeart/2005/8/layout/hList1"/>
    <dgm:cxn modelId="{E0CE0076-3E4D-C348-9E52-FF46D942BD56}" type="presOf" srcId="{E06D0D81-1AF7-654F-936F-D34701C1B85E}" destId="{303902B2-2294-3949-9924-31F176A0CD4E}" srcOrd="0" destOrd="1" presId="urn:microsoft.com/office/officeart/2005/8/layout/hList1"/>
    <dgm:cxn modelId="{92AD0284-5AA8-E24E-9DDA-77FA0F45425B}" srcId="{5A42B6BA-EE07-40F9-80AE-56C1D327BB5F}" destId="{F8261A8E-5308-2545-B0CB-A8D24B56E4B2}" srcOrd="5" destOrd="0" parTransId="{9BF8BA15-16EC-574A-9F12-D00EA9D379CE}" sibTransId="{F22D97A9-A63E-F24D-A361-62A8DEA25E36}"/>
    <dgm:cxn modelId="{88AD8B8B-D5D5-4A4C-B093-8852BC451FA1}" srcId="{5C222D92-CDB2-405D-84ED-4FE90ACBAAFD}" destId="{EE48DF43-13B1-1340-87A5-3D6FB50A14C4}" srcOrd="1" destOrd="0" parTransId="{141F34C7-8B58-0F4D-97DE-0F9D16FED29C}" sibTransId="{2D047984-0D0C-9944-B764-C7F75C3C4278}"/>
    <dgm:cxn modelId="{BBA2D99B-4345-694F-AF2A-B9834420577D}" srcId="{5A42B6BA-EE07-40F9-80AE-56C1D327BB5F}" destId="{7EC3CE51-F331-5E46-A7EB-7363E93A2467}" srcOrd="0" destOrd="0" parTransId="{736D241F-D483-F443-BD49-463264C29FAC}" sibTransId="{67921C00-5D4C-B949-8114-BDC4C5C70C59}"/>
    <dgm:cxn modelId="{F61931A7-ABFE-BB46-9FCA-C6B206EEE854}" srcId="{5A42B6BA-EE07-40F9-80AE-56C1D327BB5F}" destId="{BF966E73-BF40-4844-8833-BA0399B74176}" srcOrd="2" destOrd="0" parTransId="{9E7A8F87-76D3-EF44-802A-131B71CCAEF6}" sibTransId="{8FE12E22-33A7-784F-9A03-5EF58882E21C}"/>
    <dgm:cxn modelId="{9B239EB4-297D-C142-B153-47881CA572CB}" srcId="{5A42B6BA-EE07-40F9-80AE-56C1D327BB5F}" destId="{E06D0D81-1AF7-654F-936F-D34701C1B85E}" srcOrd="1" destOrd="0" parTransId="{511445BA-7B6B-5241-BAA6-6646D9EEE54F}" sibTransId="{F062B043-36C9-654E-BD4A-DCBD67FB7CD0}"/>
    <dgm:cxn modelId="{D331E4BE-E546-0A43-B125-3D666C847092}" type="presOf" srcId="{632519BE-4450-45FC-99AA-3E1B09A1860B}" destId="{623C753F-C753-E342-8989-BEC02C89BD2F}" srcOrd="0" destOrd="0" presId="urn:microsoft.com/office/officeart/2005/8/layout/hList1"/>
    <dgm:cxn modelId="{CA73E4BF-829F-CB4D-B9C9-03DD43990027}" type="presOf" srcId="{D2F4FF5E-903F-DF4D-9028-CB26A127F7E2}" destId="{66D18FB3-4EF3-D941-9C25-7244EAC1F542}" srcOrd="0" destOrd="1" presId="urn:microsoft.com/office/officeart/2005/8/layout/hList1"/>
    <dgm:cxn modelId="{E0FDD0C3-7333-1142-B9A7-521220ABBA2D}" srcId="{5A42B6BA-EE07-40F9-80AE-56C1D327BB5F}" destId="{F50F8651-A56B-454D-95C2-70105DB543CC}" srcOrd="3" destOrd="0" parTransId="{9F633450-DD63-0048-A6F3-6C5CBCC8B8EC}" sibTransId="{BF5D9BF0-5446-B94C-830C-B50649F737C4}"/>
    <dgm:cxn modelId="{F9738CD8-D409-D84F-8F94-224F6307174D}" type="presOf" srcId="{18FB8D14-5E8E-485D-99C2-A98B6D08690C}" destId="{EAB9D146-A89E-3349-AC62-2D1A3EFDC8DA}" srcOrd="0" destOrd="0" presId="urn:microsoft.com/office/officeart/2005/8/layout/hList1"/>
    <dgm:cxn modelId="{8CF824E6-E65B-8C41-9CE0-59AAB4EEFDB5}" type="presOf" srcId="{5C222D92-CDB2-405D-84ED-4FE90ACBAAFD}" destId="{66D18FB3-4EF3-D941-9C25-7244EAC1F542}" srcOrd="0" destOrd="0" presId="urn:microsoft.com/office/officeart/2005/8/layout/hList1"/>
    <dgm:cxn modelId="{7DEF58EE-3A30-4F81-B054-5EC87004780A}" srcId="{18FB8D14-5E8E-485D-99C2-A98B6D08690C}" destId="{5A42B6BA-EE07-40F9-80AE-56C1D327BB5F}" srcOrd="1" destOrd="0" parTransId="{2BBA7996-A6C9-423D-99AA-20E8FE27532A}" sibTransId="{7A90C7CA-C883-4510-BFC4-0009131DB06E}"/>
    <dgm:cxn modelId="{D85DF2EF-9452-2646-A542-3D196C84B8E0}" srcId="{5C222D92-CDB2-405D-84ED-4FE90ACBAAFD}" destId="{D2F4FF5E-903F-DF4D-9028-CB26A127F7E2}" srcOrd="0" destOrd="0" parTransId="{6479C4C9-AC6D-7046-A999-4EAD13E0C55D}" sibTransId="{7E955D48-AD97-5E4B-80C1-AD0ED6E9C58D}"/>
    <dgm:cxn modelId="{A82227F0-549C-0845-9A69-4BB0CB55C7D0}" type="presOf" srcId="{6D068F1D-956E-1743-BC07-1461B9AEF07D}" destId="{66D18FB3-4EF3-D941-9C25-7244EAC1F542}" srcOrd="0" destOrd="3" presId="urn:microsoft.com/office/officeart/2005/8/layout/hList1"/>
    <dgm:cxn modelId="{0E6D43F4-89F3-E34D-8512-9EE8B298A152}" type="presOf" srcId="{F8261A8E-5308-2545-B0CB-A8D24B56E4B2}" destId="{303902B2-2294-3949-9924-31F176A0CD4E}" srcOrd="0" destOrd="5" presId="urn:microsoft.com/office/officeart/2005/8/layout/hList1"/>
    <dgm:cxn modelId="{CC0CD308-6BAB-1E4C-8541-391600B77691}" type="presParOf" srcId="{EAB9D146-A89E-3349-AC62-2D1A3EFDC8DA}" destId="{5F2FBD97-EE34-CF40-B3E0-0C62E4822970}" srcOrd="0" destOrd="0" presId="urn:microsoft.com/office/officeart/2005/8/layout/hList1"/>
    <dgm:cxn modelId="{16A771D5-4415-D647-9097-C97AAD77C4A5}" type="presParOf" srcId="{5F2FBD97-EE34-CF40-B3E0-0C62E4822970}" destId="{623C753F-C753-E342-8989-BEC02C89BD2F}" srcOrd="0" destOrd="0" presId="urn:microsoft.com/office/officeart/2005/8/layout/hList1"/>
    <dgm:cxn modelId="{0E47C44C-C596-C340-A950-C38734AEC245}" type="presParOf" srcId="{5F2FBD97-EE34-CF40-B3E0-0C62E4822970}" destId="{66D18FB3-4EF3-D941-9C25-7244EAC1F542}" srcOrd="1" destOrd="0" presId="urn:microsoft.com/office/officeart/2005/8/layout/hList1"/>
    <dgm:cxn modelId="{0594F555-0D17-0A4C-B510-A62F0D8A3344}" type="presParOf" srcId="{EAB9D146-A89E-3349-AC62-2D1A3EFDC8DA}" destId="{6B21D48E-DD9E-C04A-94F9-C62DD357BFF2}" srcOrd="1" destOrd="0" presId="urn:microsoft.com/office/officeart/2005/8/layout/hList1"/>
    <dgm:cxn modelId="{51C01DD9-5827-2A41-9148-A8777949AC4A}" type="presParOf" srcId="{EAB9D146-A89E-3349-AC62-2D1A3EFDC8DA}" destId="{3A7F3F60-36F2-CE49-BD40-C1832B2C0E6A}" srcOrd="2" destOrd="0" presId="urn:microsoft.com/office/officeart/2005/8/layout/hList1"/>
    <dgm:cxn modelId="{F51E4026-AC0B-324F-AC08-0359B1A8BB16}" type="presParOf" srcId="{3A7F3F60-36F2-CE49-BD40-C1832B2C0E6A}" destId="{9A184187-D352-6E4E-9F04-67262A1DA4E7}" srcOrd="0" destOrd="0" presId="urn:microsoft.com/office/officeart/2005/8/layout/hList1"/>
    <dgm:cxn modelId="{63E034AE-1B4C-D04B-B190-EF29CB778CDF}" type="presParOf" srcId="{3A7F3F60-36F2-CE49-BD40-C1832B2C0E6A}" destId="{303902B2-2294-3949-9924-31F176A0CD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1B34A50-C36F-4BD7-9EEC-51A4102C010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2496553-3750-4E0A-A768-7B526723D944}">
      <dgm:prSet/>
      <dgm:spPr/>
      <dgm:t>
        <a:bodyPr/>
        <a:lstStyle/>
        <a:p>
          <a:r>
            <a:rPr lang="en-US"/>
            <a:t>Socio-demographic: </a:t>
          </a:r>
        </a:p>
      </dgm:t>
    </dgm:pt>
    <dgm:pt modelId="{EA73AA59-8098-4074-ADEF-CC60E30D9122}" type="parTrans" cxnId="{509367D1-5F90-46CB-9FD6-2F7FB8167F09}">
      <dgm:prSet/>
      <dgm:spPr/>
      <dgm:t>
        <a:bodyPr/>
        <a:lstStyle/>
        <a:p>
          <a:endParaRPr lang="en-US"/>
        </a:p>
      </dgm:t>
    </dgm:pt>
    <dgm:pt modelId="{F394E5DD-09A7-4484-A34B-038DEA1573DC}" type="sibTrans" cxnId="{509367D1-5F90-46CB-9FD6-2F7FB8167F09}">
      <dgm:prSet/>
      <dgm:spPr/>
      <dgm:t>
        <a:bodyPr/>
        <a:lstStyle/>
        <a:p>
          <a:endParaRPr lang="en-US"/>
        </a:p>
      </dgm:t>
    </dgm:pt>
    <dgm:pt modelId="{6277D116-302B-4EAB-8D71-3ED91C8688A2}">
      <dgm:prSet/>
      <dgm:spPr/>
      <dgm:t>
        <a:bodyPr/>
        <a:lstStyle/>
        <a:p>
          <a:r>
            <a:rPr lang="en-US"/>
            <a:t>race</a:t>
          </a:r>
        </a:p>
      </dgm:t>
    </dgm:pt>
    <dgm:pt modelId="{6E100029-97B8-471B-A525-D524074C5859}" type="parTrans" cxnId="{54E69AB5-5D05-476A-A760-9309C2582042}">
      <dgm:prSet/>
      <dgm:spPr/>
      <dgm:t>
        <a:bodyPr/>
        <a:lstStyle/>
        <a:p>
          <a:endParaRPr lang="en-US"/>
        </a:p>
      </dgm:t>
    </dgm:pt>
    <dgm:pt modelId="{5338B753-9E97-4B84-9BE5-2FF67CFC9EEF}" type="sibTrans" cxnId="{54E69AB5-5D05-476A-A760-9309C2582042}">
      <dgm:prSet/>
      <dgm:spPr/>
      <dgm:t>
        <a:bodyPr/>
        <a:lstStyle/>
        <a:p>
          <a:endParaRPr lang="en-US"/>
        </a:p>
      </dgm:t>
    </dgm:pt>
    <dgm:pt modelId="{E2CA7649-B037-426A-BB02-02C61CAF74EF}">
      <dgm:prSet/>
      <dgm:spPr/>
      <dgm:t>
        <a:bodyPr/>
        <a:lstStyle/>
        <a:p>
          <a:r>
            <a:rPr lang="en-US"/>
            <a:t>gender</a:t>
          </a:r>
        </a:p>
      </dgm:t>
    </dgm:pt>
    <dgm:pt modelId="{3CA0E595-F9F7-4F4A-93DF-C9352BAF2502}" type="parTrans" cxnId="{9898BC54-2387-4C07-AA4F-949DDE8B0194}">
      <dgm:prSet/>
      <dgm:spPr/>
      <dgm:t>
        <a:bodyPr/>
        <a:lstStyle/>
        <a:p>
          <a:endParaRPr lang="en-US"/>
        </a:p>
      </dgm:t>
    </dgm:pt>
    <dgm:pt modelId="{634C0BCF-48E9-4BEF-8F9E-C81520505980}" type="sibTrans" cxnId="{9898BC54-2387-4C07-AA4F-949DDE8B0194}">
      <dgm:prSet/>
      <dgm:spPr/>
      <dgm:t>
        <a:bodyPr/>
        <a:lstStyle/>
        <a:p>
          <a:endParaRPr lang="en-US"/>
        </a:p>
      </dgm:t>
    </dgm:pt>
    <dgm:pt modelId="{4DA80733-1970-4F57-9513-3BB60AFC7F21}">
      <dgm:prSet/>
      <dgm:spPr/>
      <dgm:t>
        <a:bodyPr/>
        <a:lstStyle/>
        <a:p>
          <a:r>
            <a:rPr lang="en-US"/>
            <a:t>family income</a:t>
          </a:r>
        </a:p>
      </dgm:t>
    </dgm:pt>
    <dgm:pt modelId="{396CA180-9DC0-49E7-A59C-33A45360E465}" type="parTrans" cxnId="{BFE0779F-2B52-4C8C-B5C3-E230A506A0E6}">
      <dgm:prSet/>
      <dgm:spPr/>
      <dgm:t>
        <a:bodyPr/>
        <a:lstStyle/>
        <a:p>
          <a:endParaRPr lang="en-US"/>
        </a:p>
      </dgm:t>
    </dgm:pt>
    <dgm:pt modelId="{D11433A9-C6B4-4714-BB79-0CC584D484FC}" type="sibTrans" cxnId="{BFE0779F-2B52-4C8C-B5C3-E230A506A0E6}">
      <dgm:prSet/>
      <dgm:spPr/>
      <dgm:t>
        <a:bodyPr/>
        <a:lstStyle/>
        <a:p>
          <a:endParaRPr lang="en-US"/>
        </a:p>
      </dgm:t>
    </dgm:pt>
    <dgm:pt modelId="{3F0B6BBF-9F02-4EAB-ACD1-AC4E6807619D}">
      <dgm:prSet/>
      <dgm:spPr/>
      <dgm:t>
        <a:bodyPr/>
        <a:lstStyle/>
        <a:p>
          <a:r>
            <a:rPr lang="en-US"/>
            <a:t>Confounders: </a:t>
          </a:r>
        </a:p>
      </dgm:t>
    </dgm:pt>
    <dgm:pt modelId="{BB7FEB01-9527-43F1-A509-3F65DA81450B}" type="parTrans" cxnId="{89057F56-C3F5-4D9F-9E18-104409E9CA40}">
      <dgm:prSet/>
      <dgm:spPr/>
      <dgm:t>
        <a:bodyPr/>
        <a:lstStyle/>
        <a:p>
          <a:endParaRPr lang="en-US"/>
        </a:p>
      </dgm:t>
    </dgm:pt>
    <dgm:pt modelId="{AAC5085B-D915-4B47-A535-8E32B8300BF9}" type="sibTrans" cxnId="{89057F56-C3F5-4D9F-9E18-104409E9CA40}">
      <dgm:prSet/>
      <dgm:spPr/>
      <dgm:t>
        <a:bodyPr/>
        <a:lstStyle/>
        <a:p>
          <a:endParaRPr lang="en-US"/>
        </a:p>
      </dgm:t>
    </dgm:pt>
    <dgm:pt modelId="{43BA26CB-2030-4A44-977C-12C7F4701EC7}">
      <dgm:prSet/>
      <dgm:spPr/>
      <dgm:t>
        <a:bodyPr/>
        <a:lstStyle/>
        <a:p>
          <a:r>
            <a:rPr lang="en-US"/>
            <a:t>importance of being wealthy </a:t>
          </a:r>
        </a:p>
      </dgm:t>
    </dgm:pt>
    <dgm:pt modelId="{7C8523AF-DF8A-4D8D-A941-C020D48845A9}" type="parTrans" cxnId="{5CFB3D53-62D2-4126-B3C5-8537DD87687F}">
      <dgm:prSet/>
      <dgm:spPr/>
      <dgm:t>
        <a:bodyPr/>
        <a:lstStyle/>
        <a:p>
          <a:endParaRPr lang="en-US"/>
        </a:p>
      </dgm:t>
    </dgm:pt>
    <dgm:pt modelId="{FED67007-35FD-4AFB-866A-0DF18BDFC055}" type="sibTrans" cxnId="{5CFB3D53-62D2-4126-B3C5-8537DD87687F}">
      <dgm:prSet/>
      <dgm:spPr/>
      <dgm:t>
        <a:bodyPr/>
        <a:lstStyle/>
        <a:p>
          <a:endParaRPr lang="en-US"/>
        </a:p>
      </dgm:t>
    </dgm:pt>
    <dgm:pt modelId="{79EB0D34-AECD-423A-A4BB-66DEA6365FC8}">
      <dgm:prSet/>
      <dgm:spPr/>
      <dgm:t>
        <a:bodyPr/>
        <a:lstStyle/>
        <a:p>
          <a:r>
            <a:rPr lang="en-US"/>
            <a:t>‘ability’ – GPA, SAT</a:t>
          </a:r>
        </a:p>
      </dgm:t>
    </dgm:pt>
    <dgm:pt modelId="{B1ED563D-BD67-49D5-B262-FF79446F0497}" type="parTrans" cxnId="{5B15CFD0-3AE9-44F7-8BF8-7E58F9A259FF}">
      <dgm:prSet/>
      <dgm:spPr/>
      <dgm:t>
        <a:bodyPr/>
        <a:lstStyle/>
        <a:p>
          <a:endParaRPr lang="en-US"/>
        </a:p>
      </dgm:t>
    </dgm:pt>
    <dgm:pt modelId="{1068ECDC-57A3-4213-A17C-6B5F09374B44}" type="sibTrans" cxnId="{5B15CFD0-3AE9-44F7-8BF8-7E58F9A259FF}">
      <dgm:prSet/>
      <dgm:spPr/>
      <dgm:t>
        <a:bodyPr/>
        <a:lstStyle/>
        <a:p>
          <a:endParaRPr lang="en-US"/>
        </a:p>
      </dgm:t>
    </dgm:pt>
    <dgm:pt modelId="{920B7C06-FC2E-4EAD-9A17-D8DA4D53AFCE}">
      <dgm:prSet/>
      <dgm:spPr/>
      <dgm:t>
        <a:bodyPr/>
        <a:lstStyle/>
        <a:p>
          <a:r>
            <a:rPr lang="en-US"/>
            <a:t>political ideology </a:t>
          </a:r>
        </a:p>
      </dgm:t>
    </dgm:pt>
    <dgm:pt modelId="{A7A7F04F-78BE-408E-9093-0AE4E4A486B5}" type="parTrans" cxnId="{68F77E64-5EDE-411D-AD28-2529F41836C0}">
      <dgm:prSet/>
      <dgm:spPr/>
      <dgm:t>
        <a:bodyPr/>
        <a:lstStyle/>
        <a:p>
          <a:endParaRPr lang="en-US"/>
        </a:p>
      </dgm:t>
    </dgm:pt>
    <dgm:pt modelId="{59EE1EAC-C531-4071-9D75-DC4B1A284A37}" type="sibTrans" cxnId="{68F77E64-5EDE-411D-AD28-2529F41836C0}">
      <dgm:prSet/>
      <dgm:spPr/>
      <dgm:t>
        <a:bodyPr/>
        <a:lstStyle/>
        <a:p>
          <a:endParaRPr lang="en-US"/>
        </a:p>
      </dgm:t>
    </dgm:pt>
    <dgm:pt modelId="{CD63FDB8-9C10-174C-B852-AC5C88CE643B}" type="pres">
      <dgm:prSet presAssocID="{71B34A50-C36F-4BD7-9EEC-51A4102C010D}" presName="vert0" presStyleCnt="0">
        <dgm:presLayoutVars>
          <dgm:dir/>
          <dgm:animOne val="branch"/>
          <dgm:animLvl val="lvl"/>
        </dgm:presLayoutVars>
      </dgm:prSet>
      <dgm:spPr/>
    </dgm:pt>
    <dgm:pt modelId="{239D2455-4779-414B-9EFD-1A61EDD9217D}" type="pres">
      <dgm:prSet presAssocID="{C2496553-3750-4E0A-A768-7B526723D944}" presName="thickLine" presStyleLbl="alignNode1" presStyleIdx="0" presStyleCnt="2"/>
      <dgm:spPr/>
    </dgm:pt>
    <dgm:pt modelId="{6ABE3E96-D910-A147-A520-097E34F96C98}" type="pres">
      <dgm:prSet presAssocID="{C2496553-3750-4E0A-A768-7B526723D944}" presName="horz1" presStyleCnt="0"/>
      <dgm:spPr/>
    </dgm:pt>
    <dgm:pt modelId="{F0AEB2B0-220B-2042-91C1-41AF307CA2EB}" type="pres">
      <dgm:prSet presAssocID="{C2496553-3750-4E0A-A768-7B526723D944}" presName="tx1" presStyleLbl="revTx" presStyleIdx="0" presStyleCnt="8"/>
      <dgm:spPr/>
    </dgm:pt>
    <dgm:pt modelId="{12EB99B1-AFA5-9148-98A0-A9BA8825A5FC}" type="pres">
      <dgm:prSet presAssocID="{C2496553-3750-4E0A-A768-7B526723D944}" presName="vert1" presStyleCnt="0"/>
      <dgm:spPr/>
    </dgm:pt>
    <dgm:pt modelId="{6807CC64-4AF3-1642-966E-45F4190F3E14}" type="pres">
      <dgm:prSet presAssocID="{6277D116-302B-4EAB-8D71-3ED91C8688A2}" presName="vertSpace2a" presStyleCnt="0"/>
      <dgm:spPr/>
    </dgm:pt>
    <dgm:pt modelId="{C3D382CC-0CE0-2E4A-920E-22B70FA0A703}" type="pres">
      <dgm:prSet presAssocID="{6277D116-302B-4EAB-8D71-3ED91C8688A2}" presName="horz2" presStyleCnt="0"/>
      <dgm:spPr/>
    </dgm:pt>
    <dgm:pt modelId="{BC27B073-C490-B844-9B32-DB9180E1B045}" type="pres">
      <dgm:prSet presAssocID="{6277D116-302B-4EAB-8D71-3ED91C8688A2}" presName="horzSpace2" presStyleCnt="0"/>
      <dgm:spPr/>
    </dgm:pt>
    <dgm:pt modelId="{92529162-8F6D-9241-9CD5-9A662CE589C5}" type="pres">
      <dgm:prSet presAssocID="{6277D116-302B-4EAB-8D71-3ED91C8688A2}" presName="tx2" presStyleLbl="revTx" presStyleIdx="1" presStyleCnt="8"/>
      <dgm:spPr/>
    </dgm:pt>
    <dgm:pt modelId="{44C8EA58-F30D-7E40-9D9A-9944BAA40ED1}" type="pres">
      <dgm:prSet presAssocID="{6277D116-302B-4EAB-8D71-3ED91C8688A2}" presName="vert2" presStyleCnt="0"/>
      <dgm:spPr/>
    </dgm:pt>
    <dgm:pt modelId="{6F9F9907-2681-DD43-82E5-20BBEDAA3585}" type="pres">
      <dgm:prSet presAssocID="{6277D116-302B-4EAB-8D71-3ED91C8688A2}" presName="thinLine2b" presStyleLbl="callout" presStyleIdx="0" presStyleCnt="6"/>
      <dgm:spPr/>
    </dgm:pt>
    <dgm:pt modelId="{6BCAA337-3AD4-9F40-B600-746928A59A2D}" type="pres">
      <dgm:prSet presAssocID="{6277D116-302B-4EAB-8D71-3ED91C8688A2}" presName="vertSpace2b" presStyleCnt="0"/>
      <dgm:spPr/>
    </dgm:pt>
    <dgm:pt modelId="{10AA041B-E0E1-DC4E-9D11-3C45A9BDD637}" type="pres">
      <dgm:prSet presAssocID="{E2CA7649-B037-426A-BB02-02C61CAF74EF}" presName="horz2" presStyleCnt="0"/>
      <dgm:spPr/>
    </dgm:pt>
    <dgm:pt modelId="{866451D0-5901-7B4D-92BB-55FD042EA542}" type="pres">
      <dgm:prSet presAssocID="{E2CA7649-B037-426A-BB02-02C61CAF74EF}" presName="horzSpace2" presStyleCnt="0"/>
      <dgm:spPr/>
    </dgm:pt>
    <dgm:pt modelId="{DB7B6C96-819F-3B40-882E-F784BC28606E}" type="pres">
      <dgm:prSet presAssocID="{E2CA7649-B037-426A-BB02-02C61CAF74EF}" presName="tx2" presStyleLbl="revTx" presStyleIdx="2" presStyleCnt="8"/>
      <dgm:spPr/>
    </dgm:pt>
    <dgm:pt modelId="{FD01F487-5249-2F4A-9720-21EA68061AA2}" type="pres">
      <dgm:prSet presAssocID="{E2CA7649-B037-426A-BB02-02C61CAF74EF}" presName="vert2" presStyleCnt="0"/>
      <dgm:spPr/>
    </dgm:pt>
    <dgm:pt modelId="{050A1F5C-3575-0E40-AB17-620A80F404D4}" type="pres">
      <dgm:prSet presAssocID="{E2CA7649-B037-426A-BB02-02C61CAF74EF}" presName="thinLine2b" presStyleLbl="callout" presStyleIdx="1" presStyleCnt="6"/>
      <dgm:spPr/>
    </dgm:pt>
    <dgm:pt modelId="{3036E771-3178-224B-860D-2B0C72F7E0FE}" type="pres">
      <dgm:prSet presAssocID="{E2CA7649-B037-426A-BB02-02C61CAF74EF}" presName="vertSpace2b" presStyleCnt="0"/>
      <dgm:spPr/>
    </dgm:pt>
    <dgm:pt modelId="{FB265608-6ED7-3C45-9186-18D87821169B}" type="pres">
      <dgm:prSet presAssocID="{4DA80733-1970-4F57-9513-3BB60AFC7F21}" presName="horz2" presStyleCnt="0"/>
      <dgm:spPr/>
    </dgm:pt>
    <dgm:pt modelId="{DD325B22-0049-564B-85BF-57191A5F94F2}" type="pres">
      <dgm:prSet presAssocID="{4DA80733-1970-4F57-9513-3BB60AFC7F21}" presName="horzSpace2" presStyleCnt="0"/>
      <dgm:spPr/>
    </dgm:pt>
    <dgm:pt modelId="{570F3586-A65F-9341-9C4B-C3B714C1F475}" type="pres">
      <dgm:prSet presAssocID="{4DA80733-1970-4F57-9513-3BB60AFC7F21}" presName="tx2" presStyleLbl="revTx" presStyleIdx="3" presStyleCnt="8"/>
      <dgm:spPr/>
    </dgm:pt>
    <dgm:pt modelId="{41174432-BDB7-8D40-84E6-F76F9163391A}" type="pres">
      <dgm:prSet presAssocID="{4DA80733-1970-4F57-9513-3BB60AFC7F21}" presName="vert2" presStyleCnt="0"/>
      <dgm:spPr/>
    </dgm:pt>
    <dgm:pt modelId="{8037FB4E-076C-974A-B82A-DED18CA16C4B}" type="pres">
      <dgm:prSet presAssocID="{4DA80733-1970-4F57-9513-3BB60AFC7F21}" presName="thinLine2b" presStyleLbl="callout" presStyleIdx="2" presStyleCnt="6"/>
      <dgm:spPr/>
    </dgm:pt>
    <dgm:pt modelId="{5C9B3C4E-C71C-D442-9140-BFDB2D7BAEAB}" type="pres">
      <dgm:prSet presAssocID="{4DA80733-1970-4F57-9513-3BB60AFC7F21}" presName="vertSpace2b" presStyleCnt="0"/>
      <dgm:spPr/>
    </dgm:pt>
    <dgm:pt modelId="{8E2B62D8-AD31-B946-96F0-12752C7F5A2E}" type="pres">
      <dgm:prSet presAssocID="{3F0B6BBF-9F02-4EAB-ACD1-AC4E6807619D}" presName="thickLine" presStyleLbl="alignNode1" presStyleIdx="1" presStyleCnt="2"/>
      <dgm:spPr/>
    </dgm:pt>
    <dgm:pt modelId="{ED333DF6-CF82-AA42-8756-FC985F134A74}" type="pres">
      <dgm:prSet presAssocID="{3F0B6BBF-9F02-4EAB-ACD1-AC4E6807619D}" presName="horz1" presStyleCnt="0"/>
      <dgm:spPr/>
    </dgm:pt>
    <dgm:pt modelId="{2ACF7E0E-2567-0F41-8E9D-4DEA71E193F1}" type="pres">
      <dgm:prSet presAssocID="{3F0B6BBF-9F02-4EAB-ACD1-AC4E6807619D}" presName="tx1" presStyleLbl="revTx" presStyleIdx="4" presStyleCnt="8"/>
      <dgm:spPr/>
    </dgm:pt>
    <dgm:pt modelId="{701991D8-74CB-0444-BD9B-F0B2889E874B}" type="pres">
      <dgm:prSet presAssocID="{3F0B6BBF-9F02-4EAB-ACD1-AC4E6807619D}" presName="vert1" presStyleCnt="0"/>
      <dgm:spPr/>
    </dgm:pt>
    <dgm:pt modelId="{1B0FFF7E-A92B-4D42-BEDE-A698A28A8DD9}" type="pres">
      <dgm:prSet presAssocID="{43BA26CB-2030-4A44-977C-12C7F4701EC7}" presName="vertSpace2a" presStyleCnt="0"/>
      <dgm:spPr/>
    </dgm:pt>
    <dgm:pt modelId="{FDA6D8B1-1472-7E40-A66C-C687CF536CCC}" type="pres">
      <dgm:prSet presAssocID="{43BA26CB-2030-4A44-977C-12C7F4701EC7}" presName="horz2" presStyleCnt="0"/>
      <dgm:spPr/>
    </dgm:pt>
    <dgm:pt modelId="{A546C9EF-BAF5-7A4A-83D5-FE5235349CF5}" type="pres">
      <dgm:prSet presAssocID="{43BA26CB-2030-4A44-977C-12C7F4701EC7}" presName="horzSpace2" presStyleCnt="0"/>
      <dgm:spPr/>
    </dgm:pt>
    <dgm:pt modelId="{92E3445B-73E1-1241-AD9C-AF7F101A304D}" type="pres">
      <dgm:prSet presAssocID="{43BA26CB-2030-4A44-977C-12C7F4701EC7}" presName="tx2" presStyleLbl="revTx" presStyleIdx="5" presStyleCnt="8"/>
      <dgm:spPr/>
    </dgm:pt>
    <dgm:pt modelId="{C452099B-2D25-3840-BE97-43E6D582FFB6}" type="pres">
      <dgm:prSet presAssocID="{43BA26CB-2030-4A44-977C-12C7F4701EC7}" presName="vert2" presStyleCnt="0"/>
      <dgm:spPr/>
    </dgm:pt>
    <dgm:pt modelId="{96AECC85-D51B-4F4E-AD0D-86BA14D41978}" type="pres">
      <dgm:prSet presAssocID="{43BA26CB-2030-4A44-977C-12C7F4701EC7}" presName="thinLine2b" presStyleLbl="callout" presStyleIdx="3" presStyleCnt="6"/>
      <dgm:spPr/>
    </dgm:pt>
    <dgm:pt modelId="{C53CDCDC-3513-1A4F-BA36-6A67E805ED23}" type="pres">
      <dgm:prSet presAssocID="{43BA26CB-2030-4A44-977C-12C7F4701EC7}" presName="vertSpace2b" presStyleCnt="0"/>
      <dgm:spPr/>
    </dgm:pt>
    <dgm:pt modelId="{84990EF5-58D5-CB4D-8E0B-F8347A4FEFD8}" type="pres">
      <dgm:prSet presAssocID="{79EB0D34-AECD-423A-A4BB-66DEA6365FC8}" presName="horz2" presStyleCnt="0"/>
      <dgm:spPr/>
    </dgm:pt>
    <dgm:pt modelId="{95D8D91B-C650-5E44-802A-7D749AF440EF}" type="pres">
      <dgm:prSet presAssocID="{79EB0D34-AECD-423A-A4BB-66DEA6365FC8}" presName="horzSpace2" presStyleCnt="0"/>
      <dgm:spPr/>
    </dgm:pt>
    <dgm:pt modelId="{601E9C05-970E-7244-B767-C0C1F6DC60C8}" type="pres">
      <dgm:prSet presAssocID="{79EB0D34-AECD-423A-A4BB-66DEA6365FC8}" presName="tx2" presStyleLbl="revTx" presStyleIdx="6" presStyleCnt="8"/>
      <dgm:spPr/>
    </dgm:pt>
    <dgm:pt modelId="{FEC26396-2BAE-164F-8724-00A5B250A107}" type="pres">
      <dgm:prSet presAssocID="{79EB0D34-AECD-423A-A4BB-66DEA6365FC8}" presName="vert2" presStyleCnt="0"/>
      <dgm:spPr/>
    </dgm:pt>
    <dgm:pt modelId="{C5477481-1D95-384A-828F-550F031A9A3E}" type="pres">
      <dgm:prSet presAssocID="{79EB0D34-AECD-423A-A4BB-66DEA6365FC8}" presName="thinLine2b" presStyleLbl="callout" presStyleIdx="4" presStyleCnt="6"/>
      <dgm:spPr/>
    </dgm:pt>
    <dgm:pt modelId="{0BA2F344-2F35-3B44-B5A1-5F92CBE7F79F}" type="pres">
      <dgm:prSet presAssocID="{79EB0D34-AECD-423A-A4BB-66DEA6365FC8}" presName="vertSpace2b" presStyleCnt="0"/>
      <dgm:spPr/>
    </dgm:pt>
    <dgm:pt modelId="{9CB69D0A-A3D5-0742-9F29-8E61B1779A85}" type="pres">
      <dgm:prSet presAssocID="{920B7C06-FC2E-4EAD-9A17-D8DA4D53AFCE}" presName="horz2" presStyleCnt="0"/>
      <dgm:spPr/>
    </dgm:pt>
    <dgm:pt modelId="{79F9D423-00BF-AB43-A3C3-F72BE8DF2814}" type="pres">
      <dgm:prSet presAssocID="{920B7C06-FC2E-4EAD-9A17-D8DA4D53AFCE}" presName="horzSpace2" presStyleCnt="0"/>
      <dgm:spPr/>
    </dgm:pt>
    <dgm:pt modelId="{F164B691-744A-B744-A4C2-4EC62F170D89}" type="pres">
      <dgm:prSet presAssocID="{920B7C06-FC2E-4EAD-9A17-D8DA4D53AFCE}" presName="tx2" presStyleLbl="revTx" presStyleIdx="7" presStyleCnt="8"/>
      <dgm:spPr/>
    </dgm:pt>
    <dgm:pt modelId="{8AC410AC-E991-9442-A996-F324AFC8654B}" type="pres">
      <dgm:prSet presAssocID="{920B7C06-FC2E-4EAD-9A17-D8DA4D53AFCE}" presName="vert2" presStyleCnt="0"/>
      <dgm:spPr/>
    </dgm:pt>
    <dgm:pt modelId="{4C35BC66-248D-E14C-ACB4-C5BB81FC60ED}" type="pres">
      <dgm:prSet presAssocID="{920B7C06-FC2E-4EAD-9A17-D8DA4D53AFCE}" presName="thinLine2b" presStyleLbl="callout" presStyleIdx="5" presStyleCnt="6"/>
      <dgm:spPr/>
    </dgm:pt>
    <dgm:pt modelId="{FF058AD0-3D26-6640-B0AA-F9F486993AB6}" type="pres">
      <dgm:prSet presAssocID="{920B7C06-FC2E-4EAD-9A17-D8DA4D53AFCE}" presName="vertSpace2b" presStyleCnt="0"/>
      <dgm:spPr/>
    </dgm:pt>
  </dgm:ptLst>
  <dgm:cxnLst>
    <dgm:cxn modelId="{C54A9C31-FD0E-9F41-B473-09DAC1176230}" type="presOf" srcId="{4DA80733-1970-4F57-9513-3BB60AFC7F21}" destId="{570F3586-A65F-9341-9C4B-C3B714C1F475}" srcOrd="0" destOrd="0" presId="urn:microsoft.com/office/officeart/2008/layout/LinedList"/>
    <dgm:cxn modelId="{5CFB3D53-62D2-4126-B3C5-8537DD87687F}" srcId="{3F0B6BBF-9F02-4EAB-ACD1-AC4E6807619D}" destId="{43BA26CB-2030-4A44-977C-12C7F4701EC7}" srcOrd="0" destOrd="0" parTransId="{7C8523AF-DF8A-4D8D-A941-C020D48845A9}" sibTransId="{FED67007-35FD-4AFB-866A-0DF18BDFC055}"/>
    <dgm:cxn modelId="{9898BC54-2387-4C07-AA4F-949DDE8B0194}" srcId="{C2496553-3750-4E0A-A768-7B526723D944}" destId="{E2CA7649-B037-426A-BB02-02C61CAF74EF}" srcOrd="1" destOrd="0" parTransId="{3CA0E595-F9F7-4F4A-93DF-C9352BAF2502}" sibTransId="{634C0BCF-48E9-4BEF-8F9E-C81520505980}"/>
    <dgm:cxn modelId="{89057F56-C3F5-4D9F-9E18-104409E9CA40}" srcId="{71B34A50-C36F-4BD7-9EEC-51A4102C010D}" destId="{3F0B6BBF-9F02-4EAB-ACD1-AC4E6807619D}" srcOrd="1" destOrd="0" parTransId="{BB7FEB01-9527-43F1-A509-3F65DA81450B}" sibTransId="{AAC5085B-D915-4B47-A535-8E32B8300BF9}"/>
    <dgm:cxn modelId="{68F77E64-5EDE-411D-AD28-2529F41836C0}" srcId="{3F0B6BBF-9F02-4EAB-ACD1-AC4E6807619D}" destId="{920B7C06-FC2E-4EAD-9A17-D8DA4D53AFCE}" srcOrd="2" destOrd="0" parTransId="{A7A7F04F-78BE-408E-9093-0AE4E4A486B5}" sibTransId="{59EE1EAC-C531-4071-9D75-DC4B1A284A37}"/>
    <dgm:cxn modelId="{FD547067-B8DC-1D45-85FE-EDCC99C61D69}" type="presOf" srcId="{C2496553-3750-4E0A-A768-7B526723D944}" destId="{F0AEB2B0-220B-2042-91C1-41AF307CA2EB}" srcOrd="0" destOrd="0" presId="urn:microsoft.com/office/officeart/2008/layout/LinedList"/>
    <dgm:cxn modelId="{59D0B67A-891A-3947-A495-FFA4A6A18C4D}" type="presOf" srcId="{E2CA7649-B037-426A-BB02-02C61CAF74EF}" destId="{DB7B6C96-819F-3B40-882E-F784BC28606E}" srcOrd="0" destOrd="0" presId="urn:microsoft.com/office/officeart/2008/layout/LinedList"/>
    <dgm:cxn modelId="{FB39D791-A049-E548-9EA6-7262C5DF1E3F}" type="presOf" srcId="{43BA26CB-2030-4A44-977C-12C7F4701EC7}" destId="{92E3445B-73E1-1241-AD9C-AF7F101A304D}" srcOrd="0" destOrd="0" presId="urn:microsoft.com/office/officeart/2008/layout/LinedList"/>
    <dgm:cxn modelId="{BFE0779F-2B52-4C8C-B5C3-E230A506A0E6}" srcId="{C2496553-3750-4E0A-A768-7B526723D944}" destId="{4DA80733-1970-4F57-9513-3BB60AFC7F21}" srcOrd="2" destOrd="0" parTransId="{396CA180-9DC0-49E7-A59C-33A45360E465}" sibTransId="{D11433A9-C6B4-4714-BB79-0CC584D484FC}"/>
    <dgm:cxn modelId="{9CD660AD-9C60-FF4B-ACC2-62ECF0ED83B6}" type="presOf" srcId="{6277D116-302B-4EAB-8D71-3ED91C8688A2}" destId="{92529162-8F6D-9241-9CD5-9A662CE589C5}" srcOrd="0" destOrd="0" presId="urn:microsoft.com/office/officeart/2008/layout/LinedList"/>
    <dgm:cxn modelId="{54E69AB5-5D05-476A-A760-9309C2582042}" srcId="{C2496553-3750-4E0A-A768-7B526723D944}" destId="{6277D116-302B-4EAB-8D71-3ED91C8688A2}" srcOrd="0" destOrd="0" parTransId="{6E100029-97B8-471B-A525-D524074C5859}" sibTransId="{5338B753-9E97-4B84-9BE5-2FF67CFC9EEF}"/>
    <dgm:cxn modelId="{5B15CFD0-3AE9-44F7-8BF8-7E58F9A259FF}" srcId="{3F0B6BBF-9F02-4EAB-ACD1-AC4E6807619D}" destId="{79EB0D34-AECD-423A-A4BB-66DEA6365FC8}" srcOrd="1" destOrd="0" parTransId="{B1ED563D-BD67-49D5-B262-FF79446F0497}" sibTransId="{1068ECDC-57A3-4213-A17C-6B5F09374B44}"/>
    <dgm:cxn modelId="{509367D1-5F90-46CB-9FD6-2F7FB8167F09}" srcId="{71B34A50-C36F-4BD7-9EEC-51A4102C010D}" destId="{C2496553-3750-4E0A-A768-7B526723D944}" srcOrd="0" destOrd="0" parTransId="{EA73AA59-8098-4074-ADEF-CC60E30D9122}" sibTransId="{F394E5DD-09A7-4484-A34B-038DEA1573DC}"/>
    <dgm:cxn modelId="{72A5F4E2-9667-0C4C-89BB-8CD4C6DB4296}" type="presOf" srcId="{71B34A50-C36F-4BD7-9EEC-51A4102C010D}" destId="{CD63FDB8-9C10-174C-B852-AC5C88CE643B}" srcOrd="0" destOrd="0" presId="urn:microsoft.com/office/officeart/2008/layout/LinedList"/>
    <dgm:cxn modelId="{E67FA0E8-FE58-5947-9302-8989B30F56B0}" type="presOf" srcId="{79EB0D34-AECD-423A-A4BB-66DEA6365FC8}" destId="{601E9C05-970E-7244-B767-C0C1F6DC60C8}" srcOrd="0" destOrd="0" presId="urn:microsoft.com/office/officeart/2008/layout/LinedList"/>
    <dgm:cxn modelId="{2A97C4E9-EB53-BB49-AE67-DA5CA5C08AC3}" type="presOf" srcId="{3F0B6BBF-9F02-4EAB-ACD1-AC4E6807619D}" destId="{2ACF7E0E-2567-0F41-8E9D-4DEA71E193F1}" srcOrd="0" destOrd="0" presId="urn:microsoft.com/office/officeart/2008/layout/LinedList"/>
    <dgm:cxn modelId="{BA565BF8-FF8C-5E46-93D0-FFA7D0FC27D2}" type="presOf" srcId="{920B7C06-FC2E-4EAD-9A17-D8DA4D53AFCE}" destId="{F164B691-744A-B744-A4C2-4EC62F170D89}" srcOrd="0" destOrd="0" presId="urn:microsoft.com/office/officeart/2008/layout/LinedList"/>
    <dgm:cxn modelId="{3CDCE6C1-5937-5D4E-8D6A-7DB5F1651CC1}" type="presParOf" srcId="{CD63FDB8-9C10-174C-B852-AC5C88CE643B}" destId="{239D2455-4779-414B-9EFD-1A61EDD9217D}" srcOrd="0" destOrd="0" presId="urn:microsoft.com/office/officeart/2008/layout/LinedList"/>
    <dgm:cxn modelId="{395B8FE0-060D-2345-A393-4B076B7A7D5A}" type="presParOf" srcId="{CD63FDB8-9C10-174C-B852-AC5C88CE643B}" destId="{6ABE3E96-D910-A147-A520-097E34F96C98}" srcOrd="1" destOrd="0" presId="urn:microsoft.com/office/officeart/2008/layout/LinedList"/>
    <dgm:cxn modelId="{107916F2-B928-4742-9A42-F324B0E40115}" type="presParOf" srcId="{6ABE3E96-D910-A147-A520-097E34F96C98}" destId="{F0AEB2B0-220B-2042-91C1-41AF307CA2EB}" srcOrd="0" destOrd="0" presId="urn:microsoft.com/office/officeart/2008/layout/LinedList"/>
    <dgm:cxn modelId="{DB10686E-B629-6C41-B389-B9D47F95A38D}" type="presParOf" srcId="{6ABE3E96-D910-A147-A520-097E34F96C98}" destId="{12EB99B1-AFA5-9148-98A0-A9BA8825A5FC}" srcOrd="1" destOrd="0" presId="urn:microsoft.com/office/officeart/2008/layout/LinedList"/>
    <dgm:cxn modelId="{CBFC12ED-32FF-7B47-80EA-F247CFFE1A24}" type="presParOf" srcId="{12EB99B1-AFA5-9148-98A0-A9BA8825A5FC}" destId="{6807CC64-4AF3-1642-966E-45F4190F3E14}" srcOrd="0" destOrd="0" presId="urn:microsoft.com/office/officeart/2008/layout/LinedList"/>
    <dgm:cxn modelId="{4854C072-39D9-C248-A251-81753A0EBFAD}" type="presParOf" srcId="{12EB99B1-AFA5-9148-98A0-A9BA8825A5FC}" destId="{C3D382CC-0CE0-2E4A-920E-22B70FA0A703}" srcOrd="1" destOrd="0" presId="urn:microsoft.com/office/officeart/2008/layout/LinedList"/>
    <dgm:cxn modelId="{03DCA7D6-13D6-FC4B-9D33-782CFF169A99}" type="presParOf" srcId="{C3D382CC-0CE0-2E4A-920E-22B70FA0A703}" destId="{BC27B073-C490-B844-9B32-DB9180E1B045}" srcOrd="0" destOrd="0" presId="urn:microsoft.com/office/officeart/2008/layout/LinedList"/>
    <dgm:cxn modelId="{F7B66552-D960-B54B-9A79-AC53ECA9C595}" type="presParOf" srcId="{C3D382CC-0CE0-2E4A-920E-22B70FA0A703}" destId="{92529162-8F6D-9241-9CD5-9A662CE589C5}" srcOrd="1" destOrd="0" presId="urn:microsoft.com/office/officeart/2008/layout/LinedList"/>
    <dgm:cxn modelId="{0A2CF3BE-75C2-C940-9C17-B4F0B76D7CCE}" type="presParOf" srcId="{C3D382CC-0CE0-2E4A-920E-22B70FA0A703}" destId="{44C8EA58-F30D-7E40-9D9A-9944BAA40ED1}" srcOrd="2" destOrd="0" presId="urn:microsoft.com/office/officeart/2008/layout/LinedList"/>
    <dgm:cxn modelId="{BE1766BF-C805-D446-AA14-FA07F795165D}" type="presParOf" srcId="{12EB99B1-AFA5-9148-98A0-A9BA8825A5FC}" destId="{6F9F9907-2681-DD43-82E5-20BBEDAA3585}" srcOrd="2" destOrd="0" presId="urn:microsoft.com/office/officeart/2008/layout/LinedList"/>
    <dgm:cxn modelId="{3E6E13DD-F59D-FA41-9916-84DAE993C366}" type="presParOf" srcId="{12EB99B1-AFA5-9148-98A0-A9BA8825A5FC}" destId="{6BCAA337-3AD4-9F40-B600-746928A59A2D}" srcOrd="3" destOrd="0" presId="urn:microsoft.com/office/officeart/2008/layout/LinedList"/>
    <dgm:cxn modelId="{3305064C-40DA-7541-83B0-0C0F997CA621}" type="presParOf" srcId="{12EB99B1-AFA5-9148-98A0-A9BA8825A5FC}" destId="{10AA041B-E0E1-DC4E-9D11-3C45A9BDD637}" srcOrd="4" destOrd="0" presId="urn:microsoft.com/office/officeart/2008/layout/LinedList"/>
    <dgm:cxn modelId="{1657CBB1-60AF-A845-B3DF-37718A6091B0}" type="presParOf" srcId="{10AA041B-E0E1-DC4E-9D11-3C45A9BDD637}" destId="{866451D0-5901-7B4D-92BB-55FD042EA542}" srcOrd="0" destOrd="0" presId="urn:microsoft.com/office/officeart/2008/layout/LinedList"/>
    <dgm:cxn modelId="{30D83806-448B-E64C-8606-02D94EE24F5E}" type="presParOf" srcId="{10AA041B-E0E1-DC4E-9D11-3C45A9BDD637}" destId="{DB7B6C96-819F-3B40-882E-F784BC28606E}" srcOrd="1" destOrd="0" presId="urn:microsoft.com/office/officeart/2008/layout/LinedList"/>
    <dgm:cxn modelId="{0C430489-1E04-B44F-9507-D028CE1CF467}" type="presParOf" srcId="{10AA041B-E0E1-DC4E-9D11-3C45A9BDD637}" destId="{FD01F487-5249-2F4A-9720-21EA68061AA2}" srcOrd="2" destOrd="0" presId="urn:microsoft.com/office/officeart/2008/layout/LinedList"/>
    <dgm:cxn modelId="{3A038D82-A4A4-3A4C-A092-D4B2E273C058}" type="presParOf" srcId="{12EB99B1-AFA5-9148-98A0-A9BA8825A5FC}" destId="{050A1F5C-3575-0E40-AB17-620A80F404D4}" srcOrd="5" destOrd="0" presId="urn:microsoft.com/office/officeart/2008/layout/LinedList"/>
    <dgm:cxn modelId="{760B43DA-EB8E-1D4D-B1B1-38B31B5989BC}" type="presParOf" srcId="{12EB99B1-AFA5-9148-98A0-A9BA8825A5FC}" destId="{3036E771-3178-224B-860D-2B0C72F7E0FE}" srcOrd="6" destOrd="0" presId="urn:microsoft.com/office/officeart/2008/layout/LinedList"/>
    <dgm:cxn modelId="{A10AE934-4F26-C74E-8CF3-DA24099C12A8}" type="presParOf" srcId="{12EB99B1-AFA5-9148-98A0-A9BA8825A5FC}" destId="{FB265608-6ED7-3C45-9186-18D87821169B}" srcOrd="7" destOrd="0" presId="urn:microsoft.com/office/officeart/2008/layout/LinedList"/>
    <dgm:cxn modelId="{847F5C91-CDC9-EA4D-9FD6-A72A2A556F13}" type="presParOf" srcId="{FB265608-6ED7-3C45-9186-18D87821169B}" destId="{DD325B22-0049-564B-85BF-57191A5F94F2}" srcOrd="0" destOrd="0" presId="urn:microsoft.com/office/officeart/2008/layout/LinedList"/>
    <dgm:cxn modelId="{5F49F6F9-6CEA-7545-89B8-72D594177263}" type="presParOf" srcId="{FB265608-6ED7-3C45-9186-18D87821169B}" destId="{570F3586-A65F-9341-9C4B-C3B714C1F475}" srcOrd="1" destOrd="0" presId="urn:microsoft.com/office/officeart/2008/layout/LinedList"/>
    <dgm:cxn modelId="{26BD9989-2DE0-E543-8791-084DCF2284E0}" type="presParOf" srcId="{FB265608-6ED7-3C45-9186-18D87821169B}" destId="{41174432-BDB7-8D40-84E6-F76F9163391A}" srcOrd="2" destOrd="0" presId="urn:microsoft.com/office/officeart/2008/layout/LinedList"/>
    <dgm:cxn modelId="{156468F7-290F-2D41-AF8E-0B6ADFD382C0}" type="presParOf" srcId="{12EB99B1-AFA5-9148-98A0-A9BA8825A5FC}" destId="{8037FB4E-076C-974A-B82A-DED18CA16C4B}" srcOrd="8" destOrd="0" presId="urn:microsoft.com/office/officeart/2008/layout/LinedList"/>
    <dgm:cxn modelId="{B53CBE5E-EE91-7F41-A498-374D89BD6A8D}" type="presParOf" srcId="{12EB99B1-AFA5-9148-98A0-A9BA8825A5FC}" destId="{5C9B3C4E-C71C-D442-9140-BFDB2D7BAEAB}" srcOrd="9" destOrd="0" presId="urn:microsoft.com/office/officeart/2008/layout/LinedList"/>
    <dgm:cxn modelId="{60D10FFB-372B-114C-84A4-4C1B5A365660}" type="presParOf" srcId="{CD63FDB8-9C10-174C-B852-AC5C88CE643B}" destId="{8E2B62D8-AD31-B946-96F0-12752C7F5A2E}" srcOrd="2" destOrd="0" presId="urn:microsoft.com/office/officeart/2008/layout/LinedList"/>
    <dgm:cxn modelId="{EEE578AA-53A6-884F-B934-57842CC36F55}" type="presParOf" srcId="{CD63FDB8-9C10-174C-B852-AC5C88CE643B}" destId="{ED333DF6-CF82-AA42-8756-FC985F134A74}" srcOrd="3" destOrd="0" presId="urn:microsoft.com/office/officeart/2008/layout/LinedList"/>
    <dgm:cxn modelId="{9294A5FC-B297-4E4F-A617-9C70F8742059}" type="presParOf" srcId="{ED333DF6-CF82-AA42-8756-FC985F134A74}" destId="{2ACF7E0E-2567-0F41-8E9D-4DEA71E193F1}" srcOrd="0" destOrd="0" presId="urn:microsoft.com/office/officeart/2008/layout/LinedList"/>
    <dgm:cxn modelId="{55AADB5D-D5F0-494F-A866-CCBC17D3962B}" type="presParOf" srcId="{ED333DF6-CF82-AA42-8756-FC985F134A74}" destId="{701991D8-74CB-0444-BD9B-F0B2889E874B}" srcOrd="1" destOrd="0" presId="urn:microsoft.com/office/officeart/2008/layout/LinedList"/>
    <dgm:cxn modelId="{E4D1D82F-70EC-1240-941E-FECF5C57C052}" type="presParOf" srcId="{701991D8-74CB-0444-BD9B-F0B2889E874B}" destId="{1B0FFF7E-A92B-4D42-BEDE-A698A28A8DD9}" srcOrd="0" destOrd="0" presId="urn:microsoft.com/office/officeart/2008/layout/LinedList"/>
    <dgm:cxn modelId="{7B3D89B7-253B-0E49-8251-4AA39438511C}" type="presParOf" srcId="{701991D8-74CB-0444-BD9B-F0B2889E874B}" destId="{FDA6D8B1-1472-7E40-A66C-C687CF536CCC}" srcOrd="1" destOrd="0" presId="urn:microsoft.com/office/officeart/2008/layout/LinedList"/>
    <dgm:cxn modelId="{A4D16717-D34D-DA48-9D7E-2AECDB5334B4}" type="presParOf" srcId="{FDA6D8B1-1472-7E40-A66C-C687CF536CCC}" destId="{A546C9EF-BAF5-7A4A-83D5-FE5235349CF5}" srcOrd="0" destOrd="0" presId="urn:microsoft.com/office/officeart/2008/layout/LinedList"/>
    <dgm:cxn modelId="{D73F8994-193E-1549-B9E6-0E6485E91104}" type="presParOf" srcId="{FDA6D8B1-1472-7E40-A66C-C687CF536CCC}" destId="{92E3445B-73E1-1241-AD9C-AF7F101A304D}" srcOrd="1" destOrd="0" presId="urn:microsoft.com/office/officeart/2008/layout/LinedList"/>
    <dgm:cxn modelId="{93B5C119-52A9-FE4D-A1E7-D4F6ABFA19A2}" type="presParOf" srcId="{FDA6D8B1-1472-7E40-A66C-C687CF536CCC}" destId="{C452099B-2D25-3840-BE97-43E6D582FFB6}" srcOrd="2" destOrd="0" presId="urn:microsoft.com/office/officeart/2008/layout/LinedList"/>
    <dgm:cxn modelId="{CB5CBFD9-E414-E444-ABE2-189B97F1963F}" type="presParOf" srcId="{701991D8-74CB-0444-BD9B-F0B2889E874B}" destId="{96AECC85-D51B-4F4E-AD0D-86BA14D41978}" srcOrd="2" destOrd="0" presId="urn:microsoft.com/office/officeart/2008/layout/LinedList"/>
    <dgm:cxn modelId="{7714378E-BD4E-2A40-8B05-2B588D9820E3}" type="presParOf" srcId="{701991D8-74CB-0444-BD9B-F0B2889E874B}" destId="{C53CDCDC-3513-1A4F-BA36-6A67E805ED23}" srcOrd="3" destOrd="0" presId="urn:microsoft.com/office/officeart/2008/layout/LinedList"/>
    <dgm:cxn modelId="{BEBAEF80-81F1-0B4B-B93D-DA8A11BDF6D7}" type="presParOf" srcId="{701991D8-74CB-0444-BD9B-F0B2889E874B}" destId="{84990EF5-58D5-CB4D-8E0B-F8347A4FEFD8}" srcOrd="4" destOrd="0" presId="urn:microsoft.com/office/officeart/2008/layout/LinedList"/>
    <dgm:cxn modelId="{D191BBB5-C9B1-B545-B82D-48D851B0B1A0}" type="presParOf" srcId="{84990EF5-58D5-CB4D-8E0B-F8347A4FEFD8}" destId="{95D8D91B-C650-5E44-802A-7D749AF440EF}" srcOrd="0" destOrd="0" presId="urn:microsoft.com/office/officeart/2008/layout/LinedList"/>
    <dgm:cxn modelId="{A56A352C-DE29-714F-A64B-69467548AC18}" type="presParOf" srcId="{84990EF5-58D5-CB4D-8E0B-F8347A4FEFD8}" destId="{601E9C05-970E-7244-B767-C0C1F6DC60C8}" srcOrd="1" destOrd="0" presId="urn:microsoft.com/office/officeart/2008/layout/LinedList"/>
    <dgm:cxn modelId="{E5CEFC12-6086-9B4F-AC7C-99920EBBD78D}" type="presParOf" srcId="{84990EF5-58D5-CB4D-8E0B-F8347A4FEFD8}" destId="{FEC26396-2BAE-164F-8724-00A5B250A107}" srcOrd="2" destOrd="0" presId="urn:microsoft.com/office/officeart/2008/layout/LinedList"/>
    <dgm:cxn modelId="{0F48BC50-E479-E048-81B4-781B892A2164}" type="presParOf" srcId="{701991D8-74CB-0444-BD9B-F0B2889E874B}" destId="{C5477481-1D95-384A-828F-550F031A9A3E}" srcOrd="5" destOrd="0" presId="urn:microsoft.com/office/officeart/2008/layout/LinedList"/>
    <dgm:cxn modelId="{4631C198-47FE-1A41-8508-E2BEF058E053}" type="presParOf" srcId="{701991D8-74CB-0444-BD9B-F0B2889E874B}" destId="{0BA2F344-2F35-3B44-B5A1-5F92CBE7F79F}" srcOrd="6" destOrd="0" presId="urn:microsoft.com/office/officeart/2008/layout/LinedList"/>
    <dgm:cxn modelId="{B6CF0A0D-54D9-DE43-A69B-458DA3BA8559}" type="presParOf" srcId="{701991D8-74CB-0444-BD9B-F0B2889E874B}" destId="{9CB69D0A-A3D5-0742-9F29-8E61B1779A85}" srcOrd="7" destOrd="0" presId="urn:microsoft.com/office/officeart/2008/layout/LinedList"/>
    <dgm:cxn modelId="{65153293-9B8A-3948-8ACD-6633EDC57639}" type="presParOf" srcId="{9CB69D0A-A3D5-0742-9F29-8E61B1779A85}" destId="{79F9D423-00BF-AB43-A3C3-F72BE8DF2814}" srcOrd="0" destOrd="0" presId="urn:microsoft.com/office/officeart/2008/layout/LinedList"/>
    <dgm:cxn modelId="{C8A64E95-EDB3-D44D-ADA6-CE8B9121A7B2}" type="presParOf" srcId="{9CB69D0A-A3D5-0742-9F29-8E61B1779A85}" destId="{F164B691-744A-B744-A4C2-4EC62F170D89}" srcOrd="1" destOrd="0" presId="urn:microsoft.com/office/officeart/2008/layout/LinedList"/>
    <dgm:cxn modelId="{AAB8A460-91E3-7145-8D99-C050C52FF357}" type="presParOf" srcId="{9CB69D0A-A3D5-0742-9F29-8E61B1779A85}" destId="{8AC410AC-E991-9442-A996-F324AFC8654B}" srcOrd="2" destOrd="0" presId="urn:microsoft.com/office/officeart/2008/layout/LinedList"/>
    <dgm:cxn modelId="{96715865-0CB0-5349-BB50-99F863C3F8E9}" type="presParOf" srcId="{701991D8-74CB-0444-BD9B-F0B2889E874B}" destId="{4C35BC66-248D-E14C-ACB4-C5BB81FC60ED}" srcOrd="8" destOrd="0" presId="urn:microsoft.com/office/officeart/2008/layout/LinedList"/>
    <dgm:cxn modelId="{374FC417-F4F1-F44D-8F3C-78FB1B739E49}" type="presParOf" srcId="{701991D8-74CB-0444-BD9B-F0B2889E874B}" destId="{FF058AD0-3D26-6640-B0AA-F9F486993AB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C753F-C753-E342-8989-BEC02C89BD2F}">
      <dsp:nvSpPr>
        <dsp:cNvPr id="0" name=""/>
        <dsp:cNvSpPr/>
      </dsp:nvSpPr>
      <dsp:spPr>
        <a:xfrm>
          <a:off x="51" y="357669"/>
          <a:ext cx="4913783" cy="1440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203200" rIns="355600" bIns="2032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Concept: </a:t>
          </a:r>
        </a:p>
      </dsp:txBody>
      <dsp:txXfrm>
        <a:off x="51" y="357669"/>
        <a:ext cx="4913783" cy="1440000"/>
      </dsp:txXfrm>
    </dsp:sp>
    <dsp:sp modelId="{66D18FB3-4EF3-D941-9C25-7244EAC1F542}">
      <dsp:nvSpPr>
        <dsp:cNvPr id="0" name=""/>
        <dsp:cNvSpPr/>
      </dsp:nvSpPr>
      <dsp:spPr>
        <a:xfrm>
          <a:off x="51" y="1797669"/>
          <a:ext cx="4913783" cy="21960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0" tIns="266700" rIns="355600" bIns="400050" numCol="1" spcCol="1270" anchor="t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000" kern="1200" dirty="0"/>
        </a:p>
      </dsp:txBody>
      <dsp:txXfrm>
        <a:off x="51" y="1797669"/>
        <a:ext cx="4913783" cy="2196000"/>
      </dsp:txXfrm>
    </dsp:sp>
    <dsp:sp modelId="{9A184187-D352-6E4E-9F04-67262A1DA4E7}">
      <dsp:nvSpPr>
        <dsp:cNvPr id="0" name=""/>
        <dsp:cNvSpPr/>
      </dsp:nvSpPr>
      <dsp:spPr>
        <a:xfrm>
          <a:off x="5601764" y="357669"/>
          <a:ext cx="4913783" cy="1440000"/>
        </a:xfrm>
        <a:prstGeom prst="rect">
          <a:avLst/>
        </a:prstGeom>
        <a:solidFill>
          <a:schemeClr val="accent3">
            <a:hueOff val="7608222"/>
            <a:satOff val="2099"/>
            <a:lumOff val="-2352"/>
            <a:alphaOff val="0"/>
          </a:schemeClr>
        </a:solidFill>
        <a:ln w="12700" cap="flat" cmpd="sng" algn="ctr">
          <a:solidFill>
            <a:schemeClr val="accent3">
              <a:hueOff val="7608222"/>
              <a:satOff val="2099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203200" rIns="355600" bIns="2032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Measurement: </a:t>
          </a:r>
        </a:p>
      </dsp:txBody>
      <dsp:txXfrm>
        <a:off x="5601764" y="357669"/>
        <a:ext cx="4913783" cy="1440000"/>
      </dsp:txXfrm>
    </dsp:sp>
    <dsp:sp modelId="{303902B2-2294-3949-9924-31F176A0CD4E}">
      <dsp:nvSpPr>
        <dsp:cNvPr id="0" name=""/>
        <dsp:cNvSpPr/>
      </dsp:nvSpPr>
      <dsp:spPr>
        <a:xfrm>
          <a:off x="5601764" y="1797669"/>
          <a:ext cx="4913783" cy="2196000"/>
        </a:xfrm>
        <a:prstGeom prst="rect">
          <a:avLst/>
        </a:prstGeom>
        <a:solidFill>
          <a:schemeClr val="accent3">
            <a:tint val="40000"/>
            <a:alpha val="90000"/>
            <a:hueOff val="7626844"/>
            <a:satOff val="1054"/>
            <a:lumOff val="-46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7626844"/>
              <a:satOff val="1054"/>
              <a:lumOff val="-4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DDB8E-4348-AF41-B1E5-3E583961F425}">
      <dsp:nvSpPr>
        <dsp:cNvPr id="0" name=""/>
        <dsp:cNvSpPr/>
      </dsp:nvSpPr>
      <dsp:spPr>
        <a:xfrm>
          <a:off x="0" y="0"/>
          <a:ext cx="6173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C6832-4690-174F-B5EB-DC95CB65F245}">
      <dsp:nvSpPr>
        <dsp:cNvPr id="0" name=""/>
        <dsp:cNvSpPr/>
      </dsp:nvSpPr>
      <dsp:spPr>
        <a:xfrm>
          <a:off x="0" y="0"/>
          <a:ext cx="6173409" cy="1460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Because gender (via many pathways) influences the types of traits that individuals are most likely to identify with</a:t>
          </a:r>
        </a:p>
      </dsp:txBody>
      <dsp:txXfrm>
        <a:off x="0" y="0"/>
        <a:ext cx="6173409" cy="1460867"/>
      </dsp:txXfrm>
    </dsp:sp>
    <dsp:sp modelId="{A8089C36-BA3D-BD4C-8851-FB12D11E7943}">
      <dsp:nvSpPr>
        <dsp:cNvPr id="0" name=""/>
        <dsp:cNvSpPr/>
      </dsp:nvSpPr>
      <dsp:spPr>
        <a:xfrm>
          <a:off x="0" y="1460867"/>
          <a:ext cx="6173409" cy="0"/>
        </a:xfrm>
        <a:prstGeom prst="line">
          <a:avLst/>
        </a:prstGeom>
        <a:solidFill>
          <a:schemeClr val="accent2">
            <a:hueOff val="-6192399"/>
            <a:satOff val="-3311"/>
            <a:lumOff val="-3399"/>
            <a:alphaOff val="0"/>
          </a:schemeClr>
        </a:solidFill>
        <a:ln w="12700" cap="flat" cmpd="sng" algn="ctr">
          <a:solidFill>
            <a:schemeClr val="accent2">
              <a:hueOff val="-6192399"/>
              <a:satOff val="-3311"/>
              <a:lumOff val="-33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32784-37A6-034B-BF43-F3FA536EA000}">
      <dsp:nvSpPr>
        <dsp:cNvPr id="0" name=""/>
        <dsp:cNvSpPr/>
      </dsp:nvSpPr>
      <dsp:spPr>
        <a:xfrm>
          <a:off x="0" y="1460867"/>
          <a:ext cx="6173409" cy="1460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and, people are using ‘self-expression’ as a way of choosing jobs </a:t>
          </a:r>
        </a:p>
      </dsp:txBody>
      <dsp:txXfrm>
        <a:off x="0" y="1460867"/>
        <a:ext cx="6173409" cy="1460867"/>
      </dsp:txXfrm>
    </dsp:sp>
    <dsp:sp modelId="{C61946DF-C343-1146-91FB-187AD435C07F}">
      <dsp:nvSpPr>
        <dsp:cNvPr id="0" name=""/>
        <dsp:cNvSpPr/>
      </dsp:nvSpPr>
      <dsp:spPr>
        <a:xfrm>
          <a:off x="0" y="2921734"/>
          <a:ext cx="6173409" cy="0"/>
        </a:xfrm>
        <a:prstGeom prst="line">
          <a:avLst/>
        </a:prstGeom>
        <a:solidFill>
          <a:schemeClr val="accent2">
            <a:hueOff val="-12384798"/>
            <a:satOff val="-6623"/>
            <a:lumOff val="-6797"/>
            <a:alphaOff val="0"/>
          </a:schemeClr>
        </a:solidFill>
        <a:ln w="12700" cap="flat" cmpd="sng" algn="ctr">
          <a:solidFill>
            <a:schemeClr val="accent2">
              <a:hueOff val="-12384798"/>
              <a:satOff val="-6623"/>
              <a:lumOff val="-67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F8315-0116-2542-AF47-ADD1476AFEBE}">
      <dsp:nvSpPr>
        <dsp:cNvPr id="0" name=""/>
        <dsp:cNvSpPr/>
      </dsp:nvSpPr>
      <dsp:spPr>
        <a:xfrm>
          <a:off x="0" y="2921734"/>
          <a:ext cx="6173409" cy="1460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Then, traits influence occupational selection</a:t>
          </a:r>
        </a:p>
      </dsp:txBody>
      <dsp:txXfrm>
        <a:off x="0" y="2921734"/>
        <a:ext cx="6173409" cy="1460867"/>
      </dsp:txXfrm>
    </dsp:sp>
    <dsp:sp modelId="{5A605511-CDFB-6F4B-AD61-63E5143895AB}">
      <dsp:nvSpPr>
        <dsp:cNvPr id="0" name=""/>
        <dsp:cNvSpPr/>
      </dsp:nvSpPr>
      <dsp:spPr>
        <a:xfrm>
          <a:off x="0" y="4382601"/>
          <a:ext cx="6173409" cy="0"/>
        </a:xfrm>
        <a:prstGeom prst="line">
          <a:avLst/>
        </a:prstGeom>
        <a:solidFill>
          <a:schemeClr val="accent2">
            <a:hueOff val="-18577196"/>
            <a:satOff val="-9934"/>
            <a:lumOff val="-10196"/>
            <a:alphaOff val="0"/>
          </a:schemeClr>
        </a:solidFill>
        <a:ln w="12700" cap="flat" cmpd="sng" algn="ctr">
          <a:solidFill>
            <a:schemeClr val="accent2">
              <a:hueOff val="-18577196"/>
              <a:satOff val="-9934"/>
              <a:lumOff val="-1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99200-BFD4-2741-A277-72CB92C71FA1}">
      <dsp:nvSpPr>
        <dsp:cNvPr id="0" name=""/>
        <dsp:cNvSpPr/>
      </dsp:nvSpPr>
      <dsp:spPr>
        <a:xfrm>
          <a:off x="0" y="4382601"/>
          <a:ext cx="6173409" cy="1460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and</a:t>
          </a:r>
          <a:r>
            <a:rPr lang="en-US" sz="2500" kern="1200" dirty="0"/>
            <a:t> people don’t have to identify strongly with traditional gender beliefs to create this outcome</a:t>
          </a:r>
        </a:p>
      </dsp:txBody>
      <dsp:txXfrm>
        <a:off x="0" y="4382601"/>
        <a:ext cx="6173409" cy="1460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C753F-C753-E342-8989-BEC02C89BD2F}">
      <dsp:nvSpPr>
        <dsp:cNvPr id="0" name=""/>
        <dsp:cNvSpPr/>
      </dsp:nvSpPr>
      <dsp:spPr>
        <a:xfrm>
          <a:off x="51" y="298516"/>
          <a:ext cx="4913783" cy="1094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Concept: </a:t>
          </a:r>
        </a:p>
      </dsp:txBody>
      <dsp:txXfrm>
        <a:off x="51" y="298516"/>
        <a:ext cx="4913783" cy="1094400"/>
      </dsp:txXfrm>
    </dsp:sp>
    <dsp:sp modelId="{66D18FB3-4EF3-D941-9C25-7244EAC1F542}">
      <dsp:nvSpPr>
        <dsp:cNvPr id="0" name=""/>
        <dsp:cNvSpPr/>
      </dsp:nvSpPr>
      <dsp:spPr>
        <a:xfrm>
          <a:off x="51" y="1392916"/>
          <a:ext cx="4913783" cy="265990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Gender segregation of occupation / higher ed pathway </a:t>
          </a:r>
        </a:p>
      </dsp:txBody>
      <dsp:txXfrm>
        <a:off x="51" y="1392916"/>
        <a:ext cx="4913783" cy="2659905"/>
      </dsp:txXfrm>
    </dsp:sp>
    <dsp:sp modelId="{9A184187-D352-6E4E-9F04-67262A1DA4E7}">
      <dsp:nvSpPr>
        <dsp:cNvPr id="0" name=""/>
        <dsp:cNvSpPr/>
      </dsp:nvSpPr>
      <dsp:spPr>
        <a:xfrm>
          <a:off x="5601764" y="298516"/>
          <a:ext cx="4913783" cy="1094400"/>
        </a:xfrm>
        <a:prstGeom prst="rect">
          <a:avLst/>
        </a:prstGeom>
        <a:solidFill>
          <a:schemeClr val="accent3">
            <a:hueOff val="7608222"/>
            <a:satOff val="2099"/>
            <a:lumOff val="-2352"/>
            <a:alphaOff val="0"/>
          </a:schemeClr>
        </a:solidFill>
        <a:ln w="12700" cap="flat" cmpd="sng" algn="ctr">
          <a:solidFill>
            <a:schemeClr val="accent3">
              <a:hueOff val="7608222"/>
              <a:satOff val="2099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Measurement: </a:t>
          </a:r>
        </a:p>
      </dsp:txBody>
      <dsp:txXfrm>
        <a:off x="5601764" y="298516"/>
        <a:ext cx="4913783" cy="1094400"/>
      </dsp:txXfrm>
    </dsp:sp>
    <dsp:sp modelId="{303902B2-2294-3949-9924-31F176A0CD4E}">
      <dsp:nvSpPr>
        <dsp:cNvPr id="0" name=""/>
        <dsp:cNvSpPr/>
      </dsp:nvSpPr>
      <dsp:spPr>
        <a:xfrm>
          <a:off x="5601764" y="1392916"/>
          <a:ext cx="4913783" cy="2659905"/>
        </a:xfrm>
        <a:prstGeom prst="rect">
          <a:avLst/>
        </a:prstGeom>
        <a:solidFill>
          <a:schemeClr val="accent3">
            <a:tint val="40000"/>
            <a:alpha val="90000"/>
            <a:hueOff val="7626844"/>
            <a:satOff val="1054"/>
            <a:lumOff val="-46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7626844"/>
              <a:satOff val="1054"/>
              <a:lumOff val="-4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% of women in occupation or field of study</a:t>
          </a:r>
        </a:p>
      </dsp:txBody>
      <dsp:txXfrm>
        <a:off x="5601764" y="1392916"/>
        <a:ext cx="4913783" cy="26599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C753F-C753-E342-8989-BEC02C89BD2F}">
      <dsp:nvSpPr>
        <dsp:cNvPr id="0" name=""/>
        <dsp:cNvSpPr/>
      </dsp:nvSpPr>
      <dsp:spPr>
        <a:xfrm>
          <a:off x="51" y="357669"/>
          <a:ext cx="4913783" cy="1440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203200" rIns="355600" bIns="2032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Concept: </a:t>
          </a:r>
        </a:p>
      </dsp:txBody>
      <dsp:txXfrm>
        <a:off x="51" y="357669"/>
        <a:ext cx="4913783" cy="1440000"/>
      </dsp:txXfrm>
    </dsp:sp>
    <dsp:sp modelId="{66D18FB3-4EF3-D941-9C25-7244EAC1F542}">
      <dsp:nvSpPr>
        <dsp:cNvPr id="0" name=""/>
        <dsp:cNvSpPr/>
      </dsp:nvSpPr>
      <dsp:spPr>
        <a:xfrm>
          <a:off x="51" y="1797669"/>
          <a:ext cx="4913783" cy="21960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0" tIns="266700" rIns="355600" bIns="400050" numCol="1" spcCol="1270" anchor="t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000" kern="1200" dirty="0"/>
        </a:p>
      </dsp:txBody>
      <dsp:txXfrm>
        <a:off x="51" y="1797669"/>
        <a:ext cx="4913783" cy="2196000"/>
      </dsp:txXfrm>
    </dsp:sp>
    <dsp:sp modelId="{9A184187-D352-6E4E-9F04-67262A1DA4E7}">
      <dsp:nvSpPr>
        <dsp:cNvPr id="0" name=""/>
        <dsp:cNvSpPr/>
      </dsp:nvSpPr>
      <dsp:spPr>
        <a:xfrm>
          <a:off x="5601764" y="357669"/>
          <a:ext cx="4913783" cy="1440000"/>
        </a:xfrm>
        <a:prstGeom prst="rect">
          <a:avLst/>
        </a:prstGeom>
        <a:solidFill>
          <a:schemeClr val="accent3">
            <a:hueOff val="7608222"/>
            <a:satOff val="2099"/>
            <a:lumOff val="-2352"/>
            <a:alphaOff val="0"/>
          </a:schemeClr>
        </a:solidFill>
        <a:ln w="12700" cap="flat" cmpd="sng" algn="ctr">
          <a:solidFill>
            <a:schemeClr val="accent3">
              <a:hueOff val="7608222"/>
              <a:satOff val="2099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203200" rIns="355600" bIns="2032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Measurement: </a:t>
          </a:r>
        </a:p>
      </dsp:txBody>
      <dsp:txXfrm>
        <a:off x="5601764" y="357669"/>
        <a:ext cx="4913783" cy="1440000"/>
      </dsp:txXfrm>
    </dsp:sp>
    <dsp:sp modelId="{303902B2-2294-3949-9924-31F176A0CD4E}">
      <dsp:nvSpPr>
        <dsp:cNvPr id="0" name=""/>
        <dsp:cNvSpPr/>
      </dsp:nvSpPr>
      <dsp:spPr>
        <a:xfrm>
          <a:off x="5601764" y="1797669"/>
          <a:ext cx="4913783" cy="2196000"/>
        </a:xfrm>
        <a:prstGeom prst="rect">
          <a:avLst/>
        </a:prstGeom>
        <a:solidFill>
          <a:schemeClr val="accent3">
            <a:tint val="40000"/>
            <a:alpha val="90000"/>
            <a:hueOff val="7626844"/>
            <a:satOff val="1054"/>
            <a:lumOff val="-46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7626844"/>
              <a:satOff val="1054"/>
              <a:lumOff val="-4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C753F-C753-E342-8989-BEC02C89BD2F}">
      <dsp:nvSpPr>
        <dsp:cNvPr id="0" name=""/>
        <dsp:cNvSpPr/>
      </dsp:nvSpPr>
      <dsp:spPr>
        <a:xfrm>
          <a:off x="51" y="24646"/>
          <a:ext cx="4913783" cy="950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Concept: </a:t>
          </a:r>
        </a:p>
      </dsp:txBody>
      <dsp:txXfrm>
        <a:off x="51" y="24646"/>
        <a:ext cx="4913783" cy="950400"/>
      </dsp:txXfrm>
    </dsp:sp>
    <dsp:sp modelId="{66D18FB3-4EF3-D941-9C25-7244EAC1F542}">
      <dsp:nvSpPr>
        <dsp:cNvPr id="0" name=""/>
        <dsp:cNvSpPr/>
      </dsp:nvSpPr>
      <dsp:spPr>
        <a:xfrm>
          <a:off x="51" y="975046"/>
          <a:ext cx="4913783" cy="335164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Gendered Self-Conception</a:t>
          </a:r>
        </a:p>
      </dsp:txBody>
      <dsp:txXfrm>
        <a:off x="51" y="975046"/>
        <a:ext cx="4913783" cy="3351645"/>
      </dsp:txXfrm>
    </dsp:sp>
    <dsp:sp modelId="{9A184187-D352-6E4E-9F04-67262A1DA4E7}">
      <dsp:nvSpPr>
        <dsp:cNvPr id="0" name=""/>
        <dsp:cNvSpPr/>
      </dsp:nvSpPr>
      <dsp:spPr>
        <a:xfrm>
          <a:off x="5601764" y="24646"/>
          <a:ext cx="4913783" cy="950400"/>
        </a:xfrm>
        <a:prstGeom prst="rect">
          <a:avLst/>
        </a:prstGeom>
        <a:solidFill>
          <a:schemeClr val="accent3">
            <a:hueOff val="7608222"/>
            <a:satOff val="2099"/>
            <a:lumOff val="-2352"/>
            <a:alphaOff val="0"/>
          </a:schemeClr>
        </a:solidFill>
        <a:ln w="12700" cap="flat" cmpd="sng" algn="ctr">
          <a:solidFill>
            <a:schemeClr val="accent3">
              <a:hueOff val="7608222"/>
              <a:satOff val="2099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Measurement:</a:t>
          </a:r>
        </a:p>
      </dsp:txBody>
      <dsp:txXfrm>
        <a:off x="5601764" y="24646"/>
        <a:ext cx="4913783" cy="950400"/>
      </dsp:txXfrm>
    </dsp:sp>
    <dsp:sp modelId="{303902B2-2294-3949-9924-31F176A0CD4E}">
      <dsp:nvSpPr>
        <dsp:cNvPr id="0" name=""/>
        <dsp:cNvSpPr/>
      </dsp:nvSpPr>
      <dsp:spPr>
        <a:xfrm>
          <a:off x="5601764" y="975046"/>
          <a:ext cx="4913783" cy="3351645"/>
        </a:xfrm>
        <a:prstGeom prst="rect">
          <a:avLst/>
        </a:prstGeom>
        <a:solidFill>
          <a:schemeClr val="accent3">
            <a:tint val="40000"/>
            <a:alpha val="90000"/>
            <a:hueOff val="7626844"/>
            <a:satOff val="1054"/>
            <a:lumOff val="-46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7626844"/>
              <a:satOff val="1054"/>
              <a:lumOff val="-4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 Emotional / unemotional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 systematic / unsystematic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People-oriented / things-oriented</a:t>
          </a:r>
        </a:p>
      </dsp:txBody>
      <dsp:txXfrm>
        <a:off x="5601764" y="975046"/>
        <a:ext cx="4913783" cy="33516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C753F-C753-E342-8989-BEC02C89BD2F}">
      <dsp:nvSpPr>
        <dsp:cNvPr id="0" name=""/>
        <dsp:cNvSpPr/>
      </dsp:nvSpPr>
      <dsp:spPr>
        <a:xfrm>
          <a:off x="51" y="46561"/>
          <a:ext cx="4913783" cy="835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Concept: </a:t>
          </a:r>
        </a:p>
      </dsp:txBody>
      <dsp:txXfrm>
        <a:off x="51" y="46561"/>
        <a:ext cx="4913783" cy="835200"/>
      </dsp:txXfrm>
    </dsp:sp>
    <dsp:sp modelId="{66D18FB3-4EF3-D941-9C25-7244EAC1F542}">
      <dsp:nvSpPr>
        <dsp:cNvPr id="0" name=""/>
        <dsp:cNvSpPr/>
      </dsp:nvSpPr>
      <dsp:spPr>
        <a:xfrm>
          <a:off x="51" y="881761"/>
          <a:ext cx="4913783" cy="342301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 Gender beliefs</a:t>
          </a:r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kern="1200" dirty="0"/>
            <a:t>traditional gender role beliefs</a:t>
          </a:r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kern="1200" dirty="0"/>
            <a:t>gender category beliefs</a:t>
          </a:r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kern="1200" dirty="0"/>
            <a:t>gender essentialist beliefs</a:t>
          </a:r>
          <a:endParaRPr lang="en-US" sz="2900" kern="1200" dirty="0"/>
        </a:p>
      </dsp:txBody>
      <dsp:txXfrm>
        <a:off x="51" y="881761"/>
        <a:ext cx="4913783" cy="3423015"/>
      </dsp:txXfrm>
    </dsp:sp>
    <dsp:sp modelId="{9A184187-D352-6E4E-9F04-67262A1DA4E7}">
      <dsp:nvSpPr>
        <dsp:cNvPr id="0" name=""/>
        <dsp:cNvSpPr/>
      </dsp:nvSpPr>
      <dsp:spPr>
        <a:xfrm>
          <a:off x="5601764" y="46561"/>
          <a:ext cx="4913783" cy="835200"/>
        </a:xfrm>
        <a:prstGeom prst="rect">
          <a:avLst/>
        </a:prstGeom>
        <a:solidFill>
          <a:schemeClr val="accent3">
            <a:hueOff val="7608222"/>
            <a:satOff val="2099"/>
            <a:lumOff val="-2352"/>
            <a:alphaOff val="0"/>
          </a:schemeClr>
        </a:solidFill>
        <a:ln w="12700" cap="flat" cmpd="sng" algn="ctr">
          <a:solidFill>
            <a:schemeClr val="accent3">
              <a:hueOff val="7608222"/>
              <a:satOff val="2099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Measurement: </a:t>
          </a:r>
        </a:p>
      </dsp:txBody>
      <dsp:txXfrm>
        <a:off x="5601764" y="46561"/>
        <a:ext cx="4913783" cy="835200"/>
      </dsp:txXfrm>
    </dsp:sp>
    <dsp:sp modelId="{303902B2-2294-3949-9924-31F176A0CD4E}">
      <dsp:nvSpPr>
        <dsp:cNvPr id="0" name=""/>
        <dsp:cNvSpPr/>
      </dsp:nvSpPr>
      <dsp:spPr>
        <a:xfrm>
          <a:off x="5601764" y="881761"/>
          <a:ext cx="4913783" cy="3423015"/>
        </a:xfrm>
        <a:prstGeom prst="rect">
          <a:avLst/>
        </a:prstGeom>
        <a:solidFill>
          <a:schemeClr val="accent3">
            <a:tint val="40000"/>
            <a:alpha val="90000"/>
            <a:hueOff val="7626844"/>
            <a:satOff val="1054"/>
            <a:lumOff val="-46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7626844"/>
              <a:satOff val="1054"/>
              <a:lumOff val="-4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C753F-C753-E342-8989-BEC02C89BD2F}">
      <dsp:nvSpPr>
        <dsp:cNvPr id="0" name=""/>
        <dsp:cNvSpPr/>
      </dsp:nvSpPr>
      <dsp:spPr>
        <a:xfrm>
          <a:off x="51" y="61972"/>
          <a:ext cx="4913783" cy="720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Concept: </a:t>
          </a:r>
        </a:p>
      </dsp:txBody>
      <dsp:txXfrm>
        <a:off x="51" y="61972"/>
        <a:ext cx="4913783" cy="720000"/>
      </dsp:txXfrm>
    </dsp:sp>
    <dsp:sp modelId="{66D18FB3-4EF3-D941-9C25-7244EAC1F542}">
      <dsp:nvSpPr>
        <dsp:cNvPr id="0" name=""/>
        <dsp:cNvSpPr/>
      </dsp:nvSpPr>
      <dsp:spPr>
        <a:xfrm>
          <a:off x="51" y="781972"/>
          <a:ext cx="4913783" cy="334546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Gender schemas: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/>
            <a:t>traditional gender role beliefs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kern="1200" dirty="0"/>
            <a:t>gender category beliefs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kern="1200" dirty="0"/>
            <a:t>gender essentialist beliefs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500" kern="1200" dirty="0"/>
        </a:p>
      </dsp:txBody>
      <dsp:txXfrm>
        <a:off x="51" y="781972"/>
        <a:ext cx="4913783" cy="3345468"/>
      </dsp:txXfrm>
    </dsp:sp>
    <dsp:sp modelId="{9A184187-D352-6E4E-9F04-67262A1DA4E7}">
      <dsp:nvSpPr>
        <dsp:cNvPr id="0" name=""/>
        <dsp:cNvSpPr/>
      </dsp:nvSpPr>
      <dsp:spPr>
        <a:xfrm>
          <a:off x="5601764" y="61972"/>
          <a:ext cx="4913783" cy="720000"/>
        </a:xfrm>
        <a:prstGeom prst="rect">
          <a:avLst/>
        </a:prstGeom>
        <a:solidFill>
          <a:schemeClr val="accent3">
            <a:hueOff val="7608222"/>
            <a:satOff val="2099"/>
            <a:lumOff val="-2352"/>
            <a:alphaOff val="0"/>
          </a:schemeClr>
        </a:solidFill>
        <a:ln w="12700" cap="flat" cmpd="sng" algn="ctr">
          <a:solidFill>
            <a:schemeClr val="accent3">
              <a:hueOff val="7608222"/>
              <a:satOff val="2099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Measurement: </a:t>
          </a:r>
        </a:p>
      </dsp:txBody>
      <dsp:txXfrm>
        <a:off x="5601764" y="61972"/>
        <a:ext cx="4913783" cy="720000"/>
      </dsp:txXfrm>
    </dsp:sp>
    <dsp:sp modelId="{303902B2-2294-3949-9924-31F176A0CD4E}">
      <dsp:nvSpPr>
        <dsp:cNvPr id="0" name=""/>
        <dsp:cNvSpPr/>
      </dsp:nvSpPr>
      <dsp:spPr>
        <a:xfrm>
          <a:off x="5601764" y="781972"/>
          <a:ext cx="4913783" cy="3345468"/>
        </a:xfrm>
        <a:prstGeom prst="rect">
          <a:avLst/>
        </a:prstGeom>
        <a:solidFill>
          <a:schemeClr val="accent3">
            <a:tint val="40000"/>
            <a:alpha val="90000"/>
            <a:hueOff val="7626844"/>
            <a:satOff val="1054"/>
            <a:lumOff val="-46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7626844"/>
              <a:satOff val="1054"/>
              <a:lumOff val="-4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baseline="0" dirty="0"/>
            <a:t> “wife should take husband’s name” 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 “women should not let having children stand in their way of having a career”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 “women can have a fulfilling life without marrying”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 “I consider myself a feminist”</a:t>
          </a:r>
        </a:p>
      </dsp:txBody>
      <dsp:txXfrm>
        <a:off x="5601764" y="781972"/>
        <a:ext cx="4913783" cy="33454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C753F-C753-E342-8989-BEC02C89BD2F}">
      <dsp:nvSpPr>
        <dsp:cNvPr id="0" name=""/>
        <dsp:cNvSpPr/>
      </dsp:nvSpPr>
      <dsp:spPr>
        <a:xfrm>
          <a:off x="51" y="39016"/>
          <a:ext cx="4913783" cy="806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Concept: </a:t>
          </a:r>
        </a:p>
      </dsp:txBody>
      <dsp:txXfrm>
        <a:off x="51" y="39016"/>
        <a:ext cx="4913783" cy="806400"/>
      </dsp:txXfrm>
    </dsp:sp>
    <dsp:sp modelId="{66D18FB3-4EF3-D941-9C25-7244EAC1F542}">
      <dsp:nvSpPr>
        <dsp:cNvPr id="0" name=""/>
        <dsp:cNvSpPr/>
      </dsp:nvSpPr>
      <dsp:spPr>
        <a:xfrm>
          <a:off x="51" y="845416"/>
          <a:ext cx="4913783" cy="330498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Gender schemas: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traditional gender role beliefs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/>
            <a:t>gender category beliefs</a:t>
          </a:r>
          <a:endParaRPr lang="en-US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kern="1200" dirty="0"/>
            <a:t>Gender essentialist beliefs</a:t>
          </a:r>
          <a:endParaRPr lang="en-US" sz="2800" kern="1200" dirty="0"/>
        </a:p>
      </dsp:txBody>
      <dsp:txXfrm>
        <a:off x="51" y="845416"/>
        <a:ext cx="4913783" cy="3304980"/>
      </dsp:txXfrm>
    </dsp:sp>
    <dsp:sp modelId="{9A184187-D352-6E4E-9F04-67262A1DA4E7}">
      <dsp:nvSpPr>
        <dsp:cNvPr id="0" name=""/>
        <dsp:cNvSpPr/>
      </dsp:nvSpPr>
      <dsp:spPr>
        <a:xfrm>
          <a:off x="5601764" y="39016"/>
          <a:ext cx="4913783" cy="806400"/>
        </a:xfrm>
        <a:prstGeom prst="rect">
          <a:avLst/>
        </a:prstGeom>
        <a:solidFill>
          <a:schemeClr val="accent3">
            <a:hueOff val="7608222"/>
            <a:satOff val="2099"/>
            <a:lumOff val="-2352"/>
            <a:alphaOff val="0"/>
          </a:schemeClr>
        </a:solidFill>
        <a:ln w="12700" cap="flat" cmpd="sng" algn="ctr">
          <a:solidFill>
            <a:schemeClr val="accent3">
              <a:hueOff val="7608222"/>
              <a:satOff val="2099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Measurement: </a:t>
          </a:r>
        </a:p>
      </dsp:txBody>
      <dsp:txXfrm>
        <a:off x="5601764" y="39016"/>
        <a:ext cx="4913783" cy="806400"/>
      </dsp:txXfrm>
    </dsp:sp>
    <dsp:sp modelId="{303902B2-2294-3949-9924-31F176A0CD4E}">
      <dsp:nvSpPr>
        <dsp:cNvPr id="0" name=""/>
        <dsp:cNvSpPr/>
      </dsp:nvSpPr>
      <dsp:spPr>
        <a:xfrm>
          <a:off x="5601764" y="845416"/>
          <a:ext cx="4913783" cy="3304980"/>
        </a:xfrm>
        <a:prstGeom prst="rect">
          <a:avLst/>
        </a:prstGeom>
        <a:solidFill>
          <a:schemeClr val="accent3">
            <a:tint val="40000"/>
            <a:alpha val="90000"/>
            <a:hueOff val="7626844"/>
            <a:satOff val="1054"/>
            <a:lumOff val="-46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7626844"/>
              <a:satOff val="1054"/>
              <a:lumOff val="-4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 husband / wife scale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/>
            <a:t> others of my gender tend to be (emotional, unsystematic, people-oriented)</a:t>
          </a:r>
        </a:p>
      </dsp:txBody>
      <dsp:txXfrm>
        <a:off x="5601764" y="845416"/>
        <a:ext cx="4913783" cy="33049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C753F-C753-E342-8989-BEC02C89BD2F}">
      <dsp:nvSpPr>
        <dsp:cNvPr id="0" name=""/>
        <dsp:cNvSpPr/>
      </dsp:nvSpPr>
      <dsp:spPr>
        <a:xfrm>
          <a:off x="51" y="18462"/>
          <a:ext cx="4913783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Concept: </a:t>
          </a:r>
        </a:p>
      </dsp:txBody>
      <dsp:txXfrm>
        <a:off x="51" y="18462"/>
        <a:ext cx="4913783" cy="576000"/>
      </dsp:txXfrm>
    </dsp:sp>
    <dsp:sp modelId="{66D18FB3-4EF3-D941-9C25-7244EAC1F542}">
      <dsp:nvSpPr>
        <dsp:cNvPr id="0" name=""/>
        <dsp:cNvSpPr/>
      </dsp:nvSpPr>
      <dsp:spPr>
        <a:xfrm>
          <a:off x="51" y="594462"/>
          <a:ext cx="4913783" cy="44194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Gender schemas: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traditional gender role beliefs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/>
            <a:t>gender category beliefs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gender essentialist beliefs</a:t>
          </a:r>
        </a:p>
      </dsp:txBody>
      <dsp:txXfrm>
        <a:off x="51" y="594462"/>
        <a:ext cx="4913783" cy="4419450"/>
      </dsp:txXfrm>
    </dsp:sp>
    <dsp:sp modelId="{9A184187-D352-6E4E-9F04-67262A1DA4E7}">
      <dsp:nvSpPr>
        <dsp:cNvPr id="0" name=""/>
        <dsp:cNvSpPr/>
      </dsp:nvSpPr>
      <dsp:spPr>
        <a:xfrm>
          <a:off x="5601764" y="18462"/>
          <a:ext cx="4913783" cy="576000"/>
        </a:xfrm>
        <a:prstGeom prst="rect">
          <a:avLst/>
        </a:prstGeom>
        <a:solidFill>
          <a:schemeClr val="accent3">
            <a:hueOff val="7608222"/>
            <a:satOff val="2099"/>
            <a:lumOff val="-2352"/>
            <a:alphaOff val="0"/>
          </a:schemeClr>
        </a:solidFill>
        <a:ln w="12700" cap="flat" cmpd="sng" algn="ctr">
          <a:solidFill>
            <a:schemeClr val="accent3">
              <a:hueOff val="7608222"/>
              <a:satOff val="2099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Measurement: </a:t>
          </a:r>
        </a:p>
      </dsp:txBody>
      <dsp:txXfrm>
        <a:off x="5601764" y="18462"/>
        <a:ext cx="4913783" cy="576000"/>
      </dsp:txXfrm>
    </dsp:sp>
    <dsp:sp modelId="{303902B2-2294-3949-9924-31F176A0CD4E}">
      <dsp:nvSpPr>
        <dsp:cNvPr id="0" name=""/>
        <dsp:cNvSpPr/>
      </dsp:nvSpPr>
      <dsp:spPr>
        <a:xfrm>
          <a:off x="5601764" y="594462"/>
          <a:ext cx="4913783" cy="4419450"/>
        </a:xfrm>
        <a:prstGeom prst="rect">
          <a:avLst/>
        </a:prstGeom>
        <a:solidFill>
          <a:schemeClr val="accent3">
            <a:tint val="40000"/>
            <a:alpha val="90000"/>
            <a:hueOff val="7626844"/>
            <a:satOff val="1054"/>
            <a:lumOff val="-46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7626844"/>
              <a:satOff val="1054"/>
              <a:lumOff val="-4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 husband / wife scale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/>
            <a:t> others of my gender tend to be (emotional, unsystematic, people-oriented)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I expect men and women to act differently from</a:t>
          </a:r>
          <a:br>
            <a:rPr lang="en-US" sz="2000" b="1" kern="1200" dirty="0"/>
          </a:br>
          <a:r>
            <a:rPr lang="en-US" sz="2000" b="1" kern="1200" dirty="0"/>
            <a:t>one another at work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/>
            <a:t>I think men and women adhere to separate but equal notions of</a:t>
          </a:r>
          <a:br>
            <a:rPr lang="en-US" sz="2000" b="1" kern="1200"/>
          </a:br>
          <a:r>
            <a:rPr lang="en-US" sz="2000" b="1" kern="1200"/>
            <a:t>justice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/>
            <a:t>occ sex segregation is due to differences in natural talent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some jobs are more suitable for women than men</a:t>
          </a:r>
        </a:p>
      </dsp:txBody>
      <dsp:txXfrm>
        <a:off x="5601764" y="594462"/>
        <a:ext cx="4913783" cy="44194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D2455-4779-414B-9EFD-1A61EDD9217D}">
      <dsp:nvSpPr>
        <dsp:cNvPr id="0" name=""/>
        <dsp:cNvSpPr/>
      </dsp:nvSpPr>
      <dsp:spPr>
        <a:xfrm>
          <a:off x="0" y="0"/>
          <a:ext cx="617340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EB2B0-220B-2042-91C1-41AF307CA2EB}">
      <dsp:nvSpPr>
        <dsp:cNvPr id="0" name=""/>
        <dsp:cNvSpPr/>
      </dsp:nvSpPr>
      <dsp:spPr>
        <a:xfrm>
          <a:off x="0" y="0"/>
          <a:ext cx="1234681" cy="2921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Socio-demographic: </a:t>
          </a:r>
        </a:p>
      </dsp:txBody>
      <dsp:txXfrm>
        <a:off x="0" y="0"/>
        <a:ext cx="1234681" cy="2921734"/>
      </dsp:txXfrm>
    </dsp:sp>
    <dsp:sp modelId="{92529162-8F6D-9241-9CD5-9A662CE589C5}">
      <dsp:nvSpPr>
        <dsp:cNvPr id="0" name=""/>
        <dsp:cNvSpPr/>
      </dsp:nvSpPr>
      <dsp:spPr>
        <a:xfrm>
          <a:off x="1327282" y="45652"/>
          <a:ext cx="4846126" cy="913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race</a:t>
          </a:r>
        </a:p>
      </dsp:txBody>
      <dsp:txXfrm>
        <a:off x="1327282" y="45652"/>
        <a:ext cx="4846126" cy="913042"/>
      </dsp:txXfrm>
    </dsp:sp>
    <dsp:sp modelId="{6F9F9907-2681-DD43-82E5-20BBEDAA3585}">
      <dsp:nvSpPr>
        <dsp:cNvPr id="0" name=""/>
        <dsp:cNvSpPr/>
      </dsp:nvSpPr>
      <dsp:spPr>
        <a:xfrm>
          <a:off x="1234681" y="958694"/>
          <a:ext cx="493872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B6C96-819F-3B40-882E-F784BC28606E}">
      <dsp:nvSpPr>
        <dsp:cNvPr id="0" name=""/>
        <dsp:cNvSpPr/>
      </dsp:nvSpPr>
      <dsp:spPr>
        <a:xfrm>
          <a:off x="1327282" y="1004346"/>
          <a:ext cx="4846126" cy="913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gender</a:t>
          </a:r>
        </a:p>
      </dsp:txBody>
      <dsp:txXfrm>
        <a:off x="1327282" y="1004346"/>
        <a:ext cx="4846126" cy="913042"/>
      </dsp:txXfrm>
    </dsp:sp>
    <dsp:sp modelId="{050A1F5C-3575-0E40-AB17-620A80F404D4}">
      <dsp:nvSpPr>
        <dsp:cNvPr id="0" name=""/>
        <dsp:cNvSpPr/>
      </dsp:nvSpPr>
      <dsp:spPr>
        <a:xfrm>
          <a:off x="1234681" y="1917388"/>
          <a:ext cx="493872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F3586-A65F-9341-9C4B-C3B714C1F475}">
      <dsp:nvSpPr>
        <dsp:cNvPr id="0" name=""/>
        <dsp:cNvSpPr/>
      </dsp:nvSpPr>
      <dsp:spPr>
        <a:xfrm>
          <a:off x="1327282" y="1963040"/>
          <a:ext cx="4846126" cy="913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family income</a:t>
          </a:r>
        </a:p>
      </dsp:txBody>
      <dsp:txXfrm>
        <a:off x="1327282" y="1963040"/>
        <a:ext cx="4846126" cy="913042"/>
      </dsp:txXfrm>
    </dsp:sp>
    <dsp:sp modelId="{8037FB4E-076C-974A-B82A-DED18CA16C4B}">
      <dsp:nvSpPr>
        <dsp:cNvPr id="0" name=""/>
        <dsp:cNvSpPr/>
      </dsp:nvSpPr>
      <dsp:spPr>
        <a:xfrm>
          <a:off x="1234681" y="2876082"/>
          <a:ext cx="493872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2B62D8-AD31-B946-96F0-12752C7F5A2E}">
      <dsp:nvSpPr>
        <dsp:cNvPr id="0" name=""/>
        <dsp:cNvSpPr/>
      </dsp:nvSpPr>
      <dsp:spPr>
        <a:xfrm>
          <a:off x="0" y="2921734"/>
          <a:ext cx="617340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F7E0E-2567-0F41-8E9D-4DEA71E193F1}">
      <dsp:nvSpPr>
        <dsp:cNvPr id="0" name=""/>
        <dsp:cNvSpPr/>
      </dsp:nvSpPr>
      <dsp:spPr>
        <a:xfrm>
          <a:off x="0" y="2921734"/>
          <a:ext cx="1234681" cy="2921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Confounders: </a:t>
          </a:r>
        </a:p>
      </dsp:txBody>
      <dsp:txXfrm>
        <a:off x="0" y="2921734"/>
        <a:ext cx="1234681" cy="2921734"/>
      </dsp:txXfrm>
    </dsp:sp>
    <dsp:sp modelId="{92E3445B-73E1-1241-AD9C-AF7F101A304D}">
      <dsp:nvSpPr>
        <dsp:cNvPr id="0" name=""/>
        <dsp:cNvSpPr/>
      </dsp:nvSpPr>
      <dsp:spPr>
        <a:xfrm>
          <a:off x="1327282" y="2967386"/>
          <a:ext cx="4846126" cy="913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importance of being wealthy </a:t>
          </a:r>
        </a:p>
      </dsp:txBody>
      <dsp:txXfrm>
        <a:off x="1327282" y="2967386"/>
        <a:ext cx="4846126" cy="913042"/>
      </dsp:txXfrm>
    </dsp:sp>
    <dsp:sp modelId="{96AECC85-D51B-4F4E-AD0D-86BA14D41978}">
      <dsp:nvSpPr>
        <dsp:cNvPr id="0" name=""/>
        <dsp:cNvSpPr/>
      </dsp:nvSpPr>
      <dsp:spPr>
        <a:xfrm>
          <a:off x="1234681" y="3880428"/>
          <a:ext cx="493872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E9C05-970E-7244-B767-C0C1F6DC60C8}">
      <dsp:nvSpPr>
        <dsp:cNvPr id="0" name=""/>
        <dsp:cNvSpPr/>
      </dsp:nvSpPr>
      <dsp:spPr>
        <a:xfrm>
          <a:off x="1327282" y="3926080"/>
          <a:ext cx="4846126" cy="913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‘ability’ – GPA, SAT</a:t>
          </a:r>
        </a:p>
      </dsp:txBody>
      <dsp:txXfrm>
        <a:off x="1327282" y="3926080"/>
        <a:ext cx="4846126" cy="913042"/>
      </dsp:txXfrm>
    </dsp:sp>
    <dsp:sp modelId="{C5477481-1D95-384A-828F-550F031A9A3E}">
      <dsp:nvSpPr>
        <dsp:cNvPr id="0" name=""/>
        <dsp:cNvSpPr/>
      </dsp:nvSpPr>
      <dsp:spPr>
        <a:xfrm>
          <a:off x="1234681" y="4839122"/>
          <a:ext cx="493872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4B691-744A-B744-A4C2-4EC62F170D89}">
      <dsp:nvSpPr>
        <dsp:cNvPr id="0" name=""/>
        <dsp:cNvSpPr/>
      </dsp:nvSpPr>
      <dsp:spPr>
        <a:xfrm>
          <a:off x="1327282" y="4884774"/>
          <a:ext cx="4846126" cy="913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political ideology </a:t>
          </a:r>
        </a:p>
      </dsp:txBody>
      <dsp:txXfrm>
        <a:off x="1327282" y="4884774"/>
        <a:ext cx="4846126" cy="913042"/>
      </dsp:txXfrm>
    </dsp:sp>
    <dsp:sp modelId="{4C35BC66-248D-E14C-ACB4-C5BB81FC60ED}">
      <dsp:nvSpPr>
        <dsp:cNvPr id="0" name=""/>
        <dsp:cNvSpPr/>
      </dsp:nvSpPr>
      <dsp:spPr>
        <a:xfrm>
          <a:off x="1234681" y="5797816"/>
          <a:ext cx="493872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1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6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4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7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5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1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6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5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9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8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5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9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59BDA-6EC2-0A53-547C-845B39B4CC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939" r="817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F3A24-2F4F-FEED-9AA5-FE3B2F9E8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565846"/>
            <a:ext cx="4958128" cy="3755144"/>
          </a:xfrm>
        </p:spPr>
        <p:txBody>
          <a:bodyPr anchor="b">
            <a:normAutofit/>
          </a:bodyPr>
          <a:lstStyle/>
          <a:p>
            <a:pPr algn="l"/>
            <a:r>
              <a:rPr lang="en-US" sz="5000">
                <a:solidFill>
                  <a:srgbClr val="FFFFFF"/>
                </a:solidFill>
              </a:rPr>
              <a:t>Maintenance of gender segregation: Self-expression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2050E-179B-22B4-B135-C67795725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654" y="4456143"/>
            <a:ext cx="4958128" cy="1765055"/>
          </a:xfrm>
        </p:spPr>
        <p:txBody>
          <a:bodyPr anchor="t"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</a:rPr>
              <a:t>March 24, 2023</a:t>
            </a:r>
            <a:endParaRPr lang="en-US" sz="2200" dirty="0">
              <a:solidFill>
                <a:srgbClr val="FFFFFF"/>
              </a:solidFill>
            </a:endParaRPr>
          </a:p>
        </p:txBody>
      </p:sp>
      <p:grpSp>
        <p:nvGrpSpPr>
          <p:cNvPr id="6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4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21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531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FB03-B3B1-73B5-5AC1-E44378D9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capitalism college institutions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E391F-3B1B-A454-191A-94B7874CD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What are they for? </a:t>
            </a:r>
          </a:p>
        </p:txBody>
      </p:sp>
    </p:spTree>
    <p:extLst>
      <p:ext uri="{BB962C8B-B14F-4D97-AF65-F5344CB8AC3E}">
        <p14:creationId xmlns:p14="http://schemas.microsoft.com/office/powerpoint/2010/main" val="276765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FB03-B3B1-73B5-5AC1-E44378D9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capitalism college institutions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E391F-3B1B-A454-191A-94B7874CD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What are they for?</a:t>
            </a:r>
          </a:p>
          <a:p>
            <a:r>
              <a:rPr lang="en-US" dirty="0"/>
              <a:t> Economic reasons</a:t>
            </a:r>
          </a:p>
          <a:p>
            <a:pPr lvl="1"/>
            <a:r>
              <a:rPr lang="en-US" dirty="0"/>
              <a:t> Credential </a:t>
            </a:r>
          </a:p>
          <a:p>
            <a:pPr lvl="1"/>
            <a:r>
              <a:rPr lang="en-US" dirty="0"/>
              <a:t> social capital </a:t>
            </a:r>
          </a:p>
          <a:p>
            <a:r>
              <a:rPr lang="en-US" dirty="0"/>
              <a:t> Personal reasons</a:t>
            </a:r>
          </a:p>
          <a:p>
            <a:pPr lvl="1"/>
            <a:r>
              <a:rPr lang="en-US" dirty="0"/>
              <a:t> “Finding yourself”</a:t>
            </a:r>
          </a:p>
          <a:p>
            <a:pPr lvl="1"/>
            <a:r>
              <a:rPr lang="en-US" dirty="0"/>
              <a:t>  liberal arts ideal </a:t>
            </a:r>
          </a:p>
          <a:p>
            <a:pPr lvl="1"/>
            <a:r>
              <a:rPr lang="en-US" dirty="0"/>
              <a:t>  cultural capital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52E1D-894D-D233-43BB-B1089630DBDB}"/>
              </a:ext>
            </a:extLst>
          </p:cNvPr>
          <p:cNvSpPr txBox="1"/>
          <p:nvPr/>
        </p:nvSpPr>
        <p:spPr>
          <a:xfrm>
            <a:off x="6800850" y="2160270"/>
            <a:ext cx="2375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Cult of the individual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6010D3F-4075-B4D5-F32A-41014B239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096" y="2681669"/>
            <a:ext cx="7132013" cy="246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FC6891-CBA5-427E-98AC-BF56BB033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764D1-C16B-01A3-A119-CAAB7F24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4078540"/>
            <a:ext cx="4795282" cy="2040973"/>
          </a:xfrm>
        </p:spPr>
        <p:txBody>
          <a:bodyPr anchor="ctr">
            <a:normAutofit/>
          </a:bodyPr>
          <a:lstStyle/>
          <a:p>
            <a:r>
              <a:rPr lang="en-US" dirty="0"/>
              <a:t>Self-expressive mechanism</a:t>
            </a:r>
          </a:p>
        </p:txBody>
      </p:sp>
      <p:grpSp>
        <p:nvGrpSpPr>
          <p:cNvPr id="14" name="Bottom Right">
            <a:extLst>
              <a:ext uri="{FF2B5EF4-FFF2-40B4-BE49-F238E27FC236}">
                <a16:creationId xmlns:a16="http://schemas.microsoft.com/office/drawing/2014/main" id="{D817ADB7-00E6-482F-BD8B-681326826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71969E-EB0C-4011-A721-C46857925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0C06B9B3-A426-4BDD-BA45-9C5F6A44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8BAA882-64C3-4E36-828C-E2034D999A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AC94D91-AECE-473B-B00B-F2AAE0EA4D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BFBC77-5178-4DAA-93E6-A494D49148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7E709EC-272C-4F97-BDC8-4B872DEDC6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7C992B3-ABB9-443C-8748-551626188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10CC2EE-90B9-45E3-B7E6-C856A199D4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8272C51-7AB7-4369-A6E9-17958FD30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B1F31DD-C31E-4C9E-A920-AD354B5CB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10209EB-8B73-2356-442E-5A98ABE97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31687"/>
            <a:ext cx="10515600" cy="3180966"/>
          </a:xfrm>
          <a:prstGeom prst="rect">
            <a:avLst/>
          </a:prstGeom>
        </p:spPr>
      </p:pic>
      <p:grpSp>
        <p:nvGrpSpPr>
          <p:cNvPr id="26" name="Top left">
            <a:extLst>
              <a:ext uri="{FF2B5EF4-FFF2-40B4-BE49-F238E27FC236}">
                <a16:creationId xmlns:a16="http://schemas.microsoft.com/office/drawing/2014/main" id="{96BED12B-FE5D-4876-810D-5579D6E8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2EB1789-3A9D-45E9-8CDD-C8063C513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7CA9CCF-CD57-438A-9A90-777CB891C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0CE73CE-4EED-4313-8396-3E701096D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80AC3D6-983B-4840-BB53-F3C27CBCB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45DFDBC-0EF7-4972-A2FD-5589DCF4D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5F3B204-B3FF-4D3D-A08D-2848E22B0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5F2879E-E3AA-4758-A22D-0DD2AF771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110AA5C-CE6D-4F70-9F34-C4E0875F7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B781C-1992-5C21-6C1C-D0E2E9516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4084395"/>
            <a:ext cx="4977905" cy="203513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 People more and more choose jobs as an expression of self</a:t>
            </a:r>
          </a:p>
          <a:p>
            <a:pPr lvl="1"/>
            <a:r>
              <a:rPr lang="en-US" sz="1800" dirty="0"/>
              <a:t> to find fulfillment, not just $ </a:t>
            </a:r>
          </a:p>
          <a:p>
            <a:pPr lvl="1"/>
            <a:r>
              <a:rPr lang="en-US" sz="1800" dirty="0"/>
              <a:t> “selling-out” </a:t>
            </a:r>
          </a:p>
        </p:txBody>
      </p:sp>
    </p:spTree>
    <p:extLst>
      <p:ext uri="{BB962C8B-B14F-4D97-AF65-F5344CB8AC3E}">
        <p14:creationId xmlns:p14="http://schemas.microsoft.com/office/powerpoint/2010/main" val="1581072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461C-85A2-B494-A753-7374D271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doesn’t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C2313-8CAB-4D4C-2377-F5E3AC6C2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0DF8BD-B534-C3C7-1719-E9306076FE7C}"/>
              </a:ext>
            </a:extLst>
          </p:cNvPr>
          <p:cNvSpPr/>
          <p:nvPr/>
        </p:nvSpPr>
        <p:spPr>
          <a:xfrm>
            <a:off x="1673542" y="3100388"/>
            <a:ext cx="21774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07D01F-2AC6-AAF9-9E45-C650960DDF65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850957" y="3557588"/>
            <a:ext cx="11210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4626B99-0E34-C8AB-1366-7A197A60CFEC}"/>
              </a:ext>
            </a:extLst>
          </p:cNvPr>
          <p:cNvSpPr/>
          <p:nvPr/>
        </p:nvSpPr>
        <p:spPr>
          <a:xfrm>
            <a:off x="4972049" y="3100388"/>
            <a:ext cx="16459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64BC3F-44D5-06EB-9C26-48815AB3FA46}"/>
              </a:ext>
            </a:extLst>
          </p:cNvPr>
          <p:cNvSpPr/>
          <p:nvPr/>
        </p:nvSpPr>
        <p:spPr>
          <a:xfrm>
            <a:off x="7694293" y="3086894"/>
            <a:ext cx="16459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3ED2C5-5BBD-06E6-BCE5-B7AB4FE85B19}"/>
              </a:ext>
            </a:extLst>
          </p:cNvPr>
          <p:cNvCxnSpPr>
            <a:cxnSpLocks/>
          </p:cNvCxnSpPr>
          <p:nvPr/>
        </p:nvCxnSpPr>
        <p:spPr>
          <a:xfrm>
            <a:off x="6617970" y="3557588"/>
            <a:ext cx="11210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83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A2979D-9565-70AC-015C-7AB2C8F2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4" y="163350"/>
            <a:ext cx="11005377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Confounder: traits &amp; characteristics are gendered!</a:t>
            </a:r>
          </a:p>
        </p:txBody>
      </p:sp>
      <p:grpSp>
        <p:nvGrpSpPr>
          <p:cNvPr id="50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1F3765E-5F33-1BB6-00A0-4EA59CCC2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813" y="2005685"/>
            <a:ext cx="8195671" cy="4405172"/>
          </a:xfrm>
          <a:prstGeom prst="rect">
            <a:avLst/>
          </a:prstGeom>
        </p:spPr>
      </p:pic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7094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461C-85A2-B494-A753-7374D271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</a:t>
            </a:r>
            <a:r>
              <a:rPr lang="en-US" b="1" dirty="0"/>
              <a:t>does</a:t>
            </a:r>
            <a:r>
              <a:rPr lang="en-US" dirty="0"/>
              <a:t>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C2313-8CAB-4D4C-2377-F5E3AC6C2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0DF8BD-B534-C3C7-1719-E9306076FE7C}"/>
              </a:ext>
            </a:extLst>
          </p:cNvPr>
          <p:cNvSpPr/>
          <p:nvPr/>
        </p:nvSpPr>
        <p:spPr>
          <a:xfrm>
            <a:off x="1673542" y="3100388"/>
            <a:ext cx="21774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07D01F-2AC6-AAF9-9E45-C650960DDF65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850957" y="3557588"/>
            <a:ext cx="11210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4626B99-0E34-C8AB-1366-7A197A60CFEC}"/>
              </a:ext>
            </a:extLst>
          </p:cNvPr>
          <p:cNvSpPr/>
          <p:nvPr/>
        </p:nvSpPr>
        <p:spPr>
          <a:xfrm>
            <a:off x="4972049" y="3100388"/>
            <a:ext cx="16459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64BC3F-44D5-06EB-9C26-48815AB3FA46}"/>
              </a:ext>
            </a:extLst>
          </p:cNvPr>
          <p:cNvSpPr/>
          <p:nvPr/>
        </p:nvSpPr>
        <p:spPr>
          <a:xfrm>
            <a:off x="7694293" y="3086894"/>
            <a:ext cx="16459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3ED2C5-5BBD-06E6-BCE5-B7AB4FE85B19}"/>
              </a:ext>
            </a:extLst>
          </p:cNvPr>
          <p:cNvCxnSpPr>
            <a:cxnSpLocks/>
          </p:cNvCxnSpPr>
          <p:nvPr/>
        </p:nvCxnSpPr>
        <p:spPr>
          <a:xfrm>
            <a:off x="6617970" y="3557588"/>
            <a:ext cx="11210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8266963-09EE-FD1F-5F02-B2F166D49EF7}"/>
              </a:ext>
            </a:extLst>
          </p:cNvPr>
          <p:cNvSpPr/>
          <p:nvPr/>
        </p:nvSpPr>
        <p:spPr>
          <a:xfrm>
            <a:off x="4972049" y="1472566"/>
            <a:ext cx="164592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245A24-AE36-A8A7-6890-5DC60371D664}"/>
              </a:ext>
            </a:extLst>
          </p:cNvPr>
          <p:cNvCxnSpPr>
            <a:cxnSpLocks/>
          </p:cNvCxnSpPr>
          <p:nvPr/>
        </p:nvCxnSpPr>
        <p:spPr>
          <a:xfrm flipH="1">
            <a:off x="2762249" y="1929766"/>
            <a:ext cx="2209800" cy="1157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211E02-2D36-4A01-918D-4B0A2D638B56}"/>
              </a:ext>
            </a:extLst>
          </p:cNvPr>
          <p:cNvCxnSpPr>
            <a:cxnSpLocks/>
          </p:cNvCxnSpPr>
          <p:nvPr/>
        </p:nvCxnSpPr>
        <p:spPr>
          <a:xfrm>
            <a:off x="5801202" y="2400460"/>
            <a:ext cx="0" cy="686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683569-B203-E3B8-FC22-97ED445F9426}"/>
              </a:ext>
            </a:extLst>
          </p:cNvPr>
          <p:cNvCxnSpPr>
            <a:cxnSpLocks/>
          </p:cNvCxnSpPr>
          <p:nvPr/>
        </p:nvCxnSpPr>
        <p:spPr>
          <a:xfrm>
            <a:off x="6617969" y="1929766"/>
            <a:ext cx="1899284" cy="1157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430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7C55-21F5-0BF5-D71B-1CEAB6CE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 of Self works with this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F1506-2C94-C667-BD1C-C7593111B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Self-sentiments – E, P, A estimates of your own self</a:t>
            </a:r>
          </a:p>
          <a:p>
            <a:r>
              <a:rPr lang="en-US" dirty="0"/>
              <a:t>People choose identities that match self-sentiments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02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DD6B-ADD4-45A5-5D33-70A61C94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828BA-C3CA-4AD7-F84C-3A3AB8316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college students from MIT, Olin, Smith, and U Mass-Amherst</a:t>
            </a:r>
          </a:p>
          <a:p>
            <a:r>
              <a:rPr lang="en-US" dirty="0"/>
              <a:t> multiple wave survey </a:t>
            </a:r>
          </a:p>
          <a:p>
            <a:pPr lvl="1"/>
            <a:r>
              <a:rPr lang="en-US" dirty="0"/>
              <a:t> same individuals, multiple times throughout and after college </a:t>
            </a:r>
          </a:p>
          <a:p>
            <a:pPr lvl="1"/>
            <a:r>
              <a:rPr lang="en-US" dirty="0"/>
              <a:t> 18 months after college graduation</a:t>
            </a:r>
          </a:p>
        </p:txBody>
      </p:sp>
    </p:spTree>
    <p:extLst>
      <p:ext uri="{BB962C8B-B14F-4D97-AF65-F5344CB8AC3E}">
        <p14:creationId xmlns:p14="http://schemas.microsoft.com/office/powerpoint/2010/main" val="694121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A642-D961-4D0A-D635-491E9669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Dependent Variable: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B0377B-CD19-C058-CDE5-3C808E9A1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0335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4378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A642-D961-4D0A-D635-491E9669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Dependent Variable: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B0377B-CD19-C058-CDE5-3C808E9A1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5622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701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2FC7-93BE-211E-1B1A-00B17FFF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wage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6B122-09E5-9FD9-6C3E-041CA26C4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C2E157-4E8F-C93B-5ECA-F93C07324262}"/>
              </a:ext>
            </a:extLst>
          </p:cNvPr>
          <p:cNvSpPr/>
          <p:nvPr/>
        </p:nvSpPr>
        <p:spPr>
          <a:xfrm>
            <a:off x="2457450" y="2786062"/>
            <a:ext cx="2214563" cy="134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Woman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9E07BE-8CEB-794B-C600-4C314F791E1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672013" y="3457574"/>
            <a:ext cx="220503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7F7E16A-0B7C-C03A-12A6-31F4D517BA94}"/>
              </a:ext>
            </a:extLst>
          </p:cNvPr>
          <p:cNvSpPr/>
          <p:nvPr/>
        </p:nvSpPr>
        <p:spPr>
          <a:xfrm>
            <a:off x="6877052" y="2786062"/>
            <a:ext cx="2214562" cy="134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Wages</a:t>
            </a:r>
          </a:p>
        </p:txBody>
      </p:sp>
      <p:sp>
        <p:nvSpPr>
          <p:cNvPr id="17" name="Minus 16">
            <a:extLst>
              <a:ext uri="{FF2B5EF4-FFF2-40B4-BE49-F238E27FC236}">
                <a16:creationId xmlns:a16="http://schemas.microsoft.com/office/drawing/2014/main" id="{501C23F9-A6B7-71BE-602C-F80AE479CBA3}"/>
              </a:ext>
            </a:extLst>
          </p:cNvPr>
          <p:cNvSpPr/>
          <p:nvPr/>
        </p:nvSpPr>
        <p:spPr>
          <a:xfrm>
            <a:off x="5426869" y="2786067"/>
            <a:ext cx="669131" cy="728657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28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A642-D961-4D0A-D635-491E9669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Independent Variable: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B0377B-CD19-C058-CDE5-3C808E9A1B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2025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A642-D961-4D0A-D635-491E9669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Independent </a:t>
            </a:r>
            <a:r>
              <a:rPr lang="en-US" dirty="0"/>
              <a:t>Variable: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B0377B-CD19-C058-CDE5-3C808E9A1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2972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0748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A642-D961-4D0A-D635-491E9669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Independent Variable: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B0377B-CD19-C058-CDE5-3C808E9A1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3255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358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A642-D961-4D0A-D635-491E9669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Independent Variable: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B0377B-CD19-C058-CDE5-3C808E9A1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792624"/>
              </p:ext>
            </p:extLst>
          </p:nvPr>
        </p:nvGraphicFramePr>
        <p:xfrm>
          <a:off x="838200" y="1825625"/>
          <a:ext cx="10515600" cy="4189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9950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A642-D961-4D0A-D635-491E9669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Independent Variable: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B0377B-CD19-C058-CDE5-3C808E9A1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685571"/>
              </p:ext>
            </p:extLst>
          </p:nvPr>
        </p:nvGraphicFramePr>
        <p:xfrm>
          <a:off x="838200" y="1825625"/>
          <a:ext cx="10515600" cy="4189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6828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A642-D961-4D0A-D635-491E9669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Independent Variable: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B0377B-CD19-C058-CDE5-3C808E9A1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104"/>
              </p:ext>
            </p:extLst>
          </p:nvPr>
        </p:nvGraphicFramePr>
        <p:xfrm>
          <a:off x="838200" y="1825625"/>
          <a:ext cx="10515600" cy="503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17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4913-A74C-CF51-9255-F7F3D0D0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2FF81-3702-E916-E721-79C03AC9A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controls are </a:t>
            </a:r>
            <a:r>
              <a:rPr lang="en-US" b="1" dirty="0"/>
              <a:t>confounders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variables that we think affect both the treatment (IV) and outcome (DV)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2" descr="Collider bias - Catalog of Bias">
            <a:extLst>
              <a:ext uri="{FF2B5EF4-FFF2-40B4-BE49-F238E27FC236}">
                <a16:creationId xmlns:a16="http://schemas.microsoft.com/office/drawing/2014/main" id="{79B44B6C-5F74-83AF-14BD-8966A2FD5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4612" y="3197432"/>
            <a:ext cx="7708637" cy="329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317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4913-A74C-CF51-9255-F7F3D0D0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2FF81-3702-E916-E721-79C03AC9A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controls are </a:t>
            </a:r>
            <a:r>
              <a:rPr lang="en-US" b="1" dirty="0"/>
              <a:t>confounders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variables that we think affect both the treatment (IV) and outcome (DV)</a:t>
            </a:r>
          </a:p>
          <a:p>
            <a:r>
              <a:rPr lang="en-US" dirty="0"/>
              <a:t> Or other variables that change the underlying structure of data  </a:t>
            </a:r>
          </a:p>
          <a:p>
            <a:r>
              <a:rPr lang="en-US" dirty="0"/>
              <a:t> Sometimes also broad social variables that we know are important for separating respondents systematically </a:t>
            </a:r>
          </a:p>
        </p:txBody>
      </p:sp>
    </p:spTree>
    <p:extLst>
      <p:ext uri="{BB962C8B-B14F-4D97-AF65-F5344CB8AC3E}">
        <p14:creationId xmlns:p14="http://schemas.microsoft.com/office/powerpoint/2010/main" val="3963594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D1AF16-BFFB-7E5F-FBB2-94C919C0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0254" cy="5577934"/>
          </a:xfrm>
        </p:spPr>
        <p:txBody>
          <a:bodyPr>
            <a:normAutofit/>
          </a:bodyPr>
          <a:lstStyle/>
          <a:p>
            <a:r>
              <a:rPr lang="en-US" dirty="0"/>
              <a:t>Controls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3287E3-394F-A6C5-4E73-E571F1754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976074"/>
              </p:ext>
            </p:extLst>
          </p:nvPr>
        </p:nvGraphicFramePr>
        <p:xfrm>
          <a:off x="5408988" y="341165"/>
          <a:ext cx="6173409" cy="584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7279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FA4D-85A6-8A1C-C4CB-EFF011A7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3B85595A-E884-CB79-1EF4-26C93B7E7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97253"/>
            <a:ext cx="10515600" cy="2408081"/>
          </a:xfrm>
        </p:spPr>
      </p:pic>
    </p:spTree>
    <p:extLst>
      <p:ext uri="{BB962C8B-B14F-4D97-AF65-F5344CB8AC3E}">
        <p14:creationId xmlns:p14="http://schemas.microsoft.com/office/powerpoint/2010/main" val="425135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2FC7-93BE-211E-1B1A-00B17FFF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wage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6B122-09E5-9FD9-6C3E-041CA26C4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C2E157-4E8F-C93B-5ECA-F93C07324262}"/>
              </a:ext>
            </a:extLst>
          </p:cNvPr>
          <p:cNvSpPr/>
          <p:nvPr/>
        </p:nvSpPr>
        <p:spPr>
          <a:xfrm>
            <a:off x="1271587" y="3822698"/>
            <a:ext cx="2214563" cy="134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Woman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9E07BE-8CEB-794B-C600-4C314F791E18}"/>
              </a:ext>
            </a:extLst>
          </p:cNvPr>
          <p:cNvCxnSpPr>
            <a:cxnSpLocks/>
          </p:cNvCxnSpPr>
          <p:nvPr/>
        </p:nvCxnSpPr>
        <p:spPr>
          <a:xfrm>
            <a:off x="3458170" y="4494210"/>
            <a:ext cx="4862514" cy="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7F7E16A-0B7C-C03A-12A6-31F4D517BA94}"/>
              </a:ext>
            </a:extLst>
          </p:cNvPr>
          <p:cNvSpPr/>
          <p:nvPr/>
        </p:nvSpPr>
        <p:spPr>
          <a:xfrm>
            <a:off x="8348665" y="3871910"/>
            <a:ext cx="2214562" cy="134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Wages</a:t>
            </a:r>
          </a:p>
        </p:txBody>
      </p:sp>
      <p:sp>
        <p:nvSpPr>
          <p:cNvPr id="17" name="Minus 16">
            <a:extLst>
              <a:ext uri="{FF2B5EF4-FFF2-40B4-BE49-F238E27FC236}">
                <a16:creationId xmlns:a16="http://schemas.microsoft.com/office/drawing/2014/main" id="{501C23F9-A6B7-71BE-602C-F80AE479CBA3}"/>
              </a:ext>
            </a:extLst>
          </p:cNvPr>
          <p:cNvSpPr/>
          <p:nvPr/>
        </p:nvSpPr>
        <p:spPr>
          <a:xfrm>
            <a:off x="5554861" y="3765553"/>
            <a:ext cx="669131" cy="728657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5B2EBC-395D-0B90-B290-4CDAAAE4A3B5}"/>
              </a:ext>
            </a:extLst>
          </p:cNvPr>
          <p:cNvSpPr/>
          <p:nvPr/>
        </p:nvSpPr>
        <p:spPr>
          <a:xfrm>
            <a:off x="4810126" y="1662511"/>
            <a:ext cx="2214562" cy="134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discrimination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A55808-AAE8-A2AD-336C-991602BD478A}"/>
              </a:ext>
            </a:extLst>
          </p:cNvPr>
          <p:cNvCxnSpPr>
            <a:stCxn id="4" idx="0"/>
          </p:cNvCxnSpPr>
          <p:nvPr/>
        </p:nvCxnSpPr>
        <p:spPr>
          <a:xfrm>
            <a:off x="2336898" y="3765553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EFC2BA-849C-B220-A73F-F6459A03478E}"/>
              </a:ext>
            </a:extLst>
          </p:cNvPr>
          <p:cNvCxnSpPr/>
          <p:nvPr/>
        </p:nvCxnSpPr>
        <p:spPr>
          <a:xfrm>
            <a:off x="2378868" y="3765553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689C04-7B94-29CB-5BD7-D99D3C4AFC65}"/>
              </a:ext>
            </a:extLst>
          </p:cNvPr>
          <p:cNvCxnSpPr>
            <a:cxnSpLocks/>
          </p:cNvCxnSpPr>
          <p:nvPr/>
        </p:nvCxnSpPr>
        <p:spPr>
          <a:xfrm flipV="1">
            <a:off x="2378868" y="2419345"/>
            <a:ext cx="2385420" cy="1346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405D6E-3A88-73B4-A344-D02E81CAC23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024688" y="2284408"/>
            <a:ext cx="2431258" cy="1587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Minus 22">
            <a:extLst>
              <a:ext uri="{FF2B5EF4-FFF2-40B4-BE49-F238E27FC236}">
                <a16:creationId xmlns:a16="http://schemas.microsoft.com/office/drawing/2014/main" id="{C386C5F6-AC48-6BC7-8679-BA5C57284722}"/>
              </a:ext>
            </a:extLst>
          </p:cNvPr>
          <p:cNvSpPr/>
          <p:nvPr/>
        </p:nvSpPr>
        <p:spPr>
          <a:xfrm rot="2265709">
            <a:off x="8168284" y="2390990"/>
            <a:ext cx="669131" cy="728657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23">
            <a:extLst>
              <a:ext uri="{FF2B5EF4-FFF2-40B4-BE49-F238E27FC236}">
                <a16:creationId xmlns:a16="http://schemas.microsoft.com/office/drawing/2014/main" id="{52B8FBA6-BBDD-B0F0-635B-4D3B958A784D}"/>
              </a:ext>
            </a:extLst>
          </p:cNvPr>
          <p:cNvSpPr/>
          <p:nvPr/>
        </p:nvSpPr>
        <p:spPr>
          <a:xfrm rot="20001541">
            <a:off x="3053877" y="2279489"/>
            <a:ext cx="808586" cy="785547"/>
          </a:xfrm>
          <a:prstGeom prst="math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44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8131-8950-6652-18E7-96163BFB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1361B02-8878-F051-5625-E56417443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928" y="1825625"/>
            <a:ext cx="10080143" cy="4351338"/>
          </a:xfrm>
        </p:spPr>
      </p:pic>
    </p:spTree>
    <p:extLst>
      <p:ext uri="{BB962C8B-B14F-4D97-AF65-F5344CB8AC3E}">
        <p14:creationId xmlns:p14="http://schemas.microsoft.com/office/powerpoint/2010/main" val="2185269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C9DF68-22C9-2D15-C013-BBE850D9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0254" cy="5577934"/>
          </a:xfrm>
        </p:spPr>
        <p:txBody>
          <a:bodyPr>
            <a:normAutofit/>
          </a:bodyPr>
          <a:lstStyle/>
          <a:p>
            <a:r>
              <a:rPr lang="en-US" dirty="0"/>
              <a:t>Gender works “invisibly”:  By shaping career choices to fit with gendered selves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E3B8D0-A581-AD74-FDF0-479A56123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983801"/>
              </p:ext>
            </p:extLst>
          </p:nvPr>
        </p:nvGraphicFramePr>
        <p:xfrm>
          <a:off x="5408988" y="341165"/>
          <a:ext cx="6173409" cy="584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4351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7BB0-9175-03B5-B6A0-7468FA6D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A9317-5F3A-B4DA-3F67-E5D237C37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reproduction of structural </a:t>
            </a:r>
            <a:r>
              <a:rPr lang="en-US" b="1" dirty="0"/>
              <a:t>and</a:t>
            </a:r>
            <a:r>
              <a:rPr lang="en-US" dirty="0"/>
              <a:t> cultural system:</a:t>
            </a:r>
          </a:p>
          <a:p>
            <a:pPr lvl="1"/>
            <a:r>
              <a:rPr lang="en-US" dirty="0"/>
              <a:t> people who are most gender stereotypical in self-conceptions end up in the most gender segregated occupations </a:t>
            </a:r>
          </a:p>
          <a:p>
            <a:r>
              <a:rPr lang="en-US" dirty="0"/>
              <a:t> slightly stronger effect for women than men </a:t>
            </a:r>
          </a:p>
          <a:p>
            <a:pPr lvl="1"/>
            <a:r>
              <a:rPr lang="en-US" dirty="0"/>
              <a:t> dovetails with some interesting work on boundary violations of gender for men vs. women </a:t>
            </a:r>
          </a:p>
          <a:p>
            <a:pPr lvl="1"/>
            <a:r>
              <a:rPr lang="en-US" dirty="0"/>
              <a:t> precarious sexuality paper </a:t>
            </a:r>
          </a:p>
        </p:txBody>
      </p:sp>
    </p:spTree>
    <p:extLst>
      <p:ext uri="{BB962C8B-B14F-4D97-AF65-F5344CB8AC3E}">
        <p14:creationId xmlns:p14="http://schemas.microsoft.com/office/powerpoint/2010/main" val="3069831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2" name="Top left">
            <a:extLst>
              <a:ext uri="{FF2B5EF4-FFF2-40B4-BE49-F238E27FC236}">
                <a16:creationId xmlns:a16="http://schemas.microsoft.com/office/drawing/2014/main" id="{C23BAD38-30D1-4252-8149-903B66D8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EF8871A-7DF5-4751-8948-75984B0FB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6A6F3E3-6529-4B7E-8D31-317E141F1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C70AD52-D54F-41A3-91B9-9BC0DDAF8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37F2387-BA4B-46C5-ABBD-E9272097E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2E1B2E0-5DD5-4599-BDEC-F26CEF9E9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A88C97C-1B3C-4A30-B1C0-D4AFEDC97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6C4CC9D-7C49-41ED-8FE2-61EC66F0B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51EA8C3-05E0-4F68-9BA7-F3F6C669D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B046A0-FB67-F87E-2CE6-348E68AD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Precarious sexuality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4927067E-BE13-4DBB-AC1E-9847B890B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2F8BF3-36CC-4073-AE00-A422A57FD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95C5F4E-7F61-464E-B716-44F579755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DB2A77D-DD8A-EF90-91EF-9CABC4876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52011"/>
            <a:ext cx="5151489" cy="3387103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30A4289-533F-7DAA-D18F-E2BF38049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627" y="2801822"/>
            <a:ext cx="5151489" cy="3090892"/>
          </a:xfrm>
          <a:prstGeom prst="rect">
            <a:avLst/>
          </a:prstGeom>
        </p:spPr>
      </p:pic>
      <p:grpSp>
        <p:nvGrpSpPr>
          <p:cNvPr id="56" name="Bottom Right">
            <a:extLst>
              <a:ext uri="{FF2B5EF4-FFF2-40B4-BE49-F238E27FC236}">
                <a16:creationId xmlns:a16="http://schemas.microsoft.com/office/drawing/2014/main" id="{D11A5264-0A9F-46A0-B3ED-9B336D970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7" name="Graphic 157">
              <a:extLst>
                <a:ext uri="{FF2B5EF4-FFF2-40B4-BE49-F238E27FC236}">
                  <a16:creationId xmlns:a16="http://schemas.microsoft.com/office/drawing/2014/main" id="{A1B8A55C-B130-4222-B98F-16CA78B9C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2D40CFF-E2DF-48E0-8896-5166887A3C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7A4DB32-F7AD-42D8-A125-6CFB9B252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6CA230A-C491-40F1-B028-898C23C8D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E27DB684-4D1D-4152-8ECC-62EC93D71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0AD88BE-AE84-4CD6-A22A-26C3D9BD20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C9DC46C-EF52-4B9D-98C0-6225FB9D5F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C279F2D-8036-4201-8D63-8BE961F09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554FA09-485D-4EB3-9D6F-C19A292F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457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7BB0-9175-03B5-B6A0-7468FA6D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A9317-5F3A-B4DA-3F67-E5D237C37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reproduction of structural </a:t>
            </a:r>
            <a:r>
              <a:rPr lang="en-US" b="1" dirty="0"/>
              <a:t>and</a:t>
            </a:r>
            <a:r>
              <a:rPr lang="en-US" dirty="0"/>
              <a:t> cultural system:</a:t>
            </a:r>
          </a:p>
          <a:p>
            <a:pPr lvl="1"/>
            <a:r>
              <a:rPr lang="en-US" dirty="0"/>
              <a:t> people who are most gender stereotypical in self-conceptions end up in the most gender segregated occupations </a:t>
            </a:r>
          </a:p>
          <a:p>
            <a:r>
              <a:rPr lang="en-US" dirty="0"/>
              <a:t> slightly stronger effect for women than men </a:t>
            </a:r>
          </a:p>
          <a:p>
            <a:pPr lvl="1"/>
            <a:r>
              <a:rPr lang="en-US" dirty="0"/>
              <a:t> dovetails with some interesting work on boundary violations of gender for men vs. women </a:t>
            </a:r>
          </a:p>
          <a:p>
            <a:pPr lvl="1"/>
            <a:r>
              <a:rPr lang="en-US" dirty="0"/>
              <a:t> also general societal trends at making women more like men rather than vice versa </a:t>
            </a:r>
          </a:p>
        </p:txBody>
      </p:sp>
    </p:spTree>
    <p:extLst>
      <p:ext uri="{BB962C8B-B14F-4D97-AF65-F5344CB8AC3E}">
        <p14:creationId xmlns:p14="http://schemas.microsoft.com/office/powerpoint/2010/main" val="3446579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AAE2-1457-9F0C-2A65-AE58D662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implications?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9312-4E73-9441-BE77-C33C2AF37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3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2FC7-93BE-211E-1B1A-00B17FFF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wage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6B122-09E5-9FD9-6C3E-041CA26C4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C2E157-4E8F-C93B-5ECA-F93C07324262}"/>
              </a:ext>
            </a:extLst>
          </p:cNvPr>
          <p:cNvSpPr/>
          <p:nvPr/>
        </p:nvSpPr>
        <p:spPr>
          <a:xfrm>
            <a:off x="1271587" y="3822698"/>
            <a:ext cx="2214563" cy="134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Woman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9E07BE-8CEB-794B-C600-4C314F791E18}"/>
              </a:ext>
            </a:extLst>
          </p:cNvPr>
          <p:cNvCxnSpPr>
            <a:cxnSpLocks/>
          </p:cNvCxnSpPr>
          <p:nvPr/>
        </p:nvCxnSpPr>
        <p:spPr>
          <a:xfrm>
            <a:off x="3458170" y="4494210"/>
            <a:ext cx="4862514" cy="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7F7E16A-0B7C-C03A-12A6-31F4D517BA94}"/>
              </a:ext>
            </a:extLst>
          </p:cNvPr>
          <p:cNvSpPr/>
          <p:nvPr/>
        </p:nvSpPr>
        <p:spPr>
          <a:xfrm>
            <a:off x="8348665" y="3871910"/>
            <a:ext cx="2214562" cy="134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Wages</a:t>
            </a:r>
          </a:p>
        </p:txBody>
      </p:sp>
      <p:sp>
        <p:nvSpPr>
          <p:cNvPr id="17" name="Minus 16">
            <a:extLst>
              <a:ext uri="{FF2B5EF4-FFF2-40B4-BE49-F238E27FC236}">
                <a16:creationId xmlns:a16="http://schemas.microsoft.com/office/drawing/2014/main" id="{501C23F9-A6B7-71BE-602C-F80AE479CBA3}"/>
              </a:ext>
            </a:extLst>
          </p:cNvPr>
          <p:cNvSpPr/>
          <p:nvPr/>
        </p:nvSpPr>
        <p:spPr>
          <a:xfrm>
            <a:off x="5554861" y="3765553"/>
            <a:ext cx="669131" cy="728657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5B2EBC-395D-0B90-B290-4CDAAAE4A3B5}"/>
              </a:ext>
            </a:extLst>
          </p:cNvPr>
          <p:cNvSpPr/>
          <p:nvPr/>
        </p:nvSpPr>
        <p:spPr>
          <a:xfrm>
            <a:off x="4810126" y="1662511"/>
            <a:ext cx="2214562" cy="134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discrimination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A55808-AAE8-A2AD-336C-991602BD478A}"/>
              </a:ext>
            </a:extLst>
          </p:cNvPr>
          <p:cNvCxnSpPr>
            <a:stCxn id="4" idx="0"/>
          </p:cNvCxnSpPr>
          <p:nvPr/>
        </p:nvCxnSpPr>
        <p:spPr>
          <a:xfrm>
            <a:off x="2336898" y="3765553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EFC2BA-849C-B220-A73F-F6459A03478E}"/>
              </a:ext>
            </a:extLst>
          </p:cNvPr>
          <p:cNvCxnSpPr/>
          <p:nvPr/>
        </p:nvCxnSpPr>
        <p:spPr>
          <a:xfrm>
            <a:off x="2378868" y="3765553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689C04-7B94-29CB-5BD7-D99D3C4AFC65}"/>
              </a:ext>
            </a:extLst>
          </p:cNvPr>
          <p:cNvCxnSpPr>
            <a:cxnSpLocks/>
          </p:cNvCxnSpPr>
          <p:nvPr/>
        </p:nvCxnSpPr>
        <p:spPr>
          <a:xfrm flipV="1">
            <a:off x="2378868" y="2419345"/>
            <a:ext cx="2385420" cy="1346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405D6E-3A88-73B4-A344-D02E81CAC23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024688" y="2284408"/>
            <a:ext cx="2431258" cy="1587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Minus 22">
            <a:extLst>
              <a:ext uri="{FF2B5EF4-FFF2-40B4-BE49-F238E27FC236}">
                <a16:creationId xmlns:a16="http://schemas.microsoft.com/office/drawing/2014/main" id="{C386C5F6-AC48-6BC7-8679-BA5C57284722}"/>
              </a:ext>
            </a:extLst>
          </p:cNvPr>
          <p:cNvSpPr/>
          <p:nvPr/>
        </p:nvSpPr>
        <p:spPr>
          <a:xfrm rot="2265709">
            <a:off x="8168284" y="2390990"/>
            <a:ext cx="669131" cy="728657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23">
            <a:extLst>
              <a:ext uri="{FF2B5EF4-FFF2-40B4-BE49-F238E27FC236}">
                <a16:creationId xmlns:a16="http://schemas.microsoft.com/office/drawing/2014/main" id="{52B8FBA6-BBDD-B0F0-635B-4D3B958A784D}"/>
              </a:ext>
            </a:extLst>
          </p:cNvPr>
          <p:cNvSpPr/>
          <p:nvPr/>
        </p:nvSpPr>
        <p:spPr>
          <a:xfrm rot="20001541">
            <a:off x="3053877" y="2279489"/>
            <a:ext cx="808586" cy="785547"/>
          </a:xfrm>
          <a:prstGeom prst="math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D91E1C-B5B3-D376-BAD1-F597A07AE869}"/>
              </a:ext>
            </a:extLst>
          </p:cNvPr>
          <p:cNvSpPr/>
          <p:nvPr/>
        </p:nvSpPr>
        <p:spPr>
          <a:xfrm>
            <a:off x="4810126" y="5360585"/>
            <a:ext cx="2214563" cy="134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occupation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196FCA-4C1A-2154-6743-CF7B7DCF76FA}"/>
              </a:ext>
            </a:extLst>
          </p:cNvPr>
          <p:cNvCxnSpPr>
            <a:cxnSpLocks/>
          </p:cNvCxnSpPr>
          <p:nvPr/>
        </p:nvCxnSpPr>
        <p:spPr>
          <a:xfrm>
            <a:off x="2316358" y="5218118"/>
            <a:ext cx="2447930" cy="958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C3798D-AF10-E455-1EBA-27924461A765}"/>
              </a:ext>
            </a:extLst>
          </p:cNvPr>
          <p:cNvCxnSpPr>
            <a:cxnSpLocks/>
          </p:cNvCxnSpPr>
          <p:nvPr/>
        </p:nvCxnSpPr>
        <p:spPr>
          <a:xfrm flipV="1">
            <a:off x="7008611" y="5294510"/>
            <a:ext cx="2549727" cy="833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CCF562-5826-1F86-7CE6-9BAC71969965}"/>
              </a:ext>
            </a:extLst>
          </p:cNvPr>
          <p:cNvCxnSpPr>
            <a:cxnSpLocks/>
          </p:cNvCxnSpPr>
          <p:nvPr/>
        </p:nvCxnSpPr>
        <p:spPr>
          <a:xfrm flipV="1">
            <a:off x="5888236" y="3011885"/>
            <a:ext cx="29171" cy="2365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Plus 18">
            <a:extLst>
              <a:ext uri="{FF2B5EF4-FFF2-40B4-BE49-F238E27FC236}">
                <a16:creationId xmlns:a16="http://schemas.microsoft.com/office/drawing/2014/main" id="{181CB565-991F-BA31-ECD3-D09D9AB3E89D}"/>
              </a:ext>
            </a:extLst>
          </p:cNvPr>
          <p:cNvSpPr/>
          <p:nvPr/>
        </p:nvSpPr>
        <p:spPr>
          <a:xfrm rot="1826877">
            <a:off x="2516387" y="5532295"/>
            <a:ext cx="808586" cy="785547"/>
          </a:xfrm>
          <a:prstGeom prst="math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20">
            <a:extLst>
              <a:ext uri="{FF2B5EF4-FFF2-40B4-BE49-F238E27FC236}">
                <a16:creationId xmlns:a16="http://schemas.microsoft.com/office/drawing/2014/main" id="{6B030CBD-94E9-5F29-DEC9-A46E90F6FE19}"/>
              </a:ext>
            </a:extLst>
          </p:cNvPr>
          <p:cNvSpPr/>
          <p:nvPr/>
        </p:nvSpPr>
        <p:spPr>
          <a:xfrm rot="20458858">
            <a:off x="8115711" y="5892210"/>
            <a:ext cx="669131" cy="728657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DC0806-D386-BE0E-4C00-3EF9C50BCE71}"/>
              </a:ext>
            </a:extLst>
          </p:cNvPr>
          <p:cNvSpPr/>
          <p:nvPr/>
        </p:nvSpPr>
        <p:spPr>
          <a:xfrm>
            <a:off x="9558338" y="315715"/>
            <a:ext cx="1585912" cy="126126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Thorny issue!!!</a:t>
            </a:r>
          </a:p>
        </p:txBody>
      </p:sp>
    </p:spTree>
    <p:extLst>
      <p:ext uri="{BB962C8B-B14F-4D97-AF65-F5344CB8AC3E}">
        <p14:creationId xmlns:p14="http://schemas.microsoft.com/office/powerpoint/2010/main" val="311757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D4BE-0D2C-65B4-AB08-54751FC2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different possible pathways…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FAAE2-F66C-1349-4072-1CE89C17F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Direct discrimination </a:t>
            </a:r>
          </a:p>
          <a:p>
            <a:r>
              <a:rPr lang="en-US" dirty="0"/>
              <a:t> Preferences </a:t>
            </a:r>
          </a:p>
          <a:p>
            <a:r>
              <a:rPr lang="en-US" dirty="0"/>
              <a:t> Job features </a:t>
            </a:r>
          </a:p>
          <a:p>
            <a:r>
              <a:rPr lang="en-US" dirty="0"/>
              <a:t> Skills </a:t>
            </a:r>
          </a:p>
          <a:p>
            <a:r>
              <a:rPr lang="en-US" dirty="0"/>
              <a:t> …etc. </a:t>
            </a:r>
          </a:p>
        </p:txBody>
      </p:sp>
    </p:spTree>
    <p:extLst>
      <p:ext uri="{BB962C8B-B14F-4D97-AF65-F5344CB8AC3E}">
        <p14:creationId xmlns:p14="http://schemas.microsoft.com/office/powerpoint/2010/main" val="220913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FA06-8FE7-5A7E-A7AF-4858762E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Difficult to determine what percentage of each pathway is the ‘biggest’ contributor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9C783-2A1F-17C6-9058-432A86CC0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Because of collider bias</a:t>
            </a:r>
          </a:p>
        </p:txBody>
      </p:sp>
      <p:pic>
        <p:nvPicPr>
          <p:cNvPr id="4" name="Picture 2" descr="Collider bias - Catalog of Bias">
            <a:extLst>
              <a:ext uri="{FF2B5EF4-FFF2-40B4-BE49-F238E27FC236}">
                <a16:creationId xmlns:a16="http://schemas.microsoft.com/office/drawing/2014/main" id="{53DE4948-748D-AF8B-B06D-E1DC2F983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1563" y="2385716"/>
            <a:ext cx="9168874" cy="391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00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BF3D-BFE5-9862-FF69-77740CD7C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3564-B05A-4853-BCF6-990027DEF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undefined">
            <a:extLst>
              <a:ext uri="{FF2B5EF4-FFF2-40B4-BE49-F238E27FC236}">
                <a16:creationId xmlns:a16="http://schemas.microsoft.com/office/drawing/2014/main" id="{5CDA6217-D694-F33F-C653-2BF25CF7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42875"/>
            <a:ext cx="88900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33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6" name="Rectangle 108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47" name="Rectangle 109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148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149" name="Freeform: Shape 109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Freeform: Shape 109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1" name="Freeform: Shape 109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2" name="Freeform: Shape 109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3" name="Freeform: Shape 110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Freeform: Shape 110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DFFBE5-D851-2FFE-4FEC-C3D34DAE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kern="1200" dirty="0">
                <a:latin typeface="+mj-lt"/>
                <a:ea typeface="+mj-ea"/>
                <a:cs typeface="+mj-cs"/>
              </a:rPr>
              <a:t>How did </a:t>
            </a:r>
            <a:r>
              <a:rPr lang="en-US" sz="3700" b="1" kern="1200" dirty="0">
                <a:latin typeface="+mj-lt"/>
                <a:ea typeface="+mj-ea"/>
                <a:cs typeface="+mj-cs"/>
              </a:rPr>
              <a:t>you</a:t>
            </a:r>
            <a:r>
              <a:rPr lang="en-US" sz="3700" kern="1200" dirty="0">
                <a:latin typeface="+mj-lt"/>
                <a:ea typeface="+mj-ea"/>
                <a:cs typeface="+mj-cs"/>
              </a:rPr>
              <a:t> decide what you want to do?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CA484-C070-B9CB-51CB-3436920B7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grpSp>
        <p:nvGrpSpPr>
          <p:cNvPr id="1155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156" name="Freeform: Shape 110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10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57" name="Freeform: Shape 110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8" name="Freeform: Shape 110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9" name="Freeform: Shape 110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0" name="Freeform: Shape 111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1" name="Freeform: Shape 111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2" name="Freeform: Shape 111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3" name="Freeform: Shape 111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64" name="Freeform: Shape 110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358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E4F5B0-2D3F-6ADF-BFB5-7675BD4C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en-US" dirty="0"/>
              <a:t>Career tests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2AE300-71E7-44B2-6F3A-3F4243214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r>
              <a:rPr lang="en-US" sz="1800" dirty="0"/>
              <a:t>Personality – work fulfillment </a:t>
            </a:r>
          </a:p>
          <a:p>
            <a:r>
              <a:rPr lang="en-US" sz="1800" dirty="0"/>
              <a:t>Career as a way of expressing yourself</a:t>
            </a:r>
          </a:p>
        </p:txBody>
      </p:sp>
      <p:pic>
        <p:nvPicPr>
          <p:cNvPr id="5" name="Picture 6" descr="Find Your Field - The New York Times">
            <a:extLst>
              <a:ext uri="{FF2B5EF4-FFF2-40B4-BE49-F238E27FC236}">
                <a16:creationId xmlns:a16="http://schemas.microsoft.com/office/drawing/2014/main" id="{C2837FA6-F842-E140-3AD5-F51852776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2903" y="783673"/>
            <a:ext cx="6387190" cy="528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78287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809</Words>
  <Application>Microsoft Macintosh PowerPoint</Application>
  <PresentationFormat>Widescreen</PresentationFormat>
  <Paragraphs>162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Avenir Next LT Pro</vt:lpstr>
      <vt:lpstr>AvenirNext LT Pro Medium</vt:lpstr>
      <vt:lpstr>Posterama</vt:lpstr>
      <vt:lpstr>ExploreVTI</vt:lpstr>
      <vt:lpstr>Maintenance of gender segregation: Self-expression</vt:lpstr>
      <vt:lpstr>Gender wage gap</vt:lpstr>
      <vt:lpstr>Gender wage gap</vt:lpstr>
      <vt:lpstr>Gender wage gap</vt:lpstr>
      <vt:lpstr>Many different possible pathways…</vt:lpstr>
      <vt:lpstr>Difficult to determine what percentage of each pathway is the ‘biggest’ contributor</vt:lpstr>
      <vt:lpstr>PowerPoint Presentation</vt:lpstr>
      <vt:lpstr>How did you decide what you want to do?</vt:lpstr>
      <vt:lpstr>Career tests</vt:lpstr>
      <vt:lpstr>Late capitalism college institutions </vt:lpstr>
      <vt:lpstr>Late capitalism college institutions </vt:lpstr>
      <vt:lpstr>Self-expressive mechanism</vt:lpstr>
      <vt:lpstr>Gender doesn’t matter?</vt:lpstr>
      <vt:lpstr>Confounder: traits &amp; characteristics are gendered!</vt:lpstr>
      <vt:lpstr>Gender does matter</vt:lpstr>
      <vt:lpstr>ACT of Self works with this argument</vt:lpstr>
      <vt:lpstr>Data</vt:lpstr>
      <vt:lpstr>Dependent Variable:</vt:lpstr>
      <vt:lpstr>Dependent Variable:</vt:lpstr>
      <vt:lpstr>Independent Variable:</vt:lpstr>
      <vt:lpstr>Independent Variable:</vt:lpstr>
      <vt:lpstr>Independent Variable:</vt:lpstr>
      <vt:lpstr>Independent Variable:</vt:lpstr>
      <vt:lpstr>Independent Variable:</vt:lpstr>
      <vt:lpstr>Independent Variable:</vt:lpstr>
      <vt:lpstr>Controls</vt:lpstr>
      <vt:lpstr>Controls</vt:lpstr>
      <vt:lpstr>Controls</vt:lpstr>
      <vt:lpstr>Results</vt:lpstr>
      <vt:lpstr>Results</vt:lpstr>
      <vt:lpstr>Gender works “invisibly”:  By shaping career choices to fit with gendered selves</vt:lpstr>
      <vt:lpstr>Theoretical implications</vt:lpstr>
      <vt:lpstr>Precarious sexuality</vt:lpstr>
      <vt:lpstr>Theoretical implications</vt:lpstr>
      <vt:lpstr>Policy implications?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Maintenance of gender segregation: Self-expression</dc:title>
  <dc:creator>Em Maloney</dc:creator>
  <cp:lastModifiedBy>Em Maloney</cp:lastModifiedBy>
  <cp:revision>6</cp:revision>
  <dcterms:created xsi:type="dcterms:W3CDTF">2023-03-23T17:22:39Z</dcterms:created>
  <dcterms:modified xsi:type="dcterms:W3CDTF">2023-03-24T15:51:19Z</dcterms:modified>
</cp:coreProperties>
</file>