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75"/>
  </p:notesMasterIdLst>
  <p:sldIdLst>
    <p:sldId id="256" r:id="rId2"/>
    <p:sldId id="283" r:id="rId3"/>
    <p:sldId id="257" r:id="rId4"/>
    <p:sldId id="284" r:id="rId5"/>
    <p:sldId id="259" r:id="rId6"/>
    <p:sldId id="302" r:id="rId7"/>
    <p:sldId id="306" r:id="rId8"/>
    <p:sldId id="307" r:id="rId9"/>
    <p:sldId id="262" r:id="rId10"/>
    <p:sldId id="308" r:id="rId11"/>
    <p:sldId id="260" r:id="rId12"/>
    <p:sldId id="285" r:id="rId13"/>
    <p:sldId id="287" r:id="rId14"/>
    <p:sldId id="288" r:id="rId15"/>
    <p:sldId id="261" r:id="rId16"/>
    <p:sldId id="263" r:id="rId17"/>
    <p:sldId id="266" r:id="rId18"/>
    <p:sldId id="267" r:id="rId19"/>
    <p:sldId id="265" r:id="rId20"/>
    <p:sldId id="289" r:id="rId21"/>
    <p:sldId id="258" r:id="rId22"/>
    <p:sldId id="268" r:id="rId23"/>
    <p:sldId id="279" r:id="rId24"/>
    <p:sldId id="280" r:id="rId25"/>
    <p:sldId id="269" r:id="rId26"/>
    <p:sldId id="273" r:id="rId27"/>
    <p:sldId id="278" r:id="rId28"/>
    <p:sldId id="274" r:id="rId29"/>
    <p:sldId id="275" r:id="rId30"/>
    <p:sldId id="276" r:id="rId31"/>
    <p:sldId id="270" r:id="rId32"/>
    <p:sldId id="290" r:id="rId33"/>
    <p:sldId id="291" r:id="rId34"/>
    <p:sldId id="323" r:id="rId35"/>
    <p:sldId id="292" r:id="rId36"/>
    <p:sldId id="295" r:id="rId37"/>
    <p:sldId id="293" r:id="rId38"/>
    <p:sldId id="296" r:id="rId39"/>
    <p:sldId id="309" r:id="rId40"/>
    <p:sldId id="281" r:id="rId41"/>
    <p:sldId id="272" r:id="rId42"/>
    <p:sldId id="298" r:id="rId43"/>
    <p:sldId id="311" r:id="rId44"/>
    <p:sldId id="325" r:id="rId45"/>
    <p:sldId id="327" r:id="rId46"/>
    <p:sldId id="299" r:id="rId47"/>
    <p:sldId id="300" r:id="rId48"/>
    <p:sldId id="301" r:id="rId49"/>
    <p:sldId id="310" r:id="rId50"/>
    <p:sldId id="297" r:id="rId51"/>
    <p:sldId id="282" r:id="rId52"/>
    <p:sldId id="312" r:id="rId53"/>
    <p:sldId id="314" r:id="rId54"/>
    <p:sldId id="319" r:id="rId55"/>
    <p:sldId id="271" r:id="rId56"/>
    <p:sldId id="313" r:id="rId57"/>
    <p:sldId id="329" r:id="rId58"/>
    <p:sldId id="330" r:id="rId59"/>
    <p:sldId id="331" r:id="rId60"/>
    <p:sldId id="332" r:id="rId61"/>
    <p:sldId id="336" r:id="rId62"/>
    <p:sldId id="315" r:id="rId63"/>
    <p:sldId id="316" r:id="rId64"/>
    <p:sldId id="318" r:id="rId65"/>
    <p:sldId id="317" r:id="rId66"/>
    <p:sldId id="320" r:id="rId67"/>
    <p:sldId id="328" r:id="rId68"/>
    <p:sldId id="333" r:id="rId69"/>
    <p:sldId id="321" r:id="rId70"/>
    <p:sldId id="322" r:id="rId71"/>
    <p:sldId id="326" r:id="rId72"/>
    <p:sldId id="335" r:id="rId73"/>
    <p:sldId id="334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 Maloney" initials="EKM" lastIdx="5" clrIdx="0">
    <p:extLst>
      <p:ext uri="{19B8F6BF-5375-455C-9EA6-DF929625EA0E}">
        <p15:presenceInfo xmlns:p15="http://schemas.microsoft.com/office/powerpoint/2012/main" userId="Em Malo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40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37:01.757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43:09.047" idx="3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43:09.047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5T08:43:09.047" idx="5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Concept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Conceptualization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Operationalization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Educational attainment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Highest degree completed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Educational attainment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Number of years of school completed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Girls’ athletic participation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Involvement in sports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Type of degree/major choice</a:t>
          </a:r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1646C-9C3C-7847-AF8D-8C4306A2B5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16FF39-33CA-834B-8EB9-4143A9B093D5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0D15F4E6-3E62-0045-8A2E-B2E8BBBC3291}" type="parTrans" cxnId="{330C2662-8789-4441-B7E6-F69FC4D24117}">
      <dgm:prSet/>
      <dgm:spPr/>
      <dgm:t>
        <a:bodyPr/>
        <a:lstStyle/>
        <a:p>
          <a:endParaRPr lang="en-US"/>
        </a:p>
      </dgm:t>
    </dgm:pt>
    <dgm:pt modelId="{819864E9-6621-EF47-86B7-3928459254A8}" type="sibTrans" cxnId="{330C2662-8789-4441-B7E6-F69FC4D24117}">
      <dgm:prSet/>
      <dgm:spPr/>
      <dgm:t>
        <a:bodyPr/>
        <a:lstStyle/>
        <a:p>
          <a:endParaRPr lang="en-US"/>
        </a:p>
      </dgm:t>
    </dgm:pt>
    <dgm:pt modelId="{DE99BAE3-AB85-814C-BFAA-B2C630B4E263}">
      <dgm:prSet phldrT="[Text]"/>
      <dgm:spPr/>
      <dgm:t>
        <a:bodyPr/>
        <a:lstStyle/>
        <a:p>
          <a:r>
            <a:rPr lang="en-US" dirty="0"/>
            <a:t>Educational attainment</a:t>
          </a:r>
        </a:p>
      </dgm:t>
    </dgm:pt>
    <dgm:pt modelId="{3E0B57D2-8451-5E46-AAAF-98032806B300}" type="parTrans" cxnId="{BA6D535C-05A0-944B-91A5-5BEE05E42C5F}">
      <dgm:prSet/>
      <dgm:spPr/>
      <dgm:t>
        <a:bodyPr/>
        <a:lstStyle/>
        <a:p>
          <a:endParaRPr lang="en-US"/>
        </a:p>
      </dgm:t>
    </dgm:pt>
    <dgm:pt modelId="{A27EE94B-F33E-D248-BE35-F2713C1E03B6}" type="sibTrans" cxnId="{BA6D535C-05A0-944B-91A5-5BEE05E42C5F}">
      <dgm:prSet/>
      <dgm:spPr/>
      <dgm:t>
        <a:bodyPr/>
        <a:lstStyle/>
        <a:p>
          <a:endParaRPr lang="en-US"/>
        </a:p>
      </dgm:t>
    </dgm:pt>
    <dgm:pt modelId="{23A4D44C-B015-FC46-9AD7-B07B1775E331}">
      <dgm:prSet phldrT="[Text]"/>
      <dgm:spPr/>
      <dgm:t>
        <a:bodyPr/>
        <a:lstStyle/>
        <a:p>
          <a:r>
            <a:rPr lang="en-US" dirty="0"/>
            <a:t>Completed</a:t>
          </a:r>
          <a:r>
            <a:rPr lang="en-US" baseline="0" dirty="0"/>
            <a:t> college (yes/no)</a:t>
          </a:r>
          <a:endParaRPr lang="en-US" dirty="0"/>
        </a:p>
      </dgm:t>
    </dgm:pt>
    <dgm:pt modelId="{D5EFF329-9C34-F04D-9206-9082945AC4C7}" type="parTrans" cxnId="{9ABA70E4-5F1F-C845-A7FE-4EBD7828778E}">
      <dgm:prSet/>
      <dgm:spPr/>
      <dgm:t>
        <a:bodyPr/>
        <a:lstStyle/>
        <a:p>
          <a:endParaRPr lang="en-US"/>
        </a:p>
      </dgm:t>
    </dgm:pt>
    <dgm:pt modelId="{818866A5-67E0-EC40-A232-CA18F55C1769}" type="sibTrans" cxnId="{9ABA70E4-5F1F-C845-A7FE-4EBD7828778E}">
      <dgm:prSet/>
      <dgm:spPr/>
      <dgm:t>
        <a:bodyPr/>
        <a:lstStyle/>
        <a:p>
          <a:endParaRPr lang="en-US"/>
        </a:p>
      </dgm:t>
    </dgm:pt>
    <dgm:pt modelId="{44D97135-A3A3-0A44-8B42-7D9CB9F5A8EC}" type="pres">
      <dgm:prSet presAssocID="{4AF1646C-9C3C-7847-AF8D-8C4306A2B5F5}" presName="Name0" presStyleCnt="0">
        <dgm:presLayoutVars>
          <dgm:dir/>
          <dgm:resizeHandles val="exact"/>
        </dgm:presLayoutVars>
      </dgm:prSet>
      <dgm:spPr/>
    </dgm:pt>
    <dgm:pt modelId="{41637A86-6F0C-824E-BF60-46C8E2AE9183}" type="pres">
      <dgm:prSet presAssocID="{A916FF39-33CA-834B-8EB9-4143A9B093D5}" presName="node" presStyleLbl="node1" presStyleIdx="0" presStyleCnt="3">
        <dgm:presLayoutVars>
          <dgm:bulletEnabled val="1"/>
        </dgm:presLayoutVars>
      </dgm:prSet>
      <dgm:spPr/>
    </dgm:pt>
    <dgm:pt modelId="{B15DE0B3-315A-BD49-9B99-8CF866F95BEA}" type="pres">
      <dgm:prSet presAssocID="{819864E9-6621-EF47-86B7-3928459254A8}" presName="sibTrans" presStyleLbl="sibTrans2D1" presStyleIdx="0" presStyleCnt="2"/>
      <dgm:spPr/>
    </dgm:pt>
    <dgm:pt modelId="{3D367AA0-E46B-6C46-81D2-340A3D1D2475}" type="pres">
      <dgm:prSet presAssocID="{819864E9-6621-EF47-86B7-3928459254A8}" presName="connectorText" presStyleLbl="sibTrans2D1" presStyleIdx="0" presStyleCnt="2"/>
      <dgm:spPr/>
    </dgm:pt>
    <dgm:pt modelId="{911B3F5C-9BBC-9B46-A64C-BFEA76404C91}" type="pres">
      <dgm:prSet presAssocID="{DE99BAE3-AB85-814C-BFAA-B2C630B4E263}" presName="node" presStyleLbl="node1" presStyleIdx="1" presStyleCnt="3">
        <dgm:presLayoutVars>
          <dgm:bulletEnabled val="1"/>
        </dgm:presLayoutVars>
      </dgm:prSet>
      <dgm:spPr/>
    </dgm:pt>
    <dgm:pt modelId="{F8FD1456-E1ED-2C47-8A43-141D0ECEAD6B}" type="pres">
      <dgm:prSet presAssocID="{A27EE94B-F33E-D248-BE35-F2713C1E03B6}" presName="sibTrans" presStyleLbl="sibTrans2D1" presStyleIdx="1" presStyleCnt="2"/>
      <dgm:spPr/>
    </dgm:pt>
    <dgm:pt modelId="{111A3AE2-FCD6-574A-8CAC-1A25F67EA5CC}" type="pres">
      <dgm:prSet presAssocID="{A27EE94B-F33E-D248-BE35-F2713C1E03B6}" presName="connectorText" presStyleLbl="sibTrans2D1" presStyleIdx="1" presStyleCnt="2"/>
      <dgm:spPr/>
    </dgm:pt>
    <dgm:pt modelId="{0ADBEDBD-4404-2943-80B6-3898EB0178B4}" type="pres">
      <dgm:prSet presAssocID="{23A4D44C-B015-FC46-9AD7-B07B1775E331}" presName="node" presStyleLbl="node1" presStyleIdx="2" presStyleCnt="3">
        <dgm:presLayoutVars>
          <dgm:bulletEnabled val="1"/>
        </dgm:presLayoutVars>
      </dgm:prSet>
      <dgm:spPr/>
    </dgm:pt>
  </dgm:ptLst>
  <dgm:cxnLst>
    <dgm:cxn modelId="{208AE60F-4285-D74D-AF09-F2A51121B8DD}" type="presOf" srcId="{819864E9-6621-EF47-86B7-3928459254A8}" destId="{3D367AA0-E46B-6C46-81D2-340A3D1D2475}" srcOrd="1" destOrd="0" presId="urn:microsoft.com/office/officeart/2005/8/layout/process1"/>
    <dgm:cxn modelId="{815A442C-46CB-D94D-8AE6-008C62F993A4}" type="presOf" srcId="{A27EE94B-F33E-D248-BE35-F2713C1E03B6}" destId="{111A3AE2-FCD6-574A-8CAC-1A25F67EA5CC}" srcOrd="1" destOrd="0" presId="urn:microsoft.com/office/officeart/2005/8/layout/process1"/>
    <dgm:cxn modelId="{279C6237-F965-D448-898A-899634E69AFC}" type="presOf" srcId="{23A4D44C-B015-FC46-9AD7-B07B1775E331}" destId="{0ADBEDBD-4404-2943-80B6-3898EB0178B4}" srcOrd="0" destOrd="0" presId="urn:microsoft.com/office/officeart/2005/8/layout/process1"/>
    <dgm:cxn modelId="{BA6D535C-05A0-944B-91A5-5BEE05E42C5F}" srcId="{4AF1646C-9C3C-7847-AF8D-8C4306A2B5F5}" destId="{DE99BAE3-AB85-814C-BFAA-B2C630B4E263}" srcOrd="1" destOrd="0" parTransId="{3E0B57D2-8451-5E46-AAAF-98032806B300}" sibTransId="{A27EE94B-F33E-D248-BE35-F2713C1E03B6}"/>
    <dgm:cxn modelId="{0089EA5F-BE94-AC46-9E46-E41251FEF50D}" type="presOf" srcId="{A27EE94B-F33E-D248-BE35-F2713C1E03B6}" destId="{F8FD1456-E1ED-2C47-8A43-141D0ECEAD6B}" srcOrd="0" destOrd="0" presId="urn:microsoft.com/office/officeart/2005/8/layout/process1"/>
    <dgm:cxn modelId="{330C2662-8789-4441-B7E6-F69FC4D24117}" srcId="{4AF1646C-9C3C-7847-AF8D-8C4306A2B5F5}" destId="{A916FF39-33CA-834B-8EB9-4143A9B093D5}" srcOrd="0" destOrd="0" parTransId="{0D15F4E6-3E62-0045-8A2E-B2E8BBBC3291}" sibTransId="{819864E9-6621-EF47-86B7-3928459254A8}"/>
    <dgm:cxn modelId="{7093F9C9-CBF7-A94D-B5D1-856E945CB59C}" type="presOf" srcId="{A916FF39-33CA-834B-8EB9-4143A9B093D5}" destId="{41637A86-6F0C-824E-BF60-46C8E2AE9183}" srcOrd="0" destOrd="0" presId="urn:microsoft.com/office/officeart/2005/8/layout/process1"/>
    <dgm:cxn modelId="{592D1ED0-3C9E-1744-8AD7-E333414EF851}" type="presOf" srcId="{DE99BAE3-AB85-814C-BFAA-B2C630B4E263}" destId="{911B3F5C-9BBC-9B46-A64C-BFEA76404C91}" srcOrd="0" destOrd="0" presId="urn:microsoft.com/office/officeart/2005/8/layout/process1"/>
    <dgm:cxn modelId="{9ABA70E4-5F1F-C845-A7FE-4EBD7828778E}" srcId="{4AF1646C-9C3C-7847-AF8D-8C4306A2B5F5}" destId="{23A4D44C-B015-FC46-9AD7-B07B1775E331}" srcOrd="2" destOrd="0" parTransId="{D5EFF329-9C34-F04D-9206-9082945AC4C7}" sibTransId="{818866A5-67E0-EC40-A232-CA18F55C1769}"/>
    <dgm:cxn modelId="{9AB2D7ED-355D-284D-8479-E2055CC3F540}" type="presOf" srcId="{819864E9-6621-EF47-86B7-3928459254A8}" destId="{B15DE0B3-315A-BD49-9B99-8CF866F95BEA}" srcOrd="0" destOrd="0" presId="urn:microsoft.com/office/officeart/2005/8/layout/process1"/>
    <dgm:cxn modelId="{1D567CF3-E743-EE4E-8879-E7611CDDD86D}" type="presOf" srcId="{4AF1646C-9C3C-7847-AF8D-8C4306A2B5F5}" destId="{44D97135-A3A3-0A44-8B42-7D9CB9F5A8EC}" srcOrd="0" destOrd="0" presId="urn:microsoft.com/office/officeart/2005/8/layout/process1"/>
    <dgm:cxn modelId="{890D8089-74B2-A447-BC29-C3C0DC5C943B}" type="presParOf" srcId="{44D97135-A3A3-0A44-8B42-7D9CB9F5A8EC}" destId="{41637A86-6F0C-824E-BF60-46C8E2AE9183}" srcOrd="0" destOrd="0" presId="urn:microsoft.com/office/officeart/2005/8/layout/process1"/>
    <dgm:cxn modelId="{5124BE79-2BAB-1341-99FB-F29FC1356F22}" type="presParOf" srcId="{44D97135-A3A3-0A44-8B42-7D9CB9F5A8EC}" destId="{B15DE0B3-315A-BD49-9B99-8CF866F95BEA}" srcOrd="1" destOrd="0" presId="urn:microsoft.com/office/officeart/2005/8/layout/process1"/>
    <dgm:cxn modelId="{EF5AF853-1201-C746-AED5-A723F32437D7}" type="presParOf" srcId="{B15DE0B3-315A-BD49-9B99-8CF866F95BEA}" destId="{3D367AA0-E46B-6C46-81D2-340A3D1D2475}" srcOrd="0" destOrd="0" presId="urn:microsoft.com/office/officeart/2005/8/layout/process1"/>
    <dgm:cxn modelId="{0A7D92ED-B540-834C-A1F9-5D8343968D13}" type="presParOf" srcId="{44D97135-A3A3-0A44-8B42-7D9CB9F5A8EC}" destId="{911B3F5C-9BBC-9B46-A64C-BFEA76404C91}" srcOrd="2" destOrd="0" presId="urn:microsoft.com/office/officeart/2005/8/layout/process1"/>
    <dgm:cxn modelId="{075711DE-1E58-FD40-9AEF-337288809420}" type="presParOf" srcId="{44D97135-A3A3-0A44-8B42-7D9CB9F5A8EC}" destId="{F8FD1456-E1ED-2C47-8A43-141D0ECEAD6B}" srcOrd="3" destOrd="0" presId="urn:microsoft.com/office/officeart/2005/8/layout/process1"/>
    <dgm:cxn modelId="{5B20C566-89C6-1C46-B9D1-601A12531A7D}" type="presParOf" srcId="{F8FD1456-E1ED-2C47-8A43-141D0ECEAD6B}" destId="{111A3AE2-FCD6-574A-8CAC-1A25F67EA5CC}" srcOrd="0" destOrd="0" presId="urn:microsoft.com/office/officeart/2005/8/layout/process1"/>
    <dgm:cxn modelId="{6DECC875-3BE2-2B4D-BA35-009170FD9C7C}" type="presParOf" srcId="{44D97135-A3A3-0A44-8B42-7D9CB9F5A8EC}" destId="{0ADBEDBD-4404-2943-80B6-3898EB0178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2CB957-89D0-42EA-A08D-17E3F0B645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AECC5B-BE2C-4237-91FE-017B60C4F328}">
      <dgm:prSet/>
      <dgm:spPr/>
      <dgm:t>
        <a:bodyPr/>
        <a:lstStyle/>
        <a:p>
          <a:r>
            <a:rPr lang="en-US"/>
            <a:t>Nominal</a:t>
          </a:r>
        </a:p>
      </dgm:t>
    </dgm:pt>
    <dgm:pt modelId="{AF0E1204-4FE3-4700-BA3B-2DBFC26CCB7F}" type="parTrans" cxnId="{414794FA-3C2A-4585-8362-1D3C9141F969}">
      <dgm:prSet/>
      <dgm:spPr/>
      <dgm:t>
        <a:bodyPr/>
        <a:lstStyle/>
        <a:p>
          <a:endParaRPr lang="en-US"/>
        </a:p>
      </dgm:t>
    </dgm:pt>
    <dgm:pt modelId="{C40FAF37-D35E-4D6F-BF97-AD08F09C08CE}" type="sibTrans" cxnId="{414794FA-3C2A-4585-8362-1D3C9141F969}">
      <dgm:prSet/>
      <dgm:spPr/>
      <dgm:t>
        <a:bodyPr/>
        <a:lstStyle/>
        <a:p>
          <a:endParaRPr lang="en-US"/>
        </a:p>
      </dgm:t>
    </dgm:pt>
    <dgm:pt modelId="{E2ECE133-70AC-450F-8A0A-6FFE064B02F6}">
      <dgm:prSet/>
      <dgm:spPr/>
      <dgm:t>
        <a:bodyPr/>
        <a:lstStyle/>
        <a:p>
          <a:r>
            <a:rPr lang="en-US"/>
            <a:t>Interval</a:t>
          </a:r>
        </a:p>
      </dgm:t>
    </dgm:pt>
    <dgm:pt modelId="{1FDDE0ED-2823-404F-8AC9-4ED716A6CC4F}" type="parTrans" cxnId="{F671A7EE-361F-4978-A0AE-0DA48ECEFE11}">
      <dgm:prSet/>
      <dgm:spPr/>
      <dgm:t>
        <a:bodyPr/>
        <a:lstStyle/>
        <a:p>
          <a:endParaRPr lang="en-US"/>
        </a:p>
      </dgm:t>
    </dgm:pt>
    <dgm:pt modelId="{BE03166B-6019-4103-8638-73366CF8431B}" type="sibTrans" cxnId="{F671A7EE-361F-4978-A0AE-0DA48ECEFE11}">
      <dgm:prSet/>
      <dgm:spPr/>
      <dgm:t>
        <a:bodyPr/>
        <a:lstStyle/>
        <a:p>
          <a:endParaRPr lang="en-US"/>
        </a:p>
      </dgm:t>
    </dgm:pt>
    <dgm:pt modelId="{CF130F9C-D1E8-4A28-BEE9-608E2AB9C4B6}">
      <dgm:prSet/>
      <dgm:spPr/>
      <dgm:t>
        <a:bodyPr/>
        <a:lstStyle/>
        <a:p>
          <a:r>
            <a:rPr lang="en-US"/>
            <a:t>Ordinal</a:t>
          </a:r>
        </a:p>
      </dgm:t>
    </dgm:pt>
    <dgm:pt modelId="{90C7DF6B-CF38-4E2E-8E69-E9288F42F3B5}" type="parTrans" cxnId="{913472D1-E69A-428D-A655-3C195F5C2B9A}">
      <dgm:prSet/>
      <dgm:spPr/>
      <dgm:t>
        <a:bodyPr/>
        <a:lstStyle/>
        <a:p>
          <a:endParaRPr lang="en-US"/>
        </a:p>
      </dgm:t>
    </dgm:pt>
    <dgm:pt modelId="{2449E7C6-A707-4EDD-8AB6-FAEBA1670B9F}" type="sibTrans" cxnId="{913472D1-E69A-428D-A655-3C195F5C2B9A}">
      <dgm:prSet/>
      <dgm:spPr/>
      <dgm:t>
        <a:bodyPr/>
        <a:lstStyle/>
        <a:p>
          <a:endParaRPr lang="en-US"/>
        </a:p>
      </dgm:t>
    </dgm:pt>
    <dgm:pt modelId="{2DC8E3E3-C51F-4B52-9362-F5AF960BB2BA}">
      <dgm:prSet/>
      <dgm:spPr/>
      <dgm:t>
        <a:bodyPr/>
        <a:lstStyle/>
        <a:p>
          <a:r>
            <a:rPr lang="en-US"/>
            <a:t>Ratio</a:t>
          </a:r>
        </a:p>
      </dgm:t>
    </dgm:pt>
    <dgm:pt modelId="{E6478A0E-E528-4338-9C3F-B15C8F4D8E4F}" type="parTrans" cxnId="{26A3DE02-46FD-4C6F-A79A-AE09B1478197}">
      <dgm:prSet/>
      <dgm:spPr/>
      <dgm:t>
        <a:bodyPr/>
        <a:lstStyle/>
        <a:p>
          <a:endParaRPr lang="en-US"/>
        </a:p>
      </dgm:t>
    </dgm:pt>
    <dgm:pt modelId="{60903369-600B-4060-AA17-F5C9F94D69DA}" type="sibTrans" cxnId="{26A3DE02-46FD-4C6F-A79A-AE09B1478197}">
      <dgm:prSet/>
      <dgm:spPr/>
      <dgm:t>
        <a:bodyPr/>
        <a:lstStyle/>
        <a:p>
          <a:endParaRPr lang="en-US"/>
        </a:p>
      </dgm:t>
    </dgm:pt>
    <dgm:pt modelId="{7B94754E-7E2C-D646-8FC9-8C0532C9BE4B}" type="pres">
      <dgm:prSet presAssocID="{362CB957-89D0-42EA-A08D-17E3F0B645E9}" presName="linear" presStyleCnt="0">
        <dgm:presLayoutVars>
          <dgm:dir/>
          <dgm:animLvl val="lvl"/>
          <dgm:resizeHandles val="exact"/>
        </dgm:presLayoutVars>
      </dgm:prSet>
      <dgm:spPr/>
    </dgm:pt>
    <dgm:pt modelId="{DB064A48-807C-904B-9C87-09DAAB4EDB64}" type="pres">
      <dgm:prSet presAssocID="{74AECC5B-BE2C-4237-91FE-017B60C4F328}" presName="parentLin" presStyleCnt="0"/>
      <dgm:spPr/>
    </dgm:pt>
    <dgm:pt modelId="{02F492E6-A663-6A4F-B3BA-79E6C3C2A3CC}" type="pres">
      <dgm:prSet presAssocID="{74AECC5B-BE2C-4237-91FE-017B60C4F328}" presName="parentLeftMargin" presStyleLbl="node1" presStyleIdx="0" presStyleCnt="4"/>
      <dgm:spPr/>
    </dgm:pt>
    <dgm:pt modelId="{EC09C921-901B-2041-A3FB-361933A88B9A}" type="pres">
      <dgm:prSet presAssocID="{74AECC5B-BE2C-4237-91FE-017B60C4F3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5162D8-61A6-CE43-9620-9988E585AA67}" type="pres">
      <dgm:prSet presAssocID="{74AECC5B-BE2C-4237-91FE-017B60C4F328}" presName="negativeSpace" presStyleCnt="0"/>
      <dgm:spPr/>
    </dgm:pt>
    <dgm:pt modelId="{DCFB8199-DBAF-A745-BB00-22D9CFCC1801}" type="pres">
      <dgm:prSet presAssocID="{74AECC5B-BE2C-4237-91FE-017B60C4F328}" presName="childText" presStyleLbl="conFgAcc1" presStyleIdx="0" presStyleCnt="4">
        <dgm:presLayoutVars>
          <dgm:bulletEnabled val="1"/>
        </dgm:presLayoutVars>
      </dgm:prSet>
      <dgm:spPr/>
    </dgm:pt>
    <dgm:pt modelId="{0B9B69FD-96FA-8147-8AE5-0AE1AE0810FA}" type="pres">
      <dgm:prSet presAssocID="{C40FAF37-D35E-4D6F-BF97-AD08F09C08CE}" presName="spaceBetweenRectangles" presStyleCnt="0"/>
      <dgm:spPr/>
    </dgm:pt>
    <dgm:pt modelId="{15CD980A-6ABC-834C-932D-D8F5431ED3A6}" type="pres">
      <dgm:prSet presAssocID="{E2ECE133-70AC-450F-8A0A-6FFE064B02F6}" presName="parentLin" presStyleCnt="0"/>
      <dgm:spPr/>
    </dgm:pt>
    <dgm:pt modelId="{14F56600-EC40-FF40-8554-D72BC41196B5}" type="pres">
      <dgm:prSet presAssocID="{E2ECE133-70AC-450F-8A0A-6FFE064B02F6}" presName="parentLeftMargin" presStyleLbl="node1" presStyleIdx="0" presStyleCnt="4"/>
      <dgm:spPr/>
    </dgm:pt>
    <dgm:pt modelId="{FEA3ED90-8E71-A84D-AFCA-77C8849CDFD6}" type="pres">
      <dgm:prSet presAssocID="{E2ECE133-70AC-450F-8A0A-6FFE064B02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072387-4964-6C41-A60A-84934B2CFD7B}" type="pres">
      <dgm:prSet presAssocID="{E2ECE133-70AC-450F-8A0A-6FFE064B02F6}" presName="negativeSpace" presStyleCnt="0"/>
      <dgm:spPr/>
    </dgm:pt>
    <dgm:pt modelId="{D1A35832-A1A6-154B-B4AE-4DD02B14AB3C}" type="pres">
      <dgm:prSet presAssocID="{E2ECE133-70AC-450F-8A0A-6FFE064B02F6}" presName="childText" presStyleLbl="conFgAcc1" presStyleIdx="1" presStyleCnt="4">
        <dgm:presLayoutVars>
          <dgm:bulletEnabled val="1"/>
        </dgm:presLayoutVars>
      </dgm:prSet>
      <dgm:spPr/>
    </dgm:pt>
    <dgm:pt modelId="{88E6C879-6077-D449-BFD7-71657B07A231}" type="pres">
      <dgm:prSet presAssocID="{BE03166B-6019-4103-8638-73366CF8431B}" presName="spaceBetweenRectangles" presStyleCnt="0"/>
      <dgm:spPr/>
    </dgm:pt>
    <dgm:pt modelId="{FDB443AA-E00F-004D-AC84-3804F81D0B60}" type="pres">
      <dgm:prSet presAssocID="{CF130F9C-D1E8-4A28-BEE9-608E2AB9C4B6}" presName="parentLin" presStyleCnt="0"/>
      <dgm:spPr/>
    </dgm:pt>
    <dgm:pt modelId="{CFB8B51A-9FAC-8142-94C6-DBB92CB620AC}" type="pres">
      <dgm:prSet presAssocID="{CF130F9C-D1E8-4A28-BEE9-608E2AB9C4B6}" presName="parentLeftMargin" presStyleLbl="node1" presStyleIdx="1" presStyleCnt="4"/>
      <dgm:spPr/>
    </dgm:pt>
    <dgm:pt modelId="{0A5D705D-8DCD-5048-AEEF-835D6A366B09}" type="pres">
      <dgm:prSet presAssocID="{CF130F9C-D1E8-4A28-BEE9-608E2AB9C4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279BB9-59BD-5342-9BA6-5D1DF904283C}" type="pres">
      <dgm:prSet presAssocID="{CF130F9C-D1E8-4A28-BEE9-608E2AB9C4B6}" presName="negativeSpace" presStyleCnt="0"/>
      <dgm:spPr/>
    </dgm:pt>
    <dgm:pt modelId="{7EE10CB1-3A26-2A4F-A4DB-B1AD25709FC6}" type="pres">
      <dgm:prSet presAssocID="{CF130F9C-D1E8-4A28-BEE9-608E2AB9C4B6}" presName="childText" presStyleLbl="conFgAcc1" presStyleIdx="2" presStyleCnt="4">
        <dgm:presLayoutVars>
          <dgm:bulletEnabled val="1"/>
        </dgm:presLayoutVars>
      </dgm:prSet>
      <dgm:spPr/>
    </dgm:pt>
    <dgm:pt modelId="{33C49634-3002-6F4B-9289-1E0F3E0B777D}" type="pres">
      <dgm:prSet presAssocID="{2449E7C6-A707-4EDD-8AB6-FAEBA1670B9F}" presName="spaceBetweenRectangles" presStyleCnt="0"/>
      <dgm:spPr/>
    </dgm:pt>
    <dgm:pt modelId="{245F2F3D-8A7D-3D41-905F-3C96EB0DD2CF}" type="pres">
      <dgm:prSet presAssocID="{2DC8E3E3-C51F-4B52-9362-F5AF960BB2BA}" presName="parentLin" presStyleCnt="0"/>
      <dgm:spPr/>
    </dgm:pt>
    <dgm:pt modelId="{1D1D653C-875D-4D43-834F-B0887FD0B37B}" type="pres">
      <dgm:prSet presAssocID="{2DC8E3E3-C51F-4B52-9362-F5AF960BB2BA}" presName="parentLeftMargin" presStyleLbl="node1" presStyleIdx="2" presStyleCnt="4"/>
      <dgm:spPr/>
    </dgm:pt>
    <dgm:pt modelId="{152B38D9-6439-6F49-B560-751592EB2A8F}" type="pres">
      <dgm:prSet presAssocID="{2DC8E3E3-C51F-4B52-9362-F5AF960BB2B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F778064-D843-894D-9FD1-79ED3CD3A8F9}" type="pres">
      <dgm:prSet presAssocID="{2DC8E3E3-C51F-4B52-9362-F5AF960BB2BA}" presName="negativeSpace" presStyleCnt="0"/>
      <dgm:spPr/>
    </dgm:pt>
    <dgm:pt modelId="{0FAF5A5B-B9C7-1146-9CCE-0F36A350331F}" type="pres">
      <dgm:prSet presAssocID="{2DC8E3E3-C51F-4B52-9362-F5AF960BB2B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6A3DE02-46FD-4C6F-A79A-AE09B1478197}" srcId="{362CB957-89D0-42EA-A08D-17E3F0B645E9}" destId="{2DC8E3E3-C51F-4B52-9362-F5AF960BB2BA}" srcOrd="3" destOrd="0" parTransId="{E6478A0E-E528-4338-9C3F-B15C8F4D8E4F}" sibTransId="{60903369-600B-4060-AA17-F5C9F94D69DA}"/>
    <dgm:cxn modelId="{B381292C-8F39-4744-866F-A0F69318CC39}" type="presOf" srcId="{E2ECE133-70AC-450F-8A0A-6FFE064B02F6}" destId="{14F56600-EC40-FF40-8554-D72BC41196B5}" srcOrd="0" destOrd="0" presId="urn:microsoft.com/office/officeart/2005/8/layout/list1"/>
    <dgm:cxn modelId="{A13E9A2E-434D-304E-A1C2-0744A97276A4}" type="presOf" srcId="{CF130F9C-D1E8-4A28-BEE9-608E2AB9C4B6}" destId="{0A5D705D-8DCD-5048-AEEF-835D6A366B09}" srcOrd="1" destOrd="0" presId="urn:microsoft.com/office/officeart/2005/8/layout/list1"/>
    <dgm:cxn modelId="{0A9B0438-15F7-3943-A0DA-63BDACC42CF8}" type="presOf" srcId="{362CB957-89D0-42EA-A08D-17E3F0B645E9}" destId="{7B94754E-7E2C-D646-8FC9-8C0532C9BE4B}" srcOrd="0" destOrd="0" presId="urn:microsoft.com/office/officeart/2005/8/layout/list1"/>
    <dgm:cxn modelId="{769FA557-E310-B14C-8B47-9FB5C6459351}" type="presOf" srcId="{E2ECE133-70AC-450F-8A0A-6FFE064B02F6}" destId="{FEA3ED90-8E71-A84D-AFCA-77C8849CDFD6}" srcOrd="1" destOrd="0" presId="urn:microsoft.com/office/officeart/2005/8/layout/list1"/>
    <dgm:cxn modelId="{DF6C8872-3754-ED48-AE23-E2A4154C6678}" type="presOf" srcId="{74AECC5B-BE2C-4237-91FE-017B60C4F328}" destId="{EC09C921-901B-2041-A3FB-361933A88B9A}" srcOrd="1" destOrd="0" presId="urn:microsoft.com/office/officeart/2005/8/layout/list1"/>
    <dgm:cxn modelId="{7E4CDF85-B6FD-ED49-88DD-AFF47A24B111}" type="presOf" srcId="{74AECC5B-BE2C-4237-91FE-017B60C4F328}" destId="{02F492E6-A663-6A4F-B3BA-79E6C3C2A3CC}" srcOrd="0" destOrd="0" presId="urn:microsoft.com/office/officeart/2005/8/layout/list1"/>
    <dgm:cxn modelId="{E56917AE-871C-6449-8F40-C6DA16D38B6D}" type="presOf" srcId="{CF130F9C-D1E8-4A28-BEE9-608E2AB9C4B6}" destId="{CFB8B51A-9FAC-8142-94C6-DBB92CB620AC}" srcOrd="0" destOrd="0" presId="urn:microsoft.com/office/officeart/2005/8/layout/list1"/>
    <dgm:cxn modelId="{B68ABCCD-EB1B-764E-9BF3-7E7953CC8BAE}" type="presOf" srcId="{2DC8E3E3-C51F-4B52-9362-F5AF960BB2BA}" destId="{152B38D9-6439-6F49-B560-751592EB2A8F}" srcOrd="1" destOrd="0" presId="urn:microsoft.com/office/officeart/2005/8/layout/list1"/>
    <dgm:cxn modelId="{913472D1-E69A-428D-A655-3C195F5C2B9A}" srcId="{362CB957-89D0-42EA-A08D-17E3F0B645E9}" destId="{CF130F9C-D1E8-4A28-BEE9-608E2AB9C4B6}" srcOrd="2" destOrd="0" parTransId="{90C7DF6B-CF38-4E2E-8E69-E9288F42F3B5}" sibTransId="{2449E7C6-A707-4EDD-8AB6-FAEBA1670B9F}"/>
    <dgm:cxn modelId="{07D594D2-E13F-2549-B72F-D22DA9CC82EB}" type="presOf" srcId="{2DC8E3E3-C51F-4B52-9362-F5AF960BB2BA}" destId="{1D1D653C-875D-4D43-834F-B0887FD0B37B}" srcOrd="0" destOrd="0" presId="urn:microsoft.com/office/officeart/2005/8/layout/list1"/>
    <dgm:cxn modelId="{F671A7EE-361F-4978-A0AE-0DA48ECEFE11}" srcId="{362CB957-89D0-42EA-A08D-17E3F0B645E9}" destId="{E2ECE133-70AC-450F-8A0A-6FFE064B02F6}" srcOrd="1" destOrd="0" parTransId="{1FDDE0ED-2823-404F-8AC9-4ED716A6CC4F}" sibTransId="{BE03166B-6019-4103-8638-73366CF8431B}"/>
    <dgm:cxn modelId="{414794FA-3C2A-4585-8362-1D3C9141F969}" srcId="{362CB957-89D0-42EA-A08D-17E3F0B645E9}" destId="{74AECC5B-BE2C-4237-91FE-017B60C4F328}" srcOrd="0" destOrd="0" parTransId="{AF0E1204-4FE3-4700-BA3B-2DBFC26CCB7F}" sibTransId="{C40FAF37-D35E-4D6F-BF97-AD08F09C08CE}"/>
    <dgm:cxn modelId="{20CB044F-61F7-944C-A065-C8ABFD329F6A}" type="presParOf" srcId="{7B94754E-7E2C-D646-8FC9-8C0532C9BE4B}" destId="{DB064A48-807C-904B-9C87-09DAAB4EDB64}" srcOrd="0" destOrd="0" presId="urn:microsoft.com/office/officeart/2005/8/layout/list1"/>
    <dgm:cxn modelId="{215E7904-F89D-8442-BBD3-158E71DC6C9A}" type="presParOf" srcId="{DB064A48-807C-904B-9C87-09DAAB4EDB64}" destId="{02F492E6-A663-6A4F-B3BA-79E6C3C2A3CC}" srcOrd="0" destOrd="0" presId="urn:microsoft.com/office/officeart/2005/8/layout/list1"/>
    <dgm:cxn modelId="{92AC7C17-9ADC-5F47-96BF-66E57BF14C8E}" type="presParOf" srcId="{DB064A48-807C-904B-9C87-09DAAB4EDB64}" destId="{EC09C921-901B-2041-A3FB-361933A88B9A}" srcOrd="1" destOrd="0" presId="urn:microsoft.com/office/officeart/2005/8/layout/list1"/>
    <dgm:cxn modelId="{EEF97AEC-660D-B943-B5DD-4A5B964D7E16}" type="presParOf" srcId="{7B94754E-7E2C-D646-8FC9-8C0532C9BE4B}" destId="{495162D8-61A6-CE43-9620-9988E585AA67}" srcOrd="1" destOrd="0" presId="urn:microsoft.com/office/officeart/2005/8/layout/list1"/>
    <dgm:cxn modelId="{2A8D6515-47D6-DF4F-A657-BA8C5289E404}" type="presParOf" srcId="{7B94754E-7E2C-D646-8FC9-8C0532C9BE4B}" destId="{DCFB8199-DBAF-A745-BB00-22D9CFCC1801}" srcOrd="2" destOrd="0" presId="urn:microsoft.com/office/officeart/2005/8/layout/list1"/>
    <dgm:cxn modelId="{FF4444BC-AD74-8441-9D46-39DA98F20D99}" type="presParOf" srcId="{7B94754E-7E2C-D646-8FC9-8C0532C9BE4B}" destId="{0B9B69FD-96FA-8147-8AE5-0AE1AE0810FA}" srcOrd="3" destOrd="0" presId="urn:microsoft.com/office/officeart/2005/8/layout/list1"/>
    <dgm:cxn modelId="{702DEDA4-71FA-3341-BA56-2C03B81DDAD4}" type="presParOf" srcId="{7B94754E-7E2C-D646-8FC9-8C0532C9BE4B}" destId="{15CD980A-6ABC-834C-932D-D8F5431ED3A6}" srcOrd="4" destOrd="0" presId="urn:microsoft.com/office/officeart/2005/8/layout/list1"/>
    <dgm:cxn modelId="{C3D4FC67-3961-734E-A7F7-01AECF3450FA}" type="presParOf" srcId="{15CD980A-6ABC-834C-932D-D8F5431ED3A6}" destId="{14F56600-EC40-FF40-8554-D72BC41196B5}" srcOrd="0" destOrd="0" presId="urn:microsoft.com/office/officeart/2005/8/layout/list1"/>
    <dgm:cxn modelId="{49CDF404-4D62-5749-9804-64542DE1F6C9}" type="presParOf" srcId="{15CD980A-6ABC-834C-932D-D8F5431ED3A6}" destId="{FEA3ED90-8E71-A84D-AFCA-77C8849CDFD6}" srcOrd="1" destOrd="0" presId="urn:microsoft.com/office/officeart/2005/8/layout/list1"/>
    <dgm:cxn modelId="{A6607C65-0940-7A4D-BA10-661CC5019A73}" type="presParOf" srcId="{7B94754E-7E2C-D646-8FC9-8C0532C9BE4B}" destId="{E4072387-4964-6C41-A60A-84934B2CFD7B}" srcOrd="5" destOrd="0" presId="urn:microsoft.com/office/officeart/2005/8/layout/list1"/>
    <dgm:cxn modelId="{4911258B-71A8-BA43-B469-512E60520EA4}" type="presParOf" srcId="{7B94754E-7E2C-D646-8FC9-8C0532C9BE4B}" destId="{D1A35832-A1A6-154B-B4AE-4DD02B14AB3C}" srcOrd="6" destOrd="0" presId="urn:microsoft.com/office/officeart/2005/8/layout/list1"/>
    <dgm:cxn modelId="{2D5EB9DB-FCAF-6144-8380-CBDF45B2A88B}" type="presParOf" srcId="{7B94754E-7E2C-D646-8FC9-8C0532C9BE4B}" destId="{88E6C879-6077-D449-BFD7-71657B07A231}" srcOrd="7" destOrd="0" presId="urn:microsoft.com/office/officeart/2005/8/layout/list1"/>
    <dgm:cxn modelId="{94D80554-E2FD-954E-A062-274BCA84570B}" type="presParOf" srcId="{7B94754E-7E2C-D646-8FC9-8C0532C9BE4B}" destId="{FDB443AA-E00F-004D-AC84-3804F81D0B60}" srcOrd="8" destOrd="0" presId="urn:microsoft.com/office/officeart/2005/8/layout/list1"/>
    <dgm:cxn modelId="{13FCDFDB-DC1C-B446-A48F-7C654C7585C7}" type="presParOf" srcId="{FDB443AA-E00F-004D-AC84-3804F81D0B60}" destId="{CFB8B51A-9FAC-8142-94C6-DBB92CB620AC}" srcOrd="0" destOrd="0" presId="urn:microsoft.com/office/officeart/2005/8/layout/list1"/>
    <dgm:cxn modelId="{DB3FD838-7B8C-9747-8FBD-A6D90974C16C}" type="presParOf" srcId="{FDB443AA-E00F-004D-AC84-3804F81D0B60}" destId="{0A5D705D-8DCD-5048-AEEF-835D6A366B09}" srcOrd="1" destOrd="0" presId="urn:microsoft.com/office/officeart/2005/8/layout/list1"/>
    <dgm:cxn modelId="{137B2185-14A1-AE4B-9997-3736C2E0522B}" type="presParOf" srcId="{7B94754E-7E2C-D646-8FC9-8C0532C9BE4B}" destId="{7D279BB9-59BD-5342-9BA6-5D1DF904283C}" srcOrd="9" destOrd="0" presId="urn:microsoft.com/office/officeart/2005/8/layout/list1"/>
    <dgm:cxn modelId="{B3932FE8-45B4-DB45-BC4F-BD426AD7A2DF}" type="presParOf" srcId="{7B94754E-7E2C-D646-8FC9-8C0532C9BE4B}" destId="{7EE10CB1-3A26-2A4F-A4DB-B1AD25709FC6}" srcOrd="10" destOrd="0" presId="urn:microsoft.com/office/officeart/2005/8/layout/list1"/>
    <dgm:cxn modelId="{8996D6EE-535C-2B4D-A320-1B1DA1D48A3C}" type="presParOf" srcId="{7B94754E-7E2C-D646-8FC9-8C0532C9BE4B}" destId="{33C49634-3002-6F4B-9289-1E0F3E0B777D}" srcOrd="11" destOrd="0" presId="urn:microsoft.com/office/officeart/2005/8/layout/list1"/>
    <dgm:cxn modelId="{BE95384E-BA63-EB4B-B27F-98DDE3E1EB7D}" type="presParOf" srcId="{7B94754E-7E2C-D646-8FC9-8C0532C9BE4B}" destId="{245F2F3D-8A7D-3D41-905F-3C96EB0DD2CF}" srcOrd="12" destOrd="0" presId="urn:microsoft.com/office/officeart/2005/8/layout/list1"/>
    <dgm:cxn modelId="{AF2E591F-4027-0245-AF88-1820A90C6F12}" type="presParOf" srcId="{245F2F3D-8A7D-3D41-905F-3C96EB0DD2CF}" destId="{1D1D653C-875D-4D43-834F-B0887FD0B37B}" srcOrd="0" destOrd="0" presId="urn:microsoft.com/office/officeart/2005/8/layout/list1"/>
    <dgm:cxn modelId="{06BB99A2-F639-3A4E-9C14-8FB9A691C9C4}" type="presParOf" srcId="{245F2F3D-8A7D-3D41-905F-3C96EB0DD2CF}" destId="{152B38D9-6439-6F49-B560-751592EB2A8F}" srcOrd="1" destOrd="0" presId="urn:microsoft.com/office/officeart/2005/8/layout/list1"/>
    <dgm:cxn modelId="{FE5CE61B-550E-954A-B66C-2B1DE5411AFD}" type="presParOf" srcId="{7B94754E-7E2C-D646-8FC9-8C0532C9BE4B}" destId="{2F778064-D843-894D-9FD1-79ED3CD3A8F9}" srcOrd="13" destOrd="0" presId="urn:microsoft.com/office/officeart/2005/8/layout/list1"/>
    <dgm:cxn modelId="{FD015119-5207-4045-9E12-5D64E7BA7007}" type="presParOf" srcId="{7B94754E-7E2C-D646-8FC9-8C0532C9BE4B}" destId="{0FAF5A5B-B9C7-1146-9CCE-0F36A35033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497065-68C0-4C3E-8D18-E7BFF1A94451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74E5605-81D0-4054-8412-769CE8B4E91A}">
      <dgm:prSet/>
      <dgm:spPr/>
      <dgm:t>
        <a:bodyPr/>
        <a:lstStyle/>
        <a:p>
          <a:r>
            <a:rPr lang="en-US"/>
            <a:t>Man </a:t>
          </a:r>
        </a:p>
      </dgm:t>
    </dgm:pt>
    <dgm:pt modelId="{7C0AAB12-6ED0-4C4C-8450-602FF5DFAE5B}" type="parTrans" cxnId="{C0790585-B6C9-4A65-84F4-D7D56A61D780}">
      <dgm:prSet/>
      <dgm:spPr/>
      <dgm:t>
        <a:bodyPr/>
        <a:lstStyle/>
        <a:p>
          <a:endParaRPr lang="en-US"/>
        </a:p>
      </dgm:t>
    </dgm:pt>
    <dgm:pt modelId="{F6D7121C-3ED6-4C46-B2FD-B0417935E8E7}" type="sibTrans" cxnId="{C0790585-B6C9-4A65-84F4-D7D56A61D780}">
      <dgm:prSet/>
      <dgm:spPr/>
      <dgm:t>
        <a:bodyPr/>
        <a:lstStyle/>
        <a:p>
          <a:endParaRPr lang="en-US"/>
        </a:p>
      </dgm:t>
    </dgm:pt>
    <dgm:pt modelId="{6669FE36-CB66-4C1E-9474-DD5BA56B2058}">
      <dgm:prSet/>
      <dgm:spPr/>
      <dgm:t>
        <a:bodyPr/>
        <a:lstStyle/>
        <a:p>
          <a:r>
            <a:rPr lang="en-US"/>
            <a:t>Woman </a:t>
          </a:r>
        </a:p>
      </dgm:t>
    </dgm:pt>
    <dgm:pt modelId="{1DB3D993-7B86-4CA5-8954-C85AC65AFFCE}" type="parTrans" cxnId="{5C663E12-BBAB-4986-B8C1-58F3BE4B24EB}">
      <dgm:prSet/>
      <dgm:spPr/>
      <dgm:t>
        <a:bodyPr/>
        <a:lstStyle/>
        <a:p>
          <a:endParaRPr lang="en-US"/>
        </a:p>
      </dgm:t>
    </dgm:pt>
    <dgm:pt modelId="{F9920BA9-23A9-404F-A578-313430BA9D10}" type="sibTrans" cxnId="{5C663E12-BBAB-4986-B8C1-58F3BE4B24EB}">
      <dgm:prSet/>
      <dgm:spPr/>
      <dgm:t>
        <a:bodyPr/>
        <a:lstStyle/>
        <a:p>
          <a:endParaRPr lang="en-US"/>
        </a:p>
      </dgm:t>
    </dgm:pt>
    <dgm:pt modelId="{53A09F59-B36D-46B5-8131-9A1F8B430192}">
      <dgm:prSet/>
      <dgm:spPr/>
      <dgm:t>
        <a:bodyPr/>
        <a:lstStyle/>
        <a:p>
          <a:r>
            <a:rPr lang="en-US"/>
            <a:t>Non-binary</a:t>
          </a:r>
        </a:p>
      </dgm:t>
    </dgm:pt>
    <dgm:pt modelId="{004567CA-2E4B-4645-A824-61AA1566D0B6}" type="parTrans" cxnId="{7845D724-EF9D-4664-836F-DC1F79582507}">
      <dgm:prSet/>
      <dgm:spPr/>
      <dgm:t>
        <a:bodyPr/>
        <a:lstStyle/>
        <a:p>
          <a:endParaRPr lang="en-US"/>
        </a:p>
      </dgm:t>
    </dgm:pt>
    <dgm:pt modelId="{F19F613A-AB6D-4CE4-A57D-556811EC3B9B}" type="sibTrans" cxnId="{7845D724-EF9D-4664-836F-DC1F79582507}">
      <dgm:prSet/>
      <dgm:spPr/>
      <dgm:t>
        <a:bodyPr/>
        <a:lstStyle/>
        <a:p>
          <a:endParaRPr lang="en-US"/>
        </a:p>
      </dgm:t>
    </dgm:pt>
    <dgm:pt modelId="{EDD364A2-0DB9-9E44-9373-E6165295B0DB}" type="pres">
      <dgm:prSet presAssocID="{F5497065-68C0-4C3E-8D18-E7BFF1A94451}" presName="diagram" presStyleCnt="0">
        <dgm:presLayoutVars>
          <dgm:dir/>
          <dgm:resizeHandles val="exact"/>
        </dgm:presLayoutVars>
      </dgm:prSet>
      <dgm:spPr/>
    </dgm:pt>
    <dgm:pt modelId="{6AFA6538-A55E-0D48-9BBA-DA81A9E0E954}" type="pres">
      <dgm:prSet presAssocID="{274E5605-81D0-4054-8412-769CE8B4E91A}" presName="node" presStyleLbl="node1" presStyleIdx="0" presStyleCnt="3">
        <dgm:presLayoutVars>
          <dgm:bulletEnabled val="1"/>
        </dgm:presLayoutVars>
      </dgm:prSet>
      <dgm:spPr/>
    </dgm:pt>
    <dgm:pt modelId="{12A913CE-A677-6F4D-AAC7-F1732207216A}" type="pres">
      <dgm:prSet presAssocID="{F6D7121C-3ED6-4C46-B2FD-B0417935E8E7}" presName="sibTrans" presStyleCnt="0"/>
      <dgm:spPr/>
    </dgm:pt>
    <dgm:pt modelId="{B5F414B1-F77A-5A42-86C3-DC8E62496F39}" type="pres">
      <dgm:prSet presAssocID="{6669FE36-CB66-4C1E-9474-DD5BA56B2058}" presName="node" presStyleLbl="node1" presStyleIdx="1" presStyleCnt="3">
        <dgm:presLayoutVars>
          <dgm:bulletEnabled val="1"/>
        </dgm:presLayoutVars>
      </dgm:prSet>
      <dgm:spPr/>
    </dgm:pt>
    <dgm:pt modelId="{591017EA-C407-EC4B-B90A-010799315731}" type="pres">
      <dgm:prSet presAssocID="{F9920BA9-23A9-404F-A578-313430BA9D10}" presName="sibTrans" presStyleCnt="0"/>
      <dgm:spPr/>
    </dgm:pt>
    <dgm:pt modelId="{FEB9B21B-629C-0D47-9CF7-D9BC70AD8533}" type="pres">
      <dgm:prSet presAssocID="{53A09F59-B36D-46B5-8131-9A1F8B430192}" presName="node" presStyleLbl="node1" presStyleIdx="2" presStyleCnt="3">
        <dgm:presLayoutVars>
          <dgm:bulletEnabled val="1"/>
        </dgm:presLayoutVars>
      </dgm:prSet>
      <dgm:spPr/>
    </dgm:pt>
  </dgm:ptLst>
  <dgm:cxnLst>
    <dgm:cxn modelId="{5C663E12-BBAB-4986-B8C1-58F3BE4B24EB}" srcId="{F5497065-68C0-4C3E-8D18-E7BFF1A94451}" destId="{6669FE36-CB66-4C1E-9474-DD5BA56B2058}" srcOrd="1" destOrd="0" parTransId="{1DB3D993-7B86-4CA5-8954-C85AC65AFFCE}" sibTransId="{F9920BA9-23A9-404F-A578-313430BA9D10}"/>
    <dgm:cxn modelId="{7845D724-EF9D-4664-836F-DC1F79582507}" srcId="{F5497065-68C0-4C3E-8D18-E7BFF1A94451}" destId="{53A09F59-B36D-46B5-8131-9A1F8B430192}" srcOrd="2" destOrd="0" parTransId="{004567CA-2E4B-4645-A824-61AA1566D0B6}" sibTransId="{F19F613A-AB6D-4CE4-A57D-556811EC3B9B}"/>
    <dgm:cxn modelId="{E8A4187C-17E0-554F-896D-5D7171CE3DAE}" type="presOf" srcId="{274E5605-81D0-4054-8412-769CE8B4E91A}" destId="{6AFA6538-A55E-0D48-9BBA-DA81A9E0E954}" srcOrd="0" destOrd="0" presId="urn:microsoft.com/office/officeart/2005/8/layout/default"/>
    <dgm:cxn modelId="{C0790585-B6C9-4A65-84F4-D7D56A61D780}" srcId="{F5497065-68C0-4C3E-8D18-E7BFF1A94451}" destId="{274E5605-81D0-4054-8412-769CE8B4E91A}" srcOrd="0" destOrd="0" parTransId="{7C0AAB12-6ED0-4C4C-8450-602FF5DFAE5B}" sibTransId="{F6D7121C-3ED6-4C46-B2FD-B0417935E8E7}"/>
    <dgm:cxn modelId="{75FC7194-2741-7342-88F1-3D7DECC14CB3}" type="presOf" srcId="{53A09F59-B36D-46B5-8131-9A1F8B430192}" destId="{FEB9B21B-629C-0D47-9CF7-D9BC70AD8533}" srcOrd="0" destOrd="0" presId="urn:microsoft.com/office/officeart/2005/8/layout/default"/>
    <dgm:cxn modelId="{5D74BDCE-DF20-8E4F-BD38-8BA7B5E3C8A1}" type="presOf" srcId="{F5497065-68C0-4C3E-8D18-E7BFF1A94451}" destId="{EDD364A2-0DB9-9E44-9373-E6165295B0DB}" srcOrd="0" destOrd="0" presId="urn:microsoft.com/office/officeart/2005/8/layout/default"/>
    <dgm:cxn modelId="{9B854AF9-FE85-5B47-93A0-7A6676DE212E}" type="presOf" srcId="{6669FE36-CB66-4C1E-9474-DD5BA56B2058}" destId="{B5F414B1-F77A-5A42-86C3-DC8E62496F39}" srcOrd="0" destOrd="0" presId="urn:microsoft.com/office/officeart/2005/8/layout/default"/>
    <dgm:cxn modelId="{90E914AE-9392-3241-9562-3A0316909DA4}" type="presParOf" srcId="{EDD364A2-0DB9-9E44-9373-E6165295B0DB}" destId="{6AFA6538-A55E-0D48-9BBA-DA81A9E0E954}" srcOrd="0" destOrd="0" presId="urn:microsoft.com/office/officeart/2005/8/layout/default"/>
    <dgm:cxn modelId="{18E03418-244C-D942-A5E2-EB96C7ACD280}" type="presParOf" srcId="{EDD364A2-0DB9-9E44-9373-E6165295B0DB}" destId="{12A913CE-A677-6F4D-AAC7-F1732207216A}" srcOrd="1" destOrd="0" presId="urn:microsoft.com/office/officeart/2005/8/layout/default"/>
    <dgm:cxn modelId="{37F22F1B-7D38-3349-B6FB-96F3410588FD}" type="presParOf" srcId="{EDD364A2-0DB9-9E44-9373-E6165295B0DB}" destId="{B5F414B1-F77A-5A42-86C3-DC8E62496F39}" srcOrd="2" destOrd="0" presId="urn:microsoft.com/office/officeart/2005/8/layout/default"/>
    <dgm:cxn modelId="{8F9C3022-90BD-7A45-9CF1-43B4577BE9B0}" type="presParOf" srcId="{EDD364A2-0DB9-9E44-9373-E6165295B0DB}" destId="{591017EA-C407-EC4B-B90A-010799315731}" srcOrd="3" destOrd="0" presId="urn:microsoft.com/office/officeart/2005/8/layout/default"/>
    <dgm:cxn modelId="{DD0D8D5D-D3CC-3242-9F3D-25067E08F61A}" type="presParOf" srcId="{EDD364A2-0DB9-9E44-9373-E6165295B0DB}" destId="{FEB9B21B-629C-0D47-9CF7-D9BC70AD853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Concept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Conceptualization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Operationalization</a:t>
          </a:r>
        </a:p>
      </dsp:txBody>
      <dsp:txXfrm>
        <a:off x="8673395" y="682618"/>
        <a:ext cx="2966606" cy="1736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Educational attainment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Highest degree completed</a:t>
          </a:r>
        </a:p>
      </dsp:txBody>
      <dsp:txXfrm>
        <a:off x="8673395" y="682618"/>
        <a:ext cx="2966606" cy="1736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Education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Educational attainment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Number of years of school completed</a:t>
          </a:r>
        </a:p>
      </dsp:txBody>
      <dsp:txXfrm>
        <a:off x="8673395" y="682618"/>
        <a:ext cx="2966606" cy="1736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Girls’ athletic participation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Involvement in sports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Type of degree/major choice</a:t>
          </a:r>
        </a:p>
      </dsp:txBody>
      <dsp:txXfrm>
        <a:off x="8673395" y="682618"/>
        <a:ext cx="2966606" cy="173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7A86-6F0C-824E-BF60-46C8E2AE9183}">
      <dsp:nvSpPr>
        <dsp:cNvPr id="0" name=""/>
        <dsp:cNvSpPr/>
      </dsp:nvSpPr>
      <dsp:spPr>
        <a:xfrm>
          <a:off x="10287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</a:t>
          </a:r>
        </a:p>
      </dsp:txBody>
      <dsp:txXfrm>
        <a:off x="64319" y="682618"/>
        <a:ext cx="2966606" cy="1736738"/>
      </dsp:txXfrm>
    </dsp:sp>
    <dsp:sp modelId="{B15DE0B3-315A-BD49-9B99-8CF866F95BEA}">
      <dsp:nvSpPr>
        <dsp:cNvPr id="0" name=""/>
        <dsp:cNvSpPr/>
      </dsp:nvSpPr>
      <dsp:spPr>
        <a:xfrm>
          <a:off x="3392424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92424" y="1322232"/>
        <a:ext cx="456281" cy="457510"/>
      </dsp:txXfrm>
    </dsp:sp>
    <dsp:sp modelId="{911B3F5C-9BBC-9B46-A64C-BFEA76404C91}">
      <dsp:nvSpPr>
        <dsp:cNvPr id="0" name=""/>
        <dsp:cNvSpPr/>
      </dsp:nvSpPr>
      <dsp:spPr>
        <a:xfrm>
          <a:off x="4314825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Educational attainment</a:t>
          </a:r>
        </a:p>
      </dsp:txBody>
      <dsp:txXfrm>
        <a:off x="4368857" y="682618"/>
        <a:ext cx="2966606" cy="1736738"/>
      </dsp:txXfrm>
    </dsp:sp>
    <dsp:sp modelId="{F8FD1456-E1ED-2C47-8A43-141D0ECEAD6B}">
      <dsp:nvSpPr>
        <dsp:cNvPr id="0" name=""/>
        <dsp:cNvSpPr/>
      </dsp:nvSpPr>
      <dsp:spPr>
        <a:xfrm>
          <a:off x="7696962" y="1169728"/>
          <a:ext cx="651830" cy="76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696962" y="1322232"/>
        <a:ext cx="456281" cy="457510"/>
      </dsp:txXfrm>
    </dsp:sp>
    <dsp:sp modelId="{0ADBEDBD-4404-2943-80B6-3898EB0178B4}">
      <dsp:nvSpPr>
        <dsp:cNvPr id="0" name=""/>
        <dsp:cNvSpPr/>
      </dsp:nvSpPr>
      <dsp:spPr>
        <a:xfrm>
          <a:off x="8619363" y="628586"/>
          <a:ext cx="3074670" cy="184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Completed</a:t>
          </a:r>
          <a:r>
            <a:rPr lang="en-US" sz="3600" kern="1200" baseline="0" dirty="0"/>
            <a:t> college (yes/no)</a:t>
          </a:r>
          <a:endParaRPr lang="en-US" sz="3600" kern="1200" dirty="0"/>
        </a:p>
      </dsp:txBody>
      <dsp:txXfrm>
        <a:off x="8673395" y="682618"/>
        <a:ext cx="2966606" cy="17367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B8199-DBAF-A745-BB00-22D9CFCC1801}">
      <dsp:nvSpPr>
        <dsp:cNvPr id="0" name=""/>
        <dsp:cNvSpPr/>
      </dsp:nvSpPr>
      <dsp:spPr>
        <a:xfrm>
          <a:off x="0" y="30557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9C921-901B-2041-A3FB-361933A88B9A}">
      <dsp:nvSpPr>
        <dsp:cNvPr id="0" name=""/>
        <dsp:cNvSpPr/>
      </dsp:nvSpPr>
      <dsp:spPr>
        <a:xfrm>
          <a:off x="386486" y="5465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Nominal</a:t>
          </a:r>
        </a:p>
      </dsp:txBody>
      <dsp:txXfrm>
        <a:off x="410984" y="79149"/>
        <a:ext cx="5361813" cy="452844"/>
      </dsp:txXfrm>
    </dsp:sp>
    <dsp:sp modelId="{D1A35832-A1A6-154B-B4AE-4DD02B14AB3C}">
      <dsp:nvSpPr>
        <dsp:cNvPr id="0" name=""/>
        <dsp:cNvSpPr/>
      </dsp:nvSpPr>
      <dsp:spPr>
        <a:xfrm>
          <a:off x="0" y="107669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3ED90-8E71-A84D-AFCA-77C8849CDFD6}">
      <dsp:nvSpPr>
        <dsp:cNvPr id="0" name=""/>
        <dsp:cNvSpPr/>
      </dsp:nvSpPr>
      <dsp:spPr>
        <a:xfrm>
          <a:off x="386486" y="82577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Interval</a:t>
          </a:r>
        </a:p>
      </dsp:txBody>
      <dsp:txXfrm>
        <a:off x="410984" y="850269"/>
        <a:ext cx="5361813" cy="452844"/>
      </dsp:txXfrm>
    </dsp:sp>
    <dsp:sp modelId="{7EE10CB1-3A26-2A4F-A4DB-B1AD25709FC6}">
      <dsp:nvSpPr>
        <dsp:cNvPr id="0" name=""/>
        <dsp:cNvSpPr/>
      </dsp:nvSpPr>
      <dsp:spPr>
        <a:xfrm>
          <a:off x="0" y="184781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705D-8DCD-5048-AEEF-835D6A366B09}">
      <dsp:nvSpPr>
        <dsp:cNvPr id="0" name=""/>
        <dsp:cNvSpPr/>
      </dsp:nvSpPr>
      <dsp:spPr>
        <a:xfrm>
          <a:off x="386486" y="159689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Ordinal</a:t>
          </a:r>
        </a:p>
      </dsp:txBody>
      <dsp:txXfrm>
        <a:off x="410984" y="1621389"/>
        <a:ext cx="5361813" cy="452844"/>
      </dsp:txXfrm>
    </dsp:sp>
    <dsp:sp modelId="{0FAF5A5B-B9C7-1146-9CCE-0F36A350331F}">
      <dsp:nvSpPr>
        <dsp:cNvPr id="0" name=""/>
        <dsp:cNvSpPr/>
      </dsp:nvSpPr>
      <dsp:spPr>
        <a:xfrm>
          <a:off x="0" y="2618931"/>
          <a:ext cx="77297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38D9-6439-6F49-B560-751592EB2A8F}">
      <dsp:nvSpPr>
        <dsp:cNvPr id="0" name=""/>
        <dsp:cNvSpPr/>
      </dsp:nvSpPr>
      <dsp:spPr>
        <a:xfrm>
          <a:off x="386486" y="2368011"/>
          <a:ext cx="54108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Ratio</a:t>
          </a:r>
        </a:p>
      </dsp:txBody>
      <dsp:txXfrm>
        <a:off x="410984" y="2392509"/>
        <a:ext cx="5361813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A6538-A55E-0D48-9BBA-DA81A9E0E954}">
      <dsp:nvSpPr>
        <dsp:cNvPr id="0" name=""/>
        <dsp:cNvSpPr/>
      </dsp:nvSpPr>
      <dsp:spPr>
        <a:xfrm>
          <a:off x="0" y="588962"/>
          <a:ext cx="3206750" cy="1924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Man </a:t>
          </a:r>
        </a:p>
      </dsp:txBody>
      <dsp:txXfrm>
        <a:off x="0" y="588962"/>
        <a:ext cx="3206750" cy="1924049"/>
      </dsp:txXfrm>
    </dsp:sp>
    <dsp:sp modelId="{B5F414B1-F77A-5A42-86C3-DC8E62496F39}">
      <dsp:nvSpPr>
        <dsp:cNvPr id="0" name=""/>
        <dsp:cNvSpPr/>
      </dsp:nvSpPr>
      <dsp:spPr>
        <a:xfrm>
          <a:off x="3527424" y="588962"/>
          <a:ext cx="3206750" cy="1924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Woman </a:t>
          </a:r>
        </a:p>
      </dsp:txBody>
      <dsp:txXfrm>
        <a:off x="3527424" y="588962"/>
        <a:ext cx="3206750" cy="1924049"/>
      </dsp:txXfrm>
    </dsp:sp>
    <dsp:sp modelId="{FEB9B21B-629C-0D47-9CF7-D9BC70AD8533}">
      <dsp:nvSpPr>
        <dsp:cNvPr id="0" name=""/>
        <dsp:cNvSpPr/>
      </dsp:nvSpPr>
      <dsp:spPr>
        <a:xfrm>
          <a:off x="7054850" y="588962"/>
          <a:ext cx="3206750" cy="1924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Non-binary</a:t>
          </a:r>
        </a:p>
      </dsp:txBody>
      <dsp:txXfrm>
        <a:off x="7054850" y="588962"/>
        <a:ext cx="3206750" cy="1924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E4C25-FC5B-BC49-A4E2-15A7318D49D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0086-12BB-1D4E-ABD4-6F92A9D8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5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theory should also guide your measurement – specifically when you decide which types of variables to use as your basis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theory should also guide your measurement – specifically when you decide which types of variables to use as your basis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theory should also guide your measurement – specifically when you decide which types of variables to use as your basis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ode2000"/>
              </a:rPr>
              <a:t>SSA-I provides a graphic presentation of pairwise interrelationships of a set of objects (here n = 19 time series). Each series </a:t>
            </a:r>
            <a:r>
              <a:rPr lang="en-US" sz="1800" dirty="0" err="1">
                <a:effectLst/>
                <a:latin typeface="Code2000"/>
              </a:rPr>
              <a:t>i</a:t>
            </a:r>
            <a:r>
              <a:rPr lang="en-US" sz="1800" dirty="0">
                <a:effectLst/>
                <a:latin typeface="Code2000"/>
              </a:rPr>
              <a:t> = 1,..., n is represented as a point in a space and the SSA-I technique seeks the (Euclidean) space with minimum dimensions that approximately reproduce </a:t>
            </a:r>
            <a:endParaRPr lang="en-US" dirty="0"/>
          </a:p>
          <a:p>
            <a:r>
              <a:rPr lang="en-US" sz="1800" dirty="0">
                <a:effectLst/>
                <a:latin typeface="Code2000"/>
              </a:rPr>
              <a:t>the original correlations </a:t>
            </a:r>
            <a:r>
              <a:rPr lang="en-US" sz="1800" dirty="0" err="1">
                <a:effectLst/>
                <a:latin typeface="Code2000"/>
              </a:rPr>
              <a:t>rtJ</a:t>
            </a:r>
            <a:r>
              <a:rPr lang="en-US" sz="1800" dirty="0">
                <a:effectLst/>
                <a:latin typeface="Code2000"/>
              </a:rPr>
              <a:t> monotonical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0086-12BB-1D4E-ABD4-6F92A9D8775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1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65CA71C-961D-CE4C-838F-E092AB0819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1BEBB2-2C42-EC45-B45C-6E68EAEF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ascotweb.warwick.ac.uk/#/classification/soc20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1615440.2012.715569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38C6-BD0B-0F89-0475-AB3AAE532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Occupational Status Operationalization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AF3D5-283D-FC95-2083-52E95DF56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2023</a:t>
            </a:r>
          </a:p>
        </p:txBody>
      </p:sp>
    </p:spTree>
    <p:extLst>
      <p:ext uri="{BB962C8B-B14F-4D97-AF65-F5344CB8AC3E}">
        <p14:creationId xmlns:p14="http://schemas.microsoft.com/office/powerpoint/2010/main" val="26535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42859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527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62651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DB17-7F7F-EB63-D569-84C465FA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operationalizing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B4D3-BFDA-D819-0838-7FB36780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frame should guide (most) decisions </a:t>
            </a:r>
          </a:p>
          <a:p>
            <a:r>
              <a:rPr lang="en-US" dirty="0"/>
              <a:t>However, we are also constrained by:</a:t>
            </a:r>
          </a:p>
          <a:p>
            <a:pPr lvl="1"/>
            <a:r>
              <a:rPr lang="en-US" dirty="0"/>
              <a:t>Time, money, etc. </a:t>
            </a:r>
          </a:p>
          <a:p>
            <a:pPr lvl="1"/>
            <a:r>
              <a:rPr lang="en-US" dirty="0"/>
              <a:t>some things may be easier to measure than others </a:t>
            </a:r>
          </a:p>
          <a:p>
            <a:pPr lvl="2"/>
            <a:r>
              <a:rPr lang="en-US" dirty="0"/>
              <a:t>at least at first glance</a:t>
            </a:r>
          </a:p>
          <a:p>
            <a:r>
              <a:rPr lang="en-US" dirty="0"/>
              <a:t>Sometimes operationalization can also happen </a:t>
            </a:r>
            <a:r>
              <a:rPr lang="en-US" b="1" dirty="0"/>
              <a:t>after </a:t>
            </a:r>
            <a:r>
              <a:rPr lang="en-US" dirty="0"/>
              <a:t>measurement of underlying variables</a:t>
            </a:r>
          </a:p>
          <a:p>
            <a:pPr lvl="1"/>
            <a:r>
              <a:rPr lang="en-US" dirty="0"/>
              <a:t>E.g. scales (multiple items) or collapsing existing measures based on theoretical model </a:t>
            </a:r>
          </a:p>
        </p:txBody>
      </p:sp>
    </p:spTree>
    <p:extLst>
      <p:ext uri="{BB962C8B-B14F-4D97-AF65-F5344CB8AC3E}">
        <p14:creationId xmlns:p14="http://schemas.microsoft.com/office/powerpoint/2010/main" val="149396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68414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43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CB91-5EB0-9E08-64D6-F37521DE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9FBF5-3231-EB03-9986-DAE6C56FB9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57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03B7-63EA-E73C-FAA1-5788B869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Variable Types - Nominal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00302-017E-2160-CDE4-B37798096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19974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30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CB65-535B-C0F1-C49F-C9BD977D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- Ordinal 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0D1E53D-9BA8-4D04-C3A2-A980191D2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441" y="2638425"/>
            <a:ext cx="4719118" cy="3101975"/>
          </a:xfrm>
        </p:spPr>
      </p:pic>
    </p:spTree>
    <p:extLst>
      <p:ext uri="{BB962C8B-B14F-4D97-AF65-F5344CB8AC3E}">
        <p14:creationId xmlns:p14="http://schemas.microsoft.com/office/powerpoint/2010/main" val="385686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CB65-535B-C0F1-C49F-C9BD977D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- Ordinal 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0D1E53D-9BA8-4D04-C3A2-A980191D2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647" y="2748266"/>
            <a:ext cx="4719118" cy="3101975"/>
          </a:xfrm>
        </p:spPr>
      </p:pic>
      <p:pic>
        <p:nvPicPr>
          <p:cNvPr id="3074" name="Picture 2" descr="Georgia Bulldogs G logo transparent PNG - StickPNG">
            <a:extLst>
              <a:ext uri="{FF2B5EF4-FFF2-40B4-BE49-F238E27FC236}">
                <a16:creationId xmlns:a16="http://schemas.microsoft.com/office/drawing/2014/main" id="{433BC51D-ACC4-299F-42AF-E5C11E66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096" y="2161506"/>
            <a:ext cx="922338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cu logo">
            <a:extLst>
              <a:ext uri="{FF2B5EF4-FFF2-40B4-BE49-F238E27FC236}">
                <a16:creationId xmlns:a16="http://schemas.microsoft.com/office/drawing/2014/main" id="{64A19DE5-8A35-E65B-EBA4-68893922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17" y="4472917"/>
            <a:ext cx="528295" cy="3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7A40553-0D15-8BF5-DFBE-7CA4AC48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17" y="5012667"/>
            <a:ext cx="528295" cy="4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oto: See Ohio State's redesigned athletic logo - Big Ten ...">
            <a:extLst>
              <a:ext uri="{FF2B5EF4-FFF2-40B4-BE49-F238E27FC236}">
                <a16:creationId xmlns:a16="http://schemas.microsoft.com/office/drawing/2014/main" id="{616EC7FF-626E-D50B-2FB6-80AE670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770" y="5679098"/>
            <a:ext cx="498987" cy="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labama logo">
            <a:extLst>
              <a:ext uri="{FF2B5EF4-FFF2-40B4-BE49-F238E27FC236}">
                <a16:creationId xmlns:a16="http://schemas.microsoft.com/office/drawing/2014/main" id="{8ACB4000-B5DB-6173-51DD-665AAF69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17" y="6254156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59B32-D4DF-69BD-85DC-2757A7338DBB}"/>
              </a:ext>
            </a:extLst>
          </p:cNvPr>
          <p:cNvSpPr txBox="1"/>
          <p:nvPr/>
        </p:nvSpPr>
        <p:spPr>
          <a:xfrm>
            <a:off x="7158038" y="2581275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084AD-2398-2F38-233E-D88EEF5BE270}"/>
              </a:ext>
            </a:extLst>
          </p:cNvPr>
          <p:cNvSpPr txBox="1"/>
          <p:nvPr/>
        </p:nvSpPr>
        <p:spPr>
          <a:xfrm>
            <a:off x="7275985" y="6127711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6EF3-8D72-0213-75F1-E966D5E148C9}"/>
              </a:ext>
            </a:extLst>
          </p:cNvPr>
          <p:cNvSpPr txBox="1"/>
          <p:nvPr/>
        </p:nvSpPr>
        <p:spPr>
          <a:xfrm>
            <a:off x="7275986" y="5070396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3BE84-472F-2E10-E466-61D530308E5F}"/>
              </a:ext>
            </a:extLst>
          </p:cNvPr>
          <p:cNvSpPr txBox="1"/>
          <p:nvPr/>
        </p:nvSpPr>
        <p:spPr>
          <a:xfrm>
            <a:off x="7275985" y="5665575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46347-38CB-AB40-E982-2D8DD767C001}"/>
              </a:ext>
            </a:extLst>
          </p:cNvPr>
          <p:cNvSpPr txBox="1"/>
          <p:nvPr/>
        </p:nvSpPr>
        <p:spPr>
          <a:xfrm>
            <a:off x="7275984" y="4499048"/>
            <a:ext cx="3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69FD9-FE99-EAB2-95E5-A80C5910B4AA}"/>
              </a:ext>
            </a:extLst>
          </p:cNvPr>
          <p:cNvSpPr txBox="1"/>
          <p:nvPr/>
        </p:nvSpPr>
        <p:spPr>
          <a:xfrm>
            <a:off x="10073879" y="2678311"/>
            <a:ext cx="168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ranks is not necessarily standard!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9F317CA-14A2-1A62-BF69-069BBF19E9CF}"/>
              </a:ext>
            </a:extLst>
          </p:cNvPr>
          <p:cNvSpPr/>
          <p:nvPr/>
        </p:nvSpPr>
        <p:spPr>
          <a:xfrm>
            <a:off x="8902235" y="2581275"/>
            <a:ext cx="727752" cy="21233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38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31A-CD3D-0332-0BBB-D2287B13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-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1F23-9DA6-EAD6-8E15-267B6043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Equal distance between values </a:t>
            </a:r>
          </a:p>
          <a:p>
            <a:r>
              <a:rPr lang="en-US" b="1" dirty="0"/>
              <a:t>No</a:t>
            </a:r>
            <a:r>
              <a:rPr lang="en-US" dirty="0"/>
              <a:t> true zero </a:t>
            </a:r>
          </a:p>
        </p:txBody>
      </p:sp>
      <p:pic>
        <p:nvPicPr>
          <p:cNvPr id="4098" name="Picture 2" descr="Share Your SAT Scores — Elite Educational Institute">
            <a:extLst>
              <a:ext uri="{FF2B5EF4-FFF2-40B4-BE49-F238E27FC236}">
                <a16:creationId xmlns:a16="http://schemas.microsoft.com/office/drawing/2014/main" id="{1F2D7E3F-A8A8-0AB3-A956-AB575724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27" y="2153412"/>
            <a:ext cx="2763837" cy="40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5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B231A-CD3D-0332-0BBB-D2287B13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Variable Types - Ratio</a:t>
            </a:r>
          </a:p>
        </p:txBody>
      </p:sp>
      <p:pic>
        <p:nvPicPr>
          <p:cNvPr id="2050" name="Picture 2" descr="Family Size Among Mothers | Pew Research Center">
            <a:extLst>
              <a:ext uri="{FF2B5EF4-FFF2-40B4-BE49-F238E27FC236}">
                <a16:creationId xmlns:a16="http://schemas.microsoft.com/office/drawing/2014/main" id="{F2F54A04-609A-199A-E760-185A21EB0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184" y="2482596"/>
            <a:ext cx="5861306" cy="29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6C1-DAAF-A82D-D084-B6370F62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Division of Labor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6FE6-9FEC-D6DE-F0AE-265A984A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Friday’s activity showed how greater division of labor facilitates: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Coordination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Productivity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Less stress (?)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(wealth) equality </a:t>
            </a:r>
          </a:p>
          <a:p>
            <a:r>
              <a:rPr lang="en-US" dirty="0">
                <a:solidFill>
                  <a:schemeClr val="bg1"/>
                </a:solidFill>
              </a:rPr>
              <a:t>Outstanding questions: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are social value judgments distributed across the division of labor?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 we measure those value judgments?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aspects of status as a concept make measurement difficult? </a:t>
            </a:r>
          </a:p>
        </p:txBody>
      </p:sp>
    </p:spTree>
    <p:extLst>
      <p:ext uri="{BB962C8B-B14F-4D97-AF65-F5344CB8AC3E}">
        <p14:creationId xmlns:p14="http://schemas.microsoft.com/office/powerpoint/2010/main" val="165563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1189-0AF2-E57A-458E-9C53AB2E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DEDB5C-B230-F48D-7761-62326B83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8712"/>
              </p:ext>
            </p:extLst>
          </p:nvPr>
        </p:nvGraphicFramePr>
        <p:xfrm>
          <a:off x="1657350" y="2638425"/>
          <a:ext cx="8304215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843">
                  <a:extLst>
                    <a:ext uri="{9D8B030D-6E8A-4147-A177-3AD203B41FA5}">
                      <a16:colId xmlns:a16="http://schemas.microsoft.com/office/drawing/2014/main" val="577887808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917586094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2726625877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655205161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2008964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3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Categorizes observations into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6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Ranks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 distances between ranks/positions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zero is meaningful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7387"/>
                  </a:ext>
                </a:extLst>
              </a:tr>
            </a:tbl>
          </a:graphicData>
        </a:graphic>
      </p:graphicFrame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60E001EA-8B89-AA4A-1285-BDA84FCC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837" y="2914650"/>
            <a:ext cx="766763" cy="766763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648D2D3F-C3DD-2469-A93F-D4DAF861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412" y="2933382"/>
            <a:ext cx="766763" cy="766763"/>
          </a:xfrm>
          <a:prstGeom prst="rect">
            <a:avLst/>
          </a:prstGeom>
        </p:spPr>
      </p:pic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B1F1EEF6-5841-A5A1-6EA2-576F6B80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06" y="3014441"/>
            <a:ext cx="766763" cy="766763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DD2B27FA-C549-9B7E-F678-2FC90D59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2933381"/>
            <a:ext cx="766763" cy="766763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417AF4A8-E0C4-E358-6363-2D5E0E11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412" y="3843559"/>
            <a:ext cx="766763" cy="766763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56DF1BDF-5A3C-C730-A2E4-6A989F3B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07" y="3843559"/>
            <a:ext cx="766763" cy="766763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4372559D-9BDF-13F7-95D1-14E51CC5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3843559"/>
            <a:ext cx="766763" cy="766763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E49B12F2-9864-1576-9A51-40E6E152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05" y="4610322"/>
            <a:ext cx="766763" cy="766763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A6838CBF-2389-20CC-16E7-2ABB174F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4619307"/>
            <a:ext cx="766763" cy="766763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E67A4C33-DE79-41B1-026A-91ECDCDA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367" y="5395055"/>
            <a:ext cx="766763" cy="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5487-BBBE-46AB-6888-D4B646C1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D7E1-ADCA-6B70-8927-8615B47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frequently ends up being: </a:t>
            </a:r>
          </a:p>
          <a:p>
            <a:pPr lvl="1"/>
            <a:r>
              <a:rPr lang="en-US" dirty="0"/>
              <a:t>Ordinal (</a:t>
            </a:r>
            <a:r>
              <a:rPr lang="en-US" b="1" dirty="0"/>
              <a:t>ranks</a:t>
            </a:r>
            <a:r>
              <a:rPr lang="en-US" dirty="0"/>
              <a:t>) or Interval (</a:t>
            </a:r>
            <a:r>
              <a:rPr lang="en-US" b="1" dirty="0"/>
              <a:t>equal intervals</a:t>
            </a:r>
            <a:r>
              <a:rPr lang="en-US" dirty="0"/>
              <a:t>) but sometimes also Ratio (</a:t>
            </a:r>
            <a:r>
              <a:rPr lang="en-US" b="1" dirty="0"/>
              <a:t>true zero)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be either: </a:t>
            </a:r>
          </a:p>
          <a:p>
            <a:pPr lvl="1"/>
            <a:r>
              <a:rPr lang="en-US" dirty="0"/>
              <a:t>Discrete (categories) </a:t>
            </a:r>
          </a:p>
          <a:p>
            <a:pPr lvl="2"/>
            <a:r>
              <a:rPr lang="en-US" dirty="0"/>
              <a:t>ordinal</a:t>
            </a:r>
          </a:p>
          <a:p>
            <a:pPr lvl="1"/>
            <a:r>
              <a:rPr lang="en-US" dirty="0"/>
              <a:t>Continuous (numbers) </a:t>
            </a:r>
          </a:p>
          <a:p>
            <a:pPr lvl="2"/>
            <a:r>
              <a:rPr lang="en-US" dirty="0"/>
              <a:t>Interval/Ratio </a:t>
            </a:r>
          </a:p>
        </p:txBody>
      </p:sp>
    </p:spTree>
    <p:extLst>
      <p:ext uri="{BB962C8B-B14F-4D97-AF65-F5344CB8AC3E}">
        <p14:creationId xmlns:p14="http://schemas.microsoft.com/office/powerpoint/2010/main" val="350439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AE2-54BE-04BB-4B4F-5690639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2515-42C8-B2D9-8C19-84F8785B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Mutually Exclusive </a:t>
            </a:r>
          </a:p>
          <a:p>
            <a:pPr lvl="1"/>
            <a:r>
              <a:rPr lang="en-US" dirty="0"/>
              <a:t>No category overlap</a:t>
            </a:r>
          </a:p>
          <a:p>
            <a:r>
              <a:rPr lang="en-US" dirty="0"/>
              <a:t>Exhaustive </a:t>
            </a:r>
          </a:p>
          <a:p>
            <a:pPr lvl="1"/>
            <a:r>
              <a:rPr lang="en-US" dirty="0"/>
              <a:t>Everything is covered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8C9AB-119A-04CF-6D09-83F17849E84A}"/>
              </a:ext>
            </a:extLst>
          </p:cNvPr>
          <p:cNvSpPr/>
          <p:nvPr/>
        </p:nvSpPr>
        <p:spPr>
          <a:xfrm>
            <a:off x="6867431" y="2957512"/>
            <a:ext cx="1690688" cy="1700212"/>
          </a:xfrm>
          <a:prstGeom prst="ellipse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24F013-7B03-3AFF-1C2F-E6DECA9EC776}"/>
              </a:ext>
            </a:extLst>
          </p:cNvPr>
          <p:cNvSpPr/>
          <p:nvPr/>
        </p:nvSpPr>
        <p:spPr>
          <a:xfrm>
            <a:off x="8134350" y="2957513"/>
            <a:ext cx="1690688" cy="1700212"/>
          </a:xfrm>
          <a:prstGeom prst="ellipse">
            <a:avLst/>
          </a:prstGeom>
          <a:solidFill>
            <a:schemeClr val="bg2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1296CA-1F51-42C7-AECA-B818E4E056DB}"/>
              </a:ext>
            </a:extLst>
          </p:cNvPr>
          <p:cNvSpPr/>
          <p:nvPr/>
        </p:nvSpPr>
        <p:spPr>
          <a:xfrm>
            <a:off x="7331321" y="3543298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F2F0BB7-FBC0-C82A-D586-4F02213DA8BB}"/>
              </a:ext>
            </a:extLst>
          </p:cNvPr>
          <p:cNvSpPr/>
          <p:nvPr/>
        </p:nvSpPr>
        <p:spPr>
          <a:xfrm>
            <a:off x="7258050" y="311312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DFFC5D-3792-A0F5-7D5B-131FC5A121C1}"/>
              </a:ext>
            </a:extLst>
          </p:cNvPr>
          <p:cNvSpPr/>
          <p:nvPr/>
        </p:nvSpPr>
        <p:spPr>
          <a:xfrm>
            <a:off x="7183636" y="3950041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47EE85C-A046-7C7D-EE2F-0BD2AFA25B99}"/>
              </a:ext>
            </a:extLst>
          </p:cNvPr>
          <p:cNvSpPr/>
          <p:nvPr/>
        </p:nvSpPr>
        <p:spPr>
          <a:xfrm>
            <a:off x="6980040" y="3529012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FFDA8CB-1E48-E744-28D7-00A906899AEB}"/>
              </a:ext>
            </a:extLst>
          </p:cNvPr>
          <p:cNvSpPr/>
          <p:nvPr/>
        </p:nvSpPr>
        <p:spPr>
          <a:xfrm>
            <a:off x="7553325" y="411402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9EE7AA-7BFF-C659-DFEA-8437A22EF4A2}"/>
              </a:ext>
            </a:extLst>
          </p:cNvPr>
          <p:cNvSpPr/>
          <p:nvPr/>
        </p:nvSpPr>
        <p:spPr>
          <a:xfrm>
            <a:off x="8146304" y="3619880"/>
            <a:ext cx="271462" cy="257175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B7A9C30-8DE7-FA47-4C4D-73AB1503A0F8}"/>
              </a:ext>
            </a:extLst>
          </p:cNvPr>
          <p:cNvSpPr/>
          <p:nvPr/>
        </p:nvSpPr>
        <p:spPr>
          <a:xfrm>
            <a:off x="8546308" y="3271837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9EFEAEC-0F19-D641-7ED8-8BFE3C4B3BBD}"/>
              </a:ext>
            </a:extLst>
          </p:cNvPr>
          <p:cNvSpPr/>
          <p:nvPr/>
        </p:nvSpPr>
        <p:spPr>
          <a:xfrm>
            <a:off x="9128523" y="3428999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878D7F3-2C8F-8B15-F90E-67E4237EF52C}"/>
              </a:ext>
            </a:extLst>
          </p:cNvPr>
          <p:cNvSpPr/>
          <p:nvPr/>
        </p:nvSpPr>
        <p:spPr>
          <a:xfrm>
            <a:off x="8972551" y="3895914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AE2-54BE-04BB-4B4F-5690639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2515-42C8-B2D9-8C19-84F8785B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Mutually Exclusive </a:t>
            </a:r>
          </a:p>
          <a:p>
            <a:pPr lvl="1"/>
            <a:r>
              <a:rPr lang="en-US" dirty="0"/>
              <a:t>No category overlap</a:t>
            </a:r>
          </a:p>
          <a:p>
            <a:r>
              <a:rPr lang="en-US" b="1" dirty="0"/>
              <a:t>Exhaustive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Everything is covered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8C9AB-119A-04CF-6D09-83F17849E84A}"/>
              </a:ext>
            </a:extLst>
          </p:cNvPr>
          <p:cNvSpPr/>
          <p:nvPr/>
        </p:nvSpPr>
        <p:spPr>
          <a:xfrm>
            <a:off x="6096000" y="2957513"/>
            <a:ext cx="1690688" cy="1700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24F013-7B03-3AFF-1C2F-E6DECA9EC776}"/>
              </a:ext>
            </a:extLst>
          </p:cNvPr>
          <p:cNvSpPr/>
          <p:nvPr/>
        </p:nvSpPr>
        <p:spPr>
          <a:xfrm>
            <a:off x="8134350" y="2957513"/>
            <a:ext cx="1690688" cy="170021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1296CA-1F51-42C7-AECA-B818E4E056DB}"/>
              </a:ext>
            </a:extLst>
          </p:cNvPr>
          <p:cNvSpPr/>
          <p:nvPr/>
        </p:nvSpPr>
        <p:spPr>
          <a:xfrm>
            <a:off x="6991351" y="345757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F2F0BB7-FBC0-C82A-D586-4F02213DA8BB}"/>
              </a:ext>
            </a:extLst>
          </p:cNvPr>
          <p:cNvSpPr/>
          <p:nvPr/>
        </p:nvSpPr>
        <p:spPr>
          <a:xfrm>
            <a:off x="6467476" y="3300412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DFFC5D-3792-A0F5-7D5B-131FC5A121C1}"/>
              </a:ext>
            </a:extLst>
          </p:cNvPr>
          <p:cNvSpPr/>
          <p:nvPr/>
        </p:nvSpPr>
        <p:spPr>
          <a:xfrm>
            <a:off x="6467476" y="3748468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47EE85C-A046-7C7D-EE2F-0BD2AFA25B99}"/>
              </a:ext>
            </a:extLst>
          </p:cNvPr>
          <p:cNvSpPr/>
          <p:nvPr/>
        </p:nvSpPr>
        <p:spPr>
          <a:xfrm>
            <a:off x="6996113" y="3870137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FFDA8CB-1E48-E744-28D7-00A906899AEB}"/>
              </a:ext>
            </a:extLst>
          </p:cNvPr>
          <p:cNvSpPr/>
          <p:nvPr/>
        </p:nvSpPr>
        <p:spPr>
          <a:xfrm>
            <a:off x="6669882" y="4153089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9EE7AA-7BFF-C659-DFEA-8437A22EF4A2}"/>
              </a:ext>
            </a:extLst>
          </p:cNvPr>
          <p:cNvSpPr/>
          <p:nvPr/>
        </p:nvSpPr>
        <p:spPr>
          <a:xfrm>
            <a:off x="8489158" y="3679031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B7A9C30-8DE7-FA47-4C4D-73AB1503A0F8}"/>
              </a:ext>
            </a:extLst>
          </p:cNvPr>
          <p:cNvSpPr/>
          <p:nvPr/>
        </p:nvSpPr>
        <p:spPr>
          <a:xfrm>
            <a:off x="8546308" y="3271837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9EFEAEC-0F19-D641-7ED8-8BFE3C4B3BBD}"/>
              </a:ext>
            </a:extLst>
          </p:cNvPr>
          <p:cNvSpPr/>
          <p:nvPr/>
        </p:nvSpPr>
        <p:spPr>
          <a:xfrm>
            <a:off x="9128523" y="3428999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878D7F3-2C8F-8B15-F90E-67E4237EF52C}"/>
              </a:ext>
            </a:extLst>
          </p:cNvPr>
          <p:cNvSpPr/>
          <p:nvPr/>
        </p:nvSpPr>
        <p:spPr>
          <a:xfrm>
            <a:off x="8972551" y="3895914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875B305-58C6-D19D-037B-EE06876F27F3}"/>
              </a:ext>
            </a:extLst>
          </p:cNvPr>
          <p:cNvSpPr/>
          <p:nvPr/>
        </p:nvSpPr>
        <p:spPr>
          <a:xfrm>
            <a:off x="7786688" y="4996625"/>
            <a:ext cx="271462" cy="257175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AE2-54BE-04BB-4B4F-5690639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2515-42C8-B2D9-8C19-84F8785B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Mutually Exclusive </a:t>
            </a:r>
          </a:p>
          <a:p>
            <a:pPr lvl="1"/>
            <a:r>
              <a:rPr lang="en-US" dirty="0"/>
              <a:t>No category overlap</a:t>
            </a:r>
          </a:p>
          <a:p>
            <a:r>
              <a:rPr lang="en-US" dirty="0"/>
              <a:t>Exhaustive </a:t>
            </a:r>
          </a:p>
          <a:p>
            <a:pPr lvl="1"/>
            <a:r>
              <a:rPr lang="en-US" dirty="0"/>
              <a:t>Everything is covered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8C9AB-119A-04CF-6D09-83F17849E84A}"/>
              </a:ext>
            </a:extLst>
          </p:cNvPr>
          <p:cNvSpPr/>
          <p:nvPr/>
        </p:nvSpPr>
        <p:spPr>
          <a:xfrm>
            <a:off x="6096000" y="2957513"/>
            <a:ext cx="1690688" cy="1700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24F013-7B03-3AFF-1C2F-E6DECA9EC776}"/>
              </a:ext>
            </a:extLst>
          </p:cNvPr>
          <p:cNvSpPr/>
          <p:nvPr/>
        </p:nvSpPr>
        <p:spPr>
          <a:xfrm>
            <a:off x="8134350" y="2957513"/>
            <a:ext cx="1690688" cy="170021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1296CA-1F51-42C7-AECA-B818E4E056DB}"/>
              </a:ext>
            </a:extLst>
          </p:cNvPr>
          <p:cNvSpPr/>
          <p:nvPr/>
        </p:nvSpPr>
        <p:spPr>
          <a:xfrm>
            <a:off x="6991351" y="3457574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F2F0BB7-FBC0-C82A-D586-4F02213DA8BB}"/>
              </a:ext>
            </a:extLst>
          </p:cNvPr>
          <p:cNvSpPr/>
          <p:nvPr/>
        </p:nvSpPr>
        <p:spPr>
          <a:xfrm>
            <a:off x="6467476" y="3300412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DFFC5D-3792-A0F5-7D5B-131FC5A121C1}"/>
              </a:ext>
            </a:extLst>
          </p:cNvPr>
          <p:cNvSpPr/>
          <p:nvPr/>
        </p:nvSpPr>
        <p:spPr>
          <a:xfrm>
            <a:off x="6467476" y="3748468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47EE85C-A046-7C7D-EE2F-0BD2AFA25B99}"/>
              </a:ext>
            </a:extLst>
          </p:cNvPr>
          <p:cNvSpPr/>
          <p:nvPr/>
        </p:nvSpPr>
        <p:spPr>
          <a:xfrm>
            <a:off x="6996113" y="3870137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FFDA8CB-1E48-E744-28D7-00A906899AEB}"/>
              </a:ext>
            </a:extLst>
          </p:cNvPr>
          <p:cNvSpPr/>
          <p:nvPr/>
        </p:nvSpPr>
        <p:spPr>
          <a:xfrm>
            <a:off x="6669882" y="4153089"/>
            <a:ext cx="271462" cy="2571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9EE7AA-7BFF-C659-DFEA-8437A22EF4A2}"/>
              </a:ext>
            </a:extLst>
          </p:cNvPr>
          <p:cNvSpPr/>
          <p:nvPr/>
        </p:nvSpPr>
        <p:spPr>
          <a:xfrm>
            <a:off x="8489158" y="3679031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B7A9C30-8DE7-FA47-4C4D-73AB1503A0F8}"/>
              </a:ext>
            </a:extLst>
          </p:cNvPr>
          <p:cNvSpPr/>
          <p:nvPr/>
        </p:nvSpPr>
        <p:spPr>
          <a:xfrm>
            <a:off x="8546308" y="3271837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9EFEAEC-0F19-D641-7ED8-8BFE3C4B3BBD}"/>
              </a:ext>
            </a:extLst>
          </p:cNvPr>
          <p:cNvSpPr/>
          <p:nvPr/>
        </p:nvSpPr>
        <p:spPr>
          <a:xfrm>
            <a:off x="9128523" y="3428999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878D7F3-2C8F-8B15-F90E-67E4237EF52C}"/>
              </a:ext>
            </a:extLst>
          </p:cNvPr>
          <p:cNvSpPr/>
          <p:nvPr/>
        </p:nvSpPr>
        <p:spPr>
          <a:xfrm>
            <a:off x="8972551" y="3895914"/>
            <a:ext cx="271462" cy="2571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FA52-B85A-3076-B354-9E5D1595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Our Operationalizations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2B82-20FD-2B74-D15C-EB4C2086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Reliability</a:t>
            </a:r>
          </a:p>
        </p:txBody>
      </p:sp>
      <p:pic>
        <p:nvPicPr>
          <p:cNvPr id="6146" name="Picture 2" descr="Understanding Research For Clinical Simulation, Part 2: Validity and  Reliability | HealthySimulation.com">
            <a:extLst>
              <a:ext uri="{FF2B5EF4-FFF2-40B4-BE49-F238E27FC236}">
                <a16:creationId xmlns:a16="http://schemas.microsoft.com/office/drawing/2014/main" id="{CF918ED3-7F02-C519-2D39-64656AB6D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87"/>
          <a:stretch/>
        </p:blipFill>
        <p:spPr bwMode="auto">
          <a:xfrm>
            <a:off x="2886358" y="4012827"/>
            <a:ext cx="6419284" cy="15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4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187846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pPr lvl="1"/>
            <a:r>
              <a:rPr lang="en-US" dirty="0"/>
              <a:t>(“makes sense” test)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34371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  <a:p>
            <a:pPr lvl="1"/>
            <a:r>
              <a:rPr lang="en-US" dirty="0"/>
              <a:t>Does our measure reflect our concept? </a:t>
            </a:r>
          </a:p>
          <a:p>
            <a:pPr lvl="1"/>
            <a:r>
              <a:rPr lang="en-US" dirty="0"/>
              <a:t>Is it instead measuring something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148423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pPr lvl="1"/>
            <a:r>
              <a:rPr lang="en-US" dirty="0"/>
              <a:t>We expect our measurement to be similar to something already measured well</a:t>
            </a:r>
          </a:p>
          <a:p>
            <a:r>
              <a:rPr lang="en-US" dirty="0"/>
              <a:t>Predictive Validity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2913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631D-E3DB-5DB0-9B96-0067A2C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40DED-8449-9249-2DF5-CA82E149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Basics of measurement (operationalization)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 we evaluate our measurement strategies?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Categorizing occupations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Historical occupational stratification schemes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Class-based measures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Prestige-based measures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40319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4C3F-DF5E-473F-C90A-EB20EA029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29E62-CAF6-3E51-BA07-3B9A33701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  <a:p>
            <a:r>
              <a:rPr lang="en-US" dirty="0"/>
              <a:t>Construct Validity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B151-8C1D-6CFE-948E-8740EE3A65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Concurrent Validity</a:t>
            </a:r>
          </a:p>
          <a:p>
            <a:r>
              <a:rPr lang="en-US" dirty="0"/>
              <a:t>Predictive Validity </a:t>
            </a:r>
          </a:p>
          <a:p>
            <a:pPr lvl="1"/>
            <a:r>
              <a:rPr lang="en-US" dirty="0"/>
              <a:t>Does our measure predict something we expect it to, given our theoretical frame?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761E4-E10A-A7F0-5FBB-7D85C70BE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C414-CD44-629F-9197-AEFDFF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224631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DC81D-2A11-C63E-DBEE-57846884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9A3D-12A4-F2F6-BD5B-40CA670ED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How do we apply these standard measurement strategies to operationalizing occupational status?</a:t>
            </a:r>
          </a:p>
        </p:txBody>
      </p:sp>
    </p:spTree>
    <p:extLst>
      <p:ext uri="{BB962C8B-B14F-4D97-AF65-F5344CB8AC3E}">
        <p14:creationId xmlns:p14="http://schemas.microsoft.com/office/powerpoint/2010/main" val="406667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2B54-2DA0-BC86-C3E1-2FC4606E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as 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C3D3-D36A-5786-2EB0-EA56F6E7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where you sit within sociology (&amp; social science), status can be an elusive concept to define clearly </a:t>
            </a:r>
          </a:p>
          <a:p>
            <a:r>
              <a:rPr lang="en-US" dirty="0"/>
              <a:t>Broadly...we have considered up to this point to be a system of assigning social value to social entities </a:t>
            </a:r>
          </a:p>
          <a:p>
            <a:pPr lvl="1"/>
            <a:r>
              <a:rPr lang="en-US" dirty="0"/>
              <a:t>What does value mean in this context?</a:t>
            </a:r>
          </a:p>
          <a:p>
            <a:pPr lvl="1"/>
            <a:r>
              <a:rPr lang="en-US" dirty="0"/>
              <a:t>Which social entities does it apply to and where do we draw the boundaries? </a:t>
            </a:r>
          </a:p>
          <a:p>
            <a:pPr lvl="2"/>
            <a:r>
              <a:rPr lang="en-US" dirty="0"/>
              <a:t>Can status be measured in the same way in occupations as disciplines? Or universities? </a:t>
            </a:r>
          </a:p>
        </p:txBody>
      </p:sp>
    </p:spTree>
    <p:extLst>
      <p:ext uri="{BB962C8B-B14F-4D97-AF65-F5344CB8AC3E}">
        <p14:creationId xmlns:p14="http://schemas.microsoft.com/office/powerpoint/2010/main" val="3485504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8-3483-B33B-A232-EC415815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Occupations as a field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47C3-01CB-70AE-550B-E098AAF0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division of labor has grown more complex, the number and range of occupations has grown immensely</a:t>
            </a:r>
          </a:p>
          <a:p>
            <a:pPr lvl="1"/>
            <a:r>
              <a:rPr lang="en-US" dirty="0"/>
              <a:t>In the 2022 Occupational Outlook Handbook, lists 832 occupations</a:t>
            </a:r>
          </a:p>
          <a:p>
            <a:pPr lvl="1"/>
            <a:r>
              <a:rPr lang="en-US" dirty="0"/>
              <a:t>Alphabetical Indexes of Industries and Occupations 32,000 job titles</a:t>
            </a:r>
          </a:p>
          <a:p>
            <a:pPr lvl="1"/>
            <a:r>
              <a:rPr lang="en-US" dirty="0"/>
              <a:t>Tend to be based on: industry, skills required for the job, </a:t>
            </a:r>
          </a:p>
          <a:p>
            <a:r>
              <a:rPr lang="en-US" dirty="0"/>
              <a:t>How do we compare across industries? </a:t>
            </a:r>
          </a:p>
          <a:p>
            <a:r>
              <a:rPr lang="en-US" dirty="0"/>
              <a:t>Difficult to satisfy all requirements </a:t>
            </a:r>
          </a:p>
          <a:p>
            <a:pPr lvl="1"/>
            <a:r>
              <a:rPr lang="en-US" dirty="0"/>
              <a:t>Mutually exclusive &amp; exhaustive, especially </a:t>
            </a:r>
          </a:p>
        </p:txBody>
      </p:sp>
    </p:spTree>
    <p:extLst>
      <p:ext uri="{BB962C8B-B14F-4D97-AF65-F5344CB8AC3E}">
        <p14:creationId xmlns:p14="http://schemas.microsoft.com/office/powerpoint/2010/main" val="346661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0F47-DBEE-E90B-135C-B3B3E1E7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Step 1: Organizing Jobs into Occupations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205F-BCB1-1285-0828-F81D6591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category </a:t>
            </a:r>
          </a:p>
          <a:p>
            <a:r>
              <a:rPr lang="en-US" dirty="0"/>
              <a:t>Oftentimes, people rely on standard systems – e.g. </a:t>
            </a:r>
          </a:p>
          <a:p>
            <a:pPr lvl="1"/>
            <a:r>
              <a:rPr lang="en-US" dirty="0"/>
              <a:t>Census/American Community Survey</a:t>
            </a:r>
          </a:p>
          <a:p>
            <a:pPr lvl="1"/>
            <a:r>
              <a:rPr lang="en-US" dirty="0"/>
              <a:t>Department of Labor</a:t>
            </a:r>
          </a:p>
          <a:p>
            <a:pPr lvl="1"/>
            <a:r>
              <a:rPr lang="en-US" dirty="0"/>
              <a:t>Standard Occupational Classification (SOC)</a:t>
            </a:r>
          </a:p>
          <a:p>
            <a:pPr lvl="1"/>
            <a:r>
              <a:rPr lang="en-US" dirty="0"/>
              <a:t>International Standard Classification of Occupations</a:t>
            </a:r>
          </a:p>
          <a:p>
            <a:pPr lvl="1"/>
            <a:r>
              <a:rPr lang="en-US" dirty="0"/>
              <a:t>O*NET</a:t>
            </a:r>
          </a:p>
          <a:p>
            <a:r>
              <a:rPr lang="en-US" dirty="0"/>
              <a:t>Harder than it sounds </a:t>
            </a:r>
          </a:p>
        </p:txBody>
      </p:sp>
    </p:spTree>
    <p:extLst>
      <p:ext uri="{BB962C8B-B14F-4D97-AF65-F5344CB8AC3E}">
        <p14:creationId xmlns:p14="http://schemas.microsoft.com/office/powerpoint/2010/main" val="2557235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CA68A0E-A1CF-BEB3-C64E-C7766B13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925548"/>
            <a:ext cx="10921466" cy="2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2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BAF7A4-FFE1-C9FE-62B7-E643ECEA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870941"/>
            <a:ext cx="10921466" cy="2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6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922B705-E26D-DA15-77EA-968C969D2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666" y="640078"/>
            <a:ext cx="634866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2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BF5A-55C9-1049-70D9-BE3DBED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Example of occupational grouping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DCF1B5-89FF-47F1-7B84-CDCF50718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" b="47352"/>
          <a:stretch/>
        </p:blipFill>
        <p:spPr>
          <a:xfrm>
            <a:off x="3140703" y="640078"/>
            <a:ext cx="591059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7B3F-60B2-25C8-25BF-53755740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2BAB-D965-1B65-62E9-FAC1EDC6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https://cascotweb.warwick.ac.uk/#/classification/soc2020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2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A2662-3FC7-097C-39B1-EFF5268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18BAF-CDBA-926F-2A02-487E97B6D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3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1214B-2E53-EEB1-5BD5-BCA167AD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1317-89EC-82BC-71B1-027346C56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Class-based</a:t>
            </a:r>
          </a:p>
        </p:txBody>
      </p:sp>
    </p:spTree>
    <p:extLst>
      <p:ext uri="{BB962C8B-B14F-4D97-AF65-F5344CB8AC3E}">
        <p14:creationId xmlns:p14="http://schemas.microsoft.com/office/powerpoint/2010/main" val="376485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E38B-3239-5471-1E6E-0A5D8CA3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 concurrent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CE36-0332-643F-9A8E-A7CA6A00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expect our target variable and a previously well-measured variable to </a:t>
            </a:r>
            <a:r>
              <a:rPr lang="en-US" b="1" dirty="0"/>
              <a:t>move together</a:t>
            </a:r>
            <a:r>
              <a:rPr lang="en-US" dirty="0"/>
              <a:t> in some capacity </a:t>
            </a:r>
          </a:p>
          <a:p>
            <a:r>
              <a:rPr lang="en-US" dirty="0"/>
              <a:t>We think that high status occupations must be linked to more education and higher income </a:t>
            </a:r>
          </a:p>
          <a:p>
            <a:pPr lvl="1"/>
            <a:r>
              <a:rPr lang="en-US" b="1" dirty="0"/>
              <a:t>So</a:t>
            </a:r>
            <a:r>
              <a:rPr lang="en-US" dirty="0"/>
              <a:t> we use some measure of the central tendency of education &amp; income level for people within one occupation </a:t>
            </a:r>
          </a:p>
          <a:p>
            <a:r>
              <a:rPr lang="en-US" b="1" dirty="0"/>
              <a:t>BUT </a:t>
            </a:r>
            <a:r>
              <a:rPr lang="en-US" dirty="0"/>
              <a:t>this is backwards causally </a:t>
            </a:r>
          </a:p>
          <a:p>
            <a:pPr lvl="1"/>
            <a:r>
              <a:rPr lang="en-US" dirty="0"/>
              <a:t>and far more class based than status based</a:t>
            </a:r>
          </a:p>
        </p:txBody>
      </p:sp>
    </p:spTree>
    <p:extLst>
      <p:ext uri="{BB962C8B-B14F-4D97-AF65-F5344CB8AC3E}">
        <p14:creationId xmlns:p14="http://schemas.microsoft.com/office/powerpoint/2010/main" val="4075396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EACF-E2D1-3038-6350-611CFEC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it’s fairly common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55450B-E39F-8A64-FB0F-08A9AE20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6" y="2440814"/>
            <a:ext cx="5456237" cy="3730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D5544-C59D-F71A-375B-EA19E19DF345}"/>
              </a:ext>
            </a:extLst>
          </p:cNvPr>
          <p:cNvSpPr txBox="1"/>
          <p:nvPr/>
        </p:nvSpPr>
        <p:spPr>
          <a:xfrm>
            <a:off x="157283" y="5745933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Census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GB Census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80765-9DE0-C762-FACB-2AEED06C36F6}"/>
              </a:ext>
            </a:extLst>
          </p:cNvPr>
          <p:cNvSpPr txBox="1"/>
          <p:nvPr/>
        </p:nvSpPr>
        <p:spPr>
          <a:xfrm>
            <a:off x="263466" y="3118676"/>
            <a:ext cx="2200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</a:t>
            </a:r>
          </a:p>
          <a:p>
            <a:endParaRPr lang="en-US" dirty="0"/>
          </a:p>
          <a:p>
            <a:r>
              <a:rPr lang="en-US" dirty="0"/>
              <a:t>Education viewed as indicative status while income equals class</a:t>
            </a:r>
          </a:p>
        </p:txBody>
      </p:sp>
    </p:spTree>
    <p:extLst>
      <p:ext uri="{BB962C8B-B14F-4D97-AF65-F5344CB8AC3E}">
        <p14:creationId xmlns:p14="http://schemas.microsoft.com/office/powerpoint/2010/main" val="4184895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D71A-7DAA-11CC-FA1E-0CF778B8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Blau</a:t>
            </a:r>
            <a:r>
              <a:rPr lang="en-US" dirty="0"/>
              <a:t> &amp; Duncan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57F69DF-85D0-B2D7-A22C-7C3ED85D3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43655"/>
            <a:ext cx="7731125" cy="2891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C84C9-147D-8582-CE9E-7F19B699C883}"/>
              </a:ext>
            </a:extLst>
          </p:cNvPr>
          <p:cNvSpPr txBox="1"/>
          <p:nvPr/>
        </p:nvSpPr>
        <p:spPr>
          <a:xfrm>
            <a:off x="2230438" y="6040746"/>
            <a:ext cx="607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Arranged in descending order of median income and education</a:t>
            </a:r>
          </a:p>
        </p:txBody>
      </p:sp>
    </p:spTree>
    <p:extLst>
      <p:ext uri="{BB962C8B-B14F-4D97-AF65-F5344CB8AC3E}">
        <p14:creationId xmlns:p14="http://schemas.microsoft.com/office/powerpoint/2010/main" val="1463467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E1BB-B680-2359-1F5A-2236FC56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500" dirty="0"/>
              <a:t>2. Argue that Employment Relations Shape ‘Life Chances’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1A171B-433A-BF79-5D58-95BA7588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1837286"/>
            <a:ext cx="6227064" cy="31913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08D1-9DDC-8841-8FA8-47E0E9E7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b="1" dirty="0"/>
              <a:t>Erickson-Goldthorpe-</a:t>
            </a:r>
            <a:r>
              <a:rPr lang="en-US" b="1" dirty="0" err="1"/>
              <a:t>Portocarero</a:t>
            </a:r>
            <a:r>
              <a:rPr lang="en-US" b="1" dirty="0"/>
              <a:t> (EGP)</a:t>
            </a:r>
          </a:p>
          <a:p>
            <a:r>
              <a:rPr lang="en-US" dirty="0"/>
              <a:t>Market situation 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education</a:t>
            </a:r>
          </a:p>
          <a:p>
            <a:r>
              <a:rPr lang="en-US" dirty="0"/>
              <a:t>Work situation</a:t>
            </a:r>
          </a:p>
          <a:p>
            <a:pPr lvl="1"/>
            <a:r>
              <a:rPr lang="en-US" dirty="0"/>
              <a:t>Authority</a:t>
            </a:r>
          </a:p>
          <a:p>
            <a:pPr lvl="1"/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688576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7F33-5092-1C46-FFAE-85C69314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1E00-F3D5-5043-0EEE-DE9B53BC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Confounding around education </a:t>
            </a:r>
          </a:p>
          <a:p>
            <a:pPr lvl="1"/>
            <a:r>
              <a:rPr lang="en-US" dirty="0"/>
              <a:t>Some jobs require years of lower pay / training that others do not </a:t>
            </a:r>
          </a:p>
          <a:p>
            <a:pPr lvl="2"/>
            <a:r>
              <a:rPr lang="en-US" dirty="0"/>
              <a:t>E.g. Residency for doctors but not for dentists </a:t>
            </a:r>
          </a:p>
          <a:p>
            <a:r>
              <a:rPr lang="en-US" dirty="0"/>
              <a:t> Within-class heterogeneity </a:t>
            </a:r>
          </a:p>
        </p:txBody>
      </p:sp>
    </p:spTree>
    <p:extLst>
      <p:ext uri="{BB962C8B-B14F-4D97-AF65-F5344CB8AC3E}">
        <p14:creationId xmlns:p14="http://schemas.microsoft.com/office/powerpoint/2010/main" val="1252772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3592-C1B0-C875-746D-711FDB1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Use A Theoretical Correlate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BEF-9C04-2387-B093-2404AEAF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Weber’s theory suggests that one element of the status order is how it impacts how we relate to other people – who do we:</a:t>
            </a:r>
          </a:p>
          <a:p>
            <a:pPr lvl="1"/>
            <a:r>
              <a:rPr lang="en-US" dirty="0"/>
              <a:t>Associate with</a:t>
            </a:r>
          </a:p>
          <a:p>
            <a:pPr lvl="1"/>
            <a:r>
              <a:rPr lang="en-US" dirty="0"/>
              <a:t>Marry </a:t>
            </a:r>
          </a:p>
          <a:p>
            <a:pPr lvl="1"/>
            <a:r>
              <a:rPr lang="en-US" dirty="0"/>
              <a:t>Befriend/hang out with regularly </a:t>
            </a:r>
          </a:p>
          <a:p>
            <a:pPr lvl="1"/>
            <a:r>
              <a:rPr lang="en-US" dirty="0"/>
              <a:t>Live nearby </a:t>
            </a:r>
          </a:p>
          <a:p>
            <a:r>
              <a:rPr lang="en-US" b="1" dirty="0"/>
              <a:t>Homophily</a:t>
            </a:r>
          </a:p>
        </p:txBody>
      </p:sp>
    </p:spTree>
    <p:extLst>
      <p:ext uri="{BB962C8B-B14F-4D97-AF65-F5344CB8AC3E}">
        <p14:creationId xmlns:p14="http://schemas.microsoft.com/office/powerpoint/2010/main" val="1319938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D2EEF2-964B-14AC-9017-723F70AF7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1362" y="804334"/>
            <a:ext cx="9129275" cy="524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259B0-BCCC-9ECA-04C3-686B41A403BD}"/>
              </a:ext>
            </a:extLst>
          </p:cNvPr>
          <p:cNvSpPr txBox="1"/>
          <p:nvPr/>
        </p:nvSpPr>
        <p:spPr>
          <a:xfrm>
            <a:off x="1531362" y="6257925"/>
            <a:ext cx="91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Edward O. </a:t>
            </a:r>
            <a:r>
              <a:rPr lang="en-US" sz="1200" dirty="0" err="1"/>
              <a:t>Laumann</a:t>
            </a:r>
            <a:r>
              <a:rPr lang="en-US" sz="1200" dirty="0"/>
              <a:t>, and Louis Guttman. “The Relative Associational Contiguity of Occupations in an Urban Setting.” </a:t>
            </a:r>
            <a:r>
              <a:rPr lang="en-US" sz="1200" i="1" dirty="0"/>
              <a:t>American Sociological Review</a:t>
            </a:r>
            <a:r>
              <a:rPr lang="en-US" sz="1200" dirty="0"/>
              <a:t>, vol. 31, no. 2, 1966, pp. 169–78. </a:t>
            </a:r>
            <a:r>
              <a:rPr lang="en-US" sz="1200" i="1" dirty="0"/>
              <a:t>JSTOR</a:t>
            </a:r>
            <a:r>
              <a:rPr lang="en-US" sz="1200" dirty="0"/>
              <a:t>, https://</a:t>
            </a:r>
            <a:r>
              <a:rPr lang="en-US" sz="1200" dirty="0" err="1"/>
              <a:t>doi.org</a:t>
            </a:r>
            <a:r>
              <a:rPr lang="en-US" sz="1200" dirty="0"/>
              <a:t>/10.2307/2090902. </a:t>
            </a:r>
          </a:p>
        </p:txBody>
      </p:sp>
    </p:spTree>
    <p:extLst>
      <p:ext uri="{BB962C8B-B14F-4D97-AF65-F5344CB8AC3E}">
        <p14:creationId xmlns:p14="http://schemas.microsoft.com/office/powerpoint/2010/main" val="3655771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05C6E8-A598-B22A-D233-24A4A8EB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025" y="804334"/>
            <a:ext cx="7141949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80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80ED92-C06A-6A80-0BE8-2CED3B156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942" y="1124712"/>
            <a:ext cx="7090116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FB6EA-1080-6F27-E483-A8BD650159B5}"/>
              </a:ext>
            </a:extLst>
          </p:cNvPr>
          <p:cNvSpPr txBox="1"/>
          <p:nvPr/>
        </p:nvSpPr>
        <p:spPr>
          <a:xfrm>
            <a:off x="804334" y="6053666"/>
            <a:ext cx="859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Paul S. Lambert, Richard L. </a:t>
            </a:r>
            <a:r>
              <a:rPr lang="en-US" sz="1200" dirty="0" err="1"/>
              <a:t>Zijdeman</a:t>
            </a:r>
            <a:r>
              <a:rPr lang="en-US" sz="1200" dirty="0"/>
              <a:t>, Marco H. D. Van Leeuwen, </a:t>
            </a:r>
            <a:r>
              <a:rPr lang="en-US" sz="1200" dirty="0" err="1"/>
              <a:t>Ineke</a:t>
            </a:r>
            <a:r>
              <a:rPr lang="en-US" sz="1200" dirty="0"/>
              <a:t> Maas &amp; Kenneth </a:t>
            </a:r>
            <a:r>
              <a:rPr lang="en-US" sz="1200" dirty="0" err="1"/>
              <a:t>Prandy</a:t>
            </a:r>
            <a:r>
              <a:rPr lang="en-US" sz="1200" dirty="0"/>
              <a:t> (2013) The Construction of HISCAM: A Stratification Scale Based on Social Interactions for Historical Comparative Research, Historical Methods: A Journal of Quantitative and Interdisciplinary History, 46:2, 77-89, DOI: </a:t>
            </a:r>
            <a:r>
              <a:rPr lang="en-US" sz="1200" dirty="0">
                <a:hlinkClick r:id="rId3"/>
              </a:rPr>
              <a:t>10.1080/01615440.2012.715569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3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38956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448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1214B-2E53-EEB1-5BD5-BCA167AD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</a:t>
            </a:r>
            <a:r>
              <a:rPr lang="en-US" dirty="0" err="1"/>
              <a:t>STrategies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1317-89EC-82BC-71B1-027346C56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Prestige-based</a:t>
            </a:r>
          </a:p>
        </p:txBody>
      </p:sp>
    </p:spTree>
    <p:extLst>
      <p:ext uri="{BB962C8B-B14F-4D97-AF65-F5344CB8AC3E}">
        <p14:creationId xmlns:p14="http://schemas.microsoft.com/office/powerpoint/2010/main" val="3044900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8A171-624F-C6CA-5608-8A48A445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Opinion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9F1A78-8266-97AA-2CC0-BB8C2E7A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activity on the first day – </a:t>
            </a:r>
          </a:p>
          <a:p>
            <a:r>
              <a:rPr lang="en-US" dirty="0"/>
              <a:t>Ask people to rank / sort occupations by ‘general standing’ or ‘social standing’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57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A00-09C0-C9F4-3946-111F1E2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Duncan SEI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CFB7EA-BA0B-C8AD-6C3A-A7757FBA3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823122"/>
            <a:ext cx="7731125" cy="960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D86DF-109C-AED3-3940-E5D6DD42B2F1}"/>
              </a:ext>
            </a:extLst>
          </p:cNvPr>
          <p:cNvSpPr txBox="1"/>
          <p:nvPr/>
        </p:nvSpPr>
        <p:spPr>
          <a:xfrm>
            <a:off x="2400300" y="4271963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scores across respondents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respondents who select excellent or very good</a:t>
            </a:r>
          </a:p>
        </p:txBody>
      </p:sp>
    </p:spTree>
    <p:extLst>
      <p:ext uri="{BB962C8B-B14F-4D97-AF65-F5344CB8AC3E}">
        <p14:creationId xmlns:p14="http://schemas.microsoft.com/office/powerpoint/2010/main" val="9291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A00-09C0-C9F4-3946-111F1E2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Duncan SEI – Broadening Estimates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61CB-41C1-07F9-AE67-6942F47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66657"/>
            <a:ext cx="7729728" cy="3101983"/>
          </a:xfrm>
        </p:spPr>
        <p:txBody>
          <a:bodyPr/>
          <a:lstStyle/>
          <a:p>
            <a:r>
              <a:rPr lang="en-US" dirty="0"/>
              <a:t>SEI = 0.59 * </a:t>
            </a:r>
            <a:r>
              <a:rPr lang="en-US" b="1" dirty="0"/>
              <a:t>(percent of males &gt; $3500</a:t>
            </a:r>
            <a:r>
              <a:rPr lang="en-US" dirty="0"/>
              <a:t>) + 0.55 </a:t>
            </a:r>
            <a:r>
              <a:rPr lang="en-US" b="1" dirty="0"/>
              <a:t>* (percent males &gt; high school degree) </a:t>
            </a:r>
            <a:r>
              <a:rPr lang="en-US" dirty="0"/>
              <a:t>– 6.0 </a:t>
            </a:r>
          </a:p>
          <a:p>
            <a:endParaRPr lang="en-US" dirty="0"/>
          </a:p>
          <a:p>
            <a:r>
              <a:rPr lang="en-US" dirty="0"/>
              <a:t>Example – let’s say paralegals were not originally measured:</a:t>
            </a:r>
          </a:p>
          <a:p>
            <a:pPr lvl="1"/>
            <a:r>
              <a:rPr lang="en-US" dirty="0"/>
              <a:t>30% of all male paralegals make more than 3500/year</a:t>
            </a:r>
          </a:p>
          <a:p>
            <a:pPr lvl="1"/>
            <a:r>
              <a:rPr lang="en-US" dirty="0"/>
              <a:t>50% of male paralegals have at least a high school degree</a:t>
            </a:r>
          </a:p>
          <a:p>
            <a:pPr lvl="1"/>
            <a:r>
              <a:rPr lang="en-US" dirty="0"/>
              <a:t>0.59*30 + 0.55*50 -6.0 = 39.2</a:t>
            </a:r>
          </a:p>
        </p:txBody>
      </p:sp>
    </p:spTree>
    <p:extLst>
      <p:ext uri="{BB962C8B-B14F-4D97-AF65-F5344CB8AC3E}">
        <p14:creationId xmlns:p14="http://schemas.microsoft.com/office/powerpoint/2010/main" val="396378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FE2D-77EA-5073-2352-3848CDF5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Occupational Prestige Scale (SIOPS)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B459-85EC-D117-B151-8B68B03816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Collected prestige data from 55 nations</a:t>
            </a:r>
          </a:p>
          <a:p>
            <a:pPr lvl="1"/>
            <a:r>
              <a:rPr lang="en-US" dirty="0"/>
              <a:t>Some nations had several studies (namely U.S. and GB)</a:t>
            </a:r>
          </a:p>
          <a:p>
            <a:r>
              <a:rPr lang="en-US" dirty="0"/>
              <a:t>Argued very stable across nations </a:t>
            </a:r>
          </a:p>
          <a:p>
            <a:pPr lvl="1"/>
            <a:r>
              <a:rPr lang="en-US" dirty="0"/>
              <a:t>Although did acknowledge was more precise for more industrialized nations 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6E3120B4-B97D-0644-DF3A-D50414B18A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319" y="2550724"/>
            <a:ext cx="5632889" cy="37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6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D0438-089A-08D8-38FF-BA13C570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(One) Fundamental difficulty of (a lot) of social science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61FD0-1EEB-DB70-F2C4-F184488004E9}"/>
              </a:ext>
            </a:extLst>
          </p:cNvPr>
          <p:cNvSpPr txBox="1"/>
          <p:nvPr/>
        </p:nvSpPr>
        <p:spPr>
          <a:xfrm>
            <a:off x="4695038" y="2862025"/>
            <a:ext cx="28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going on in there???</a:t>
            </a:r>
          </a:p>
        </p:txBody>
      </p:sp>
      <p:pic>
        <p:nvPicPr>
          <p:cNvPr id="10" name="Graphic 9" descr="Brain in head outline">
            <a:extLst>
              <a:ext uri="{FF2B5EF4-FFF2-40B4-BE49-F238E27FC236}">
                <a16:creationId xmlns:a16="http://schemas.microsoft.com/office/drawing/2014/main" id="{A401A8F7-E4E2-E4CA-ECF4-F2D7B0E6F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560" y="3231357"/>
            <a:ext cx="242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5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Public Opinion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we sure people are thinking “</a:t>
            </a:r>
            <a:r>
              <a:rPr lang="en-US" b="1" dirty="0"/>
              <a:t>prestige</a:t>
            </a:r>
            <a:r>
              <a:rPr lang="en-US" dirty="0"/>
              <a:t>” and not “is that job desirable?” </a:t>
            </a:r>
          </a:p>
          <a:p>
            <a:r>
              <a:rPr lang="en-US" dirty="0"/>
              <a:t>Goldthorpe &amp; Hope found scores based on general/social standing roughly equivalent to a combination of ‘standard of life’ measures </a:t>
            </a:r>
          </a:p>
          <a:p>
            <a:r>
              <a:rPr lang="en-US" dirty="0" err="1"/>
              <a:t>Coxen</a:t>
            </a:r>
            <a:r>
              <a:rPr lang="en-US" dirty="0"/>
              <a:t> &amp; Jones</a:t>
            </a:r>
          </a:p>
          <a:p>
            <a:r>
              <a:rPr lang="en-US" dirty="0"/>
              <a:t>Is the distinction important? How bad would this be for our measurement of status given our theory?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43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2"/>
            <a:r>
              <a:rPr lang="en-US" dirty="0"/>
              <a:t>Given 2 occupations – rate how similar they are </a:t>
            </a:r>
          </a:p>
          <a:p>
            <a:pPr lvl="1"/>
            <a:r>
              <a:rPr lang="en-US" dirty="0"/>
              <a:t>Triadic similarity 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1"/>
            <a:r>
              <a:rPr lang="en-US" dirty="0"/>
              <a:t>Free sort </a:t>
            </a:r>
          </a:p>
        </p:txBody>
      </p:sp>
    </p:spTree>
    <p:extLst>
      <p:ext uri="{BB962C8B-B14F-4D97-AF65-F5344CB8AC3E}">
        <p14:creationId xmlns:p14="http://schemas.microsoft.com/office/powerpoint/2010/main" val="786179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1"/>
            <a:r>
              <a:rPr lang="en-US" dirty="0"/>
              <a:t>Triadic similarity </a:t>
            </a:r>
          </a:p>
          <a:p>
            <a:pPr lvl="2"/>
            <a:r>
              <a:rPr lang="en-US" dirty="0"/>
              <a:t>Given 3 occupations,  which 2 are most alike and which 2 are least alike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1"/>
            <a:r>
              <a:rPr lang="en-US" dirty="0"/>
              <a:t>Free sort </a:t>
            </a:r>
          </a:p>
        </p:txBody>
      </p:sp>
    </p:spTree>
    <p:extLst>
      <p:ext uri="{BB962C8B-B14F-4D97-AF65-F5344CB8AC3E}">
        <p14:creationId xmlns:p14="http://schemas.microsoft.com/office/powerpoint/2010/main" val="2505196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1"/>
            <a:r>
              <a:rPr lang="en-US" dirty="0"/>
              <a:t>Triadic similarity 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2"/>
            <a:r>
              <a:rPr lang="en-US" dirty="0"/>
              <a:t>Usefulness to society; general standing; prestige and rewards; belief about income</a:t>
            </a:r>
          </a:p>
          <a:p>
            <a:pPr lvl="2"/>
            <a:r>
              <a:rPr lang="en-US" b="1" dirty="0"/>
              <a:t>How much you know about the job</a:t>
            </a:r>
          </a:p>
          <a:p>
            <a:pPr lvl="1"/>
            <a:r>
              <a:rPr lang="en-US" dirty="0"/>
              <a:t>Free sort </a:t>
            </a:r>
          </a:p>
        </p:txBody>
      </p:sp>
    </p:spTree>
    <p:extLst>
      <p:ext uri="{BB962C8B-B14F-4D97-AF65-F5344CB8AC3E}">
        <p14:creationId xmlns:p14="http://schemas.microsoft.com/office/powerpoint/2010/main" val="34728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E373-0277-F478-64A4-506C245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80E1-1B0F-299C-00D8-6BACEE05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the advent of women’s collegiate athletics</a:t>
            </a:r>
            <a:r>
              <a:rPr lang="en-US" b="1" dirty="0"/>
              <a:t> </a:t>
            </a:r>
            <a:r>
              <a:rPr lang="en-US" dirty="0"/>
              <a:t>on women’s educational attainment? </a:t>
            </a:r>
          </a:p>
        </p:txBody>
      </p:sp>
    </p:spTree>
    <p:extLst>
      <p:ext uri="{BB962C8B-B14F-4D97-AF65-F5344CB8AC3E}">
        <p14:creationId xmlns:p14="http://schemas.microsoft.com/office/powerpoint/2010/main" val="896510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1AC-AA6B-91F2-7872-1E98E70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Coxon</a:t>
            </a:r>
            <a:r>
              <a:rPr lang="en-US" dirty="0"/>
              <a:t> &amp;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77D3-7209-88B3-D88D-00270E70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critical of the precision of public opinion measures</a:t>
            </a:r>
          </a:p>
          <a:p>
            <a:r>
              <a:rPr lang="en-US" dirty="0"/>
              <a:t>Argue for ‘triangulation’ strategy by using multiple tasks</a:t>
            </a:r>
          </a:p>
          <a:p>
            <a:pPr lvl="1"/>
            <a:r>
              <a:rPr lang="en-US" dirty="0"/>
              <a:t>Pairwise similarity </a:t>
            </a:r>
          </a:p>
          <a:p>
            <a:pPr lvl="1"/>
            <a:r>
              <a:rPr lang="en-US" dirty="0"/>
              <a:t>Triadic similarity </a:t>
            </a:r>
          </a:p>
          <a:p>
            <a:pPr lvl="1"/>
            <a:r>
              <a:rPr lang="en-US" dirty="0"/>
              <a:t>Rankings/ratings on several criteria</a:t>
            </a:r>
          </a:p>
          <a:p>
            <a:pPr lvl="1"/>
            <a:r>
              <a:rPr lang="en-US" dirty="0"/>
              <a:t>Free sort </a:t>
            </a:r>
          </a:p>
          <a:p>
            <a:pPr lvl="2"/>
            <a:r>
              <a:rPr lang="en-US" dirty="0"/>
              <a:t>Given a set of occupations, told to organize however they wanted</a:t>
            </a:r>
          </a:p>
        </p:txBody>
      </p:sp>
    </p:spTree>
    <p:extLst>
      <p:ext uri="{BB962C8B-B14F-4D97-AF65-F5344CB8AC3E}">
        <p14:creationId xmlns:p14="http://schemas.microsoft.com/office/powerpoint/2010/main" val="25755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FAB-CEBC-9337-292F-9860A416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we don’t really know what an occupation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9B6-B36E-9BCB-BD4F-2AD8E384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prototypes </a:t>
            </a:r>
          </a:p>
          <a:p>
            <a:r>
              <a:rPr lang="en-US" dirty="0"/>
              <a:t>Maybe we want to incorporate this uncertainty into our measurement</a:t>
            </a:r>
          </a:p>
          <a:p>
            <a:r>
              <a:rPr lang="en-US" dirty="0"/>
              <a:t>Which occupations are broadly well-understood and which are not?</a:t>
            </a:r>
          </a:p>
          <a:p>
            <a:pPr lvl="1"/>
            <a:r>
              <a:rPr lang="en-US" dirty="0"/>
              <a:t>Has this changed over time?</a:t>
            </a:r>
          </a:p>
          <a:p>
            <a:pPr lvl="1"/>
            <a:r>
              <a:rPr lang="en-US" dirty="0"/>
              <a:t>e.g. do we have a worse sense broadly of what farmers do now than we did when a larger proportion of society were farmers and/or interacted with farmers regularly?</a:t>
            </a:r>
          </a:p>
        </p:txBody>
      </p:sp>
    </p:spTree>
    <p:extLst>
      <p:ext uri="{BB962C8B-B14F-4D97-AF65-F5344CB8AC3E}">
        <p14:creationId xmlns:p14="http://schemas.microsoft.com/office/powerpoint/2010/main" val="14795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EF4A0-D575-3CED-E56D-9FE96E20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of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7CC6-6598-8E15-362E-9DBEE9BA8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800670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930D1D-A03B-FE0C-F8A6-CF400C2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5D7A16D-0840-A9AC-4D4A-FED106EDD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368408"/>
            <a:ext cx="7731125" cy="1642008"/>
          </a:xfrm>
        </p:spPr>
      </p:pic>
    </p:spTree>
    <p:extLst>
      <p:ext uri="{BB962C8B-B14F-4D97-AF65-F5344CB8AC3E}">
        <p14:creationId xmlns:p14="http://schemas.microsoft.com/office/powerpoint/2010/main" val="3564618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A00-09C0-C9F4-3946-111F1E2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Duncan SEI – Gender Segregation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61CB-41C1-07F9-AE67-6942F47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66657"/>
            <a:ext cx="7729728" cy="3101983"/>
          </a:xfrm>
        </p:spPr>
        <p:txBody>
          <a:bodyPr/>
          <a:lstStyle/>
          <a:p>
            <a:r>
              <a:rPr lang="en-US" dirty="0"/>
              <a:t>SEI = 0.59 * </a:t>
            </a:r>
            <a:r>
              <a:rPr lang="en-US" b="1" dirty="0"/>
              <a:t>(percent of males &gt; $3500</a:t>
            </a:r>
            <a:r>
              <a:rPr lang="en-US" dirty="0"/>
              <a:t>) + 0.55 </a:t>
            </a:r>
            <a:r>
              <a:rPr lang="en-US" b="1" dirty="0"/>
              <a:t>* (percent males &gt; high school degree) </a:t>
            </a:r>
            <a:r>
              <a:rPr lang="en-US" dirty="0"/>
              <a:t>– 6.0 </a:t>
            </a:r>
          </a:p>
          <a:p>
            <a:endParaRPr lang="en-US" dirty="0"/>
          </a:p>
          <a:p>
            <a:r>
              <a:rPr lang="en-US" dirty="0"/>
              <a:t>Example – let’s say </a:t>
            </a:r>
            <a:r>
              <a:rPr lang="en-US" b="1" dirty="0"/>
              <a:t>nurses</a:t>
            </a:r>
            <a:r>
              <a:rPr lang="en-US" dirty="0"/>
              <a:t> were not originally measured:</a:t>
            </a:r>
          </a:p>
          <a:p>
            <a:pPr lvl="1"/>
            <a:r>
              <a:rPr lang="en-US" dirty="0"/>
              <a:t>80% of all male nurses make more than 3500/year</a:t>
            </a:r>
          </a:p>
          <a:p>
            <a:pPr lvl="1"/>
            <a:r>
              <a:rPr lang="en-US" dirty="0"/>
              <a:t>80% of male paralegals have at least a high school degree</a:t>
            </a:r>
          </a:p>
          <a:p>
            <a:pPr lvl="1"/>
            <a:r>
              <a:rPr lang="en-US" dirty="0"/>
              <a:t>0.59*80 + 0.55*80 -6.0 = 85.2</a:t>
            </a:r>
          </a:p>
        </p:txBody>
      </p:sp>
    </p:spTree>
    <p:extLst>
      <p:ext uri="{BB962C8B-B14F-4D97-AF65-F5344CB8AC3E}">
        <p14:creationId xmlns:p14="http://schemas.microsoft.com/office/powerpoint/2010/main" val="2907113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C699-8BB5-B27A-8CF3-0516C54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04BA-5FF3-4D8D-6DB6-D7BE1ECD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Hollingshead originally for a study on </a:t>
            </a:r>
            <a:r>
              <a:rPr lang="en-US" i="1" dirty="0"/>
              <a:t>Social Class and Mental Illness </a:t>
            </a:r>
            <a:endParaRPr lang="en-US" dirty="0"/>
          </a:p>
          <a:p>
            <a:r>
              <a:rPr lang="en-US" dirty="0"/>
              <a:t>Impacts the makeup of the occupational sample and thus final rankings &amp; groupings </a:t>
            </a:r>
          </a:p>
          <a:p>
            <a:pPr lvl="1"/>
            <a:r>
              <a:rPr lang="en-US" dirty="0"/>
              <a:t>Includes hostler &amp; railroad conductor but not computer programmer </a:t>
            </a:r>
          </a:p>
        </p:txBody>
      </p:sp>
    </p:spTree>
    <p:extLst>
      <p:ext uri="{BB962C8B-B14F-4D97-AF65-F5344CB8AC3E}">
        <p14:creationId xmlns:p14="http://schemas.microsoft.com/office/powerpoint/2010/main" val="38766733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630-34F3-A3CF-4A5F-D692140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Jobs?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951B-5420-478D-D8DA-5A3F5DB0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only ask for “primary” job in the past week </a:t>
            </a:r>
          </a:p>
          <a:p>
            <a:r>
              <a:rPr lang="en-US" dirty="0"/>
              <a:t>How could this bias estimates? </a:t>
            </a:r>
          </a:p>
        </p:txBody>
      </p:sp>
    </p:spTree>
    <p:extLst>
      <p:ext uri="{BB962C8B-B14F-4D97-AF65-F5344CB8AC3E}">
        <p14:creationId xmlns:p14="http://schemas.microsoft.com/office/powerpoint/2010/main" val="1112987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C28A-42C8-6284-78E8-F4C15437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DBED-58D0-1CB7-7CFA-9493DD7D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account for creation of new jobs in longitudinal research?</a:t>
            </a:r>
          </a:p>
          <a:p>
            <a:pPr lvl="1"/>
            <a:r>
              <a:rPr lang="en-US" dirty="0"/>
              <a:t>E.g. emergence of ‘consulting’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80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CE03-6571-D915-B2E0-F211A58D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People,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9EBA-1244-390B-A775-72089BBA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are constrained by what we have available!</a:t>
            </a:r>
          </a:p>
        </p:txBody>
      </p:sp>
    </p:spTree>
    <p:extLst>
      <p:ext uri="{BB962C8B-B14F-4D97-AF65-F5344CB8AC3E}">
        <p14:creationId xmlns:p14="http://schemas.microsoft.com/office/powerpoint/2010/main" val="218022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6045C-FCFE-D489-CF96-138E1C96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0737C-DB93-254D-4624-292C7D76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E373-0277-F478-64A4-506C245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80E1-1B0F-299C-00D8-6BACEE05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</a:t>
            </a:r>
            <a:r>
              <a:rPr lang="en-US" b="1" dirty="0"/>
              <a:t>the advent of women’s collegiate athletics </a:t>
            </a:r>
            <a:r>
              <a:rPr lang="en-US" dirty="0"/>
              <a:t>on women’s educational attainment? </a:t>
            </a:r>
          </a:p>
        </p:txBody>
      </p:sp>
    </p:spTree>
    <p:extLst>
      <p:ext uri="{BB962C8B-B14F-4D97-AF65-F5344CB8AC3E}">
        <p14:creationId xmlns:p14="http://schemas.microsoft.com/office/powerpoint/2010/main" val="21122989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64412-CC0F-4E0D-7FF6-1BD5E5A0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is Difficult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98268-AEF1-6708-2BC4-2E20BC6A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impossible to satisfy every requirement </a:t>
            </a:r>
          </a:p>
          <a:p>
            <a:r>
              <a:rPr lang="en-US" dirty="0"/>
              <a:t>We do the best we can &amp; are upfront about weaknesses &amp; strengths</a:t>
            </a:r>
          </a:p>
          <a:p>
            <a:r>
              <a:rPr lang="en-US" dirty="0"/>
              <a:t>Sometimes you may have to make a tradeoff </a:t>
            </a:r>
          </a:p>
          <a:p>
            <a:pPr lvl="1"/>
            <a:r>
              <a:rPr lang="en-US" dirty="0"/>
              <a:t>Prioritize theory </a:t>
            </a:r>
          </a:p>
          <a:p>
            <a:r>
              <a:rPr lang="en-US" dirty="0"/>
              <a:t>Science is a collective endeavor!</a:t>
            </a:r>
          </a:p>
        </p:txBody>
      </p:sp>
    </p:spTree>
    <p:extLst>
      <p:ext uri="{BB962C8B-B14F-4D97-AF65-F5344CB8AC3E}">
        <p14:creationId xmlns:p14="http://schemas.microsoft.com/office/powerpoint/2010/main" val="17852379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808-82E1-1F7B-8439-4B08F701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/ Class Elision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2449-B2B8-993A-69A5-7ED704C3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Occupational stratification research has been limited by the lack of both </a:t>
            </a:r>
            <a:r>
              <a:rPr lang="en-US" b="1" dirty="0"/>
              <a:t>conceptual </a:t>
            </a:r>
            <a:r>
              <a:rPr lang="en-US" dirty="0"/>
              <a:t>and </a:t>
            </a:r>
            <a:r>
              <a:rPr lang="en-US" b="1" dirty="0"/>
              <a:t>operational</a:t>
            </a:r>
            <a:r>
              <a:rPr lang="en-US" dirty="0"/>
              <a:t> clarity in separating the ideas of class and status as separate dimensions of social life </a:t>
            </a:r>
          </a:p>
        </p:txBody>
      </p:sp>
    </p:spTree>
    <p:extLst>
      <p:ext uri="{BB962C8B-B14F-4D97-AF65-F5344CB8AC3E}">
        <p14:creationId xmlns:p14="http://schemas.microsoft.com/office/powerpoint/2010/main" val="3333590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9D5-2A6D-4D2C-33D5-38099D2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3623-71B2-0DAD-C1EF-7ECE980E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were designing a study on the relationship between occupational status and job satisfaction, which scheme do we think is best to use? </a:t>
            </a:r>
          </a:p>
          <a:p>
            <a:r>
              <a:rPr lang="en-US" dirty="0"/>
              <a:t>Can also suggest new ways/strategies!</a:t>
            </a:r>
          </a:p>
        </p:txBody>
      </p:sp>
    </p:spTree>
    <p:extLst>
      <p:ext uri="{BB962C8B-B14F-4D97-AF65-F5344CB8AC3E}">
        <p14:creationId xmlns:p14="http://schemas.microsoft.com/office/powerpoint/2010/main" val="5854535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DF4-FCEF-6F8B-2AFB-216EA220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5990-AEC1-D931-080D-E5A201ED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laptops!</a:t>
            </a:r>
          </a:p>
          <a:p>
            <a:r>
              <a:rPr lang="en-US" dirty="0"/>
              <a:t>Reading looks like a lot (5 chapters) but they’re short – only about 30 pages substantively </a:t>
            </a:r>
          </a:p>
          <a:p>
            <a:pPr lvl="1"/>
            <a:r>
              <a:rPr lang="en-US" dirty="0"/>
              <a:t>Important to read carefully because we will fairly quickly review before moving into the lab, introduction to the tools of analysis, and application </a:t>
            </a:r>
          </a:p>
          <a:p>
            <a:pPr lvl="1"/>
            <a:r>
              <a:rPr lang="en-US" dirty="0"/>
              <a:t>Come with questions!</a:t>
            </a:r>
          </a:p>
          <a:p>
            <a:r>
              <a:rPr lang="en-US" dirty="0"/>
              <a:t>I think I am going to change next Wednesday’s reading – will let you know for sure on Friday</a:t>
            </a:r>
          </a:p>
        </p:txBody>
      </p:sp>
    </p:spTree>
    <p:extLst>
      <p:ext uri="{BB962C8B-B14F-4D97-AF65-F5344CB8AC3E}">
        <p14:creationId xmlns:p14="http://schemas.microsoft.com/office/powerpoint/2010/main" val="256976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E373-0277-F478-64A4-506C245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80E1-1B0F-299C-00D8-6BACEE05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impact of the advent of women’s collegiate athletics</a:t>
            </a:r>
            <a:r>
              <a:rPr lang="en-US" b="1" dirty="0"/>
              <a:t> </a:t>
            </a:r>
            <a:r>
              <a:rPr lang="en-US" dirty="0"/>
              <a:t>on </a:t>
            </a:r>
            <a:r>
              <a:rPr lang="en-US" b="1" dirty="0"/>
              <a:t>women’s educational attainment? </a:t>
            </a:r>
          </a:p>
        </p:txBody>
      </p:sp>
    </p:spTree>
    <p:extLst>
      <p:ext uri="{BB962C8B-B14F-4D97-AF65-F5344CB8AC3E}">
        <p14:creationId xmlns:p14="http://schemas.microsoft.com/office/powerpoint/2010/main" val="19123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F6-F05F-006D-83BC-954343E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B0594-BEF2-694E-645C-FD77392F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28084"/>
              </p:ext>
            </p:extLst>
          </p:nvPr>
        </p:nvGraphicFramePr>
        <p:xfrm>
          <a:off x="217170" y="2638425"/>
          <a:ext cx="1170432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77990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{3367EC7D-6A07-434A-BACB-6EA7221EAF67}tf10001120</Template>
  <TotalTime>1625</TotalTime>
  <Words>2078</Words>
  <Application>Microsoft Macintosh PowerPoint</Application>
  <PresentationFormat>Widescreen</PresentationFormat>
  <Paragraphs>340</Paragraphs>
  <Slides>73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Code2000</vt:lpstr>
      <vt:lpstr>Gill Sans MT</vt:lpstr>
      <vt:lpstr>Parcel</vt:lpstr>
      <vt:lpstr>Occupational Status Operationalization</vt:lpstr>
      <vt:lpstr>Division of Labor</vt:lpstr>
      <vt:lpstr>Outline</vt:lpstr>
      <vt:lpstr>Operationalization</vt:lpstr>
      <vt:lpstr>Operationalization</vt:lpstr>
      <vt:lpstr>Example Research Question</vt:lpstr>
      <vt:lpstr>Example Research Question</vt:lpstr>
      <vt:lpstr>Example Research Question</vt:lpstr>
      <vt:lpstr>Operationalization</vt:lpstr>
      <vt:lpstr>Operationalization</vt:lpstr>
      <vt:lpstr>Operationalization</vt:lpstr>
      <vt:lpstr>Considerations when operationalizing</vt:lpstr>
      <vt:lpstr>Operationalization</vt:lpstr>
      <vt:lpstr>Variable Types</vt:lpstr>
      <vt:lpstr>Variable Types - Nominal</vt:lpstr>
      <vt:lpstr>Variable Types - Ordinal </vt:lpstr>
      <vt:lpstr>Variable Types - Ordinal </vt:lpstr>
      <vt:lpstr>Variable Types - Interval</vt:lpstr>
      <vt:lpstr>Variable Types - Ratio</vt:lpstr>
      <vt:lpstr>Summary</vt:lpstr>
      <vt:lpstr>Occupational status</vt:lpstr>
      <vt:lpstr>Discrete</vt:lpstr>
      <vt:lpstr>Discrete</vt:lpstr>
      <vt:lpstr>Discrete</vt:lpstr>
      <vt:lpstr>How do we evaluate Our Operationalizations</vt:lpstr>
      <vt:lpstr>Validity</vt:lpstr>
      <vt:lpstr>Validity</vt:lpstr>
      <vt:lpstr>Validity</vt:lpstr>
      <vt:lpstr>Validity</vt:lpstr>
      <vt:lpstr>Validity</vt:lpstr>
      <vt:lpstr>Status</vt:lpstr>
      <vt:lpstr>Status as a concept</vt:lpstr>
      <vt:lpstr>Occupations as a field </vt:lpstr>
      <vt:lpstr>Hidden Step 1: Organizing Jobs into Occupations</vt:lpstr>
      <vt:lpstr>Example of occupational grouping</vt:lpstr>
      <vt:lpstr>Example of occupational grouping</vt:lpstr>
      <vt:lpstr>Example of occupational grouping</vt:lpstr>
      <vt:lpstr>Example of occupational grouping</vt:lpstr>
      <vt:lpstr>Activity</vt:lpstr>
      <vt:lpstr>Historical Strategies</vt:lpstr>
      <vt:lpstr>1. Use concurrent Validity</vt:lpstr>
      <vt:lpstr>However, it’s fairly common</vt:lpstr>
      <vt:lpstr>Blau &amp; Duncan</vt:lpstr>
      <vt:lpstr>2. Argue that Employment Relations Shape ‘Life Chances’</vt:lpstr>
      <vt:lpstr>Other issues</vt:lpstr>
      <vt:lpstr>3. Use A Theoretical Correlate</vt:lpstr>
      <vt:lpstr>PowerPoint Presentation</vt:lpstr>
      <vt:lpstr>PowerPoint Presentation</vt:lpstr>
      <vt:lpstr>PowerPoint Presentation</vt:lpstr>
      <vt:lpstr>Historical STrategies</vt:lpstr>
      <vt:lpstr>Public Opinion</vt:lpstr>
      <vt:lpstr>Duncan SEI</vt:lpstr>
      <vt:lpstr>Duncan SEI – Broadening Estimates</vt:lpstr>
      <vt:lpstr>Standard Occupational Prestige Scale (SIOPS)</vt:lpstr>
      <vt:lpstr>(One) Fundamental difficulty of (a lot) of social science research</vt:lpstr>
      <vt:lpstr>Criticisms of Public Opinion Measures</vt:lpstr>
      <vt:lpstr>Coxon &amp; Jones</vt:lpstr>
      <vt:lpstr>Coxon &amp; Jones</vt:lpstr>
      <vt:lpstr>Coxon &amp; Jones</vt:lpstr>
      <vt:lpstr>Coxon &amp; Jones</vt:lpstr>
      <vt:lpstr>What happens when we don’t really know what an occupation does?</vt:lpstr>
      <vt:lpstr>Science of Science</vt:lpstr>
      <vt:lpstr>Face Validity</vt:lpstr>
      <vt:lpstr>Duncan SEI – Gender Segregation</vt:lpstr>
      <vt:lpstr>Purpose of Survey</vt:lpstr>
      <vt:lpstr>Handling multiple Jobs?</vt:lpstr>
      <vt:lpstr>Changes in the Division of Labor</vt:lpstr>
      <vt:lpstr>Resources, People, Time</vt:lpstr>
      <vt:lpstr>Takeaways</vt:lpstr>
      <vt:lpstr>Measurement is Difficult</vt:lpstr>
      <vt:lpstr>Status / Class Elision</vt:lpstr>
      <vt:lpstr>Discussion</vt:lpstr>
      <vt:lpstr>Friday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Occupational Status Operationalization</dc:title>
  <dc:creator>Em Maloney</dc:creator>
  <cp:lastModifiedBy>Em Maloney</cp:lastModifiedBy>
  <cp:revision>12</cp:revision>
  <dcterms:created xsi:type="dcterms:W3CDTF">2023-01-24T13:41:05Z</dcterms:created>
  <dcterms:modified xsi:type="dcterms:W3CDTF">2023-01-25T16:47:01Z</dcterms:modified>
</cp:coreProperties>
</file>