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8" r:id="rId6"/>
    <p:sldId id="269" r:id="rId7"/>
    <p:sldId id="270" r:id="rId8"/>
    <p:sldId id="271" r:id="rId9"/>
    <p:sldId id="272" r:id="rId10"/>
    <p:sldId id="273" r:id="rId11"/>
    <p:sldId id="262" r:id="rId12"/>
    <p:sldId id="274" r:id="rId13"/>
    <p:sldId id="264"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2" autoAdjust="0"/>
    <p:restoredTop sz="94660"/>
  </p:normalViewPr>
  <p:slideViewPr>
    <p:cSldViewPr snapToGrid="0">
      <p:cViewPr>
        <p:scale>
          <a:sx n="69" d="100"/>
          <a:sy n="69" d="100"/>
        </p:scale>
        <p:origin x="90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cbi.nlm.nih.gov/pmc/articles/PMC10553229/" TargetMode="External"/><Relationship Id="rId2" Type="http://schemas.openxmlformats.org/officeDocument/2006/relationships/hyperlink" Target="https://www.ncbi.nlm.nih.gov/pmc/articles/PMC8822225/" TargetMode="External"/><Relationship Id="rId1" Type="http://schemas.openxmlformats.org/officeDocument/2006/relationships/slideLayout" Target="../slideLayouts/slideLayout2.xml"/><Relationship Id="rId4" Type="http://schemas.openxmlformats.org/officeDocument/2006/relationships/hyperlink" Target="https://www.ncbi.nlm.nih.gov/pmc/articles/PMC84753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0EE60026-2D9E-E7C4-CF51-4E7A5985DA5D}"/>
              </a:ext>
            </a:extLst>
          </p:cNvPr>
          <p:cNvGraphicFramePr>
            <a:graphicFrameLocks noGrp="1"/>
          </p:cNvGraphicFramePr>
          <p:nvPr>
            <p:extLst>
              <p:ext uri="{D42A27DB-BD31-4B8C-83A1-F6EECF244321}">
                <p14:modId xmlns:p14="http://schemas.microsoft.com/office/powerpoint/2010/main" val="97940967"/>
              </p:ext>
            </p:extLst>
          </p:nvPr>
        </p:nvGraphicFramePr>
        <p:xfrm>
          <a:off x="1935017" y="4177145"/>
          <a:ext cx="8128000" cy="2493819"/>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4241343837"/>
                    </a:ext>
                  </a:extLst>
                </a:gridCol>
                <a:gridCol w="4064000">
                  <a:extLst>
                    <a:ext uri="{9D8B030D-6E8A-4147-A177-3AD203B41FA5}">
                      <a16:colId xmlns:a16="http://schemas.microsoft.com/office/drawing/2014/main" val="1250409924"/>
                    </a:ext>
                  </a:extLst>
                </a:gridCol>
              </a:tblGrid>
              <a:tr h="480514">
                <a:tc>
                  <a:txBody>
                    <a:bodyPr/>
                    <a:lstStyle/>
                    <a:p>
                      <a:pPr marL="56515">
                        <a:lnSpc>
                          <a:spcPct val="107000"/>
                        </a:lnSpc>
                        <a:spcBef>
                          <a:spcPts val="490"/>
                        </a:spcBef>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Student</a:t>
                      </a:r>
                      <a:r>
                        <a:rPr lang="en-US" sz="1400" b="1"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GB"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lnSpc>
                          <a:spcPct val="107000"/>
                        </a:lnSpc>
                        <a:spcBef>
                          <a:spcPts val="49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CHIRCHIR EMMANUEL KIBET</a:t>
                      </a:r>
                      <a:endParaRPr lang="en-GB"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85030983"/>
                  </a:ext>
                </a:extLst>
              </a:tr>
              <a:tr h="480514">
                <a:tc>
                  <a:txBody>
                    <a:bodyPr/>
                    <a:lstStyle/>
                    <a:p>
                      <a:pPr marL="56515">
                        <a:lnSpc>
                          <a:spcPct val="107000"/>
                        </a:lnSpc>
                        <a:spcBef>
                          <a:spcPts val="570"/>
                        </a:spcBef>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Student</a:t>
                      </a:r>
                      <a:r>
                        <a:rPr lang="en-US" sz="1400"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number</a:t>
                      </a:r>
                      <a:endParaRPr lang="en-GB"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lnSpc>
                          <a:spcPct val="107000"/>
                        </a:lnSpc>
                        <a:spcBef>
                          <a:spcPts val="57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P15/140389/2020</a:t>
                      </a:r>
                      <a:endParaRPr lang="en-GB"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31488177"/>
                  </a:ext>
                </a:extLst>
              </a:tr>
              <a:tr h="480514">
                <a:tc>
                  <a:txBody>
                    <a:bodyPr/>
                    <a:lstStyle/>
                    <a:p>
                      <a:pPr marL="56515">
                        <a:lnSpc>
                          <a:spcPct val="107000"/>
                        </a:lnSpc>
                        <a:spcBef>
                          <a:spcPts val="545"/>
                        </a:spcBef>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Supervisor</a:t>
                      </a:r>
                      <a:r>
                        <a:rPr lang="en-US" sz="1400" b="1"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GB"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lnSpc>
                          <a:spcPct val="107000"/>
                        </a:lnSpc>
                        <a:spcBef>
                          <a:spcPts val="545"/>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Prof. Elisha Opiyo</a:t>
                      </a:r>
                      <a:endParaRPr lang="en-GB"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96829970"/>
                  </a:ext>
                </a:extLst>
              </a:tr>
              <a:tr h="571763">
                <a:tc>
                  <a:txBody>
                    <a:bodyPr/>
                    <a:lstStyle/>
                    <a:p>
                      <a:pPr marL="56515">
                        <a:lnSpc>
                          <a:spcPct val="107000"/>
                        </a:lnSpc>
                        <a:spcBef>
                          <a:spcPts val="520"/>
                        </a:spcBef>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Project</a:t>
                      </a:r>
                      <a:r>
                        <a:rPr lang="en-US" sz="1400" b="1"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title</a:t>
                      </a:r>
                      <a:endParaRPr lang="en-GB"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lnSpc>
                          <a:spcPct val="107000"/>
                        </a:lnSpc>
                        <a:spcBef>
                          <a:spcPts val="520"/>
                        </a:spcBef>
                        <a:spcAft>
                          <a:spcPts val="0"/>
                        </a:spcAft>
                      </a:pPr>
                      <a:r>
                        <a:rPr lang="en-US" sz="1400" b="1" cap="small">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MEDICAL IMAGE ANALYSIS BOT FOR CANCER DETECTION</a:t>
                      </a:r>
                      <a:endParaRPr lang="en-GB"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0849694"/>
                  </a:ext>
                </a:extLst>
              </a:tr>
              <a:tr h="480514">
                <a:tc>
                  <a:txBody>
                    <a:bodyPr/>
                    <a:lstStyle/>
                    <a:p>
                      <a:pPr marL="56515">
                        <a:lnSpc>
                          <a:spcPct val="107000"/>
                        </a:lnSpc>
                        <a:spcBef>
                          <a:spcPts val="500"/>
                        </a:spcBef>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GB"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lnSpc>
                          <a:spcPct val="107000"/>
                        </a:lnSpc>
                        <a:spcBef>
                          <a:spcPts val="50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GB"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79146305"/>
                  </a:ext>
                </a:extLst>
              </a:tr>
            </a:tbl>
          </a:graphicData>
        </a:graphic>
      </p:graphicFrame>
      <p:sp>
        <p:nvSpPr>
          <p:cNvPr id="17" name="TextBox 16">
            <a:extLst>
              <a:ext uri="{FF2B5EF4-FFF2-40B4-BE49-F238E27FC236}">
                <a16:creationId xmlns:a16="http://schemas.microsoft.com/office/drawing/2014/main" id="{2BB4F22D-1573-1154-F62F-6116B9A6A93C}"/>
              </a:ext>
            </a:extLst>
          </p:cNvPr>
          <p:cNvSpPr txBox="1"/>
          <p:nvPr/>
        </p:nvSpPr>
        <p:spPr>
          <a:xfrm>
            <a:off x="1935018" y="187036"/>
            <a:ext cx="8128000" cy="4434034"/>
          </a:xfrm>
          <a:prstGeom prst="rect">
            <a:avLst/>
          </a:prstGeom>
          <a:noFill/>
        </p:spPr>
        <p:txBody>
          <a:bodyPr wrap="square" rtlCol="0">
            <a:spAutoFit/>
          </a:bodyPr>
          <a:lstStyle/>
          <a:p>
            <a:endParaRPr lang="en-GB" dirty="0"/>
          </a:p>
          <a:p>
            <a:endParaRPr lang="en-GB" dirty="0"/>
          </a:p>
          <a:p>
            <a:endParaRPr lang="en-GB" dirty="0"/>
          </a:p>
          <a:p>
            <a:endParaRPr lang="en-GB" dirty="0"/>
          </a:p>
          <a:p>
            <a:endParaRPr lang="en-GB" dirty="0"/>
          </a:p>
          <a:p>
            <a:endParaRPr lang="en-GB" dirty="0"/>
          </a:p>
          <a:p>
            <a:pPr algn="ctr"/>
            <a:r>
              <a:rPr lang="en-GB" sz="2000" b="1" cap="small" dirty="0">
                <a:effectLst/>
                <a:latin typeface="Times New Roman" panose="02020603050405020304" pitchFamily="18" charset="0"/>
                <a:ea typeface="Times New Roman" panose="02020603050405020304" pitchFamily="18" charset="0"/>
              </a:rPr>
              <a:t>UNIVERSITY OF NAIROBI</a:t>
            </a:r>
            <a:endParaRPr lang="en-GB" sz="2000" dirty="0">
              <a:effectLst/>
              <a:latin typeface="Times New Roman" panose="02020603050405020304" pitchFamily="18" charset="0"/>
              <a:ea typeface="Times New Roman" panose="02020603050405020304" pitchFamily="18" charset="0"/>
            </a:endParaRPr>
          </a:p>
          <a:p>
            <a:pPr algn="ctr"/>
            <a:r>
              <a:rPr lang="en-GB" sz="2000" b="1" cap="small" dirty="0">
                <a:effectLst/>
                <a:latin typeface="Times New Roman" panose="02020603050405020304" pitchFamily="18" charset="0"/>
                <a:ea typeface="Times New Roman" panose="02020603050405020304" pitchFamily="18" charset="0"/>
              </a:rPr>
              <a:t>SCHOOL OF COMPUTING AND INFORMATICS</a:t>
            </a:r>
            <a:endParaRPr lang="en-GB" sz="2000" dirty="0">
              <a:effectLst/>
              <a:latin typeface="Times New Roman" panose="02020603050405020304" pitchFamily="18" charset="0"/>
              <a:ea typeface="Times New Roman" panose="02020603050405020304" pitchFamily="18" charset="0"/>
            </a:endParaRPr>
          </a:p>
          <a:p>
            <a:pPr algn="ctr"/>
            <a:r>
              <a:rPr lang="en-GB" sz="2000" b="1" cap="small" dirty="0">
                <a:effectLst/>
                <a:latin typeface="Times New Roman" panose="02020603050405020304" pitchFamily="18" charset="0"/>
                <a:ea typeface="Times New Roman" panose="02020603050405020304" pitchFamily="18" charset="0"/>
              </a:rPr>
              <a:t> </a:t>
            </a:r>
            <a:endParaRPr lang="en-GB" sz="2000" dirty="0">
              <a:effectLst/>
              <a:latin typeface="Times New Roman" panose="02020603050405020304" pitchFamily="18" charset="0"/>
              <a:ea typeface="Times New Roman" panose="02020603050405020304" pitchFamily="18" charset="0"/>
            </a:endParaRPr>
          </a:p>
          <a:p>
            <a:pPr algn="ctr"/>
            <a:r>
              <a:rPr lang="en-GB" sz="2000" b="1" cap="small" dirty="0">
                <a:effectLst/>
                <a:latin typeface="Times New Roman" panose="02020603050405020304" pitchFamily="18" charset="0"/>
                <a:ea typeface="Times New Roman" panose="02020603050405020304" pitchFamily="18" charset="0"/>
              </a:rPr>
              <a:t>CSC 416: COMPUTER SYSTEMS PROJECT</a:t>
            </a:r>
            <a:endParaRPr lang="en-GB" sz="2000" dirty="0">
              <a:effectLst/>
              <a:latin typeface="Times New Roman" panose="02020603050405020304" pitchFamily="18" charset="0"/>
              <a:ea typeface="Times New Roman" panose="02020603050405020304" pitchFamily="18" charset="0"/>
            </a:endParaRPr>
          </a:p>
          <a:p>
            <a:pPr algn="ctr"/>
            <a:r>
              <a:rPr lang="en-GB" sz="2000" dirty="0">
                <a:effectLst/>
                <a:latin typeface="Times New Roman" panose="02020603050405020304" pitchFamily="18" charset="0"/>
                <a:ea typeface="Times New Roman" panose="02020603050405020304" pitchFamily="18" charset="0"/>
              </a:rPr>
              <a:t> </a:t>
            </a:r>
          </a:p>
          <a:p>
            <a:pPr marL="774065" marR="797560" algn="ctr">
              <a:lnSpc>
                <a:spcPct val="107000"/>
              </a:lnSpc>
              <a:spcAft>
                <a:spcPts val="8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PROJECT</a:t>
            </a:r>
            <a:r>
              <a:rPr lang="en-GB" sz="2000" b="1"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PROPOSAL</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774065" marR="797560" algn="ctr">
              <a:lnSpc>
                <a:spcPct val="107000"/>
              </a:lnSpc>
              <a:spcAft>
                <a:spcPts val="800"/>
              </a:spcAft>
            </a:pPr>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BY: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18" name="Picture 17">
            <a:extLst>
              <a:ext uri="{FF2B5EF4-FFF2-40B4-BE49-F238E27FC236}">
                <a16:creationId xmlns:a16="http://schemas.microsoft.com/office/drawing/2014/main" id="{470D9D86-06B0-B86A-0F5B-40E7C97D8C2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2905" y="187036"/>
            <a:ext cx="1292225" cy="1487170"/>
          </a:xfrm>
          <a:prstGeom prst="rect">
            <a:avLst/>
          </a:prstGeom>
          <a:noFill/>
          <a:ln>
            <a:noFill/>
          </a:ln>
        </p:spPr>
      </p:pic>
    </p:spTree>
    <p:extLst>
      <p:ext uri="{BB962C8B-B14F-4D97-AF65-F5344CB8AC3E}">
        <p14:creationId xmlns:p14="http://schemas.microsoft.com/office/powerpoint/2010/main" val="1647411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497303" y="0"/>
            <a:ext cx="10550107" cy="6760851"/>
          </a:xfrm>
        </p:spPr>
        <p:txBody>
          <a:bodyPr>
            <a:normAutofit/>
          </a:bodyPr>
          <a:lstStyle/>
          <a:p>
            <a:pPr marL="0" indent="0">
              <a:lnSpc>
                <a:spcPct val="107000"/>
              </a:lnSpc>
              <a:spcBef>
                <a:spcPts val="200"/>
              </a:spcBef>
              <a:buNone/>
            </a:pPr>
            <a:r>
              <a:rPr lang="en-GB" sz="2000" b="1" u="sng" dirty="0">
                <a:effectLst/>
                <a:latin typeface="Calibri Light" panose="020F0302020204030204" pitchFamily="34" charset="0"/>
                <a:ea typeface="Times New Roman" panose="02020603050405020304" pitchFamily="18" charset="0"/>
                <a:cs typeface="Times New Roman" panose="02020603050405020304" pitchFamily="18" charset="0"/>
              </a:rPr>
              <a:t>DOCUMENTATION AND DEPLOYMENT</a:t>
            </a: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this phase of the agile methodology approach, the medical image analysis chatbot that is now ready for use. At the same time, detailed documentation in form of user manual and technical guide for the use of the chatbot will also be made ready to ensure smooth adaptation by its users. The documentation will detail how one can interface with the chatbot among other things such as uploading of medical images, interpretation of results and clarification. Users who use the chatbot will receive clear guidelines on maintenance and troubleshooting in order to make correct use of the bots.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892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1609-0D52-4FC7-B559-8BCA072F7B62}"/>
              </a:ext>
            </a:extLst>
          </p:cNvPr>
          <p:cNvSpPr>
            <a:spLocks noGrp="1"/>
          </p:cNvSpPr>
          <p:nvPr>
            <p:ph type="title"/>
          </p:nvPr>
        </p:nvSpPr>
        <p:spPr>
          <a:xfrm>
            <a:off x="997034" y="1"/>
            <a:ext cx="9905998" cy="946484"/>
          </a:xfrm>
        </p:spPr>
        <p:txBody>
          <a:bodyPr/>
          <a:lstStyle/>
          <a:p>
            <a:r>
              <a:rPr lang="en-US" dirty="0"/>
              <a:t>RESOURCES</a:t>
            </a:r>
          </a:p>
        </p:txBody>
      </p:sp>
      <p:sp>
        <p:nvSpPr>
          <p:cNvPr id="3" name="Content Placeholder 2">
            <a:extLst>
              <a:ext uri="{FF2B5EF4-FFF2-40B4-BE49-F238E27FC236}">
                <a16:creationId xmlns:a16="http://schemas.microsoft.com/office/drawing/2014/main" id="{6C6A4C0E-32F8-4A34-AB64-D26269856CA9}"/>
              </a:ext>
            </a:extLst>
          </p:cNvPr>
          <p:cNvSpPr>
            <a:spLocks noGrp="1"/>
          </p:cNvSpPr>
          <p:nvPr>
            <p:ph idx="1"/>
          </p:nvPr>
        </p:nvSpPr>
        <p:spPr>
          <a:xfrm>
            <a:off x="497305" y="1066798"/>
            <a:ext cx="11502190" cy="5654843"/>
          </a:xfrm>
        </p:spPr>
        <p:txBody>
          <a:bodyPr>
            <a:normAutofit/>
          </a:bodyPr>
          <a:lstStyle/>
          <a:p>
            <a:pPr marL="0" indent="0" algn="just">
              <a:lnSpc>
                <a:spcPct val="107000"/>
              </a:lnSpc>
              <a:spcAft>
                <a:spcPts val="800"/>
              </a:spcAft>
              <a:buNone/>
            </a:pP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1. Hardware Resources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High-Performance GPU: a high-performance Graphics Processing Unit (GPU) will be essential for accelerated model training and inference.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Laptop: My personal laptop will serve as the primary workstation for chatbot interface development. It has a 12GB RAM with 1TB hard disk and a processing power of up to 3.20GHZ</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2. Software Resources: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Programming Languages: Utilization of Python for its versatility in machine learning and artificial intelligence development, and potentially Kotlin for the chatbot interface, ensuring a balance between effective image analysis and user-friendly interaction.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Deep Learning Frameworks such as TensorFlow or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for the implementation and training of convolutional neural networks (CNNs) and other machine learning models.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NLP Libraries such as NLTK or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spaCy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to facilitate the incorporation of natural language understanding and interaction into the chatbot interface.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338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A4C0E-32F8-4A34-AB64-D26269856CA9}"/>
              </a:ext>
            </a:extLst>
          </p:cNvPr>
          <p:cNvSpPr>
            <a:spLocks noGrp="1"/>
          </p:cNvSpPr>
          <p:nvPr>
            <p:ph idx="1"/>
          </p:nvPr>
        </p:nvSpPr>
        <p:spPr>
          <a:xfrm>
            <a:off x="497305" y="1066798"/>
            <a:ext cx="11502190" cy="5654843"/>
          </a:xfrm>
        </p:spPr>
        <p:txBody>
          <a:bodyPr>
            <a:normAutofit/>
          </a:bodyPr>
          <a:lstStyle/>
          <a:p>
            <a:pPr algn="just">
              <a:lnSpc>
                <a:spcPct val="107000"/>
              </a:lnSpc>
              <a:spcAft>
                <a:spcPts val="800"/>
              </a:spcAft>
            </a:pP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3. Data Resources: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Medical Image Datasets: Access to diverse and representative medical image datasets, encompassing various modalities and types of cancer, for training and validating the image analysis algorithms.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Clinical Text Datasets: Relevant datasets containing clinical text and reports to train and enhance the natural language processing capabilities of the chatbot.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b="1" u="sng" dirty="0">
                <a:effectLst/>
                <a:latin typeface="Times New Roman" panose="02020603050405020304" pitchFamily="18" charset="0"/>
                <a:ea typeface="Calibri" panose="020F0502020204030204" pitchFamily="34" charset="0"/>
                <a:cs typeface="Times New Roman" panose="02020603050405020304" pitchFamily="18" charset="0"/>
              </a:rPr>
              <a:t>4. Development Tools: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Integrated Development Environment (IDE): Use of a suitable IDE for coding, debugging, and collaboration during the development process.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17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CD8F-7A02-4BF2-9C73-BA2D646EA6F7}"/>
              </a:ext>
            </a:extLst>
          </p:cNvPr>
          <p:cNvSpPr>
            <a:spLocks noGrp="1"/>
          </p:cNvSpPr>
          <p:nvPr>
            <p:ph type="title"/>
          </p:nvPr>
        </p:nvSpPr>
        <p:spPr>
          <a:xfrm>
            <a:off x="1141413" y="241528"/>
            <a:ext cx="9905998" cy="825271"/>
          </a:xfrm>
        </p:spPr>
        <p:txBody>
          <a:bodyPr/>
          <a:lstStyle/>
          <a:p>
            <a:r>
              <a:rPr lang="en-US" dirty="0"/>
              <a:t>CONSTRAINTS</a:t>
            </a:r>
          </a:p>
        </p:txBody>
      </p:sp>
      <p:sp>
        <p:nvSpPr>
          <p:cNvPr id="3" name="Content Placeholder 2">
            <a:extLst>
              <a:ext uri="{FF2B5EF4-FFF2-40B4-BE49-F238E27FC236}">
                <a16:creationId xmlns:a16="http://schemas.microsoft.com/office/drawing/2014/main" id="{AC26B184-F8D4-4820-93E6-F3532C1D84C6}"/>
              </a:ext>
            </a:extLst>
          </p:cNvPr>
          <p:cNvSpPr>
            <a:spLocks noGrp="1"/>
          </p:cNvSpPr>
          <p:nvPr>
            <p:ph idx="1"/>
          </p:nvPr>
        </p:nvSpPr>
        <p:spPr>
          <a:xfrm>
            <a:off x="1143000" y="1347537"/>
            <a:ext cx="9905999" cy="4443664"/>
          </a:xfrm>
        </p:spPr>
        <p:txBody>
          <a:bodyPr>
            <a:normAutofit fontScale="92500" lnSpcReduction="10000"/>
          </a:bodyPr>
          <a:lstStyle/>
          <a:p>
            <a:pPr marL="0" marR="92075" indent="0">
              <a:lnSpc>
                <a:spcPct val="115000"/>
              </a:lnSpc>
              <a:buNone/>
            </a:pPr>
            <a:r>
              <a:rPr lang="en-US" dirty="0">
                <a:effectLst/>
                <a:latin typeface="Times New Roman" panose="02020603050405020304" pitchFamily="18" charset="0"/>
                <a:ea typeface="Times New Roman" panose="02020603050405020304" pitchFamily="18" charset="0"/>
              </a:rPr>
              <a:t>The development of the Medical Image Analysis Chatbot is subject to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various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constraints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impact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project’s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progress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outcomes.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Here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list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potential </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constraints:</a:t>
            </a:r>
            <a:endParaRPr lang="en-GB" dirty="0">
              <a:effectLst/>
              <a:latin typeface="Times New Roman" panose="02020603050405020304" pitchFamily="18" charset="0"/>
              <a:ea typeface="Times New Roman" panose="02020603050405020304" pitchFamily="18" charset="0"/>
            </a:endParaRPr>
          </a:p>
          <a:p>
            <a:pPr marL="520700" marR="294640">
              <a:lnSpc>
                <a:spcPct val="115000"/>
              </a:lnSpc>
              <a:spcAft>
                <a:spcPts val="800"/>
              </a:spcAft>
              <a:tabLst>
                <a:tab pos="520065" algn="l"/>
                <a:tab pos="520700" algn="l"/>
              </a:tabLst>
            </a:pPr>
            <a:r>
              <a:rPr lang="en-GB"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294640" lvl="2" indent="-228600">
              <a:lnSpc>
                <a:spcPct val="115000"/>
              </a:lnSpc>
              <a:spcAft>
                <a:spcPts val="800"/>
              </a:spcAft>
              <a:buSzPts val="1200"/>
              <a:buFont typeface="Times New Roman" panose="02020603050405020304" pitchFamily="18" charset="0"/>
              <a:buAutoNum type="arabicPeriod"/>
              <a:tabLst>
                <a:tab pos="520065" algn="l"/>
                <a:tab pos="5207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Insufficient</a:t>
            </a:r>
            <a:r>
              <a:rPr lang="en-GB"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computational</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power</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complex</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model</a:t>
            </a:r>
            <a:r>
              <a:rPr lang="en-GB"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training,</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especially</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dealing</a:t>
            </a:r>
            <a:r>
              <a:rPr lang="en-GB" sz="2400"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large datasets.</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245745" lvl="2" indent="-228600">
              <a:lnSpc>
                <a:spcPct val="115000"/>
              </a:lnSpc>
              <a:spcAft>
                <a:spcPts val="800"/>
              </a:spcAft>
              <a:buSzPts val="1200"/>
              <a:buFont typeface="Times New Roman" panose="02020603050405020304" pitchFamily="18" charset="0"/>
              <a:buAutoNum type="arabicPeriod"/>
              <a:tabLst>
                <a:tab pos="520065" algn="l"/>
                <a:tab pos="5207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Limited financial resources for acquiring premium datasets or additional computational</a:t>
            </a:r>
            <a:r>
              <a:rPr lang="en-GB" sz="2400" spc="-2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power.</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07000"/>
              </a:lnSpc>
              <a:spcAft>
                <a:spcPts val="800"/>
              </a:spcAft>
              <a:buSzPts val="1200"/>
              <a:buFont typeface="Times New Roman" panose="02020603050405020304" pitchFamily="18" charset="0"/>
              <a:buAutoNum type="arabicPeriod"/>
              <a:tabLst>
                <a:tab pos="520065" algn="l"/>
                <a:tab pos="5207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Unintended</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biases</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predictions</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may</a:t>
            </a:r>
            <a:r>
              <a:rPr lang="en-GB" sz="24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lead</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unfair</a:t>
            </a:r>
            <a:r>
              <a:rPr lang="en-GB"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outcomes.</a:t>
            </a:r>
            <a:endParaRPr lang="en-GB"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17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5A54D-CE05-4B74-8D2D-650621581229}"/>
              </a:ext>
            </a:extLst>
          </p:cNvPr>
          <p:cNvSpPr>
            <a:spLocks noGrp="1"/>
          </p:cNvSpPr>
          <p:nvPr>
            <p:ph type="title"/>
          </p:nvPr>
        </p:nvSpPr>
        <p:spPr>
          <a:xfrm>
            <a:off x="1141412" y="0"/>
            <a:ext cx="9905998" cy="946484"/>
          </a:xfrm>
        </p:spPr>
        <p:txBody>
          <a:bodyPr/>
          <a:lstStyle/>
          <a:p>
            <a:r>
              <a:rPr lang="en-US" dirty="0"/>
              <a:t>Project plan</a:t>
            </a:r>
          </a:p>
        </p:txBody>
      </p:sp>
      <p:sp>
        <p:nvSpPr>
          <p:cNvPr id="4" name="Content Placeholder 3">
            <a:extLst>
              <a:ext uri="{FF2B5EF4-FFF2-40B4-BE49-F238E27FC236}">
                <a16:creationId xmlns:a16="http://schemas.microsoft.com/office/drawing/2014/main" id="{8FAC4A26-BE4F-9B75-AF6F-EEEC944074DC}"/>
              </a:ext>
            </a:extLst>
          </p:cNvPr>
          <p:cNvSpPr>
            <a:spLocks noGrp="1"/>
          </p:cNvSpPr>
          <p:nvPr>
            <p:ph idx="1"/>
          </p:nvPr>
        </p:nvSpPr>
        <p:spPr>
          <a:xfrm>
            <a:off x="1141412" y="946484"/>
            <a:ext cx="9905999" cy="4844717"/>
          </a:xfrm>
        </p:spPr>
        <p:txBody>
          <a:bodyPr/>
          <a:lstStyle/>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project plan will be represented in form of a gaant chart referencing the agile methodology.  Below is the diagrammatic representation of the project plan:</a:t>
            </a: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9" name="Picture 8">
            <a:extLst>
              <a:ext uri="{FF2B5EF4-FFF2-40B4-BE49-F238E27FC236}">
                <a16:creationId xmlns:a16="http://schemas.microsoft.com/office/drawing/2014/main" id="{5DE74A08-3256-9D00-DE1D-4A664C836C0E}"/>
              </a:ext>
            </a:extLst>
          </p:cNvPr>
          <p:cNvPicPr>
            <a:picLocks noChangeAspect="1"/>
          </p:cNvPicPr>
          <p:nvPr/>
        </p:nvPicPr>
        <p:blipFill>
          <a:blip r:embed="rId2"/>
          <a:stretch>
            <a:fillRect/>
          </a:stretch>
        </p:blipFill>
        <p:spPr>
          <a:xfrm>
            <a:off x="0" y="1934558"/>
            <a:ext cx="12192000" cy="3976958"/>
          </a:xfrm>
          <a:prstGeom prst="rect">
            <a:avLst/>
          </a:prstGeom>
        </p:spPr>
      </p:pic>
    </p:spTree>
    <p:extLst>
      <p:ext uri="{BB962C8B-B14F-4D97-AF65-F5344CB8AC3E}">
        <p14:creationId xmlns:p14="http://schemas.microsoft.com/office/powerpoint/2010/main" val="353949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2579-6C68-40CB-933E-E7741E0F57CD}"/>
              </a:ext>
            </a:extLst>
          </p:cNvPr>
          <p:cNvSpPr>
            <a:spLocks noGrp="1"/>
          </p:cNvSpPr>
          <p:nvPr>
            <p:ph type="title"/>
          </p:nvPr>
        </p:nvSpPr>
        <p:spPr>
          <a:xfrm>
            <a:off x="235526" y="-21511"/>
            <a:ext cx="9905998" cy="742449"/>
          </a:xfrm>
        </p:spPr>
        <p:txBody>
          <a:bodyPr/>
          <a:lstStyle/>
          <a:p>
            <a:r>
              <a:rPr lang="en-US" dirty="0"/>
              <a:t>INTRODUCTION</a:t>
            </a:r>
          </a:p>
        </p:txBody>
      </p:sp>
      <p:sp>
        <p:nvSpPr>
          <p:cNvPr id="3" name="Content Placeholder 2">
            <a:extLst>
              <a:ext uri="{FF2B5EF4-FFF2-40B4-BE49-F238E27FC236}">
                <a16:creationId xmlns:a16="http://schemas.microsoft.com/office/drawing/2014/main" id="{77179D61-77A8-47EF-81B8-20AE0637767D}"/>
              </a:ext>
            </a:extLst>
          </p:cNvPr>
          <p:cNvSpPr>
            <a:spLocks noGrp="1"/>
          </p:cNvSpPr>
          <p:nvPr>
            <p:ph idx="1"/>
          </p:nvPr>
        </p:nvSpPr>
        <p:spPr>
          <a:xfrm>
            <a:off x="235528" y="595745"/>
            <a:ext cx="11720946" cy="6151419"/>
          </a:xfrm>
        </p:spPr>
        <p:txBody>
          <a:bodyPr>
            <a:normAutofit fontScale="77500" lnSpcReduction="20000"/>
          </a:bodyPr>
          <a:lstStyle/>
          <a:p>
            <a:pPr marL="0" indent="0" algn="just">
              <a:lnSpc>
                <a:spcPct val="107000"/>
              </a:lnSpc>
              <a:spcBef>
                <a:spcPts val="200"/>
              </a:spcBef>
              <a:buNone/>
            </a:pPr>
            <a:r>
              <a:rPr lang="en-GB" sz="2100" b="1" dirty="0">
                <a:latin typeface="Times New Roman" panose="02020603050405020304" pitchFamily="18" charset="0"/>
                <a:ea typeface="Times New Roman" panose="02020603050405020304" pitchFamily="18" charset="0"/>
                <a:cs typeface="Times New Roman" panose="02020603050405020304" pitchFamily="18" charset="0"/>
              </a:rPr>
              <a:t>BACKGROUND</a:t>
            </a:r>
            <a:endParaRPr lang="en-GB" sz="21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Medical imaging has been a huge part of helping doctors detect different illnesses that include cancer .</a:t>
            </a: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Cancer is still a worldwide public health issue and early detection of malignant tumours plays an important role in obtaining desired outcomes of treatment. It is imperative to note that modern artificial intelligence and machine learning approaches have become an invaluable asset for improving diagnostics’ effectiveness and precision in medicine.</a:t>
            </a: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This project intends to build a medical image analysis bot for cancer detection in this situation that will focus on cancers like brain, breast, cervical, lymphoma, and lung cancers. The bot will use artificial intelligence to make assessments on medical images like biopsies and CT scans that may reveal a cancerous lesion for health care providers assistance. In a bid to address the modern health challenges, this project uses an intersection between medical imaging, artificial intelligence, and natural language processing to develop a user-friendly tool suited for early cancer detection.</a:t>
            </a:r>
            <a:endParaRPr lang="en-GB"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200"/>
              </a:spcBef>
              <a:buNone/>
            </a:pPr>
            <a:endParaRPr lang="en-GB" sz="21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Bef>
                <a:spcPts val="200"/>
              </a:spcBef>
              <a:buNone/>
            </a:pPr>
            <a:r>
              <a:rPr lang="en-GB" sz="2100" b="1" dirty="0">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GB" sz="21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One of the major problems experienced in the diagnosis of cancer cases in Kenya involves limited number of specialized oncologist and radiologist necessitating patients to wait longer as demonstrated by the Kenya National Cancer Control Strategy 2020-2030. </a:t>
            </a:r>
          </a:p>
          <a:p>
            <a:pPr>
              <a:lnSpc>
                <a:spcPct val="107000"/>
              </a:lnSpc>
              <a:spcAft>
                <a:spcPts val="800"/>
              </a:spcAft>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Moreover, traditional diagnosis for cancer relies on manual interpretation of medical images like MRIs and CTS. This is very time consuming and subject to human errors, affecting its reliability in screening or detecting cancer. Given the surge in cancer incidence levels in Kenya as indicated by a journal published in the Kenyan journal of radiology which indicated that the current manual reading of medical images is limited on issues of speed and precision. Automated solutions are important for enhancing the speed and accuracy of cancer diagnoses as this study shows. </a:t>
            </a:r>
          </a:p>
          <a:p>
            <a:pPr>
              <a:lnSpc>
                <a:spcPct val="107000"/>
              </a:lnSpc>
              <a:spcAft>
                <a:spcPts val="800"/>
              </a:spcAft>
            </a:pPr>
            <a:r>
              <a:rPr lang="en-GB" sz="1900" dirty="0">
                <a:latin typeface="Times New Roman" panose="02020603050405020304" pitchFamily="18" charset="0"/>
                <a:ea typeface="Calibri" panose="020F0502020204030204" pitchFamily="34" charset="0"/>
                <a:cs typeface="Times New Roman" panose="02020603050405020304" pitchFamily="18" charset="0"/>
              </a:rPr>
              <a:t>Furthermore,</a:t>
            </a: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 cancer cases in Kenya have risen consecutively, putting more pressure on a fragile health sector. Successful cancer treatment outcome, as well as patients’ recovery depends on early diagnosis and treatment. Nevertheless, there is an increasing backlog of patients awaiting diagnosis and treatment as a result of this, data from Kenya National Cancer Registry shows that they continue to experience a consistent increase in cases of cancers across the ten-year period. It reflects a growing need for modern diagnostic technologies that can fasten the work efficiency</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8061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130D-799D-4237-BFB5-95E69AFC71B5}"/>
              </a:ext>
            </a:extLst>
          </p:cNvPr>
          <p:cNvSpPr>
            <a:spLocks noGrp="1"/>
          </p:cNvSpPr>
          <p:nvPr>
            <p:ph type="title"/>
          </p:nvPr>
        </p:nvSpPr>
        <p:spPr/>
        <p:txBody>
          <a:bodyPr/>
          <a:lstStyle/>
          <a:p>
            <a:r>
              <a:rPr lang="en-US" dirty="0"/>
              <a:t>GOAL AND OBJECTIVES</a:t>
            </a:r>
          </a:p>
        </p:txBody>
      </p:sp>
      <p:sp>
        <p:nvSpPr>
          <p:cNvPr id="3" name="Content Placeholder 2">
            <a:extLst>
              <a:ext uri="{FF2B5EF4-FFF2-40B4-BE49-F238E27FC236}">
                <a16:creationId xmlns:a16="http://schemas.microsoft.com/office/drawing/2014/main" id="{A12494F9-7C0C-46AD-8BD4-6389099A6644}"/>
              </a:ext>
            </a:extLst>
          </p:cNvPr>
          <p:cNvSpPr>
            <a:spLocks noGrp="1"/>
          </p:cNvSpPr>
          <p:nvPr>
            <p:ph idx="1"/>
          </p:nvPr>
        </p:nvSpPr>
        <p:spPr/>
        <p:txBody>
          <a:bodyPr>
            <a:normAutofit lnSpcReduction="10000"/>
          </a:bodyPr>
          <a:lstStyle/>
          <a:p>
            <a:pPr algn="just">
              <a:lnSpc>
                <a:spcPct val="107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The overarching goal of this project is to develop and implement a Medical Image Analysis Bot for Cancer Detection. The specific objectives are outlined in a chronological order as follows:</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Calibri" panose="020F0502020204030204" pitchFamily="34" charset="0"/>
                <a:ea typeface="Times New Roman" panose="02020603050405020304" pitchFamily="18" charset="0"/>
                <a:cs typeface="Times New Roman" panose="02020603050405020304" pitchFamily="18" charset="0"/>
              </a:rPr>
              <a:t>Gather comprehensive requirements for the </a:t>
            </a:r>
            <a:r>
              <a:rPr lang="en-GB" dirty="0">
                <a:latin typeface="Calibri" panose="020F0502020204030204" pitchFamily="34" charset="0"/>
                <a:ea typeface="Times New Roman" panose="02020603050405020304" pitchFamily="18" charset="0"/>
                <a:cs typeface="Times New Roman" panose="02020603050405020304" pitchFamily="18" charset="0"/>
              </a:rPr>
              <a:t>Medical Image </a:t>
            </a:r>
            <a:r>
              <a:rPr lang="en-GB">
                <a:latin typeface="Calibri" panose="020F0502020204030204" pitchFamily="34" charset="0"/>
                <a:ea typeface="Times New Roman" panose="02020603050405020304" pitchFamily="18" charset="0"/>
                <a:cs typeface="Times New Roman" panose="02020603050405020304" pitchFamily="18" charset="0"/>
              </a:rPr>
              <a:t>Analysis chatbot </a:t>
            </a:r>
            <a:r>
              <a:rPr lang="en-GB">
                <a:effectLst/>
                <a:latin typeface="Calibri" panose="020F0502020204030204" pitchFamily="34" charset="0"/>
                <a:ea typeface="Times New Roman" panose="02020603050405020304" pitchFamily="18" charset="0"/>
                <a:cs typeface="Times New Roman" panose="02020603050405020304" pitchFamily="18" charset="0"/>
              </a:rPr>
              <a:t>system</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Carry out Image recognition and preprocessing</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Define an algorithm and Carry out Training of ML model</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Develop a user-friendly interface for the bot</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Integration of the ML Model and Natural Language Processing (NLP)</a:t>
            </a:r>
            <a:endParaRPr lang="en-GB"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Calibri" panose="020F0502020204030204" pitchFamily="34" charset="0"/>
                <a:ea typeface="Times New Roman" panose="02020603050405020304" pitchFamily="18" charset="0"/>
                <a:cs typeface="Times New Roman" panose="02020603050405020304" pitchFamily="18" charset="0"/>
              </a:rPr>
              <a:t>Carry out testing and Validation.</a:t>
            </a:r>
            <a:endParaRPr lang="en-GB" sz="1400" dirty="0">
              <a:latin typeface="Calibri" panose="020F0502020204030204" pitchFamily="34" charset="0"/>
              <a:ea typeface="Times New Roman" panose="02020603050405020304" pitchFamily="18" charset="0"/>
              <a:cs typeface="Times New Roman" panose="02020603050405020304" pitchFamily="18" charset="0"/>
            </a:endParaRPr>
          </a:p>
          <a:p>
            <a:pPr marL="1600200" lvl="3" indent="-228600">
              <a:lnSpc>
                <a:spcPct val="107000"/>
              </a:lnSpc>
              <a:spcAft>
                <a:spcPts val="800"/>
              </a:spcAft>
              <a:buSzPts val="1200"/>
              <a:buFont typeface="Times New Roman" panose="02020603050405020304" pitchFamily="18" charset="0"/>
              <a:buAutoNum type="arabicPeriod"/>
              <a:tabLst>
                <a:tab pos="520700" algn="l"/>
              </a:tabLst>
            </a:pPr>
            <a:r>
              <a:rPr lang="en-GB" dirty="0">
                <a:effectLst/>
                <a:latin typeface="Times New Roman" panose="02020603050405020304" pitchFamily="18" charset="0"/>
                <a:ea typeface="Calibri" panose="020F0502020204030204" pitchFamily="34" charset="0"/>
              </a:rPr>
              <a:t>Document the project</a:t>
            </a:r>
            <a:endParaRPr lang="en-US" sz="2000" dirty="0"/>
          </a:p>
        </p:txBody>
      </p:sp>
    </p:spTree>
    <p:extLst>
      <p:ext uri="{BB962C8B-B14F-4D97-AF65-F5344CB8AC3E}">
        <p14:creationId xmlns:p14="http://schemas.microsoft.com/office/powerpoint/2010/main" val="5955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85BD-5367-4E3E-864B-E5B9B0436460}"/>
              </a:ext>
            </a:extLst>
          </p:cNvPr>
          <p:cNvSpPr>
            <a:spLocks noGrp="1"/>
          </p:cNvSpPr>
          <p:nvPr>
            <p:ph type="title"/>
          </p:nvPr>
        </p:nvSpPr>
        <p:spPr>
          <a:xfrm>
            <a:off x="497304" y="97149"/>
            <a:ext cx="10550105" cy="969650"/>
          </a:xfrm>
        </p:spPr>
        <p:txBody>
          <a:bodyPr/>
          <a:lstStyle/>
          <a:p>
            <a:r>
              <a:rPr lang="en-US" dirty="0"/>
              <a:t>LITERATURE REVIEW</a:t>
            </a:r>
          </a:p>
        </p:txBody>
      </p:sp>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497303" y="805697"/>
            <a:ext cx="10550107" cy="5955154"/>
          </a:xfrm>
        </p:spPr>
        <p:txBody>
          <a:bodyPr>
            <a:normAutofit/>
          </a:bodyPr>
          <a:lstStyle/>
          <a:p>
            <a:pPr marL="0" indent="0" algn="jus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Literature review forms a basis for this study having explored different aspects related to manual diagnostics of cancer, AI in health care ,  </a:t>
            </a:r>
            <a:r>
              <a:rPr lang="en-GB" sz="1800" dirty="0">
                <a:latin typeface="Times New Roman" panose="02020603050405020304" pitchFamily="18" charset="0"/>
                <a:ea typeface="Calibri" panose="020F0502020204030204" pitchFamily="34" charset="0"/>
                <a:cs typeface="Times New Roman" panose="02020603050405020304" pitchFamily="18" charset="0"/>
              </a:rPr>
              <a:t>Machine Learning &amp; CNN and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NLP intersections with medical diagnosing. </a:t>
            </a:r>
          </a:p>
          <a:p>
            <a:pPr marL="0" indent="0" algn="jus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this chapter, a critical review of existing literature, pointing out shortcomings of relevant studies, and setting up the theoretical basis for design of a medical image analysis bot for cancer detection. Some of the topics include:</a:t>
            </a:r>
            <a:endParaRPr lang="en-GB" sz="18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GB" b="1" u="sng"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in Healthcare</a:t>
            </a:r>
          </a:p>
          <a:p>
            <a:pPr marL="0" indent="0" algn="jus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emergence of Artificial Intelligence in health care is one of many revolutions that changed how we see diagnostics and remedies. In this sub-chapter, the practicality of AI in healthcare is examined with an emphasis on enhancing health care outcome and the management of medical processes. The use of AI algorithms like the machine learning and the deep learning models has been astounding in areas such as image analysis, diagnostics and predictive analytics. In this way, by reviewing the literature of AI in healthcare, we find out more about how such technologies can be used for better decisions, for improving resource use, and personal care medicine. This exploration builds the basis for the Medical Image Analysis Bot. This will use artificial intelligence in more advanced, easy and quick ways for the fast identification of cancer by medical personnel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770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272716" y="0"/>
            <a:ext cx="11742821" cy="6760851"/>
          </a:xfrm>
        </p:spPr>
        <p:txBody>
          <a:bodyPr>
            <a:normAutofit lnSpcReduction="10000"/>
          </a:bodyPr>
          <a:lstStyle/>
          <a:p>
            <a:pPr marL="0" indent="0" algn="just">
              <a:buNone/>
            </a:pPr>
            <a:r>
              <a:rPr lang="en-GB" b="1" u="sng" dirty="0">
                <a:latin typeface="Times New Roman" panose="02020603050405020304" pitchFamily="18" charset="0"/>
                <a:ea typeface="Times New Roman" panose="02020603050405020304" pitchFamily="18" charset="0"/>
                <a:cs typeface="Times New Roman" panose="02020603050405020304" pitchFamily="18" charset="0"/>
              </a:rPr>
              <a:t>Natural language Processing </a:t>
            </a:r>
            <a:r>
              <a:rPr lang="en-GB" b="1" u="sng" dirty="0">
                <a:effectLst/>
                <a:latin typeface="Times New Roman" panose="02020603050405020304" pitchFamily="18" charset="0"/>
                <a:ea typeface="Times New Roman" panose="02020603050405020304" pitchFamily="18" charset="0"/>
                <a:cs typeface="Times New Roman" panose="02020603050405020304" pitchFamily="18" charset="0"/>
              </a:rPr>
              <a:t>in Healthcare</a:t>
            </a: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The branch of artificial intelligence, known as Natural Language Processing (NLP), aims at enabling computers to comprehend and interpret human speech. </a:t>
            </a: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NLP plays an important role in the healthcare field where it helps to retrieve vital data out of the technical texts and facilitates human-computer interaction. </a:t>
            </a:r>
          </a:p>
          <a:p>
            <a:pPr marL="0" indent="0" algn="just">
              <a:lnSpc>
                <a:spcPct val="107000"/>
              </a:lnSpc>
              <a:spcAft>
                <a:spcPts val="800"/>
              </a:spcAf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It is crucial to know how NLP can enhance useful communication between medical specialists and a bot as part of designing an easy-to-use and efficient screening instrument for cancer</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GB" b="1" u="sng"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&amp; CNNs For Medical Imaging of Cancer</a:t>
            </a:r>
          </a:p>
          <a:p>
            <a:pPr marL="0" indent="0" algn="jus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Machine learning and especially deep learning based on neural networks have showed high hopes for the sphere of medicine and healthcare. This comprises applications of these methods in image analysis in the early detection, diagnosis and treatment regimen of disorders like cancer. </a:t>
            </a:r>
          </a:p>
          <a:p>
            <a:pPr marL="0" indent="0" algn="jus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The majority of neural network architectures employed in medical imaging analysis are convolutional neural networks (CNNs). With respect to the screening and diagnosis of cancer, it has been proven that the trained CNNs can detect and categorize suspicious lesions or tumours from various images taken by different imaging devices.</a:t>
            </a:r>
          </a:p>
          <a:p>
            <a:pPr marL="0" indent="0" algn="just">
              <a:buNone/>
            </a:pPr>
            <a:r>
              <a:rPr lang="en-GB" sz="1900" dirty="0">
                <a:effectLst/>
                <a:latin typeface="Times New Roman" panose="02020603050405020304" pitchFamily="18" charset="0"/>
                <a:ea typeface="Calibri" panose="020F0502020204030204" pitchFamily="34" charset="0"/>
                <a:cs typeface="Times New Roman" panose="02020603050405020304" pitchFamily="18" charset="0"/>
              </a:rPr>
              <a:t>Such tests comprise mammography for breast cancer, CT scans for lung cancer, MRI for brain cancer as well as microscopic histopathology slides for multiple cancers. </a:t>
            </a:r>
            <a:endParaRPr lang="en-GB"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96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272716" y="0"/>
            <a:ext cx="11742821" cy="6760851"/>
          </a:xfrm>
        </p:spPr>
        <p:txBody>
          <a:bodyPr>
            <a:normAutofit/>
          </a:bodyPr>
          <a:lstStyle/>
          <a:p>
            <a:pPr marL="0" indent="0" algn="just">
              <a:buNone/>
            </a:pPr>
            <a:r>
              <a:rPr lang="en-GB" b="1" u="sng" dirty="0">
                <a:effectLst/>
                <a:latin typeface="Times New Roman" panose="02020603050405020304" pitchFamily="18" charset="0"/>
                <a:ea typeface="Times New Roman" panose="02020603050405020304" pitchFamily="18" charset="0"/>
                <a:cs typeface="Times New Roman" panose="02020603050405020304" pitchFamily="18" charset="0"/>
              </a:rPr>
              <a:t>Manua</a:t>
            </a:r>
            <a:r>
              <a:rPr lang="en-GB" b="1" u="sng" dirty="0">
                <a:latin typeface="Times New Roman" panose="02020603050405020304" pitchFamily="18" charset="0"/>
                <a:ea typeface="Times New Roman" panose="02020603050405020304" pitchFamily="18" charset="0"/>
                <a:cs typeface="Times New Roman" panose="02020603050405020304" pitchFamily="18" charset="0"/>
              </a:rPr>
              <a:t>l </a:t>
            </a:r>
            <a:r>
              <a:rPr lang="en-GB" b="1" u="sng" dirty="0" err="1">
                <a:latin typeface="Times New Roman" panose="02020603050405020304" pitchFamily="18" charset="0"/>
                <a:ea typeface="Times New Roman" panose="02020603050405020304" pitchFamily="18" charset="0"/>
                <a:cs typeface="Times New Roman" panose="02020603050405020304" pitchFamily="18" charset="0"/>
              </a:rPr>
              <a:t>Diagnostice</a:t>
            </a:r>
            <a:r>
              <a:rPr lang="en-GB" b="1" u="sng" dirty="0">
                <a:latin typeface="Times New Roman" panose="02020603050405020304" pitchFamily="18" charset="0"/>
                <a:ea typeface="Times New Roman" panose="02020603050405020304" pitchFamily="18" charset="0"/>
                <a:cs typeface="Times New Roman" panose="02020603050405020304" pitchFamily="18" charset="0"/>
              </a:rPr>
              <a:t> of Cancer</a:t>
            </a:r>
            <a:endParaRPr lang="en-GB"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Cancers are mainly detected through various medical imaging techniques like computerized tomography (CT), magnetic resonance imaging (MRI), and histopathology slide. </a:t>
            </a:r>
            <a:r>
              <a:rPr lang="en-GB" sz="1800" dirty="0">
                <a:latin typeface="Times New Roman" panose="02020603050405020304" pitchFamily="18" charset="0"/>
                <a:ea typeface="Calibri" panose="020F0502020204030204" pitchFamily="34" charset="0"/>
                <a:cs typeface="Times New Roman" panose="02020603050405020304" pitchFamily="18" charset="0"/>
              </a:rPr>
              <a:t>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he manual examination of these complicated images calls for a high degree of expertise.</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Usually, radiologists take a look at the images and check for any irregular shapes, textures, and other patterns that may suggest presence of cancerous tumours. For instance, the CT scan can show up certain lung tumours like dense nodules and the mammogram may manifest breast tumour like irregular masses.</a:t>
            </a: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Diagnosis in general is very complicated and at times involves longitudinal assessment and pooling of data from various modes of enquiry.</a:t>
            </a:r>
            <a:br>
              <a:rPr lang="en-GB" sz="1800" dirty="0">
                <a:effectLst/>
                <a:latin typeface="Times New Roman" panose="02020603050405020304" pitchFamily="18" charset="0"/>
                <a:ea typeface="Calibri" panose="020F0502020204030204" pitchFamily="34" charset="0"/>
                <a:cs typeface="Times New Roman" panose="02020603050405020304" pitchFamily="18" charset="0"/>
              </a:rPr>
            </a:b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Nevertheless, this manual review comes with certain limitations that include taking a lot of time, susceptible to fatigue and observational over sight, require specialist assistance. </a:t>
            </a:r>
          </a:p>
          <a:p>
            <a:pPr marL="0" indent="0">
              <a:lnSpc>
                <a:spcPct val="107000"/>
              </a:lnSpc>
              <a:spcAft>
                <a:spcPts val="800"/>
              </a:spcAft>
              <a:buNone/>
            </a:pPr>
            <a:r>
              <a:rPr lang="en-GB" sz="2000" b="1" u="sng" dirty="0">
                <a:latin typeface="Times New Roman" panose="02020603050405020304" pitchFamily="18" charset="0"/>
                <a:ea typeface="Calibri" panose="020F0502020204030204" pitchFamily="34" charset="0"/>
                <a:cs typeface="Times New Roman" panose="02020603050405020304" pitchFamily="18" charset="0"/>
              </a:rPr>
              <a:t>RELATED WORKS</a:t>
            </a:r>
            <a:endParaRPr lang="en-GB" sz="2800" b="1"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200"/>
              </a:spcBef>
              <a:buFont typeface="+mj-lt"/>
              <a:buAutoNum type="arabicPeriod"/>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in Healthcare(</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https://www.ncbi.nlm.nih.gov/pmc/articles/PMC8822225/</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07000"/>
              </a:lnSpc>
              <a:spcBef>
                <a:spcPts val="200"/>
              </a:spcBef>
              <a:buFont typeface="+mj-lt"/>
              <a:buAutoNum type="arabicPeriod"/>
            </a:pP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The use of artificial intelligence tools in cancer detection compared to the traditional diagnostic imaging methods: Overview of the systematic reviews(</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https://www.ncbi.nlm.nih.gov/pmc/articles/PMC10553229/</a:t>
            </a:r>
            <a:r>
              <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sz="1800" b="1"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nSpc>
                <a:spcPct val="107000"/>
              </a:lnSpc>
              <a:spcBef>
                <a:spcPts val="200"/>
              </a:spcBef>
              <a:buFont typeface="+mj-lt"/>
              <a:buAutoNum type="arabicPeriod"/>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 Systematic Review of Artificial Intelligence Techniques in Cancer Prediction and Diagnosis(</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hlinkClick r:id="rId4"/>
              </a:rPr>
              <a:t>https://www.ncbi.nlm.nih.gov/pmc/articles/PMC8475374/</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nSpc>
                <a:spcPct val="107000"/>
              </a:lnSpc>
              <a:spcBef>
                <a:spcPts val="200"/>
              </a:spcBef>
              <a:buFont typeface="+mj-lt"/>
              <a:buAutoNum type="arabicPeriod"/>
            </a:pPr>
            <a:endParaRPr lang="en-GB"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75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272716" y="0"/>
            <a:ext cx="11919284" cy="6760851"/>
          </a:xfrm>
        </p:spPr>
        <p:txBody>
          <a:bodyPr>
            <a:normAutofit fontScale="92500" lnSpcReduction="10000"/>
          </a:bodyPr>
          <a:lstStyle/>
          <a:p>
            <a:pPr marL="0" indent="0" algn="just">
              <a:buNone/>
            </a:pPr>
            <a:r>
              <a:rPr lang="en-GB" b="1" u="sng" dirty="0">
                <a:effectLst/>
                <a:latin typeface="Times New Roman" panose="02020603050405020304" pitchFamily="18" charset="0"/>
                <a:ea typeface="Times New Roman" panose="02020603050405020304" pitchFamily="18" charset="0"/>
                <a:cs typeface="Times New Roman" panose="02020603050405020304" pitchFamily="18" charset="0"/>
              </a:rPr>
              <a:t>Existing Medical Image Analysis Systems</a:t>
            </a: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rPr>
              <a:t>Below is a description of existing systems and projects that share similarities with the Medical Image Analysis (Cancer Detection) Bot project:</a:t>
            </a:r>
          </a:p>
          <a:p>
            <a:pPr marL="342900" indent="-342900">
              <a:lnSpc>
                <a:spcPct val="107000"/>
              </a:lnSpc>
              <a:spcAft>
                <a:spcPts val="800"/>
              </a:spcAft>
              <a:buFont typeface="+mj-lt"/>
              <a:buAutoNum type="arabicPeriod"/>
            </a:pPr>
            <a:r>
              <a:rPr lang="en-GB" sz="1700" dirty="0">
                <a:effectLst/>
                <a:latin typeface="Times New Roman" panose="02020603050405020304" pitchFamily="18" charset="0"/>
                <a:ea typeface="Calibri" panose="020F0502020204030204" pitchFamily="34" charset="0"/>
              </a:rPr>
              <a:t>IBM Watson for Oncology-is a cognitive computing system designed to assist oncologists in providing evidence-based treatment options for cancer patients</a:t>
            </a:r>
            <a:endParaRPr lang="en-GB" sz="1700" dirty="0">
              <a:latin typeface="Times New Roman" panose="02020603050405020304" pitchFamily="18" charset="0"/>
              <a:ea typeface="Calibri" panose="020F0502020204030204" pitchFamily="34" charset="0"/>
            </a:endParaRPr>
          </a:p>
          <a:p>
            <a:pPr marL="342900" indent="-342900">
              <a:lnSpc>
                <a:spcPct val="107000"/>
              </a:lnSpc>
              <a:spcAft>
                <a:spcPts val="800"/>
              </a:spcAft>
              <a:buFont typeface="+mj-lt"/>
              <a:buAutoNum type="arabicPeriod"/>
            </a:pPr>
            <a:r>
              <a:rPr lang="en-GB" sz="1700" dirty="0">
                <a:effectLst/>
                <a:latin typeface="Times New Roman" panose="02020603050405020304" pitchFamily="18" charset="0"/>
                <a:ea typeface="Calibri" panose="020F0502020204030204" pitchFamily="34" charset="0"/>
              </a:rPr>
              <a:t>Ada Health-Ada Health is an AI-powered bot that assists users in assessing symptoms and understanding potential health conditions</a:t>
            </a:r>
            <a:endParaRPr lang="en-GB" sz="1700" dirty="0">
              <a:latin typeface="Times New Roman" panose="02020603050405020304" pitchFamily="18" charset="0"/>
              <a:ea typeface="Calibri" panose="020F0502020204030204" pitchFamily="34" charset="0"/>
            </a:endParaRPr>
          </a:p>
          <a:p>
            <a:pPr marL="342900" indent="-342900">
              <a:lnSpc>
                <a:spcPct val="107000"/>
              </a:lnSpc>
              <a:spcAft>
                <a:spcPts val="800"/>
              </a:spcAft>
              <a:buFont typeface="+mj-lt"/>
              <a:buAutoNum type="arabicPeriod"/>
            </a:pPr>
            <a:r>
              <a:rPr lang="en-GB" sz="1700" dirty="0">
                <a:effectLst/>
                <a:latin typeface="Times New Roman" panose="02020603050405020304" pitchFamily="18" charset="0"/>
                <a:ea typeface="Calibri" panose="020F0502020204030204" pitchFamily="34" charset="0"/>
              </a:rPr>
              <a:t>Buoy Health-Buoy Health is another diagnostic bot that helps users understand their symptoms and recommends appropriate next steps</a:t>
            </a:r>
          </a:p>
          <a:p>
            <a:pPr marL="0" indent="0">
              <a:lnSpc>
                <a:spcPct val="107000"/>
              </a:lnSpc>
              <a:spcAft>
                <a:spcPts val="800"/>
              </a:spcAft>
              <a:buNone/>
            </a:pPr>
            <a:r>
              <a:rPr lang="en-GB" sz="2000" b="1" u="sng" kern="0" dirty="0">
                <a:effectLst/>
                <a:latin typeface="Times New Roman" panose="02020603050405020304" pitchFamily="18" charset="0"/>
                <a:ea typeface="Times New Roman" panose="02020603050405020304" pitchFamily="18" charset="0"/>
                <a:cs typeface="Times New Roman" panose="02020603050405020304" pitchFamily="18" charset="0"/>
              </a:rPr>
              <a:t>PROPOSED SYSTEM: Medical Image Analysis Bot for Cancer Prediction</a:t>
            </a:r>
            <a:endParaRPr lang="en-GB" sz="2000" b="1" u="sng"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GB" sz="1900" dirty="0">
                <a:effectLst/>
                <a:latin typeface="Calibri" panose="020F0502020204030204" pitchFamily="34" charset="0"/>
                <a:ea typeface="Calibri" panose="020F0502020204030204" pitchFamily="34" charset="0"/>
                <a:cs typeface="Times New Roman" panose="02020603050405020304" pitchFamily="18" charset="0"/>
              </a:rPr>
              <a:t>The proposed system is a conversational agent that will assist in the analysis of medical images for cancer detection. The chatbot will be able to leverage deep learning and analyse medical images such as CT scans and Biopsies uploaded through the user interface.</a:t>
            </a:r>
          </a:p>
          <a:p>
            <a:pPr>
              <a:lnSpc>
                <a:spcPct val="107000"/>
              </a:lnSpc>
              <a:spcBef>
                <a:spcPts val="200"/>
              </a:spcBef>
            </a:pPr>
            <a:r>
              <a:rPr lang="en-GB" sz="1900" dirty="0">
                <a:effectLst/>
                <a:latin typeface="Calibri" panose="020F0502020204030204" pitchFamily="34" charset="0"/>
                <a:ea typeface="Calibri" panose="020F0502020204030204" pitchFamily="34" charset="0"/>
                <a:cs typeface="Times New Roman" panose="02020603050405020304" pitchFamily="18" charset="0"/>
              </a:rPr>
              <a:t> Moreover, the system will provide an interactive user interface where medical professionals can have conversations with the chatbot through typing. The chatbot will then apply image recognition algorithms to detect anomalous regions in the provided scans that may indicate signs of cancers such as tumours, nodules, or lesions.</a:t>
            </a:r>
          </a:p>
          <a:p>
            <a:pPr>
              <a:lnSpc>
                <a:spcPct val="107000"/>
              </a:lnSpc>
              <a:spcBef>
                <a:spcPts val="200"/>
              </a:spcBef>
            </a:pPr>
            <a:r>
              <a:rPr lang="en-GB" sz="1900" dirty="0">
                <a:effectLst/>
                <a:latin typeface="Calibri" panose="020F0502020204030204" pitchFamily="34" charset="0"/>
                <a:ea typeface="Calibri" panose="020F0502020204030204" pitchFamily="34" charset="0"/>
                <a:cs typeface="Times New Roman" panose="02020603050405020304" pitchFamily="18" charset="0"/>
              </a:rPr>
              <a:t>It will leverage deep neural networks trained on large datasets of medical images to identify visual patterns associated with various cancer types. Once potential regions of interest are detected by the scan, the chatbot will provide its analysis by predicting the likelihood of cancer and even suggesting the potential cancer type. </a:t>
            </a:r>
          </a:p>
          <a:p>
            <a:pPr>
              <a:lnSpc>
                <a:spcPct val="107000"/>
              </a:lnSpc>
              <a:spcBef>
                <a:spcPts val="200"/>
              </a:spcBef>
            </a:pPr>
            <a:r>
              <a:rPr lang="en-GB" sz="1900" dirty="0">
                <a:effectLst/>
                <a:latin typeface="Calibri" panose="020F0502020204030204" pitchFamily="34" charset="0"/>
                <a:ea typeface="Calibri" panose="020F0502020204030204" pitchFamily="34" charset="0"/>
                <a:cs typeface="Times New Roman" panose="02020603050405020304" pitchFamily="18" charset="0"/>
              </a:rPr>
              <a:t>The system is intended to serve as an automated second opinion to medical professionals to get assistance interpreting complex medical scans. By leveraging the technology of AI, the proposed chatbot aims at providing improved accuracy and efficiency in cancer screening.</a:t>
            </a:r>
            <a:endParaRPr lang="en-GB"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56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85BD-5367-4E3E-864B-E5B9B0436460}"/>
              </a:ext>
            </a:extLst>
          </p:cNvPr>
          <p:cNvSpPr>
            <a:spLocks noGrp="1"/>
          </p:cNvSpPr>
          <p:nvPr>
            <p:ph type="title"/>
          </p:nvPr>
        </p:nvSpPr>
        <p:spPr>
          <a:xfrm>
            <a:off x="497304" y="97149"/>
            <a:ext cx="10550105" cy="969650"/>
          </a:xfrm>
        </p:spPr>
        <p:txBody>
          <a:bodyPr/>
          <a:lstStyle/>
          <a:p>
            <a:r>
              <a:rPr lang="en-US" dirty="0"/>
              <a:t>METHODOLOGY</a:t>
            </a:r>
          </a:p>
        </p:txBody>
      </p:sp>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497303" y="805697"/>
            <a:ext cx="10550107" cy="5955154"/>
          </a:xfrm>
        </p:spPr>
        <p:txBody>
          <a:bodyPr>
            <a:normAutofit lnSpcReduction="10000"/>
          </a:bodyPr>
          <a:lstStyle/>
          <a:p>
            <a:pPr marL="0" indent="0" algn="just">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Agile methodology will be employed under this project which will give room for gradual advancement and regular feedback. This strategy will be ideal for building the Medical Image Analysis Bot. The iterative cycle of planning, design, implementation, testing, deployment and review will allow gradual improvements in the bot to ensure its compliance with the changing expectations and requirements of the healthcare community. </a:t>
            </a:r>
            <a:endParaRPr lang="en-GB" b="1" dirty="0">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GB" sz="2000" b="1" u="sng" dirty="0">
                <a:effectLst/>
                <a:latin typeface="Calibri Light" panose="020F0302020204030204" pitchFamily="34" charset="0"/>
                <a:ea typeface="Times New Roman" panose="02020603050405020304" pitchFamily="18" charset="0"/>
                <a:cs typeface="Times New Roman" panose="02020603050405020304" pitchFamily="18" charset="0"/>
              </a:rPr>
              <a:t>PLANNING</a:t>
            </a: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In the planning of my project, I will seek to draft the objectives, scope outline and major milestones in developing the Medical Image Analysis chatbot. The second stage will have a detailed analysis carried out on what is required as far as crucial feature and functions for proper cancer diagnosis in medical imaging. Moreover, I will carry out an in-depth examination of available literature and technologies for medical image analysis as well as the development of chatbots. It will entail identifying user stories as well, setting a project deadline, allocation of resources, and a plan for communication.</a:t>
            </a:r>
          </a:p>
          <a:p>
            <a:pPr marL="0" indent="0">
              <a:lnSpc>
                <a:spcPct val="107000"/>
              </a:lnSpc>
              <a:spcAft>
                <a:spcPts val="800"/>
              </a:spcAft>
              <a:buNone/>
            </a:pPr>
            <a:r>
              <a:rPr lang="en-GB" sz="2000" b="1" u="sng" dirty="0">
                <a:latin typeface="Times New Roman" panose="02020603050405020304" pitchFamily="18" charset="0"/>
                <a:ea typeface="Calibri" panose="020F0502020204030204" pitchFamily="34" charset="0"/>
                <a:cs typeface="Times New Roman" panose="02020603050405020304" pitchFamily="18" charset="0"/>
              </a:rPr>
              <a:t>DESIGN</a:t>
            </a: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During the design step, I shall convert these knowledge elements to a practical framework that will enable us create an operational medical image analysis chatbot. Detailed architectural and system design documents will be crafted outlining the architecture, components as well as interactions within the Chatbot system. UI and UX design are given high priority to facilitate easy time usage by doctors. Data models definition, image recognition and preprocessing algorithms selection and NLP implementation into this process are included into the design phase too.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2000"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539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905CE-CA5A-4D03-ABF5-3E9BE8CE71EE}"/>
              </a:ext>
            </a:extLst>
          </p:cNvPr>
          <p:cNvSpPr>
            <a:spLocks noGrp="1"/>
          </p:cNvSpPr>
          <p:nvPr>
            <p:ph idx="1"/>
          </p:nvPr>
        </p:nvSpPr>
        <p:spPr>
          <a:xfrm>
            <a:off x="497303" y="0"/>
            <a:ext cx="10550107" cy="6760851"/>
          </a:xfrm>
        </p:spPr>
        <p:txBody>
          <a:bodyPr>
            <a:normAutofit/>
          </a:bodyPr>
          <a:lstStyle/>
          <a:p>
            <a:pPr marL="0" indent="0">
              <a:lnSpc>
                <a:spcPct val="107000"/>
              </a:lnSpc>
              <a:spcBef>
                <a:spcPts val="200"/>
              </a:spcBef>
              <a:buNone/>
            </a:pPr>
            <a:r>
              <a:rPr lang="en-GB" sz="2000" b="1" u="sng" dirty="0">
                <a:latin typeface="Calibri Light" panose="020F0302020204030204" pitchFamily="34" charset="0"/>
                <a:ea typeface="Times New Roman" panose="02020603050405020304" pitchFamily="18" charset="0"/>
                <a:cs typeface="Times New Roman" panose="02020603050405020304" pitchFamily="18" charset="0"/>
              </a:rPr>
              <a:t>IMPLEMENTATION</a:t>
            </a:r>
            <a:endParaRPr lang="en-GB" sz="2000"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medical image analysis chatbot will then be coded in to an operational software, during its development state. Based on design specification, I am going to develop code implementing image recognition algorithm, data preprocessing of medical images dataset and designing simple graphical user interface. Having prepared the datasets, I will train the models using the chosen machine learning algorithms so as to ensure accurate discrimination and classification of those tumours that are thought be pre-cancerous, always enhancing those model’s performance. Using the NLP module as a main goal will ensure smooth communication avenues between the bot and healthcare professionals. Code quality and consistency with project’s goals will be kept via continuous integration and testing.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b="1" u="sng" dirty="0">
                <a:latin typeface="Times New Roman" panose="02020603050405020304" pitchFamily="18" charset="0"/>
                <a:ea typeface="Calibri" panose="020F0502020204030204" pitchFamily="34" charset="0"/>
                <a:cs typeface="Times New Roman" panose="02020603050405020304" pitchFamily="18" charset="0"/>
              </a:rPr>
              <a:t>TESTING</a:t>
            </a: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medical imaging analysis chatbot’s testing phase in our agile development cycle will be based on rigorous reviewing and verification methods aimed at ensuring its precision, correctness and reliability. The validation of the whole systems will be done through comprehensive testing which includes: unit testing, integration testing, and system testing. Performance assessment of the chatbot shall be performed for different circumstances on real-world medical image datasets with varying sensitivity, specificity, and accuracy. User acceptance testing will form part of testing phase with a view of getting user inputs such as user interface, natural language processing among other aspects is up to the required standards.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2000"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GB" b="1" u="sng"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gn="just">
              <a:buNone/>
            </a:pP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7946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1269</TotalTime>
  <Words>2487</Words>
  <Application>Microsoft Office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Symbol</vt:lpstr>
      <vt:lpstr>Times New Roman</vt:lpstr>
      <vt:lpstr>Tw Cen MT</vt:lpstr>
      <vt:lpstr>Circuit</vt:lpstr>
      <vt:lpstr>PowerPoint Presentation</vt:lpstr>
      <vt:lpstr>INTRODUCTION</vt:lpstr>
      <vt:lpstr>GOAL AND OBJECTIVES</vt:lpstr>
      <vt:lpstr>LITERATURE REVIEW</vt:lpstr>
      <vt:lpstr>PowerPoint Presentation</vt:lpstr>
      <vt:lpstr>PowerPoint Presentation</vt:lpstr>
      <vt:lpstr>PowerPoint Presentation</vt:lpstr>
      <vt:lpstr>METHODOLOGY</vt:lpstr>
      <vt:lpstr>PowerPoint Presentation</vt:lpstr>
      <vt:lpstr>PowerPoint Presentation</vt:lpstr>
      <vt:lpstr>RESOURCES</vt:lpstr>
      <vt:lpstr>PowerPoint Presentation</vt:lpstr>
      <vt:lpstr>CONSTRAINTS</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LARRY OKUBASU BULUMA AUTOMATIC NUMBER PLATE RECOGNITION FOR TOLL STATIONS</dc:title>
  <dc:creator>larry okubasu</dc:creator>
  <cp:lastModifiedBy>CHIRCHIR EMMANUEL KIBET</cp:lastModifiedBy>
  <cp:revision>37</cp:revision>
  <dcterms:created xsi:type="dcterms:W3CDTF">2021-11-18T12:25:27Z</dcterms:created>
  <dcterms:modified xsi:type="dcterms:W3CDTF">2023-11-29T08:08:24Z</dcterms:modified>
</cp:coreProperties>
</file>