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5" r:id="rId9"/>
    <p:sldId id="266" r:id="rId10"/>
  </p:sldIdLst>
  <p:sldSz cx="18288000" cy="10287000"/>
  <p:notesSz cx="6858000" cy="9144000"/>
  <p:embeddedFontLst>
    <p:embeddedFont>
      <p:font typeface="Clear Sans" panose="020B0604020202020204" charset="0"/>
      <p:regular r:id="rId11"/>
    </p:embeddedFont>
    <p:embeddedFont>
      <p:font typeface="Clear Sans Medium" panose="020B0604020202020204" charset="0"/>
      <p:regular r:id="rId12"/>
    </p:embeddedFont>
    <p:embeddedFont>
      <p:font typeface="Mardoto Heavy" panose="020B0604020202020204" charset="0"/>
      <p:regular r:id="rId13"/>
    </p:embeddedFont>
    <p:embeddedFont>
      <p:font typeface="Open Sans" panose="020B0606030504020204" pitchFamily="34" charset="0"/>
      <p:regular r:id="rId14"/>
      <p:bold r:id="rId15"/>
      <p:italic r:id="rId16"/>
      <p:boldItalic r:id="rId17"/>
    </p:embeddedFont>
    <p:embeddedFont>
      <p:font typeface="Open Sans Bold" panose="020B0806030504020204" pitchFamily="34" charset="0"/>
      <p:regular r:id="rId18"/>
      <p:bold r:id="rId19"/>
    </p:embeddedFont>
    <p:embeddedFont>
      <p:font typeface="Oswald Bold" panose="020B0604020202020204" charset="0"/>
      <p:regular r:id="rId20"/>
    </p:embeddedFont>
    <p:embeddedFont>
      <p:font typeface="Public Sans Bold" panose="020B0604020202020204" charset="0"/>
      <p:regular r:id="rId21"/>
    </p:embeddedFont>
    <p:embeddedFont>
      <p:font typeface="Public Sans Heavy" panose="020B0604020202020204" charset="0"/>
      <p:regular r:id="rId2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43" d="100"/>
          <a:sy n="43" d="100"/>
        </p:scale>
        <p:origin x="936" y="6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font" Target="fonts/font8.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11.fntdata"/><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5.fntdata"/><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2" Type="http://schemas.openxmlformats.org/officeDocument/2006/relationships/font" Target="fonts/font12.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6/14/2024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6/14/2024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6/14/2024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6/14/2024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6/14/2024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6/14/2024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E6E80"/>
        </a:solidFill>
        <a:effectLst/>
      </p:bgPr>
    </p:bg>
    <p:spTree>
      <p:nvGrpSpPr>
        <p:cNvPr id="1" name=""/>
        <p:cNvGrpSpPr/>
        <p:nvPr/>
      </p:nvGrpSpPr>
      <p:grpSpPr>
        <a:xfrm>
          <a:off x="0" y="0"/>
          <a:ext cx="0" cy="0"/>
          <a:chOff x="0" y="0"/>
          <a:chExt cx="0" cy="0"/>
        </a:xfrm>
      </p:grpSpPr>
      <p:grpSp>
        <p:nvGrpSpPr>
          <p:cNvPr id="2" name="Group 2"/>
          <p:cNvGrpSpPr/>
          <p:nvPr/>
        </p:nvGrpSpPr>
        <p:grpSpPr>
          <a:xfrm>
            <a:off x="7954889" y="6626275"/>
            <a:ext cx="6895182" cy="1176486"/>
            <a:chOff x="0" y="0"/>
            <a:chExt cx="2683798" cy="457921"/>
          </a:xfrm>
        </p:grpSpPr>
        <p:sp>
          <p:nvSpPr>
            <p:cNvPr id="3" name="Freeform 3"/>
            <p:cNvSpPr/>
            <p:nvPr/>
          </p:nvSpPr>
          <p:spPr>
            <a:xfrm>
              <a:off x="0" y="0"/>
              <a:ext cx="2683798" cy="457922"/>
            </a:xfrm>
            <a:custGeom>
              <a:avLst/>
              <a:gdLst/>
              <a:ahLst/>
              <a:cxnLst/>
              <a:rect l="l" t="t" r="r" b="b"/>
              <a:pathLst>
                <a:path w="2683798" h="457922">
                  <a:moveTo>
                    <a:pt x="0" y="0"/>
                  </a:moveTo>
                  <a:lnTo>
                    <a:pt x="2683798" y="0"/>
                  </a:lnTo>
                  <a:lnTo>
                    <a:pt x="2683798" y="457922"/>
                  </a:lnTo>
                  <a:lnTo>
                    <a:pt x="0" y="457922"/>
                  </a:lnTo>
                  <a:close/>
                </a:path>
              </a:pathLst>
            </a:custGeom>
            <a:solidFill>
              <a:srgbClr val="EFA038"/>
            </a:solidFill>
          </p:spPr>
          <p:txBody>
            <a:bodyPr/>
            <a:lstStyle/>
            <a:p>
              <a:endParaRPr lang="en-GB"/>
            </a:p>
          </p:txBody>
        </p:sp>
        <p:sp>
          <p:nvSpPr>
            <p:cNvPr id="4" name="TextBox 4"/>
            <p:cNvSpPr txBox="1"/>
            <p:nvPr/>
          </p:nvSpPr>
          <p:spPr>
            <a:xfrm>
              <a:off x="0" y="-28575"/>
              <a:ext cx="2683798" cy="486496"/>
            </a:xfrm>
            <a:prstGeom prst="rect">
              <a:avLst/>
            </a:prstGeom>
          </p:spPr>
          <p:txBody>
            <a:bodyPr lIns="35719" tIns="35719" rIns="35719" bIns="35719" rtlCol="0" anchor="ctr"/>
            <a:lstStyle/>
            <a:p>
              <a:pPr algn="ctr">
                <a:lnSpc>
                  <a:spcPts val="1870"/>
                </a:lnSpc>
              </a:pPr>
              <a:endParaRPr/>
            </a:p>
          </p:txBody>
        </p:sp>
      </p:grpSp>
      <p:sp>
        <p:nvSpPr>
          <p:cNvPr id="5" name="Freeform 5"/>
          <p:cNvSpPr/>
          <p:nvPr/>
        </p:nvSpPr>
        <p:spPr>
          <a:xfrm flipH="1">
            <a:off x="2080052" y="912181"/>
            <a:ext cx="6280354" cy="12069064"/>
          </a:xfrm>
          <a:custGeom>
            <a:avLst/>
            <a:gdLst/>
            <a:ahLst/>
            <a:cxnLst/>
            <a:rect l="l" t="t" r="r" b="b"/>
            <a:pathLst>
              <a:path w="6280354" h="12069064">
                <a:moveTo>
                  <a:pt x="6280354" y="0"/>
                </a:moveTo>
                <a:lnTo>
                  <a:pt x="0" y="0"/>
                </a:lnTo>
                <a:lnTo>
                  <a:pt x="0" y="12069064"/>
                </a:lnTo>
                <a:lnTo>
                  <a:pt x="6280354" y="12069064"/>
                </a:lnTo>
                <a:lnTo>
                  <a:pt x="6280354" y="0"/>
                </a:lnTo>
                <a:close/>
              </a:path>
            </a:pathLst>
          </a:custGeom>
          <a:blipFill>
            <a:blip r:embed="rId2"/>
            <a:stretch>
              <a:fillRect/>
            </a:stretch>
          </a:blipFill>
        </p:spPr>
        <p:txBody>
          <a:bodyPr/>
          <a:lstStyle/>
          <a:p>
            <a:endParaRPr lang="en-GB"/>
          </a:p>
        </p:txBody>
      </p:sp>
      <p:grpSp>
        <p:nvGrpSpPr>
          <p:cNvPr id="6" name="Group 6"/>
          <p:cNvGrpSpPr/>
          <p:nvPr/>
        </p:nvGrpSpPr>
        <p:grpSpPr>
          <a:xfrm rot="5400000">
            <a:off x="3172857" y="2309299"/>
            <a:ext cx="2169914" cy="1084957"/>
            <a:chOff x="0" y="0"/>
            <a:chExt cx="812800" cy="406400"/>
          </a:xfrm>
        </p:grpSpPr>
        <p:sp>
          <p:nvSpPr>
            <p:cNvPr id="7" name="Freeform 7"/>
            <p:cNvSpPr/>
            <p:nvPr/>
          </p:nvSpPr>
          <p:spPr>
            <a:xfrm>
              <a:off x="0" y="0"/>
              <a:ext cx="812800" cy="406400"/>
            </a:xfrm>
            <a:custGeom>
              <a:avLst/>
              <a:gdLst/>
              <a:ahLst/>
              <a:cxnLst/>
              <a:rect l="l" t="t" r="r" b="b"/>
              <a:pathLst>
                <a:path w="812800" h="406400">
                  <a:moveTo>
                    <a:pt x="406400" y="0"/>
                  </a:moveTo>
                  <a:lnTo>
                    <a:pt x="0" y="406400"/>
                  </a:lnTo>
                  <a:lnTo>
                    <a:pt x="203200" y="406400"/>
                  </a:lnTo>
                  <a:lnTo>
                    <a:pt x="203200" y="406400"/>
                  </a:lnTo>
                  <a:lnTo>
                    <a:pt x="609600" y="406400"/>
                  </a:lnTo>
                  <a:lnTo>
                    <a:pt x="609600" y="406400"/>
                  </a:lnTo>
                  <a:lnTo>
                    <a:pt x="812800" y="406400"/>
                  </a:lnTo>
                  <a:lnTo>
                    <a:pt x="406400" y="0"/>
                  </a:lnTo>
                  <a:close/>
                </a:path>
              </a:pathLst>
            </a:custGeom>
            <a:solidFill>
              <a:srgbClr val="EFA038"/>
            </a:solidFill>
          </p:spPr>
          <p:txBody>
            <a:bodyPr/>
            <a:lstStyle/>
            <a:p>
              <a:endParaRPr lang="en-GB"/>
            </a:p>
          </p:txBody>
        </p:sp>
        <p:sp>
          <p:nvSpPr>
            <p:cNvPr id="8" name="TextBox 8"/>
            <p:cNvSpPr txBox="1"/>
            <p:nvPr/>
          </p:nvSpPr>
          <p:spPr>
            <a:xfrm>
              <a:off x="203200" y="111125"/>
              <a:ext cx="406400" cy="295275"/>
            </a:xfrm>
            <a:prstGeom prst="rect">
              <a:avLst/>
            </a:prstGeom>
          </p:spPr>
          <p:txBody>
            <a:bodyPr lIns="35719" tIns="35719" rIns="35719" bIns="35719" rtlCol="0" anchor="ctr"/>
            <a:lstStyle/>
            <a:p>
              <a:pPr algn="ctr">
                <a:lnSpc>
                  <a:spcPts val="1314"/>
                </a:lnSpc>
              </a:pPr>
              <a:endParaRPr/>
            </a:p>
          </p:txBody>
        </p:sp>
      </p:grpSp>
      <p:sp>
        <p:nvSpPr>
          <p:cNvPr id="9" name="TextBox 9"/>
          <p:cNvSpPr txBox="1"/>
          <p:nvPr/>
        </p:nvSpPr>
        <p:spPr>
          <a:xfrm>
            <a:off x="3715336" y="4053706"/>
            <a:ext cx="11134734" cy="2374553"/>
          </a:xfrm>
          <a:prstGeom prst="rect">
            <a:avLst/>
          </a:prstGeom>
        </p:spPr>
        <p:txBody>
          <a:bodyPr lIns="0" tIns="0" rIns="0" bIns="0" rtlCol="0" anchor="t">
            <a:spAutoFit/>
          </a:bodyPr>
          <a:lstStyle/>
          <a:p>
            <a:pPr algn="r">
              <a:lnSpc>
                <a:spcPts val="6187"/>
              </a:lnSpc>
            </a:pPr>
            <a:r>
              <a:rPr lang="en-US" sz="5625" spc="180">
                <a:solidFill>
                  <a:srgbClr val="FFFFFF"/>
                </a:solidFill>
                <a:latin typeface="Public Sans Bold"/>
              </a:rPr>
              <a:t>MEDICAL IMAGE ANALYSIS FOR BRAIN AND BREAST CANCER DETECTION</a:t>
            </a:r>
          </a:p>
        </p:txBody>
      </p:sp>
      <p:sp>
        <p:nvSpPr>
          <p:cNvPr id="10" name="TextBox 10"/>
          <p:cNvSpPr txBox="1"/>
          <p:nvPr/>
        </p:nvSpPr>
        <p:spPr>
          <a:xfrm>
            <a:off x="3046007" y="8607935"/>
            <a:ext cx="4673211" cy="325682"/>
          </a:xfrm>
          <a:prstGeom prst="rect">
            <a:avLst/>
          </a:prstGeom>
        </p:spPr>
        <p:txBody>
          <a:bodyPr lIns="0" tIns="0" rIns="0" bIns="0" rtlCol="0" anchor="t">
            <a:spAutoFit/>
          </a:bodyPr>
          <a:lstStyle/>
          <a:p>
            <a:pPr algn="l">
              <a:lnSpc>
                <a:spcPts val="2561"/>
              </a:lnSpc>
            </a:pPr>
            <a:r>
              <a:rPr lang="en-US" sz="2328" spc="330">
                <a:solidFill>
                  <a:srgbClr val="000000"/>
                </a:solidFill>
                <a:latin typeface="Clear Sans Medium"/>
              </a:rPr>
              <a:t>M3 PRESENTATIONS</a:t>
            </a:r>
          </a:p>
        </p:txBody>
      </p:sp>
      <p:grpSp>
        <p:nvGrpSpPr>
          <p:cNvPr id="11" name="Group 11"/>
          <p:cNvGrpSpPr/>
          <p:nvPr/>
        </p:nvGrpSpPr>
        <p:grpSpPr>
          <a:xfrm rot="5400000">
            <a:off x="622392" y="4005362"/>
            <a:ext cx="4847230" cy="2423615"/>
            <a:chOff x="0" y="0"/>
            <a:chExt cx="812800" cy="406400"/>
          </a:xfrm>
        </p:grpSpPr>
        <p:sp>
          <p:nvSpPr>
            <p:cNvPr id="12" name="Freeform 12"/>
            <p:cNvSpPr/>
            <p:nvPr/>
          </p:nvSpPr>
          <p:spPr>
            <a:xfrm>
              <a:off x="0" y="0"/>
              <a:ext cx="812800" cy="406400"/>
            </a:xfrm>
            <a:custGeom>
              <a:avLst/>
              <a:gdLst/>
              <a:ahLst/>
              <a:cxnLst/>
              <a:rect l="l" t="t" r="r" b="b"/>
              <a:pathLst>
                <a:path w="812800" h="406400">
                  <a:moveTo>
                    <a:pt x="406400" y="0"/>
                  </a:moveTo>
                  <a:lnTo>
                    <a:pt x="0" y="406400"/>
                  </a:lnTo>
                  <a:lnTo>
                    <a:pt x="203200" y="406400"/>
                  </a:lnTo>
                  <a:lnTo>
                    <a:pt x="203200" y="406400"/>
                  </a:lnTo>
                  <a:lnTo>
                    <a:pt x="609600" y="406400"/>
                  </a:lnTo>
                  <a:lnTo>
                    <a:pt x="609600" y="406400"/>
                  </a:lnTo>
                  <a:lnTo>
                    <a:pt x="812800" y="406400"/>
                  </a:lnTo>
                  <a:lnTo>
                    <a:pt x="406400" y="0"/>
                  </a:lnTo>
                  <a:close/>
                </a:path>
              </a:pathLst>
            </a:custGeom>
            <a:solidFill>
              <a:srgbClr val="EFA038"/>
            </a:solidFill>
          </p:spPr>
          <p:txBody>
            <a:bodyPr/>
            <a:lstStyle/>
            <a:p>
              <a:endParaRPr lang="en-GB"/>
            </a:p>
          </p:txBody>
        </p:sp>
        <p:sp>
          <p:nvSpPr>
            <p:cNvPr id="13" name="TextBox 13"/>
            <p:cNvSpPr txBox="1"/>
            <p:nvPr/>
          </p:nvSpPr>
          <p:spPr>
            <a:xfrm>
              <a:off x="203200" y="111125"/>
              <a:ext cx="406400" cy="295275"/>
            </a:xfrm>
            <a:prstGeom prst="rect">
              <a:avLst/>
            </a:prstGeom>
          </p:spPr>
          <p:txBody>
            <a:bodyPr lIns="35719" tIns="35719" rIns="35719" bIns="35719" rtlCol="0" anchor="ctr"/>
            <a:lstStyle/>
            <a:p>
              <a:pPr algn="ctr">
                <a:lnSpc>
                  <a:spcPts val="1314"/>
                </a:lnSpc>
              </a:pPr>
              <a:endParaRPr/>
            </a:p>
          </p:txBody>
        </p:sp>
      </p:grpSp>
      <p:sp>
        <p:nvSpPr>
          <p:cNvPr id="14" name="TextBox 14"/>
          <p:cNvSpPr txBox="1"/>
          <p:nvPr/>
        </p:nvSpPr>
        <p:spPr>
          <a:xfrm>
            <a:off x="3046007" y="7329890"/>
            <a:ext cx="4673211" cy="650365"/>
          </a:xfrm>
          <a:prstGeom prst="rect">
            <a:avLst/>
          </a:prstGeom>
        </p:spPr>
        <p:txBody>
          <a:bodyPr lIns="0" tIns="0" rIns="0" bIns="0" rtlCol="0" anchor="t">
            <a:spAutoFit/>
          </a:bodyPr>
          <a:lstStyle/>
          <a:p>
            <a:pPr algn="l">
              <a:lnSpc>
                <a:spcPts val="2561"/>
              </a:lnSpc>
            </a:pPr>
            <a:r>
              <a:rPr lang="en-US" sz="2328" spc="330">
                <a:solidFill>
                  <a:srgbClr val="000000"/>
                </a:solidFill>
                <a:latin typeface="Clear Sans Medium"/>
              </a:rPr>
              <a:t>BY: CHIRCHIR EMMANUEL KIBET-P15/140389/2020</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10800000">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13792" r="-60020"/>
            </a:stretch>
          </a:blipFill>
        </p:spPr>
        <p:txBody>
          <a:bodyPr/>
          <a:lstStyle/>
          <a:p>
            <a:endParaRPr lang="en-GB"/>
          </a:p>
        </p:txBody>
      </p:sp>
      <p:grpSp>
        <p:nvGrpSpPr>
          <p:cNvPr id="3" name="Group 3"/>
          <p:cNvGrpSpPr/>
          <p:nvPr/>
        </p:nvGrpSpPr>
        <p:grpSpPr>
          <a:xfrm>
            <a:off x="16997319" y="342900"/>
            <a:ext cx="911319" cy="952252"/>
            <a:chOff x="0" y="0"/>
            <a:chExt cx="354711" cy="370643"/>
          </a:xfrm>
        </p:grpSpPr>
        <p:sp>
          <p:nvSpPr>
            <p:cNvPr id="4" name="Freeform 4"/>
            <p:cNvSpPr/>
            <p:nvPr/>
          </p:nvSpPr>
          <p:spPr>
            <a:xfrm>
              <a:off x="0" y="0"/>
              <a:ext cx="354711" cy="370643"/>
            </a:xfrm>
            <a:custGeom>
              <a:avLst/>
              <a:gdLst/>
              <a:ahLst/>
              <a:cxnLst/>
              <a:rect l="l" t="t" r="r" b="b"/>
              <a:pathLst>
                <a:path w="354711" h="370643">
                  <a:moveTo>
                    <a:pt x="0" y="0"/>
                  </a:moveTo>
                  <a:lnTo>
                    <a:pt x="354711" y="0"/>
                  </a:lnTo>
                  <a:lnTo>
                    <a:pt x="354711" y="370643"/>
                  </a:lnTo>
                  <a:lnTo>
                    <a:pt x="0" y="370643"/>
                  </a:lnTo>
                  <a:close/>
                </a:path>
              </a:pathLst>
            </a:custGeom>
            <a:solidFill>
              <a:srgbClr val="EFA038"/>
            </a:solidFill>
          </p:spPr>
          <p:txBody>
            <a:bodyPr/>
            <a:lstStyle/>
            <a:p>
              <a:endParaRPr lang="en-GB"/>
            </a:p>
          </p:txBody>
        </p:sp>
        <p:sp>
          <p:nvSpPr>
            <p:cNvPr id="5" name="TextBox 5"/>
            <p:cNvSpPr txBox="1"/>
            <p:nvPr/>
          </p:nvSpPr>
          <p:spPr>
            <a:xfrm>
              <a:off x="0" y="-28575"/>
              <a:ext cx="354711" cy="399218"/>
            </a:xfrm>
            <a:prstGeom prst="rect">
              <a:avLst/>
            </a:prstGeom>
          </p:spPr>
          <p:txBody>
            <a:bodyPr lIns="35719" tIns="35719" rIns="35719" bIns="35719" rtlCol="0" anchor="ctr"/>
            <a:lstStyle/>
            <a:p>
              <a:pPr algn="ctr">
                <a:lnSpc>
                  <a:spcPts val="1870"/>
                </a:lnSpc>
              </a:pPr>
              <a:endParaRPr/>
            </a:p>
          </p:txBody>
        </p:sp>
      </p:grpSp>
      <p:grpSp>
        <p:nvGrpSpPr>
          <p:cNvPr id="6" name="Group 6"/>
          <p:cNvGrpSpPr/>
          <p:nvPr/>
        </p:nvGrpSpPr>
        <p:grpSpPr>
          <a:xfrm>
            <a:off x="17529277" y="0"/>
            <a:ext cx="758723" cy="809132"/>
            <a:chOff x="0" y="0"/>
            <a:chExt cx="295316" cy="314937"/>
          </a:xfrm>
        </p:grpSpPr>
        <p:sp>
          <p:nvSpPr>
            <p:cNvPr id="7" name="Freeform 7"/>
            <p:cNvSpPr/>
            <p:nvPr/>
          </p:nvSpPr>
          <p:spPr>
            <a:xfrm>
              <a:off x="0" y="0"/>
              <a:ext cx="295316" cy="314937"/>
            </a:xfrm>
            <a:custGeom>
              <a:avLst/>
              <a:gdLst/>
              <a:ahLst/>
              <a:cxnLst/>
              <a:rect l="l" t="t" r="r" b="b"/>
              <a:pathLst>
                <a:path w="295316" h="314937">
                  <a:moveTo>
                    <a:pt x="0" y="0"/>
                  </a:moveTo>
                  <a:lnTo>
                    <a:pt x="295316" y="0"/>
                  </a:lnTo>
                  <a:lnTo>
                    <a:pt x="295316" y="314937"/>
                  </a:lnTo>
                  <a:lnTo>
                    <a:pt x="0" y="314937"/>
                  </a:lnTo>
                  <a:close/>
                </a:path>
              </a:pathLst>
            </a:custGeom>
            <a:solidFill>
              <a:srgbClr val="2E6E80"/>
            </a:solidFill>
          </p:spPr>
          <p:txBody>
            <a:bodyPr/>
            <a:lstStyle/>
            <a:p>
              <a:endParaRPr lang="en-GB"/>
            </a:p>
          </p:txBody>
        </p:sp>
        <p:sp>
          <p:nvSpPr>
            <p:cNvPr id="8" name="TextBox 8"/>
            <p:cNvSpPr txBox="1"/>
            <p:nvPr/>
          </p:nvSpPr>
          <p:spPr>
            <a:xfrm>
              <a:off x="0" y="-28575"/>
              <a:ext cx="295316" cy="343512"/>
            </a:xfrm>
            <a:prstGeom prst="rect">
              <a:avLst/>
            </a:prstGeom>
          </p:spPr>
          <p:txBody>
            <a:bodyPr lIns="35719" tIns="35719" rIns="35719" bIns="35719" rtlCol="0" anchor="ctr"/>
            <a:lstStyle/>
            <a:p>
              <a:pPr algn="ctr">
                <a:lnSpc>
                  <a:spcPts val="1870"/>
                </a:lnSpc>
              </a:pPr>
              <a:endParaRPr/>
            </a:p>
          </p:txBody>
        </p:sp>
      </p:grpSp>
      <p:sp>
        <p:nvSpPr>
          <p:cNvPr id="9" name="AutoShape 9"/>
          <p:cNvSpPr/>
          <p:nvPr/>
        </p:nvSpPr>
        <p:spPr>
          <a:xfrm>
            <a:off x="4841429" y="1322862"/>
            <a:ext cx="8174601" cy="0"/>
          </a:xfrm>
          <a:prstGeom prst="line">
            <a:avLst/>
          </a:prstGeom>
          <a:ln w="171450" cap="flat">
            <a:solidFill>
              <a:srgbClr val="2E6E80"/>
            </a:solidFill>
            <a:prstDash val="solid"/>
            <a:headEnd type="none" w="sm" len="sm"/>
            <a:tailEnd type="none" w="sm" len="sm"/>
          </a:ln>
        </p:spPr>
        <p:txBody>
          <a:bodyPr/>
          <a:lstStyle/>
          <a:p>
            <a:endParaRPr lang="en-GB"/>
          </a:p>
        </p:txBody>
      </p:sp>
      <p:sp>
        <p:nvSpPr>
          <p:cNvPr id="10" name="TextBox 10"/>
          <p:cNvSpPr txBox="1"/>
          <p:nvPr/>
        </p:nvSpPr>
        <p:spPr>
          <a:xfrm>
            <a:off x="6072924" y="238709"/>
            <a:ext cx="5647317" cy="791617"/>
          </a:xfrm>
          <a:prstGeom prst="rect">
            <a:avLst/>
          </a:prstGeom>
        </p:spPr>
        <p:txBody>
          <a:bodyPr lIns="0" tIns="0" rIns="0" bIns="0" rtlCol="0" anchor="t">
            <a:spAutoFit/>
          </a:bodyPr>
          <a:lstStyle/>
          <a:p>
            <a:pPr algn="ctr">
              <a:lnSpc>
                <a:spcPts val="6496"/>
              </a:lnSpc>
            </a:pPr>
            <a:r>
              <a:rPr lang="en-US" sz="4640">
                <a:solidFill>
                  <a:srgbClr val="000000"/>
                </a:solidFill>
                <a:latin typeface="Mardoto Heavy"/>
              </a:rPr>
              <a:t> Overview</a:t>
            </a:r>
          </a:p>
        </p:txBody>
      </p:sp>
      <p:sp>
        <p:nvSpPr>
          <p:cNvPr id="11" name="TextBox 11"/>
          <p:cNvSpPr txBox="1"/>
          <p:nvPr/>
        </p:nvSpPr>
        <p:spPr>
          <a:xfrm>
            <a:off x="3960495" y="1540070"/>
            <a:ext cx="11420997" cy="9138071"/>
          </a:xfrm>
          <a:prstGeom prst="rect">
            <a:avLst/>
          </a:prstGeom>
        </p:spPr>
        <p:txBody>
          <a:bodyPr lIns="0" tIns="0" rIns="0" bIns="0" rtlCol="0" anchor="t">
            <a:spAutoFit/>
          </a:bodyPr>
          <a:lstStyle/>
          <a:p>
            <a:pPr algn="just">
              <a:lnSpc>
                <a:spcPts val="5422"/>
              </a:lnSpc>
            </a:pPr>
            <a:r>
              <a:rPr lang="en-US" sz="3873" dirty="0">
                <a:solidFill>
                  <a:srgbClr val="000000"/>
                </a:solidFill>
                <a:latin typeface="Clear Sans"/>
              </a:rPr>
              <a:t>In cancer diagnosis, the precise identification and segmentation of brain and breast cancers are critical and time-sensitive tasks that significantly influence treatment decisions and patient prognosis. Current imaging techniques depend heavily on the radiologist's skill in tumor recognition and margin delineation, often requiring additional input from oncologists. This process is not only time-consuming but may also lead to errors, potentially leading to delays and inaccuracies in diagnosis. </a:t>
            </a:r>
          </a:p>
          <a:p>
            <a:pPr algn="just">
              <a:lnSpc>
                <a:spcPts val="6308"/>
              </a:lnSpc>
            </a:pPr>
            <a:endParaRPr lang="en-US" sz="3873" dirty="0">
              <a:solidFill>
                <a:srgbClr val="000000"/>
              </a:solidFill>
              <a:latin typeface="Clear Sans"/>
            </a:endParaRPr>
          </a:p>
          <a:p>
            <a:pPr algn="just">
              <a:lnSpc>
                <a:spcPts val="6308"/>
              </a:lnSpc>
            </a:pPr>
            <a:endParaRPr lang="en-US" sz="3873" dirty="0">
              <a:solidFill>
                <a:srgbClr val="000000"/>
              </a:solidFill>
              <a:latin typeface="Clear Sans"/>
            </a:endParaRPr>
          </a:p>
        </p:txBody>
      </p:sp>
      <p:grpSp>
        <p:nvGrpSpPr>
          <p:cNvPr id="12" name="Group 12"/>
          <p:cNvGrpSpPr/>
          <p:nvPr/>
        </p:nvGrpSpPr>
        <p:grpSpPr>
          <a:xfrm>
            <a:off x="0" y="9397155"/>
            <a:ext cx="911319" cy="1025667"/>
            <a:chOff x="0" y="-28575"/>
            <a:chExt cx="354711" cy="399218"/>
          </a:xfrm>
        </p:grpSpPr>
        <p:sp>
          <p:nvSpPr>
            <p:cNvPr id="13" name="Freeform 13"/>
            <p:cNvSpPr/>
            <p:nvPr/>
          </p:nvSpPr>
          <p:spPr>
            <a:xfrm>
              <a:off x="0" y="0"/>
              <a:ext cx="354711" cy="314937"/>
            </a:xfrm>
            <a:custGeom>
              <a:avLst/>
              <a:gdLst/>
              <a:ahLst/>
              <a:cxnLst/>
              <a:rect l="l" t="t" r="r" b="b"/>
              <a:pathLst>
                <a:path w="354711" h="370643">
                  <a:moveTo>
                    <a:pt x="0" y="0"/>
                  </a:moveTo>
                  <a:lnTo>
                    <a:pt x="354711" y="0"/>
                  </a:lnTo>
                  <a:lnTo>
                    <a:pt x="354711" y="370643"/>
                  </a:lnTo>
                  <a:lnTo>
                    <a:pt x="0" y="370643"/>
                  </a:lnTo>
                  <a:close/>
                </a:path>
              </a:pathLst>
            </a:custGeom>
            <a:solidFill>
              <a:srgbClr val="EFA038"/>
            </a:solidFill>
          </p:spPr>
          <p:txBody>
            <a:bodyPr/>
            <a:lstStyle/>
            <a:p>
              <a:endParaRPr lang="en-GB" dirty="0"/>
            </a:p>
          </p:txBody>
        </p:sp>
        <p:sp>
          <p:nvSpPr>
            <p:cNvPr id="14" name="TextBox 14"/>
            <p:cNvSpPr txBox="1"/>
            <p:nvPr/>
          </p:nvSpPr>
          <p:spPr>
            <a:xfrm>
              <a:off x="0" y="-28575"/>
              <a:ext cx="354711" cy="399218"/>
            </a:xfrm>
            <a:prstGeom prst="rect">
              <a:avLst/>
            </a:prstGeom>
          </p:spPr>
          <p:txBody>
            <a:bodyPr lIns="35719" tIns="35719" rIns="35719" bIns="35719" rtlCol="0" anchor="ctr"/>
            <a:lstStyle/>
            <a:p>
              <a:pPr algn="ctr">
                <a:lnSpc>
                  <a:spcPts val="1870"/>
                </a:lnSpc>
              </a:pPr>
              <a:endParaRPr/>
            </a:p>
          </p:txBody>
        </p:sp>
      </p:grpSp>
      <p:grpSp>
        <p:nvGrpSpPr>
          <p:cNvPr id="15" name="Group 15"/>
          <p:cNvGrpSpPr/>
          <p:nvPr/>
        </p:nvGrpSpPr>
        <p:grpSpPr>
          <a:xfrm>
            <a:off x="531957" y="9108770"/>
            <a:ext cx="758723" cy="809132"/>
            <a:chOff x="0" y="0"/>
            <a:chExt cx="295316" cy="314937"/>
          </a:xfrm>
        </p:grpSpPr>
        <p:sp>
          <p:nvSpPr>
            <p:cNvPr id="16" name="Freeform 16"/>
            <p:cNvSpPr/>
            <p:nvPr/>
          </p:nvSpPr>
          <p:spPr>
            <a:xfrm>
              <a:off x="0" y="0"/>
              <a:ext cx="295316" cy="314937"/>
            </a:xfrm>
            <a:custGeom>
              <a:avLst/>
              <a:gdLst/>
              <a:ahLst/>
              <a:cxnLst/>
              <a:rect l="l" t="t" r="r" b="b"/>
              <a:pathLst>
                <a:path w="295316" h="314937">
                  <a:moveTo>
                    <a:pt x="0" y="0"/>
                  </a:moveTo>
                  <a:lnTo>
                    <a:pt x="295316" y="0"/>
                  </a:lnTo>
                  <a:lnTo>
                    <a:pt x="295316" y="314937"/>
                  </a:lnTo>
                  <a:lnTo>
                    <a:pt x="0" y="314937"/>
                  </a:lnTo>
                  <a:close/>
                </a:path>
              </a:pathLst>
            </a:custGeom>
            <a:solidFill>
              <a:srgbClr val="2E6E80"/>
            </a:solidFill>
          </p:spPr>
          <p:txBody>
            <a:bodyPr/>
            <a:lstStyle/>
            <a:p>
              <a:endParaRPr lang="en-GB"/>
            </a:p>
          </p:txBody>
        </p:sp>
        <p:sp>
          <p:nvSpPr>
            <p:cNvPr id="17" name="TextBox 17"/>
            <p:cNvSpPr txBox="1"/>
            <p:nvPr/>
          </p:nvSpPr>
          <p:spPr>
            <a:xfrm>
              <a:off x="0" y="-28575"/>
              <a:ext cx="295316" cy="343512"/>
            </a:xfrm>
            <a:prstGeom prst="rect">
              <a:avLst/>
            </a:prstGeom>
          </p:spPr>
          <p:txBody>
            <a:bodyPr lIns="35719" tIns="35719" rIns="35719" bIns="35719" rtlCol="0" anchor="ctr"/>
            <a:lstStyle/>
            <a:p>
              <a:pPr algn="ctr">
                <a:lnSpc>
                  <a:spcPts val="1870"/>
                </a:lnSpc>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10800000">
            <a:off x="76200" y="3810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13792" r="-60020"/>
            </a:stretch>
          </a:blipFill>
        </p:spPr>
        <p:txBody>
          <a:bodyPr/>
          <a:lstStyle/>
          <a:p>
            <a:endParaRPr lang="en-GB"/>
          </a:p>
        </p:txBody>
      </p:sp>
      <p:grpSp>
        <p:nvGrpSpPr>
          <p:cNvPr id="3" name="Group 3"/>
          <p:cNvGrpSpPr/>
          <p:nvPr/>
        </p:nvGrpSpPr>
        <p:grpSpPr>
          <a:xfrm>
            <a:off x="16927151" y="366343"/>
            <a:ext cx="911319" cy="952252"/>
            <a:chOff x="0" y="0"/>
            <a:chExt cx="354711" cy="370643"/>
          </a:xfrm>
        </p:grpSpPr>
        <p:sp>
          <p:nvSpPr>
            <p:cNvPr id="4" name="Freeform 4"/>
            <p:cNvSpPr/>
            <p:nvPr/>
          </p:nvSpPr>
          <p:spPr>
            <a:xfrm>
              <a:off x="0" y="0"/>
              <a:ext cx="354711" cy="370643"/>
            </a:xfrm>
            <a:custGeom>
              <a:avLst/>
              <a:gdLst/>
              <a:ahLst/>
              <a:cxnLst/>
              <a:rect l="l" t="t" r="r" b="b"/>
              <a:pathLst>
                <a:path w="354711" h="370643">
                  <a:moveTo>
                    <a:pt x="0" y="0"/>
                  </a:moveTo>
                  <a:lnTo>
                    <a:pt x="354711" y="0"/>
                  </a:lnTo>
                  <a:lnTo>
                    <a:pt x="354711" y="370643"/>
                  </a:lnTo>
                  <a:lnTo>
                    <a:pt x="0" y="370643"/>
                  </a:lnTo>
                  <a:close/>
                </a:path>
              </a:pathLst>
            </a:custGeom>
            <a:solidFill>
              <a:srgbClr val="EFA038"/>
            </a:solidFill>
          </p:spPr>
          <p:txBody>
            <a:bodyPr/>
            <a:lstStyle/>
            <a:p>
              <a:endParaRPr lang="en-GB"/>
            </a:p>
          </p:txBody>
        </p:sp>
        <p:sp>
          <p:nvSpPr>
            <p:cNvPr id="5" name="TextBox 5"/>
            <p:cNvSpPr txBox="1"/>
            <p:nvPr/>
          </p:nvSpPr>
          <p:spPr>
            <a:xfrm>
              <a:off x="0" y="-28575"/>
              <a:ext cx="354711" cy="399218"/>
            </a:xfrm>
            <a:prstGeom prst="rect">
              <a:avLst/>
            </a:prstGeom>
          </p:spPr>
          <p:txBody>
            <a:bodyPr lIns="35719" tIns="35719" rIns="35719" bIns="35719" rtlCol="0" anchor="ctr"/>
            <a:lstStyle/>
            <a:p>
              <a:pPr algn="ctr">
                <a:lnSpc>
                  <a:spcPts val="1870"/>
                </a:lnSpc>
              </a:pPr>
              <a:endParaRPr/>
            </a:p>
          </p:txBody>
        </p:sp>
      </p:grpSp>
      <p:grpSp>
        <p:nvGrpSpPr>
          <p:cNvPr id="6" name="Group 6"/>
          <p:cNvGrpSpPr/>
          <p:nvPr/>
        </p:nvGrpSpPr>
        <p:grpSpPr>
          <a:xfrm>
            <a:off x="17478346" y="21430"/>
            <a:ext cx="758723" cy="809132"/>
            <a:chOff x="0" y="0"/>
            <a:chExt cx="295316" cy="314937"/>
          </a:xfrm>
        </p:grpSpPr>
        <p:sp>
          <p:nvSpPr>
            <p:cNvPr id="7" name="Freeform 7"/>
            <p:cNvSpPr/>
            <p:nvPr/>
          </p:nvSpPr>
          <p:spPr>
            <a:xfrm>
              <a:off x="0" y="0"/>
              <a:ext cx="295316" cy="314937"/>
            </a:xfrm>
            <a:custGeom>
              <a:avLst/>
              <a:gdLst/>
              <a:ahLst/>
              <a:cxnLst/>
              <a:rect l="l" t="t" r="r" b="b"/>
              <a:pathLst>
                <a:path w="295316" h="314937">
                  <a:moveTo>
                    <a:pt x="0" y="0"/>
                  </a:moveTo>
                  <a:lnTo>
                    <a:pt x="295316" y="0"/>
                  </a:lnTo>
                  <a:lnTo>
                    <a:pt x="295316" y="314937"/>
                  </a:lnTo>
                  <a:lnTo>
                    <a:pt x="0" y="314937"/>
                  </a:lnTo>
                  <a:close/>
                </a:path>
              </a:pathLst>
            </a:custGeom>
            <a:solidFill>
              <a:srgbClr val="2E6E80"/>
            </a:solidFill>
          </p:spPr>
          <p:txBody>
            <a:bodyPr/>
            <a:lstStyle/>
            <a:p>
              <a:endParaRPr lang="en-GB"/>
            </a:p>
          </p:txBody>
        </p:sp>
        <p:sp>
          <p:nvSpPr>
            <p:cNvPr id="8" name="TextBox 8"/>
            <p:cNvSpPr txBox="1"/>
            <p:nvPr/>
          </p:nvSpPr>
          <p:spPr>
            <a:xfrm>
              <a:off x="0" y="-28575"/>
              <a:ext cx="295316" cy="343512"/>
            </a:xfrm>
            <a:prstGeom prst="rect">
              <a:avLst/>
            </a:prstGeom>
          </p:spPr>
          <p:txBody>
            <a:bodyPr lIns="35719" tIns="35719" rIns="35719" bIns="35719" rtlCol="0" anchor="ctr"/>
            <a:lstStyle/>
            <a:p>
              <a:pPr algn="ctr">
                <a:lnSpc>
                  <a:spcPts val="1870"/>
                </a:lnSpc>
              </a:pPr>
              <a:endParaRPr/>
            </a:p>
          </p:txBody>
        </p:sp>
      </p:grpSp>
      <p:sp>
        <p:nvSpPr>
          <p:cNvPr id="9" name="AutoShape 9"/>
          <p:cNvSpPr/>
          <p:nvPr/>
        </p:nvSpPr>
        <p:spPr>
          <a:xfrm>
            <a:off x="4687678" y="1112282"/>
            <a:ext cx="8174601" cy="0"/>
          </a:xfrm>
          <a:prstGeom prst="line">
            <a:avLst/>
          </a:prstGeom>
          <a:ln w="171450" cap="flat">
            <a:solidFill>
              <a:srgbClr val="2E6E80"/>
            </a:solidFill>
            <a:prstDash val="solid"/>
            <a:headEnd type="none" w="sm" len="sm"/>
            <a:tailEnd type="none" w="sm" len="sm"/>
          </a:ln>
        </p:spPr>
        <p:txBody>
          <a:bodyPr/>
          <a:lstStyle/>
          <a:p>
            <a:endParaRPr lang="en-GB"/>
          </a:p>
        </p:txBody>
      </p:sp>
      <p:sp>
        <p:nvSpPr>
          <p:cNvPr id="10" name="TextBox 10"/>
          <p:cNvSpPr txBox="1"/>
          <p:nvPr/>
        </p:nvSpPr>
        <p:spPr>
          <a:xfrm>
            <a:off x="5951320" y="237083"/>
            <a:ext cx="5647317" cy="791617"/>
          </a:xfrm>
          <a:prstGeom prst="rect">
            <a:avLst/>
          </a:prstGeom>
        </p:spPr>
        <p:txBody>
          <a:bodyPr lIns="0" tIns="0" rIns="0" bIns="0" rtlCol="0" anchor="t">
            <a:spAutoFit/>
          </a:bodyPr>
          <a:lstStyle/>
          <a:p>
            <a:pPr algn="ctr">
              <a:lnSpc>
                <a:spcPts val="6496"/>
              </a:lnSpc>
            </a:pPr>
            <a:r>
              <a:rPr lang="en-US" sz="4640">
                <a:solidFill>
                  <a:srgbClr val="000000"/>
                </a:solidFill>
                <a:latin typeface="Mardoto Heavy"/>
              </a:rPr>
              <a:t> Overview</a:t>
            </a:r>
          </a:p>
        </p:txBody>
      </p:sp>
      <p:grpSp>
        <p:nvGrpSpPr>
          <p:cNvPr id="11" name="Group 11"/>
          <p:cNvGrpSpPr/>
          <p:nvPr/>
        </p:nvGrpSpPr>
        <p:grpSpPr>
          <a:xfrm>
            <a:off x="0" y="9213708"/>
            <a:ext cx="1256600" cy="1097105"/>
            <a:chOff x="-134393" y="-28575"/>
            <a:chExt cx="489104" cy="427024"/>
          </a:xfrm>
        </p:grpSpPr>
        <p:sp>
          <p:nvSpPr>
            <p:cNvPr id="12" name="Freeform 12"/>
            <p:cNvSpPr/>
            <p:nvPr/>
          </p:nvSpPr>
          <p:spPr>
            <a:xfrm>
              <a:off x="-134393" y="27806"/>
              <a:ext cx="354711" cy="370643"/>
            </a:xfrm>
            <a:custGeom>
              <a:avLst/>
              <a:gdLst/>
              <a:ahLst/>
              <a:cxnLst/>
              <a:rect l="l" t="t" r="r" b="b"/>
              <a:pathLst>
                <a:path w="354711" h="370643">
                  <a:moveTo>
                    <a:pt x="0" y="0"/>
                  </a:moveTo>
                  <a:lnTo>
                    <a:pt x="354711" y="0"/>
                  </a:lnTo>
                  <a:lnTo>
                    <a:pt x="354711" y="370643"/>
                  </a:lnTo>
                  <a:lnTo>
                    <a:pt x="0" y="370643"/>
                  </a:lnTo>
                  <a:close/>
                </a:path>
              </a:pathLst>
            </a:custGeom>
            <a:solidFill>
              <a:srgbClr val="EFA038"/>
            </a:solidFill>
          </p:spPr>
          <p:txBody>
            <a:bodyPr/>
            <a:lstStyle/>
            <a:p>
              <a:endParaRPr lang="en-GB" dirty="0"/>
            </a:p>
          </p:txBody>
        </p:sp>
        <p:sp>
          <p:nvSpPr>
            <p:cNvPr id="13" name="TextBox 13"/>
            <p:cNvSpPr txBox="1"/>
            <p:nvPr/>
          </p:nvSpPr>
          <p:spPr>
            <a:xfrm>
              <a:off x="0" y="-28575"/>
              <a:ext cx="354711" cy="399218"/>
            </a:xfrm>
            <a:prstGeom prst="rect">
              <a:avLst/>
            </a:prstGeom>
          </p:spPr>
          <p:txBody>
            <a:bodyPr lIns="35719" tIns="35719" rIns="35719" bIns="35719" rtlCol="0" anchor="ctr"/>
            <a:lstStyle/>
            <a:p>
              <a:pPr algn="ctr">
                <a:lnSpc>
                  <a:spcPts val="1870"/>
                </a:lnSpc>
              </a:pPr>
              <a:endParaRPr/>
            </a:p>
          </p:txBody>
        </p:sp>
      </p:grpSp>
      <p:grpSp>
        <p:nvGrpSpPr>
          <p:cNvPr id="14" name="Group 14"/>
          <p:cNvGrpSpPr/>
          <p:nvPr/>
        </p:nvGrpSpPr>
        <p:grpSpPr>
          <a:xfrm>
            <a:off x="455659" y="9003882"/>
            <a:ext cx="948013" cy="995144"/>
            <a:chOff x="-73677" y="-28575"/>
            <a:chExt cx="368993" cy="387338"/>
          </a:xfrm>
        </p:grpSpPr>
        <p:sp>
          <p:nvSpPr>
            <p:cNvPr id="15" name="Freeform 15"/>
            <p:cNvSpPr/>
            <p:nvPr/>
          </p:nvSpPr>
          <p:spPr>
            <a:xfrm>
              <a:off x="-73677" y="43826"/>
              <a:ext cx="295316" cy="314937"/>
            </a:xfrm>
            <a:custGeom>
              <a:avLst/>
              <a:gdLst/>
              <a:ahLst/>
              <a:cxnLst/>
              <a:rect l="l" t="t" r="r" b="b"/>
              <a:pathLst>
                <a:path w="295316" h="314937">
                  <a:moveTo>
                    <a:pt x="0" y="0"/>
                  </a:moveTo>
                  <a:lnTo>
                    <a:pt x="295316" y="0"/>
                  </a:lnTo>
                  <a:lnTo>
                    <a:pt x="295316" y="314937"/>
                  </a:lnTo>
                  <a:lnTo>
                    <a:pt x="0" y="314937"/>
                  </a:lnTo>
                  <a:close/>
                </a:path>
              </a:pathLst>
            </a:custGeom>
            <a:solidFill>
              <a:srgbClr val="2E6E80"/>
            </a:solidFill>
          </p:spPr>
          <p:txBody>
            <a:bodyPr/>
            <a:lstStyle/>
            <a:p>
              <a:endParaRPr lang="en-GB" dirty="0"/>
            </a:p>
          </p:txBody>
        </p:sp>
        <p:sp>
          <p:nvSpPr>
            <p:cNvPr id="16" name="TextBox 16"/>
            <p:cNvSpPr txBox="1"/>
            <p:nvPr/>
          </p:nvSpPr>
          <p:spPr>
            <a:xfrm>
              <a:off x="0" y="-28575"/>
              <a:ext cx="295316" cy="343512"/>
            </a:xfrm>
            <a:prstGeom prst="rect">
              <a:avLst/>
            </a:prstGeom>
          </p:spPr>
          <p:txBody>
            <a:bodyPr lIns="35719" tIns="35719" rIns="35719" bIns="35719" rtlCol="0" anchor="ctr"/>
            <a:lstStyle/>
            <a:p>
              <a:pPr algn="ctr">
                <a:lnSpc>
                  <a:spcPts val="1870"/>
                </a:lnSpc>
              </a:pPr>
              <a:endParaRPr/>
            </a:p>
          </p:txBody>
        </p:sp>
      </p:grpSp>
      <p:sp>
        <p:nvSpPr>
          <p:cNvPr id="17" name="TextBox 17"/>
          <p:cNvSpPr txBox="1"/>
          <p:nvPr/>
        </p:nvSpPr>
        <p:spPr>
          <a:xfrm>
            <a:off x="3689802" y="1339769"/>
            <a:ext cx="11420997" cy="9596986"/>
          </a:xfrm>
          <a:prstGeom prst="rect">
            <a:avLst/>
          </a:prstGeom>
        </p:spPr>
        <p:txBody>
          <a:bodyPr lIns="0" tIns="0" rIns="0" bIns="0" rtlCol="0" anchor="t">
            <a:spAutoFit/>
          </a:bodyPr>
          <a:lstStyle/>
          <a:p>
            <a:pPr algn="just">
              <a:lnSpc>
                <a:spcPts val="4655"/>
              </a:lnSpc>
            </a:pPr>
            <a:r>
              <a:rPr lang="en-US" sz="3325" dirty="0">
                <a:solidFill>
                  <a:srgbClr val="000000"/>
                </a:solidFill>
                <a:latin typeface="Clear Sans"/>
              </a:rPr>
              <a:t>The project aimed to develop an innovative medical image analysis application that leverages Machine Learning (ML) and Artificial Intelligence (AI) to address these challenges. The application employs advanced algorithms to automatically detect and outline tumor regions in brain MRI scans and breast ultrasound image scans, using models trained on extensive datasets from Kaggle. It features an intuitive graphical user interface that simplifies the management, correlation, and analysis of image data, and enhances the generation of both standard and detailed radiological reports. By automating the process of tumor contouring—a labor-intensive task traditionally performed by oncologists—the application significantly improves diagnostic accuracy and expedites treatment planning, thereby enhancing health outcomes for cancer patients.</a:t>
            </a:r>
          </a:p>
          <a:p>
            <a:pPr algn="just">
              <a:lnSpc>
                <a:spcPts val="4655"/>
              </a:lnSpc>
            </a:pPr>
            <a:endParaRPr lang="en-US" sz="3325" dirty="0">
              <a:solidFill>
                <a:srgbClr val="000000"/>
              </a:solidFill>
              <a:latin typeface="Clear San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r="-61138" b="-14587"/>
            </a:stretch>
          </a:blipFill>
        </p:spPr>
        <p:txBody>
          <a:bodyPr/>
          <a:lstStyle/>
          <a:p>
            <a:endParaRPr lang="en-GB"/>
          </a:p>
        </p:txBody>
      </p:sp>
      <p:sp>
        <p:nvSpPr>
          <p:cNvPr id="3" name="TextBox 3"/>
          <p:cNvSpPr txBox="1"/>
          <p:nvPr/>
        </p:nvSpPr>
        <p:spPr>
          <a:xfrm>
            <a:off x="3513236" y="1938659"/>
            <a:ext cx="9790183" cy="1094135"/>
          </a:xfrm>
          <a:prstGeom prst="rect">
            <a:avLst/>
          </a:prstGeom>
        </p:spPr>
        <p:txBody>
          <a:bodyPr lIns="0" tIns="0" rIns="0" bIns="0" rtlCol="0" anchor="t">
            <a:spAutoFit/>
          </a:bodyPr>
          <a:lstStyle/>
          <a:p>
            <a:pPr algn="l">
              <a:lnSpc>
                <a:spcPts val="8683"/>
              </a:lnSpc>
            </a:pPr>
            <a:r>
              <a:rPr lang="en-US" sz="7176">
                <a:solidFill>
                  <a:srgbClr val="000000"/>
                </a:solidFill>
                <a:latin typeface="Oswald Bold"/>
              </a:rPr>
              <a:t>Objectives</a:t>
            </a:r>
          </a:p>
        </p:txBody>
      </p:sp>
      <p:grpSp>
        <p:nvGrpSpPr>
          <p:cNvPr id="4" name="Group 4"/>
          <p:cNvGrpSpPr/>
          <p:nvPr/>
        </p:nvGrpSpPr>
        <p:grpSpPr>
          <a:xfrm>
            <a:off x="16909780" y="240497"/>
            <a:ext cx="975612" cy="1019432"/>
            <a:chOff x="0" y="0"/>
            <a:chExt cx="354711" cy="370643"/>
          </a:xfrm>
        </p:grpSpPr>
        <p:sp>
          <p:nvSpPr>
            <p:cNvPr id="5" name="Freeform 5"/>
            <p:cNvSpPr/>
            <p:nvPr/>
          </p:nvSpPr>
          <p:spPr>
            <a:xfrm>
              <a:off x="0" y="0"/>
              <a:ext cx="354711" cy="370643"/>
            </a:xfrm>
            <a:custGeom>
              <a:avLst/>
              <a:gdLst/>
              <a:ahLst/>
              <a:cxnLst/>
              <a:rect l="l" t="t" r="r" b="b"/>
              <a:pathLst>
                <a:path w="354711" h="370643">
                  <a:moveTo>
                    <a:pt x="0" y="0"/>
                  </a:moveTo>
                  <a:lnTo>
                    <a:pt x="354711" y="0"/>
                  </a:lnTo>
                  <a:lnTo>
                    <a:pt x="354711" y="370643"/>
                  </a:lnTo>
                  <a:lnTo>
                    <a:pt x="0" y="370643"/>
                  </a:lnTo>
                  <a:close/>
                </a:path>
              </a:pathLst>
            </a:custGeom>
            <a:solidFill>
              <a:srgbClr val="EFA038"/>
            </a:solidFill>
          </p:spPr>
          <p:txBody>
            <a:bodyPr/>
            <a:lstStyle/>
            <a:p>
              <a:endParaRPr lang="en-GB"/>
            </a:p>
          </p:txBody>
        </p:sp>
        <p:sp>
          <p:nvSpPr>
            <p:cNvPr id="6" name="TextBox 6"/>
            <p:cNvSpPr txBox="1"/>
            <p:nvPr/>
          </p:nvSpPr>
          <p:spPr>
            <a:xfrm>
              <a:off x="0" y="-28575"/>
              <a:ext cx="354711" cy="399218"/>
            </a:xfrm>
            <a:prstGeom prst="rect">
              <a:avLst/>
            </a:prstGeom>
          </p:spPr>
          <p:txBody>
            <a:bodyPr lIns="38239" tIns="38239" rIns="38239" bIns="38239" rtlCol="0" anchor="ctr"/>
            <a:lstStyle/>
            <a:p>
              <a:pPr algn="ctr">
                <a:lnSpc>
                  <a:spcPts val="2002"/>
                </a:lnSpc>
              </a:pPr>
              <a:endParaRPr/>
            </a:p>
          </p:txBody>
        </p:sp>
      </p:grpSp>
      <p:grpSp>
        <p:nvGrpSpPr>
          <p:cNvPr id="7" name="Group 7"/>
          <p:cNvGrpSpPr/>
          <p:nvPr/>
        </p:nvGrpSpPr>
        <p:grpSpPr>
          <a:xfrm>
            <a:off x="16991461" y="-211972"/>
            <a:ext cx="1303072" cy="1060811"/>
            <a:chOff x="0" y="-28575"/>
            <a:chExt cx="473768" cy="385688"/>
          </a:xfrm>
        </p:grpSpPr>
        <p:sp>
          <p:nvSpPr>
            <p:cNvPr id="8" name="Freeform 8"/>
            <p:cNvSpPr/>
            <p:nvPr/>
          </p:nvSpPr>
          <p:spPr>
            <a:xfrm>
              <a:off x="178452" y="42176"/>
              <a:ext cx="295316" cy="314937"/>
            </a:xfrm>
            <a:custGeom>
              <a:avLst/>
              <a:gdLst/>
              <a:ahLst/>
              <a:cxnLst/>
              <a:rect l="l" t="t" r="r" b="b"/>
              <a:pathLst>
                <a:path w="295316" h="314937">
                  <a:moveTo>
                    <a:pt x="0" y="0"/>
                  </a:moveTo>
                  <a:lnTo>
                    <a:pt x="295316" y="0"/>
                  </a:lnTo>
                  <a:lnTo>
                    <a:pt x="295316" y="314937"/>
                  </a:lnTo>
                  <a:lnTo>
                    <a:pt x="0" y="314937"/>
                  </a:lnTo>
                  <a:close/>
                </a:path>
              </a:pathLst>
            </a:custGeom>
            <a:solidFill>
              <a:srgbClr val="2E6E80"/>
            </a:solidFill>
          </p:spPr>
          <p:txBody>
            <a:bodyPr/>
            <a:lstStyle/>
            <a:p>
              <a:endParaRPr lang="en-GB" dirty="0"/>
            </a:p>
          </p:txBody>
        </p:sp>
        <p:sp>
          <p:nvSpPr>
            <p:cNvPr id="9" name="TextBox 9"/>
            <p:cNvSpPr txBox="1"/>
            <p:nvPr/>
          </p:nvSpPr>
          <p:spPr>
            <a:xfrm>
              <a:off x="0" y="-28575"/>
              <a:ext cx="295316" cy="343512"/>
            </a:xfrm>
            <a:prstGeom prst="rect">
              <a:avLst/>
            </a:prstGeom>
          </p:spPr>
          <p:txBody>
            <a:bodyPr lIns="38239" tIns="38239" rIns="38239" bIns="38239" rtlCol="0" anchor="ctr"/>
            <a:lstStyle/>
            <a:p>
              <a:pPr algn="ctr">
                <a:lnSpc>
                  <a:spcPts val="2002"/>
                </a:lnSpc>
              </a:pPr>
              <a:endParaRPr/>
            </a:p>
          </p:txBody>
        </p:sp>
      </p:grpSp>
      <p:grpSp>
        <p:nvGrpSpPr>
          <p:cNvPr id="10" name="Group 10"/>
          <p:cNvGrpSpPr/>
          <p:nvPr/>
        </p:nvGrpSpPr>
        <p:grpSpPr>
          <a:xfrm>
            <a:off x="0" y="9267568"/>
            <a:ext cx="975612" cy="1019432"/>
            <a:chOff x="0" y="0"/>
            <a:chExt cx="354711" cy="370643"/>
          </a:xfrm>
        </p:grpSpPr>
        <p:sp>
          <p:nvSpPr>
            <p:cNvPr id="11" name="Freeform 11"/>
            <p:cNvSpPr/>
            <p:nvPr/>
          </p:nvSpPr>
          <p:spPr>
            <a:xfrm>
              <a:off x="0" y="0"/>
              <a:ext cx="354711" cy="370643"/>
            </a:xfrm>
            <a:custGeom>
              <a:avLst/>
              <a:gdLst/>
              <a:ahLst/>
              <a:cxnLst/>
              <a:rect l="l" t="t" r="r" b="b"/>
              <a:pathLst>
                <a:path w="354711" h="370643">
                  <a:moveTo>
                    <a:pt x="0" y="0"/>
                  </a:moveTo>
                  <a:lnTo>
                    <a:pt x="354711" y="0"/>
                  </a:lnTo>
                  <a:lnTo>
                    <a:pt x="354711" y="370643"/>
                  </a:lnTo>
                  <a:lnTo>
                    <a:pt x="0" y="370643"/>
                  </a:lnTo>
                  <a:close/>
                </a:path>
              </a:pathLst>
            </a:custGeom>
            <a:solidFill>
              <a:srgbClr val="EFA038"/>
            </a:solidFill>
          </p:spPr>
          <p:txBody>
            <a:bodyPr/>
            <a:lstStyle/>
            <a:p>
              <a:endParaRPr lang="en-GB"/>
            </a:p>
          </p:txBody>
        </p:sp>
        <p:sp>
          <p:nvSpPr>
            <p:cNvPr id="12" name="TextBox 12"/>
            <p:cNvSpPr txBox="1"/>
            <p:nvPr/>
          </p:nvSpPr>
          <p:spPr>
            <a:xfrm>
              <a:off x="0" y="-28575"/>
              <a:ext cx="354711" cy="399218"/>
            </a:xfrm>
            <a:prstGeom prst="rect">
              <a:avLst/>
            </a:prstGeom>
          </p:spPr>
          <p:txBody>
            <a:bodyPr lIns="38239" tIns="38239" rIns="38239" bIns="38239" rtlCol="0" anchor="ctr"/>
            <a:lstStyle/>
            <a:p>
              <a:pPr algn="ctr">
                <a:lnSpc>
                  <a:spcPts val="2002"/>
                </a:lnSpc>
              </a:pPr>
              <a:endParaRPr/>
            </a:p>
          </p:txBody>
        </p:sp>
      </p:grpSp>
      <p:grpSp>
        <p:nvGrpSpPr>
          <p:cNvPr id="13" name="Group 13"/>
          <p:cNvGrpSpPr/>
          <p:nvPr/>
        </p:nvGrpSpPr>
        <p:grpSpPr>
          <a:xfrm>
            <a:off x="487806" y="8903453"/>
            <a:ext cx="847659" cy="1023403"/>
            <a:chOff x="-12874" y="-28575"/>
            <a:chExt cx="308190" cy="372087"/>
          </a:xfrm>
        </p:grpSpPr>
        <p:sp>
          <p:nvSpPr>
            <p:cNvPr id="14" name="Freeform 14"/>
            <p:cNvSpPr/>
            <p:nvPr/>
          </p:nvSpPr>
          <p:spPr>
            <a:xfrm>
              <a:off x="-12874" y="28575"/>
              <a:ext cx="295316" cy="314937"/>
            </a:xfrm>
            <a:custGeom>
              <a:avLst/>
              <a:gdLst/>
              <a:ahLst/>
              <a:cxnLst/>
              <a:rect l="l" t="t" r="r" b="b"/>
              <a:pathLst>
                <a:path w="295316" h="314937">
                  <a:moveTo>
                    <a:pt x="0" y="0"/>
                  </a:moveTo>
                  <a:lnTo>
                    <a:pt x="295316" y="0"/>
                  </a:lnTo>
                  <a:lnTo>
                    <a:pt x="295316" y="314937"/>
                  </a:lnTo>
                  <a:lnTo>
                    <a:pt x="0" y="314937"/>
                  </a:lnTo>
                  <a:close/>
                </a:path>
              </a:pathLst>
            </a:custGeom>
            <a:solidFill>
              <a:srgbClr val="2E6E80"/>
            </a:solidFill>
          </p:spPr>
          <p:txBody>
            <a:bodyPr/>
            <a:lstStyle/>
            <a:p>
              <a:endParaRPr lang="en-GB" dirty="0"/>
            </a:p>
          </p:txBody>
        </p:sp>
        <p:sp>
          <p:nvSpPr>
            <p:cNvPr id="15" name="TextBox 15"/>
            <p:cNvSpPr txBox="1"/>
            <p:nvPr/>
          </p:nvSpPr>
          <p:spPr>
            <a:xfrm>
              <a:off x="0" y="-28575"/>
              <a:ext cx="295316" cy="343512"/>
            </a:xfrm>
            <a:prstGeom prst="rect">
              <a:avLst/>
            </a:prstGeom>
          </p:spPr>
          <p:txBody>
            <a:bodyPr lIns="38239" tIns="38239" rIns="38239" bIns="38239" rtlCol="0" anchor="ctr"/>
            <a:lstStyle/>
            <a:p>
              <a:pPr algn="ctr">
                <a:lnSpc>
                  <a:spcPts val="2002"/>
                </a:lnSpc>
              </a:pPr>
              <a:endParaRPr/>
            </a:p>
          </p:txBody>
        </p:sp>
      </p:grpSp>
      <p:sp>
        <p:nvSpPr>
          <p:cNvPr id="16" name="TextBox 16"/>
          <p:cNvSpPr txBox="1"/>
          <p:nvPr/>
        </p:nvSpPr>
        <p:spPr>
          <a:xfrm>
            <a:off x="2380177" y="3409418"/>
            <a:ext cx="13702795" cy="6015507"/>
          </a:xfrm>
          <a:prstGeom prst="rect">
            <a:avLst/>
          </a:prstGeom>
        </p:spPr>
        <p:txBody>
          <a:bodyPr lIns="0" tIns="0" rIns="0" bIns="0" rtlCol="0" anchor="t">
            <a:spAutoFit/>
          </a:bodyPr>
          <a:lstStyle/>
          <a:p>
            <a:pPr marL="821935" lvl="1" indent="-410967" algn="l">
              <a:lnSpc>
                <a:spcPts val="5329"/>
              </a:lnSpc>
              <a:buAutoNum type="arabicPeriod"/>
            </a:pPr>
            <a:r>
              <a:rPr lang="en-US" sz="3807" dirty="0">
                <a:solidFill>
                  <a:srgbClr val="000000"/>
                </a:solidFill>
                <a:latin typeface="Open Sans"/>
              </a:rPr>
              <a:t>Gather comprehensive requirements for the application.</a:t>
            </a:r>
          </a:p>
          <a:p>
            <a:pPr marL="821935" lvl="1" indent="-410967" algn="l">
              <a:lnSpc>
                <a:spcPts val="5329"/>
              </a:lnSpc>
              <a:buAutoNum type="arabicPeriod"/>
            </a:pPr>
            <a:r>
              <a:rPr lang="en-US" sz="3807" dirty="0">
                <a:solidFill>
                  <a:srgbClr val="000000"/>
                </a:solidFill>
                <a:latin typeface="Open Sans"/>
              </a:rPr>
              <a:t>Collect and curate medical imaging datasets.</a:t>
            </a:r>
          </a:p>
          <a:p>
            <a:pPr marL="821935" lvl="1" indent="-410967" algn="l">
              <a:lnSpc>
                <a:spcPts val="5329"/>
              </a:lnSpc>
              <a:buAutoNum type="arabicPeriod"/>
            </a:pPr>
            <a:r>
              <a:rPr lang="en-US" sz="3807" dirty="0">
                <a:solidFill>
                  <a:srgbClr val="000000"/>
                </a:solidFill>
                <a:latin typeface="Open Sans"/>
              </a:rPr>
              <a:t>Develop machine learning model </a:t>
            </a:r>
            <a:r>
              <a:rPr lang="en-US" sz="3807" dirty="0" err="1">
                <a:solidFill>
                  <a:srgbClr val="000000"/>
                </a:solidFill>
                <a:latin typeface="Open Sans"/>
              </a:rPr>
              <a:t>sfor</a:t>
            </a:r>
            <a:r>
              <a:rPr lang="en-US" sz="3807" dirty="0">
                <a:solidFill>
                  <a:srgbClr val="000000"/>
                </a:solidFill>
                <a:latin typeface="Open Sans"/>
              </a:rPr>
              <a:t> classification and segmentation.</a:t>
            </a:r>
          </a:p>
          <a:p>
            <a:pPr marL="821935" lvl="1" indent="-410967" algn="l">
              <a:lnSpc>
                <a:spcPts val="5329"/>
              </a:lnSpc>
              <a:buAutoNum type="arabicPeriod"/>
            </a:pPr>
            <a:r>
              <a:rPr lang="en-US" sz="3807" dirty="0">
                <a:solidFill>
                  <a:srgbClr val="000000"/>
                </a:solidFill>
                <a:latin typeface="Open Sans"/>
              </a:rPr>
              <a:t>Optimize and evaluate the machine learning models.</a:t>
            </a:r>
          </a:p>
          <a:p>
            <a:pPr marL="821935" lvl="1" indent="-410967" algn="l">
              <a:lnSpc>
                <a:spcPts val="5329"/>
              </a:lnSpc>
              <a:buAutoNum type="arabicPeriod"/>
            </a:pPr>
            <a:r>
              <a:rPr lang="en-US" sz="3807" dirty="0">
                <a:solidFill>
                  <a:srgbClr val="000000"/>
                </a:solidFill>
                <a:latin typeface="Open Sans"/>
              </a:rPr>
              <a:t>Design and develop a user-centric interface.</a:t>
            </a:r>
          </a:p>
          <a:p>
            <a:pPr marL="821935" lvl="1" indent="-410967" algn="l">
              <a:lnSpc>
                <a:spcPts val="5329"/>
              </a:lnSpc>
              <a:buAutoNum type="arabicPeriod"/>
            </a:pPr>
            <a:r>
              <a:rPr lang="en-US" sz="3807" dirty="0">
                <a:solidFill>
                  <a:srgbClr val="000000"/>
                </a:solidFill>
                <a:latin typeface="Open Sans"/>
              </a:rPr>
              <a:t>Implement visualization and reporting tools.</a:t>
            </a:r>
          </a:p>
          <a:p>
            <a:pPr marL="821935" lvl="1" indent="-410967" algn="l">
              <a:lnSpc>
                <a:spcPts val="5329"/>
              </a:lnSpc>
              <a:buAutoNum type="arabicPeriod"/>
            </a:pPr>
            <a:r>
              <a:rPr lang="en-US" sz="3807" dirty="0">
                <a:solidFill>
                  <a:srgbClr val="000000"/>
                </a:solidFill>
                <a:latin typeface="Open Sans"/>
              </a:rPr>
              <a:t>Evaluate application performance.</a:t>
            </a:r>
          </a:p>
          <a:p>
            <a:pPr marL="821935" lvl="1" indent="-410967" algn="l">
              <a:lnSpc>
                <a:spcPts val="5329"/>
              </a:lnSpc>
              <a:spcBef>
                <a:spcPct val="0"/>
              </a:spcBef>
              <a:buAutoNum type="arabicPeriod"/>
            </a:pPr>
            <a:r>
              <a:rPr lang="en-US" sz="3807" dirty="0">
                <a:solidFill>
                  <a:srgbClr val="000000"/>
                </a:solidFill>
                <a:latin typeface="Open Sans"/>
              </a:rPr>
              <a:t>Comprehensive Documentation of  the project.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r="-61138" b="-14587"/>
            </a:stretch>
          </a:blipFill>
        </p:spPr>
        <p:txBody>
          <a:bodyPr/>
          <a:lstStyle/>
          <a:p>
            <a:endParaRPr lang="en-GB"/>
          </a:p>
        </p:txBody>
      </p:sp>
      <p:sp>
        <p:nvSpPr>
          <p:cNvPr id="3" name="TextBox 3"/>
          <p:cNvSpPr txBox="1"/>
          <p:nvPr/>
        </p:nvSpPr>
        <p:spPr>
          <a:xfrm>
            <a:off x="3934584" y="135161"/>
            <a:ext cx="9145013" cy="2044309"/>
          </a:xfrm>
          <a:prstGeom prst="rect">
            <a:avLst/>
          </a:prstGeom>
        </p:spPr>
        <p:txBody>
          <a:bodyPr lIns="0" tIns="0" rIns="0" bIns="0" rtlCol="0" anchor="t">
            <a:spAutoFit/>
          </a:bodyPr>
          <a:lstStyle/>
          <a:p>
            <a:pPr algn="l">
              <a:lnSpc>
                <a:spcPts val="8111"/>
              </a:lnSpc>
            </a:pPr>
            <a:r>
              <a:rPr lang="en-US" sz="6703">
                <a:solidFill>
                  <a:srgbClr val="000000"/>
                </a:solidFill>
                <a:latin typeface="Oswald Bold"/>
              </a:rPr>
              <a:t>How the Objectives were Achieved</a:t>
            </a:r>
          </a:p>
        </p:txBody>
      </p:sp>
      <p:grpSp>
        <p:nvGrpSpPr>
          <p:cNvPr id="4" name="Group 4"/>
          <p:cNvGrpSpPr/>
          <p:nvPr/>
        </p:nvGrpSpPr>
        <p:grpSpPr>
          <a:xfrm>
            <a:off x="16283895" y="136411"/>
            <a:ext cx="1667924" cy="1099081"/>
            <a:chOff x="0" y="-28575"/>
            <a:chExt cx="649203" cy="427793"/>
          </a:xfrm>
        </p:grpSpPr>
        <p:sp>
          <p:nvSpPr>
            <p:cNvPr id="5" name="Freeform 5"/>
            <p:cNvSpPr/>
            <p:nvPr/>
          </p:nvSpPr>
          <p:spPr>
            <a:xfrm>
              <a:off x="294492" y="28575"/>
              <a:ext cx="354711" cy="370643"/>
            </a:xfrm>
            <a:custGeom>
              <a:avLst/>
              <a:gdLst/>
              <a:ahLst/>
              <a:cxnLst/>
              <a:rect l="l" t="t" r="r" b="b"/>
              <a:pathLst>
                <a:path w="354711" h="370643">
                  <a:moveTo>
                    <a:pt x="0" y="0"/>
                  </a:moveTo>
                  <a:lnTo>
                    <a:pt x="354711" y="0"/>
                  </a:lnTo>
                  <a:lnTo>
                    <a:pt x="354711" y="370643"/>
                  </a:lnTo>
                  <a:lnTo>
                    <a:pt x="0" y="370643"/>
                  </a:lnTo>
                  <a:close/>
                </a:path>
              </a:pathLst>
            </a:custGeom>
            <a:solidFill>
              <a:srgbClr val="EFA038"/>
            </a:solidFill>
          </p:spPr>
          <p:txBody>
            <a:bodyPr/>
            <a:lstStyle/>
            <a:p>
              <a:endParaRPr lang="en-GB" dirty="0"/>
            </a:p>
          </p:txBody>
        </p:sp>
        <p:sp>
          <p:nvSpPr>
            <p:cNvPr id="6" name="TextBox 6"/>
            <p:cNvSpPr txBox="1"/>
            <p:nvPr/>
          </p:nvSpPr>
          <p:spPr>
            <a:xfrm>
              <a:off x="0" y="-28575"/>
              <a:ext cx="354711" cy="399218"/>
            </a:xfrm>
            <a:prstGeom prst="rect">
              <a:avLst/>
            </a:prstGeom>
          </p:spPr>
          <p:txBody>
            <a:bodyPr lIns="35719" tIns="35719" rIns="35719" bIns="35719" rtlCol="0" anchor="ctr"/>
            <a:lstStyle/>
            <a:p>
              <a:pPr algn="ctr">
                <a:lnSpc>
                  <a:spcPts val="1870"/>
                </a:lnSpc>
              </a:pPr>
              <a:endParaRPr/>
            </a:p>
          </p:txBody>
        </p:sp>
      </p:grpSp>
      <p:grpSp>
        <p:nvGrpSpPr>
          <p:cNvPr id="7" name="Group 7"/>
          <p:cNvGrpSpPr/>
          <p:nvPr/>
        </p:nvGrpSpPr>
        <p:grpSpPr>
          <a:xfrm>
            <a:off x="16583563" y="-73414"/>
            <a:ext cx="1695206" cy="883723"/>
            <a:chOff x="0" y="-28575"/>
            <a:chExt cx="659821" cy="343970"/>
          </a:xfrm>
        </p:grpSpPr>
        <p:sp>
          <p:nvSpPr>
            <p:cNvPr id="8" name="Freeform 8"/>
            <p:cNvSpPr/>
            <p:nvPr/>
          </p:nvSpPr>
          <p:spPr>
            <a:xfrm>
              <a:off x="364505" y="458"/>
              <a:ext cx="295316" cy="314937"/>
            </a:xfrm>
            <a:custGeom>
              <a:avLst/>
              <a:gdLst/>
              <a:ahLst/>
              <a:cxnLst/>
              <a:rect l="l" t="t" r="r" b="b"/>
              <a:pathLst>
                <a:path w="295316" h="314937">
                  <a:moveTo>
                    <a:pt x="0" y="0"/>
                  </a:moveTo>
                  <a:lnTo>
                    <a:pt x="295316" y="0"/>
                  </a:lnTo>
                  <a:lnTo>
                    <a:pt x="295316" y="314937"/>
                  </a:lnTo>
                  <a:lnTo>
                    <a:pt x="0" y="314937"/>
                  </a:lnTo>
                  <a:close/>
                </a:path>
              </a:pathLst>
            </a:custGeom>
            <a:solidFill>
              <a:srgbClr val="2E6E80"/>
            </a:solidFill>
          </p:spPr>
          <p:txBody>
            <a:bodyPr/>
            <a:lstStyle/>
            <a:p>
              <a:endParaRPr lang="en-GB" dirty="0"/>
            </a:p>
          </p:txBody>
        </p:sp>
        <p:sp>
          <p:nvSpPr>
            <p:cNvPr id="9" name="TextBox 9"/>
            <p:cNvSpPr txBox="1"/>
            <p:nvPr/>
          </p:nvSpPr>
          <p:spPr>
            <a:xfrm>
              <a:off x="0" y="-28575"/>
              <a:ext cx="295316" cy="343512"/>
            </a:xfrm>
            <a:prstGeom prst="rect">
              <a:avLst/>
            </a:prstGeom>
          </p:spPr>
          <p:txBody>
            <a:bodyPr lIns="35719" tIns="35719" rIns="35719" bIns="35719" rtlCol="0" anchor="ctr"/>
            <a:lstStyle/>
            <a:p>
              <a:pPr algn="ctr">
                <a:lnSpc>
                  <a:spcPts val="1870"/>
                </a:lnSpc>
              </a:pPr>
              <a:endParaRPr/>
            </a:p>
          </p:txBody>
        </p:sp>
      </p:grpSp>
      <p:grpSp>
        <p:nvGrpSpPr>
          <p:cNvPr id="10" name="Group 10"/>
          <p:cNvGrpSpPr/>
          <p:nvPr/>
        </p:nvGrpSpPr>
        <p:grpSpPr>
          <a:xfrm>
            <a:off x="0" y="9334748"/>
            <a:ext cx="911319" cy="952252"/>
            <a:chOff x="0" y="0"/>
            <a:chExt cx="354711" cy="370643"/>
          </a:xfrm>
        </p:grpSpPr>
        <p:sp>
          <p:nvSpPr>
            <p:cNvPr id="11" name="Freeform 11"/>
            <p:cNvSpPr/>
            <p:nvPr/>
          </p:nvSpPr>
          <p:spPr>
            <a:xfrm>
              <a:off x="0" y="0"/>
              <a:ext cx="354711" cy="370643"/>
            </a:xfrm>
            <a:custGeom>
              <a:avLst/>
              <a:gdLst/>
              <a:ahLst/>
              <a:cxnLst/>
              <a:rect l="l" t="t" r="r" b="b"/>
              <a:pathLst>
                <a:path w="354711" h="370643">
                  <a:moveTo>
                    <a:pt x="0" y="0"/>
                  </a:moveTo>
                  <a:lnTo>
                    <a:pt x="354711" y="0"/>
                  </a:lnTo>
                  <a:lnTo>
                    <a:pt x="354711" y="370643"/>
                  </a:lnTo>
                  <a:lnTo>
                    <a:pt x="0" y="370643"/>
                  </a:lnTo>
                  <a:close/>
                </a:path>
              </a:pathLst>
            </a:custGeom>
            <a:solidFill>
              <a:srgbClr val="EFA038"/>
            </a:solidFill>
          </p:spPr>
          <p:txBody>
            <a:bodyPr/>
            <a:lstStyle/>
            <a:p>
              <a:endParaRPr lang="en-GB"/>
            </a:p>
          </p:txBody>
        </p:sp>
        <p:sp>
          <p:nvSpPr>
            <p:cNvPr id="12" name="TextBox 12"/>
            <p:cNvSpPr txBox="1"/>
            <p:nvPr/>
          </p:nvSpPr>
          <p:spPr>
            <a:xfrm>
              <a:off x="0" y="-28575"/>
              <a:ext cx="354711" cy="399218"/>
            </a:xfrm>
            <a:prstGeom prst="rect">
              <a:avLst/>
            </a:prstGeom>
          </p:spPr>
          <p:txBody>
            <a:bodyPr lIns="35719" tIns="35719" rIns="35719" bIns="35719" rtlCol="0" anchor="ctr"/>
            <a:lstStyle/>
            <a:p>
              <a:pPr algn="ctr">
                <a:lnSpc>
                  <a:spcPts val="1870"/>
                </a:lnSpc>
              </a:pPr>
              <a:endParaRPr/>
            </a:p>
          </p:txBody>
        </p:sp>
      </p:grpSp>
      <p:grpSp>
        <p:nvGrpSpPr>
          <p:cNvPr id="13" name="Group 13"/>
          <p:cNvGrpSpPr/>
          <p:nvPr/>
        </p:nvGrpSpPr>
        <p:grpSpPr>
          <a:xfrm>
            <a:off x="410838" y="9139991"/>
            <a:ext cx="758723" cy="809132"/>
            <a:chOff x="0" y="0"/>
            <a:chExt cx="295316" cy="314937"/>
          </a:xfrm>
        </p:grpSpPr>
        <p:sp>
          <p:nvSpPr>
            <p:cNvPr id="14" name="Freeform 14"/>
            <p:cNvSpPr/>
            <p:nvPr/>
          </p:nvSpPr>
          <p:spPr>
            <a:xfrm>
              <a:off x="0" y="0"/>
              <a:ext cx="295316" cy="314937"/>
            </a:xfrm>
            <a:custGeom>
              <a:avLst/>
              <a:gdLst/>
              <a:ahLst/>
              <a:cxnLst/>
              <a:rect l="l" t="t" r="r" b="b"/>
              <a:pathLst>
                <a:path w="295316" h="314937">
                  <a:moveTo>
                    <a:pt x="0" y="0"/>
                  </a:moveTo>
                  <a:lnTo>
                    <a:pt x="295316" y="0"/>
                  </a:lnTo>
                  <a:lnTo>
                    <a:pt x="295316" y="314937"/>
                  </a:lnTo>
                  <a:lnTo>
                    <a:pt x="0" y="314937"/>
                  </a:lnTo>
                  <a:close/>
                </a:path>
              </a:pathLst>
            </a:custGeom>
            <a:solidFill>
              <a:srgbClr val="2E6E80"/>
            </a:solidFill>
          </p:spPr>
          <p:txBody>
            <a:bodyPr/>
            <a:lstStyle/>
            <a:p>
              <a:endParaRPr lang="en-GB"/>
            </a:p>
          </p:txBody>
        </p:sp>
        <p:sp>
          <p:nvSpPr>
            <p:cNvPr id="15" name="TextBox 15"/>
            <p:cNvSpPr txBox="1"/>
            <p:nvPr/>
          </p:nvSpPr>
          <p:spPr>
            <a:xfrm>
              <a:off x="0" y="-28575"/>
              <a:ext cx="295316" cy="343512"/>
            </a:xfrm>
            <a:prstGeom prst="rect">
              <a:avLst/>
            </a:prstGeom>
          </p:spPr>
          <p:txBody>
            <a:bodyPr lIns="35719" tIns="35719" rIns="35719" bIns="35719" rtlCol="0" anchor="ctr"/>
            <a:lstStyle/>
            <a:p>
              <a:pPr algn="ctr">
                <a:lnSpc>
                  <a:spcPts val="1870"/>
                </a:lnSpc>
              </a:pPr>
              <a:endParaRPr/>
            </a:p>
          </p:txBody>
        </p:sp>
      </p:grpSp>
      <p:sp>
        <p:nvSpPr>
          <p:cNvPr id="16" name="TextBox 16"/>
          <p:cNvSpPr txBox="1"/>
          <p:nvPr/>
        </p:nvSpPr>
        <p:spPr>
          <a:xfrm>
            <a:off x="3614187" y="2280443"/>
            <a:ext cx="12120756" cy="8139935"/>
          </a:xfrm>
          <a:prstGeom prst="rect">
            <a:avLst/>
          </a:prstGeom>
        </p:spPr>
        <p:txBody>
          <a:bodyPr lIns="0" tIns="0" rIns="0" bIns="0" rtlCol="0" anchor="t">
            <a:spAutoFit/>
          </a:bodyPr>
          <a:lstStyle/>
          <a:p>
            <a:pPr marL="714080" lvl="1" indent="-357040" algn="l">
              <a:lnSpc>
                <a:spcPts val="4630"/>
              </a:lnSpc>
              <a:buAutoNum type="arabicPeriod"/>
            </a:pPr>
            <a:r>
              <a:rPr lang="en-US" sz="3307">
                <a:solidFill>
                  <a:srgbClr val="000000"/>
                </a:solidFill>
                <a:latin typeface="Open Sans"/>
              </a:rPr>
              <a:t> By defining Detailed requirements were able to be gathered, thus ensured the developed application met the expectations and needs of healthcare professionals.</a:t>
            </a:r>
          </a:p>
          <a:p>
            <a:pPr marL="714080" lvl="1" indent="-357040" algn="l">
              <a:lnSpc>
                <a:spcPts val="4630"/>
              </a:lnSpc>
              <a:buAutoNum type="arabicPeriod"/>
            </a:pPr>
            <a:r>
              <a:rPr lang="en-US" sz="3307">
                <a:solidFill>
                  <a:srgbClr val="000000"/>
                </a:solidFill>
                <a:latin typeface="Open Sans"/>
              </a:rPr>
              <a:t>Managed to collect and effectively curate extensive medical imaging datasets, which were vital for the training and validation of the machine learning models.</a:t>
            </a:r>
          </a:p>
          <a:p>
            <a:pPr marL="714080" lvl="1" indent="-357040" algn="l">
              <a:lnSpc>
                <a:spcPts val="4630"/>
              </a:lnSpc>
              <a:buAutoNum type="arabicPeriod"/>
            </a:pPr>
            <a:r>
              <a:rPr lang="en-US" sz="3307">
                <a:solidFill>
                  <a:srgbClr val="000000"/>
                </a:solidFill>
                <a:latin typeface="Open Sans"/>
              </a:rPr>
              <a:t>·Developed robust machine learning models for the accurate classification and segmentation of cancerous tissues and optimized these models to achieve high efficiency and performance.</a:t>
            </a:r>
          </a:p>
          <a:p>
            <a:pPr marL="714080" lvl="1" indent="-357040" algn="l">
              <a:lnSpc>
                <a:spcPts val="4630"/>
              </a:lnSpc>
              <a:buAutoNum type="arabicPeriod"/>
            </a:pPr>
            <a:r>
              <a:rPr lang="en-US" sz="3307">
                <a:solidFill>
                  <a:srgbClr val="000000"/>
                </a:solidFill>
                <a:latin typeface="Open Sans"/>
              </a:rPr>
              <a:t>·Designed and developed a user-centic interface that facilitates easy navigation and interaction for healthcare professionals, significantly enhancing user experience.</a:t>
            </a:r>
          </a:p>
          <a:p>
            <a:pPr algn="l">
              <a:lnSpc>
                <a:spcPts val="4630"/>
              </a:lnSpc>
              <a:spcBef>
                <a:spcPct val="0"/>
              </a:spcBef>
            </a:pPr>
            <a:endParaRPr lang="en-US" sz="3307">
              <a:solidFill>
                <a:srgbClr val="000000"/>
              </a:solidFill>
              <a:latin typeface="Open San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r="-61138" b="-14587"/>
            </a:stretch>
          </a:blipFill>
        </p:spPr>
        <p:txBody>
          <a:bodyPr/>
          <a:lstStyle/>
          <a:p>
            <a:endParaRPr lang="en-GB"/>
          </a:p>
        </p:txBody>
      </p:sp>
      <p:sp>
        <p:nvSpPr>
          <p:cNvPr id="3" name="TextBox 3"/>
          <p:cNvSpPr txBox="1"/>
          <p:nvPr/>
        </p:nvSpPr>
        <p:spPr>
          <a:xfrm>
            <a:off x="3638733" y="244454"/>
            <a:ext cx="9739838" cy="2176658"/>
          </a:xfrm>
          <a:prstGeom prst="rect">
            <a:avLst/>
          </a:prstGeom>
        </p:spPr>
        <p:txBody>
          <a:bodyPr lIns="0" tIns="0" rIns="0" bIns="0" rtlCol="0" anchor="t">
            <a:spAutoFit/>
          </a:bodyPr>
          <a:lstStyle/>
          <a:p>
            <a:pPr algn="l">
              <a:lnSpc>
                <a:spcPts val="8639"/>
              </a:lnSpc>
            </a:pPr>
            <a:r>
              <a:rPr lang="en-US" sz="7139">
                <a:solidFill>
                  <a:srgbClr val="000000"/>
                </a:solidFill>
                <a:latin typeface="Oswald Bold"/>
              </a:rPr>
              <a:t>How the Objectives were Achieved</a:t>
            </a:r>
          </a:p>
        </p:txBody>
      </p:sp>
      <p:grpSp>
        <p:nvGrpSpPr>
          <p:cNvPr id="4" name="Group 4"/>
          <p:cNvGrpSpPr/>
          <p:nvPr/>
        </p:nvGrpSpPr>
        <p:grpSpPr>
          <a:xfrm>
            <a:off x="16913368" y="318593"/>
            <a:ext cx="970595" cy="1014190"/>
            <a:chOff x="0" y="0"/>
            <a:chExt cx="354711" cy="370643"/>
          </a:xfrm>
        </p:grpSpPr>
        <p:sp>
          <p:nvSpPr>
            <p:cNvPr id="5" name="Freeform 5"/>
            <p:cNvSpPr/>
            <p:nvPr/>
          </p:nvSpPr>
          <p:spPr>
            <a:xfrm>
              <a:off x="0" y="0"/>
              <a:ext cx="354711" cy="370643"/>
            </a:xfrm>
            <a:custGeom>
              <a:avLst/>
              <a:gdLst/>
              <a:ahLst/>
              <a:cxnLst/>
              <a:rect l="l" t="t" r="r" b="b"/>
              <a:pathLst>
                <a:path w="354711" h="370643">
                  <a:moveTo>
                    <a:pt x="0" y="0"/>
                  </a:moveTo>
                  <a:lnTo>
                    <a:pt x="354711" y="0"/>
                  </a:lnTo>
                  <a:lnTo>
                    <a:pt x="354711" y="370643"/>
                  </a:lnTo>
                  <a:lnTo>
                    <a:pt x="0" y="370643"/>
                  </a:lnTo>
                  <a:close/>
                </a:path>
              </a:pathLst>
            </a:custGeom>
            <a:solidFill>
              <a:srgbClr val="EFA038"/>
            </a:solidFill>
          </p:spPr>
          <p:txBody>
            <a:bodyPr/>
            <a:lstStyle/>
            <a:p>
              <a:endParaRPr lang="en-GB"/>
            </a:p>
          </p:txBody>
        </p:sp>
        <p:sp>
          <p:nvSpPr>
            <p:cNvPr id="6" name="TextBox 6"/>
            <p:cNvSpPr txBox="1"/>
            <p:nvPr/>
          </p:nvSpPr>
          <p:spPr>
            <a:xfrm>
              <a:off x="0" y="-19050"/>
              <a:ext cx="354711" cy="389693"/>
            </a:xfrm>
            <a:prstGeom prst="rect">
              <a:avLst/>
            </a:prstGeom>
          </p:spPr>
          <p:txBody>
            <a:bodyPr lIns="38042" tIns="38042" rIns="38042" bIns="38042" rtlCol="0" anchor="ctr"/>
            <a:lstStyle/>
            <a:p>
              <a:pPr algn="ctr">
                <a:lnSpc>
                  <a:spcPts val="1991"/>
                </a:lnSpc>
              </a:pPr>
              <a:endParaRPr/>
            </a:p>
          </p:txBody>
        </p:sp>
      </p:grpSp>
      <p:grpSp>
        <p:nvGrpSpPr>
          <p:cNvPr id="7" name="Group 7"/>
          <p:cNvGrpSpPr/>
          <p:nvPr/>
        </p:nvGrpSpPr>
        <p:grpSpPr>
          <a:xfrm>
            <a:off x="17479927" y="5038"/>
            <a:ext cx="808073" cy="861761"/>
            <a:chOff x="0" y="0"/>
            <a:chExt cx="295316" cy="314937"/>
          </a:xfrm>
        </p:grpSpPr>
        <p:sp>
          <p:nvSpPr>
            <p:cNvPr id="8" name="Freeform 8"/>
            <p:cNvSpPr/>
            <p:nvPr/>
          </p:nvSpPr>
          <p:spPr>
            <a:xfrm>
              <a:off x="0" y="0"/>
              <a:ext cx="295316" cy="314937"/>
            </a:xfrm>
            <a:custGeom>
              <a:avLst/>
              <a:gdLst/>
              <a:ahLst/>
              <a:cxnLst/>
              <a:rect l="l" t="t" r="r" b="b"/>
              <a:pathLst>
                <a:path w="295316" h="314937">
                  <a:moveTo>
                    <a:pt x="0" y="0"/>
                  </a:moveTo>
                  <a:lnTo>
                    <a:pt x="295316" y="0"/>
                  </a:lnTo>
                  <a:lnTo>
                    <a:pt x="295316" y="314937"/>
                  </a:lnTo>
                  <a:lnTo>
                    <a:pt x="0" y="314937"/>
                  </a:lnTo>
                  <a:close/>
                </a:path>
              </a:pathLst>
            </a:custGeom>
            <a:solidFill>
              <a:srgbClr val="2E6E80"/>
            </a:solidFill>
          </p:spPr>
          <p:txBody>
            <a:bodyPr/>
            <a:lstStyle/>
            <a:p>
              <a:endParaRPr lang="en-GB"/>
            </a:p>
          </p:txBody>
        </p:sp>
        <p:sp>
          <p:nvSpPr>
            <p:cNvPr id="9" name="TextBox 9"/>
            <p:cNvSpPr txBox="1"/>
            <p:nvPr/>
          </p:nvSpPr>
          <p:spPr>
            <a:xfrm>
              <a:off x="0" y="-19050"/>
              <a:ext cx="295316" cy="333987"/>
            </a:xfrm>
            <a:prstGeom prst="rect">
              <a:avLst/>
            </a:prstGeom>
          </p:spPr>
          <p:txBody>
            <a:bodyPr lIns="38042" tIns="38042" rIns="38042" bIns="38042" rtlCol="0" anchor="ctr"/>
            <a:lstStyle/>
            <a:p>
              <a:pPr algn="ctr">
                <a:lnSpc>
                  <a:spcPts val="1991"/>
                </a:lnSpc>
              </a:pPr>
              <a:endParaRPr/>
            </a:p>
          </p:txBody>
        </p:sp>
      </p:grpSp>
      <p:grpSp>
        <p:nvGrpSpPr>
          <p:cNvPr id="10" name="Group 10"/>
          <p:cNvGrpSpPr/>
          <p:nvPr/>
        </p:nvGrpSpPr>
        <p:grpSpPr>
          <a:xfrm>
            <a:off x="0" y="9265251"/>
            <a:ext cx="970595" cy="1014190"/>
            <a:chOff x="0" y="0"/>
            <a:chExt cx="354711" cy="370643"/>
          </a:xfrm>
        </p:grpSpPr>
        <p:sp>
          <p:nvSpPr>
            <p:cNvPr id="11" name="Freeform 11"/>
            <p:cNvSpPr/>
            <p:nvPr/>
          </p:nvSpPr>
          <p:spPr>
            <a:xfrm>
              <a:off x="0" y="0"/>
              <a:ext cx="354711" cy="370643"/>
            </a:xfrm>
            <a:custGeom>
              <a:avLst/>
              <a:gdLst/>
              <a:ahLst/>
              <a:cxnLst/>
              <a:rect l="l" t="t" r="r" b="b"/>
              <a:pathLst>
                <a:path w="354711" h="370643">
                  <a:moveTo>
                    <a:pt x="0" y="0"/>
                  </a:moveTo>
                  <a:lnTo>
                    <a:pt x="354711" y="0"/>
                  </a:lnTo>
                  <a:lnTo>
                    <a:pt x="354711" y="370643"/>
                  </a:lnTo>
                  <a:lnTo>
                    <a:pt x="0" y="370643"/>
                  </a:lnTo>
                  <a:close/>
                </a:path>
              </a:pathLst>
            </a:custGeom>
            <a:solidFill>
              <a:srgbClr val="EFA038"/>
            </a:solidFill>
          </p:spPr>
          <p:txBody>
            <a:bodyPr/>
            <a:lstStyle/>
            <a:p>
              <a:endParaRPr lang="en-GB"/>
            </a:p>
          </p:txBody>
        </p:sp>
        <p:sp>
          <p:nvSpPr>
            <p:cNvPr id="12" name="TextBox 12"/>
            <p:cNvSpPr txBox="1"/>
            <p:nvPr/>
          </p:nvSpPr>
          <p:spPr>
            <a:xfrm>
              <a:off x="0" y="-19050"/>
              <a:ext cx="354711" cy="389693"/>
            </a:xfrm>
            <a:prstGeom prst="rect">
              <a:avLst/>
            </a:prstGeom>
          </p:spPr>
          <p:txBody>
            <a:bodyPr lIns="38042" tIns="38042" rIns="38042" bIns="38042" rtlCol="0" anchor="ctr"/>
            <a:lstStyle/>
            <a:p>
              <a:pPr algn="ctr">
                <a:lnSpc>
                  <a:spcPts val="1991"/>
                </a:lnSpc>
              </a:pPr>
              <a:endParaRPr/>
            </a:p>
          </p:txBody>
        </p:sp>
      </p:grpSp>
      <p:grpSp>
        <p:nvGrpSpPr>
          <p:cNvPr id="13" name="Group 13"/>
          <p:cNvGrpSpPr/>
          <p:nvPr/>
        </p:nvGrpSpPr>
        <p:grpSpPr>
          <a:xfrm>
            <a:off x="405239" y="9081490"/>
            <a:ext cx="808073" cy="861761"/>
            <a:chOff x="0" y="0"/>
            <a:chExt cx="295316" cy="314937"/>
          </a:xfrm>
        </p:grpSpPr>
        <p:sp>
          <p:nvSpPr>
            <p:cNvPr id="14" name="Freeform 14"/>
            <p:cNvSpPr/>
            <p:nvPr/>
          </p:nvSpPr>
          <p:spPr>
            <a:xfrm>
              <a:off x="0" y="0"/>
              <a:ext cx="295316" cy="314937"/>
            </a:xfrm>
            <a:custGeom>
              <a:avLst/>
              <a:gdLst/>
              <a:ahLst/>
              <a:cxnLst/>
              <a:rect l="l" t="t" r="r" b="b"/>
              <a:pathLst>
                <a:path w="295316" h="314937">
                  <a:moveTo>
                    <a:pt x="0" y="0"/>
                  </a:moveTo>
                  <a:lnTo>
                    <a:pt x="295316" y="0"/>
                  </a:lnTo>
                  <a:lnTo>
                    <a:pt x="295316" y="314937"/>
                  </a:lnTo>
                  <a:lnTo>
                    <a:pt x="0" y="314937"/>
                  </a:lnTo>
                  <a:close/>
                </a:path>
              </a:pathLst>
            </a:custGeom>
            <a:solidFill>
              <a:srgbClr val="2E6E80"/>
            </a:solidFill>
          </p:spPr>
          <p:txBody>
            <a:bodyPr/>
            <a:lstStyle/>
            <a:p>
              <a:endParaRPr lang="en-GB"/>
            </a:p>
          </p:txBody>
        </p:sp>
        <p:sp>
          <p:nvSpPr>
            <p:cNvPr id="15" name="TextBox 15"/>
            <p:cNvSpPr txBox="1"/>
            <p:nvPr/>
          </p:nvSpPr>
          <p:spPr>
            <a:xfrm>
              <a:off x="0" y="-19050"/>
              <a:ext cx="295316" cy="333987"/>
            </a:xfrm>
            <a:prstGeom prst="rect">
              <a:avLst/>
            </a:prstGeom>
          </p:spPr>
          <p:txBody>
            <a:bodyPr lIns="38042" tIns="38042" rIns="38042" bIns="38042" rtlCol="0" anchor="ctr"/>
            <a:lstStyle/>
            <a:p>
              <a:pPr algn="ctr">
                <a:lnSpc>
                  <a:spcPts val="1991"/>
                </a:lnSpc>
              </a:pPr>
              <a:endParaRPr/>
            </a:p>
          </p:txBody>
        </p:sp>
      </p:grpSp>
      <p:sp>
        <p:nvSpPr>
          <p:cNvPr id="16" name="TextBox 16"/>
          <p:cNvSpPr txBox="1"/>
          <p:nvPr/>
        </p:nvSpPr>
        <p:spPr>
          <a:xfrm>
            <a:off x="3234696" y="2636096"/>
            <a:ext cx="13147644" cy="7547753"/>
          </a:xfrm>
          <a:prstGeom prst="rect">
            <a:avLst/>
          </a:prstGeom>
        </p:spPr>
        <p:txBody>
          <a:bodyPr lIns="0" tIns="0" rIns="0" bIns="0" rtlCol="0" anchor="t">
            <a:spAutoFit/>
          </a:bodyPr>
          <a:lstStyle/>
          <a:p>
            <a:pPr algn="l">
              <a:lnSpc>
                <a:spcPts val="5425"/>
              </a:lnSpc>
            </a:pPr>
            <a:r>
              <a:rPr lang="en-US" sz="3875">
                <a:solidFill>
                  <a:srgbClr val="000000"/>
                </a:solidFill>
                <a:latin typeface="Open Sans"/>
              </a:rPr>
              <a:t>6. Implemented visualization and reporting that provide clear    and actionable insights to healthcare professionals, aiding in better diagnostic decision-making.</a:t>
            </a:r>
          </a:p>
          <a:p>
            <a:pPr algn="l">
              <a:lnSpc>
                <a:spcPts val="5425"/>
              </a:lnSpc>
            </a:pPr>
            <a:r>
              <a:rPr lang="en-US" sz="3875">
                <a:solidFill>
                  <a:srgbClr val="000000"/>
                </a:solidFill>
                <a:latin typeface="Open Sans"/>
              </a:rPr>
              <a:t>7. Thoroughly evaluated the application and model across various parameters, confirming its reliability, efficiency, and accuracy in a clinical setting.</a:t>
            </a:r>
          </a:p>
          <a:p>
            <a:pPr algn="l">
              <a:lnSpc>
                <a:spcPts val="5425"/>
              </a:lnSpc>
            </a:pPr>
            <a:r>
              <a:rPr lang="en-US" sz="3875">
                <a:solidFill>
                  <a:srgbClr val="000000"/>
                </a:solidFill>
                <a:latin typeface="Open Sans"/>
              </a:rPr>
              <a:t>8. Wrote a detailed documentation that captures all aspects of the project development, making it easy for future references and iterations.</a:t>
            </a:r>
          </a:p>
          <a:p>
            <a:pPr algn="l">
              <a:lnSpc>
                <a:spcPts val="5425"/>
              </a:lnSpc>
              <a:spcBef>
                <a:spcPct val="0"/>
              </a:spcBef>
            </a:pPr>
            <a:endParaRPr lang="en-US" sz="3875">
              <a:solidFill>
                <a:srgbClr val="000000"/>
              </a:solidFill>
              <a:latin typeface="Open San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r="-61138" b="-14587"/>
            </a:stretch>
          </a:blipFill>
        </p:spPr>
        <p:txBody>
          <a:bodyPr/>
          <a:lstStyle/>
          <a:p>
            <a:endParaRPr lang="en-GB"/>
          </a:p>
        </p:txBody>
      </p:sp>
      <p:sp>
        <p:nvSpPr>
          <p:cNvPr id="3" name="TextBox 3"/>
          <p:cNvSpPr txBox="1"/>
          <p:nvPr/>
        </p:nvSpPr>
        <p:spPr>
          <a:xfrm>
            <a:off x="3014293" y="200301"/>
            <a:ext cx="9145013" cy="1022660"/>
          </a:xfrm>
          <a:prstGeom prst="rect">
            <a:avLst/>
          </a:prstGeom>
        </p:spPr>
        <p:txBody>
          <a:bodyPr lIns="0" tIns="0" rIns="0" bIns="0" rtlCol="0" anchor="t">
            <a:spAutoFit/>
          </a:bodyPr>
          <a:lstStyle/>
          <a:p>
            <a:pPr algn="l">
              <a:lnSpc>
                <a:spcPts val="8111"/>
              </a:lnSpc>
            </a:pPr>
            <a:r>
              <a:rPr lang="en-US" sz="6703">
                <a:solidFill>
                  <a:srgbClr val="000000"/>
                </a:solidFill>
                <a:latin typeface="Oswald Bold"/>
              </a:rPr>
              <a:t>Scope &amp; Assumptions</a:t>
            </a:r>
          </a:p>
        </p:txBody>
      </p:sp>
      <p:grpSp>
        <p:nvGrpSpPr>
          <p:cNvPr id="4" name="Group 4"/>
          <p:cNvGrpSpPr/>
          <p:nvPr/>
        </p:nvGrpSpPr>
        <p:grpSpPr>
          <a:xfrm>
            <a:off x="16959988" y="307065"/>
            <a:ext cx="911319" cy="952252"/>
            <a:chOff x="0" y="0"/>
            <a:chExt cx="354711" cy="370643"/>
          </a:xfrm>
        </p:grpSpPr>
        <p:sp>
          <p:nvSpPr>
            <p:cNvPr id="5" name="Freeform 5"/>
            <p:cNvSpPr/>
            <p:nvPr/>
          </p:nvSpPr>
          <p:spPr>
            <a:xfrm>
              <a:off x="0" y="0"/>
              <a:ext cx="354711" cy="370643"/>
            </a:xfrm>
            <a:custGeom>
              <a:avLst/>
              <a:gdLst/>
              <a:ahLst/>
              <a:cxnLst/>
              <a:rect l="l" t="t" r="r" b="b"/>
              <a:pathLst>
                <a:path w="354711" h="370643">
                  <a:moveTo>
                    <a:pt x="0" y="0"/>
                  </a:moveTo>
                  <a:lnTo>
                    <a:pt x="354711" y="0"/>
                  </a:lnTo>
                  <a:lnTo>
                    <a:pt x="354711" y="370643"/>
                  </a:lnTo>
                  <a:lnTo>
                    <a:pt x="0" y="370643"/>
                  </a:lnTo>
                  <a:close/>
                </a:path>
              </a:pathLst>
            </a:custGeom>
            <a:solidFill>
              <a:srgbClr val="EFA038"/>
            </a:solidFill>
          </p:spPr>
          <p:txBody>
            <a:bodyPr/>
            <a:lstStyle/>
            <a:p>
              <a:endParaRPr lang="en-GB"/>
            </a:p>
          </p:txBody>
        </p:sp>
        <p:sp>
          <p:nvSpPr>
            <p:cNvPr id="6" name="TextBox 6"/>
            <p:cNvSpPr txBox="1"/>
            <p:nvPr/>
          </p:nvSpPr>
          <p:spPr>
            <a:xfrm>
              <a:off x="0" y="-28575"/>
              <a:ext cx="354711" cy="399218"/>
            </a:xfrm>
            <a:prstGeom prst="rect">
              <a:avLst/>
            </a:prstGeom>
          </p:spPr>
          <p:txBody>
            <a:bodyPr lIns="35719" tIns="35719" rIns="35719" bIns="35719" rtlCol="0" anchor="ctr"/>
            <a:lstStyle/>
            <a:p>
              <a:pPr algn="ctr">
                <a:lnSpc>
                  <a:spcPts val="1870"/>
                </a:lnSpc>
              </a:pPr>
              <a:endParaRPr/>
            </a:p>
          </p:txBody>
        </p:sp>
      </p:grpSp>
      <p:grpSp>
        <p:nvGrpSpPr>
          <p:cNvPr id="7" name="Group 7"/>
          <p:cNvGrpSpPr/>
          <p:nvPr/>
        </p:nvGrpSpPr>
        <p:grpSpPr>
          <a:xfrm>
            <a:off x="17529277" y="-97501"/>
            <a:ext cx="758723" cy="809132"/>
            <a:chOff x="0" y="0"/>
            <a:chExt cx="295316" cy="314937"/>
          </a:xfrm>
        </p:grpSpPr>
        <p:sp>
          <p:nvSpPr>
            <p:cNvPr id="8" name="Freeform 8"/>
            <p:cNvSpPr/>
            <p:nvPr/>
          </p:nvSpPr>
          <p:spPr>
            <a:xfrm>
              <a:off x="0" y="0"/>
              <a:ext cx="295316" cy="314937"/>
            </a:xfrm>
            <a:custGeom>
              <a:avLst/>
              <a:gdLst/>
              <a:ahLst/>
              <a:cxnLst/>
              <a:rect l="l" t="t" r="r" b="b"/>
              <a:pathLst>
                <a:path w="295316" h="314937">
                  <a:moveTo>
                    <a:pt x="0" y="0"/>
                  </a:moveTo>
                  <a:lnTo>
                    <a:pt x="295316" y="0"/>
                  </a:lnTo>
                  <a:lnTo>
                    <a:pt x="295316" y="314937"/>
                  </a:lnTo>
                  <a:lnTo>
                    <a:pt x="0" y="314937"/>
                  </a:lnTo>
                  <a:close/>
                </a:path>
              </a:pathLst>
            </a:custGeom>
            <a:solidFill>
              <a:srgbClr val="2E6E80"/>
            </a:solidFill>
          </p:spPr>
          <p:txBody>
            <a:bodyPr/>
            <a:lstStyle/>
            <a:p>
              <a:endParaRPr lang="en-GB"/>
            </a:p>
          </p:txBody>
        </p:sp>
        <p:sp>
          <p:nvSpPr>
            <p:cNvPr id="9" name="TextBox 9"/>
            <p:cNvSpPr txBox="1"/>
            <p:nvPr/>
          </p:nvSpPr>
          <p:spPr>
            <a:xfrm>
              <a:off x="0" y="-28575"/>
              <a:ext cx="295316" cy="343512"/>
            </a:xfrm>
            <a:prstGeom prst="rect">
              <a:avLst/>
            </a:prstGeom>
          </p:spPr>
          <p:txBody>
            <a:bodyPr lIns="35719" tIns="35719" rIns="35719" bIns="35719" rtlCol="0" anchor="ctr"/>
            <a:lstStyle/>
            <a:p>
              <a:pPr algn="ctr">
                <a:lnSpc>
                  <a:spcPts val="1870"/>
                </a:lnSpc>
              </a:pPr>
              <a:endParaRPr/>
            </a:p>
          </p:txBody>
        </p:sp>
      </p:grpSp>
      <p:grpSp>
        <p:nvGrpSpPr>
          <p:cNvPr id="10" name="Group 10"/>
          <p:cNvGrpSpPr/>
          <p:nvPr/>
        </p:nvGrpSpPr>
        <p:grpSpPr>
          <a:xfrm>
            <a:off x="0" y="9344217"/>
            <a:ext cx="911319" cy="952252"/>
            <a:chOff x="0" y="0"/>
            <a:chExt cx="354711" cy="370643"/>
          </a:xfrm>
        </p:grpSpPr>
        <p:sp>
          <p:nvSpPr>
            <p:cNvPr id="11" name="Freeform 11"/>
            <p:cNvSpPr/>
            <p:nvPr/>
          </p:nvSpPr>
          <p:spPr>
            <a:xfrm>
              <a:off x="0" y="0"/>
              <a:ext cx="354711" cy="370643"/>
            </a:xfrm>
            <a:custGeom>
              <a:avLst/>
              <a:gdLst/>
              <a:ahLst/>
              <a:cxnLst/>
              <a:rect l="l" t="t" r="r" b="b"/>
              <a:pathLst>
                <a:path w="354711" h="370643">
                  <a:moveTo>
                    <a:pt x="0" y="0"/>
                  </a:moveTo>
                  <a:lnTo>
                    <a:pt x="354711" y="0"/>
                  </a:lnTo>
                  <a:lnTo>
                    <a:pt x="354711" y="370643"/>
                  </a:lnTo>
                  <a:lnTo>
                    <a:pt x="0" y="370643"/>
                  </a:lnTo>
                  <a:close/>
                </a:path>
              </a:pathLst>
            </a:custGeom>
            <a:solidFill>
              <a:srgbClr val="EFA038"/>
            </a:solidFill>
          </p:spPr>
          <p:txBody>
            <a:bodyPr/>
            <a:lstStyle/>
            <a:p>
              <a:endParaRPr lang="en-GB"/>
            </a:p>
          </p:txBody>
        </p:sp>
        <p:sp>
          <p:nvSpPr>
            <p:cNvPr id="12" name="TextBox 12"/>
            <p:cNvSpPr txBox="1"/>
            <p:nvPr/>
          </p:nvSpPr>
          <p:spPr>
            <a:xfrm>
              <a:off x="0" y="-28575"/>
              <a:ext cx="354711" cy="399218"/>
            </a:xfrm>
            <a:prstGeom prst="rect">
              <a:avLst/>
            </a:prstGeom>
          </p:spPr>
          <p:txBody>
            <a:bodyPr lIns="35719" tIns="35719" rIns="35719" bIns="35719" rtlCol="0" anchor="ctr"/>
            <a:lstStyle/>
            <a:p>
              <a:pPr algn="ctr">
                <a:lnSpc>
                  <a:spcPts val="1870"/>
                </a:lnSpc>
              </a:pPr>
              <a:endParaRPr/>
            </a:p>
          </p:txBody>
        </p:sp>
      </p:grpSp>
      <p:grpSp>
        <p:nvGrpSpPr>
          <p:cNvPr id="13" name="Group 13"/>
          <p:cNvGrpSpPr/>
          <p:nvPr/>
        </p:nvGrpSpPr>
        <p:grpSpPr>
          <a:xfrm>
            <a:off x="455659" y="9232544"/>
            <a:ext cx="758723" cy="809132"/>
            <a:chOff x="0" y="0"/>
            <a:chExt cx="295316" cy="314937"/>
          </a:xfrm>
        </p:grpSpPr>
        <p:sp>
          <p:nvSpPr>
            <p:cNvPr id="14" name="Freeform 14"/>
            <p:cNvSpPr/>
            <p:nvPr/>
          </p:nvSpPr>
          <p:spPr>
            <a:xfrm>
              <a:off x="0" y="0"/>
              <a:ext cx="295316" cy="314937"/>
            </a:xfrm>
            <a:custGeom>
              <a:avLst/>
              <a:gdLst/>
              <a:ahLst/>
              <a:cxnLst/>
              <a:rect l="l" t="t" r="r" b="b"/>
              <a:pathLst>
                <a:path w="295316" h="314937">
                  <a:moveTo>
                    <a:pt x="0" y="0"/>
                  </a:moveTo>
                  <a:lnTo>
                    <a:pt x="295316" y="0"/>
                  </a:lnTo>
                  <a:lnTo>
                    <a:pt x="295316" y="314937"/>
                  </a:lnTo>
                  <a:lnTo>
                    <a:pt x="0" y="314937"/>
                  </a:lnTo>
                  <a:close/>
                </a:path>
              </a:pathLst>
            </a:custGeom>
            <a:solidFill>
              <a:srgbClr val="2E6E80"/>
            </a:solidFill>
          </p:spPr>
          <p:txBody>
            <a:bodyPr/>
            <a:lstStyle/>
            <a:p>
              <a:endParaRPr lang="en-GB"/>
            </a:p>
          </p:txBody>
        </p:sp>
        <p:sp>
          <p:nvSpPr>
            <p:cNvPr id="15" name="TextBox 15"/>
            <p:cNvSpPr txBox="1"/>
            <p:nvPr/>
          </p:nvSpPr>
          <p:spPr>
            <a:xfrm>
              <a:off x="0" y="-28575"/>
              <a:ext cx="295316" cy="343512"/>
            </a:xfrm>
            <a:prstGeom prst="rect">
              <a:avLst/>
            </a:prstGeom>
          </p:spPr>
          <p:txBody>
            <a:bodyPr lIns="35719" tIns="35719" rIns="35719" bIns="35719" rtlCol="0" anchor="ctr"/>
            <a:lstStyle/>
            <a:p>
              <a:pPr algn="ctr">
                <a:lnSpc>
                  <a:spcPts val="1870"/>
                </a:lnSpc>
              </a:pPr>
              <a:endParaRPr/>
            </a:p>
          </p:txBody>
        </p:sp>
      </p:grpSp>
      <p:sp>
        <p:nvSpPr>
          <p:cNvPr id="16" name="TextBox 16"/>
          <p:cNvSpPr txBox="1"/>
          <p:nvPr/>
        </p:nvSpPr>
        <p:spPr>
          <a:xfrm>
            <a:off x="3014293" y="1906336"/>
            <a:ext cx="5947178" cy="5305685"/>
          </a:xfrm>
          <a:prstGeom prst="rect">
            <a:avLst/>
          </a:prstGeom>
        </p:spPr>
        <p:txBody>
          <a:bodyPr lIns="0" tIns="0" rIns="0" bIns="0" rtlCol="0" anchor="t">
            <a:spAutoFit/>
          </a:bodyPr>
          <a:lstStyle/>
          <a:p>
            <a:pPr algn="l">
              <a:lnSpc>
                <a:spcPts val="4658"/>
              </a:lnSpc>
            </a:pPr>
            <a:r>
              <a:rPr lang="en-US" sz="3327">
                <a:solidFill>
                  <a:srgbClr val="000000"/>
                </a:solidFill>
                <a:latin typeface="Open Sans Bold"/>
              </a:rPr>
              <a:t>Scope </a:t>
            </a:r>
          </a:p>
          <a:p>
            <a:pPr marL="718359" lvl="1" indent="-359180" algn="l">
              <a:lnSpc>
                <a:spcPts val="4658"/>
              </a:lnSpc>
              <a:buFont typeface="Arial"/>
              <a:buChar char="•"/>
            </a:pPr>
            <a:r>
              <a:rPr lang="en-US" sz="3327">
                <a:solidFill>
                  <a:srgbClr val="000000"/>
                </a:solidFill>
                <a:latin typeface="Open Sans Bold"/>
              </a:rPr>
              <a:t>Radiologists and Oncologists are able to carry out tests and develop CT scans and ultrasound images of either brain and breast scans respectively</a:t>
            </a:r>
          </a:p>
          <a:p>
            <a:pPr algn="l">
              <a:lnSpc>
                <a:spcPts val="4658"/>
              </a:lnSpc>
              <a:spcBef>
                <a:spcPct val="0"/>
              </a:spcBef>
            </a:pPr>
            <a:endParaRPr lang="en-US" sz="3327">
              <a:solidFill>
                <a:srgbClr val="000000"/>
              </a:solidFill>
              <a:latin typeface="Open Sans Bold"/>
            </a:endParaRPr>
          </a:p>
        </p:txBody>
      </p:sp>
      <p:sp>
        <p:nvSpPr>
          <p:cNvPr id="17" name="TextBox 17"/>
          <p:cNvSpPr txBox="1"/>
          <p:nvPr/>
        </p:nvSpPr>
        <p:spPr>
          <a:xfrm>
            <a:off x="9431550" y="1906336"/>
            <a:ext cx="5762464" cy="3990288"/>
          </a:xfrm>
          <a:prstGeom prst="rect">
            <a:avLst/>
          </a:prstGeom>
        </p:spPr>
        <p:txBody>
          <a:bodyPr lIns="0" tIns="0" rIns="0" bIns="0" rtlCol="0" anchor="t">
            <a:spAutoFit/>
          </a:bodyPr>
          <a:lstStyle/>
          <a:p>
            <a:pPr algn="l">
              <a:lnSpc>
                <a:spcPts val="4513"/>
              </a:lnSpc>
            </a:pPr>
            <a:r>
              <a:rPr lang="en-US" sz="3223">
                <a:solidFill>
                  <a:srgbClr val="000000"/>
                </a:solidFill>
                <a:latin typeface="Open Sans Bold"/>
              </a:rPr>
              <a:t>Assumption</a:t>
            </a:r>
          </a:p>
          <a:p>
            <a:pPr marL="696046" lvl="1" indent="-348023" algn="l">
              <a:lnSpc>
                <a:spcPts val="4513"/>
              </a:lnSpc>
              <a:buFont typeface="Arial"/>
              <a:buChar char="•"/>
            </a:pPr>
            <a:r>
              <a:rPr lang="en-US" sz="3223">
                <a:solidFill>
                  <a:srgbClr val="000000"/>
                </a:solidFill>
                <a:latin typeface="Open Sans Bold"/>
              </a:rPr>
              <a:t>A classification and segmentation application that automatically classifies and delineates the tumor</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r="-61138" b="-14587"/>
            </a:stretch>
          </a:blipFill>
        </p:spPr>
        <p:txBody>
          <a:bodyPr/>
          <a:lstStyle/>
          <a:p>
            <a:endParaRPr lang="en-GB"/>
          </a:p>
        </p:txBody>
      </p:sp>
      <p:sp>
        <p:nvSpPr>
          <p:cNvPr id="3" name="TextBox 3"/>
          <p:cNvSpPr txBox="1"/>
          <p:nvPr/>
        </p:nvSpPr>
        <p:spPr>
          <a:xfrm>
            <a:off x="3014293" y="200301"/>
            <a:ext cx="9145013" cy="1022660"/>
          </a:xfrm>
          <a:prstGeom prst="rect">
            <a:avLst/>
          </a:prstGeom>
        </p:spPr>
        <p:txBody>
          <a:bodyPr lIns="0" tIns="0" rIns="0" bIns="0" rtlCol="0" anchor="t">
            <a:spAutoFit/>
          </a:bodyPr>
          <a:lstStyle/>
          <a:p>
            <a:pPr algn="l">
              <a:lnSpc>
                <a:spcPts val="8111"/>
              </a:lnSpc>
            </a:pPr>
            <a:r>
              <a:rPr lang="en-US" sz="6703">
                <a:solidFill>
                  <a:srgbClr val="000000"/>
                </a:solidFill>
                <a:latin typeface="Oswald Bold"/>
              </a:rPr>
              <a:t>Key Features</a:t>
            </a:r>
          </a:p>
        </p:txBody>
      </p:sp>
      <p:grpSp>
        <p:nvGrpSpPr>
          <p:cNvPr id="4" name="Group 4"/>
          <p:cNvGrpSpPr/>
          <p:nvPr/>
        </p:nvGrpSpPr>
        <p:grpSpPr>
          <a:xfrm>
            <a:off x="16978734" y="386904"/>
            <a:ext cx="911319" cy="952252"/>
            <a:chOff x="0" y="0"/>
            <a:chExt cx="354711" cy="370643"/>
          </a:xfrm>
        </p:grpSpPr>
        <p:sp>
          <p:nvSpPr>
            <p:cNvPr id="5" name="Freeform 5"/>
            <p:cNvSpPr/>
            <p:nvPr/>
          </p:nvSpPr>
          <p:spPr>
            <a:xfrm>
              <a:off x="0" y="0"/>
              <a:ext cx="354711" cy="370643"/>
            </a:xfrm>
            <a:custGeom>
              <a:avLst/>
              <a:gdLst/>
              <a:ahLst/>
              <a:cxnLst/>
              <a:rect l="l" t="t" r="r" b="b"/>
              <a:pathLst>
                <a:path w="354711" h="370643">
                  <a:moveTo>
                    <a:pt x="0" y="0"/>
                  </a:moveTo>
                  <a:lnTo>
                    <a:pt x="354711" y="0"/>
                  </a:lnTo>
                  <a:lnTo>
                    <a:pt x="354711" y="370643"/>
                  </a:lnTo>
                  <a:lnTo>
                    <a:pt x="0" y="370643"/>
                  </a:lnTo>
                  <a:close/>
                </a:path>
              </a:pathLst>
            </a:custGeom>
            <a:solidFill>
              <a:srgbClr val="EFA038"/>
            </a:solidFill>
          </p:spPr>
          <p:txBody>
            <a:bodyPr/>
            <a:lstStyle/>
            <a:p>
              <a:endParaRPr lang="en-GB"/>
            </a:p>
          </p:txBody>
        </p:sp>
        <p:sp>
          <p:nvSpPr>
            <p:cNvPr id="6" name="TextBox 6"/>
            <p:cNvSpPr txBox="1"/>
            <p:nvPr/>
          </p:nvSpPr>
          <p:spPr>
            <a:xfrm>
              <a:off x="0" y="-28575"/>
              <a:ext cx="354711" cy="399218"/>
            </a:xfrm>
            <a:prstGeom prst="rect">
              <a:avLst/>
            </a:prstGeom>
          </p:spPr>
          <p:txBody>
            <a:bodyPr lIns="35719" tIns="35719" rIns="35719" bIns="35719" rtlCol="0" anchor="ctr"/>
            <a:lstStyle/>
            <a:p>
              <a:pPr algn="ctr">
                <a:lnSpc>
                  <a:spcPts val="1870"/>
                </a:lnSpc>
              </a:pPr>
              <a:endParaRPr/>
            </a:p>
          </p:txBody>
        </p:sp>
      </p:grpSp>
      <p:grpSp>
        <p:nvGrpSpPr>
          <p:cNvPr id="7" name="Group 7"/>
          <p:cNvGrpSpPr/>
          <p:nvPr/>
        </p:nvGrpSpPr>
        <p:grpSpPr>
          <a:xfrm>
            <a:off x="17529277" y="26949"/>
            <a:ext cx="758723" cy="809132"/>
            <a:chOff x="0" y="0"/>
            <a:chExt cx="295316" cy="314937"/>
          </a:xfrm>
        </p:grpSpPr>
        <p:sp>
          <p:nvSpPr>
            <p:cNvPr id="8" name="Freeform 8"/>
            <p:cNvSpPr/>
            <p:nvPr/>
          </p:nvSpPr>
          <p:spPr>
            <a:xfrm>
              <a:off x="0" y="0"/>
              <a:ext cx="295316" cy="314937"/>
            </a:xfrm>
            <a:custGeom>
              <a:avLst/>
              <a:gdLst/>
              <a:ahLst/>
              <a:cxnLst/>
              <a:rect l="l" t="t" r="r" b="b"/>
              <a:pathLst>
                <a:path w="295316" h="314937">
                  <a:moveTo>
                    <a:pt x="0" y="0"/>
                  </a:moveTo>
                  <a:lnTo>
                    <a:pt x="295316" y="0"/>
                  </a:lnTo>
                  <a:lnTo>
                    <a:pt x="295316" y="314937"/>
                  </a:lnTo>
                  <a:lnTo>
                    <a:pt x="0" y="314937"/>
                  </a:lnTo>
                  <a:close/>
                </a:path>
              </a:pathLst>
            </a:custGeom>
            <a:solidFill>
              <a:srgbClr val="2E6E80"/>
            </a:solidFill>
          </p:spPr>
          <p:txBody>
            <a:bodyPr/>
            <a:lstStyle/>
            <a:p>
              <a:endParaRPr lang="en-GB"/>
            </a:p>
          </p:txBody>
        </p:sp>
        <p:sp>
          <p:nvSpPr>
            <p:cNvPr id="9" name="TextBox 9"/>
            <p:cNvSpPr txBox="1"/>
            <p:nvPr/>
          </p:nvSpPr>
          <p:spPr>
            <a:xfrm>
              <a:off x="0" y="-28575"/>
              <a:ext cx="295316" cy="343512"/>
            </a:xfrm>
            <a:prstGeom prst="rect">
              <a:avLst/>
            </a:prstGeom>
          </p:spPr>
          <p:txBody>
            <a:bodyPr lIns="35719" tIns="35719" rIns="35719" bIns="35719" rtlCol="0" anchor="ctr"/>
            <a:lstStyle/>
            <a:p>
              <a:pPr algn="ctr">
                <a:lnSpc>
                  <a:spcPts val="1870"/>
                </a:lnSpc>
              </a:pPr>
              <a:endParaRPr/>
            </a:p>
          </p:txBody>
        </p:sp>
      </p:grpSp>
      <p:grpSp>
        <p:nvGrpSpPr>
          <p:cNvPr id="10" name="Group 10"/>
          <p:cNvGrpSpPr/>
          <p:nvPr/>
        </p:nvGrpSpPr>
        <p:grpSpPr>
          <a:xfrm>
            <a:off x="-40702" y="9347280"/>
            <a:ext cx="911319" cy="952252"/>
            <a:chOff x="0" y="0"/>
            <a:chExt cx="354711" cy="370643"/>
          </a:xfrm>
        </p:grpSpPr>
        <p:sp>
          <p:nvSpPr>
            <p:cNvPr id="11" name="Freeform 11"/>
            <p:cNvSpPr/>
            <p:nvPr/>
          </p:nvSpPr>
          <p:spPr>
            <a:xfrm>
              <a:off x="0" y="0"/>
              <a:ext cx="354711" cy="370643"/>
            </a:xfrm>
            <a:custGeom>
              <a:avLst/>
              <a:gdLst/>
              <a:ahLst/>
              <a:cxnLst/>
              <a:rect l="l" t="t" r="r" b="b"/>
              <a:pathLst>
                <a:path w="354711" h="370643">
                  <a:moveTo>
                    <a:pt x="0" y="0"/>
                  </a:moveTo>
                  <a:lnTo>
                    <a:pt x="354711" y="0"/>
                  </a:lnTo>
                  <a:lnTo>
                    <a:pt x="354711" y="370643"/>
                  </a:lnTo>
                  <a:lnTo>
                    <a:pt x="0" y="370643"/>
                  </a:lnTo>
                  <a:close/>
                </a:path>
              </a:pathLst>
            </a:custGeom>
            <a:solidFill>
              <a:srgbClr val="EFA038"/>
            </a:solidFill>
          </p:spPr>
          <p:txBody>
            <a:bodyPr/>
            <a:lstStyle/>
            <a:p>
              <a:endParaRPr lang="en-GB"/>
            </a:p>
          </p:txBody>
        </p:sp>
        <p:sp>
          <p:nvSpPr>
            <p:cNvPr id="12" name="TextBox 12"/>
            <p:cNvSpPr txBox="1"/>
            <p:nvPr/>
          </p:nvSpPr>
          <p:spPr>
            <a:xfrm>
              <a:off x="0" y="-28575"/>
              <a:ext cx="354711" cy="399218"/>
            </a:xfrm>
            <a:prstGeom prst="rect">
              <a:avLst/>
            </a:prstGeom>
          </p:spPr>
          <p:txBody>
            <a:bodyPr lIns="35719" tIns="35719" rIns="35719" bIns="35719" rtlCol="0" anchor="ctr"/>
            <a:lstStyle/>
            <a:p>
              <a:pPr algn="ctr">
                <a:lnSpc>
                  <a:spcPts val="1870"/>
                </a:lnSpc>
              </a:pPr>
              <a:endParaRPr/>
            </a:p>
          </p:txBody>
        </p:sp>
      </p:grpSp>
      <p:grpSp>
        <p:nvGrpSpPr>
          <p:cNvPr id="13" name="Group 13"/>
          <p:cNvGrpSpPr/>
          <p:nvPr/>
        </p:nvGrpSpPr>
        <p:grpSpPr>
          <a:xfrm>
            <a:off x="305206" y="9155296"/>
            <a:ext cx="758723" cy="809132"/>
            <a:chOff x="0" y="0"/>
            <a:chExt cx="295316" cy="314937"/>
          </a:xfrm>
        </p:grpSpPr>
        <p:sp>
          <p:nvSpPr>
            <p:cNvPr id="14" name="Freeform 14"/>
            <p:cNvSpPr/>
            <p:nvPr/>
          </p:nvSpPr>
          <p:spPr>
            <a:xfrm>
              <a:off x="0" y="0"/>
              <a:ext cx="295316" cy="314937"/>
            </a:xfrm>
            <a:custGeom>
              <a:avLst/>
              <a:gdLst/>
              <a:ahLst/>
              <a:cxnLst/>
              <a:rect l="l" t="t" r="r" b="b"/>
              <a:pathLst>
                <a:path w="295316" h="314937">
                  <a:moveTo>
                    <a:pt x="0" y="0"/>
                  </a:moveTo>
                  <a:lnTo>
                    <a:pt x="295316" y="0"/>
                  </a:lnTo>
                  <a:lnTo>
                    <a:pt x="295316" y="314937"/>
                  </a:lnTo>
                  <a:lnTo>
                    <a:pt x="0" y="314937"/>
                  </a:lnTo>
                  <a:close/>
                </a:path>
              </a:pathLst>
            </a:custGeom>
            <a:solidFill>
              <a:srgbClr val="2E6E80"/>
            </a:solidFill>
          </p:spPr>
          <p:txBody>
            <a:bodyPr/>
            <a:lstStyle/>
            <a:p>
              <a:endParaRPr lang="en-GB"/>
            </a:p>
          </p:txBody>
        </p:sp>
        <p:sp>
          <p:nvSpPr>
            <p:cNvPr id="15" name="TextBox 15"/>
            <p:cNvSpPr txBox="1"/>
            <p:nvPr/>
          </p:nvSpPr>
          <p:spPr>
            <a:xfrm>
              <a:off x="0" y="-28575"/>
              <a:ext cx="295316" cy="343512"/>
            </a:xfrm>
            <a:prstGeom prst="rect">
              <a:avLst/>
            </a:prstGeom>
          </p:spPr>
          <p:txBody>
            <a:bodyPr lIns="35719" tIns="35719" rIns="35719" bIns="35719" rtlCol="0" anchor="ctr"/>
            <a:lstStyle/>
            <a:p>
              <a:pPr algn="ctr">
                <a:lnSpc>
                  <a:spcPts val="1870"/>
                </a:lnSpc>
              </a:pPr>
              <a:endParaRPr/>
            </a:p>
          </p:txBody>
        </p:sp>
      </p:grpSp>
      <p:sp>
        <p:nvSpPr>
          <p:cNvPr id="16" name="TextBox 16"/>
          <p:cNvSpPr txBox="1"/>
          <p:nvPr/>
        </p:nvSpPr>
        <p:spPr>
          <a:xfrm>
            <a:off x="2714625" y="1711746"/>
            <a:ext cx="13990014" cy="8232506"/>
          </a:xfrm>
          <a:prstGeom prst="rect">
            <a:avLst/>
          </a:prstGeom>
        </p:spPr>
        <p:txBody>
          <a:bodyPr lIns="0" tIns="0" rIns="0" bIns="0" rtlCol="0" anchor="t">
            <a:spAutoFit/>
          </a:bodyPr>
          <a:lstStyle/>
          <a:p>
            <a:pPr marL="774762" lvl="1" indent="-387381" algn="l">
              <a:lnSpc>
                <a:spcPts val="5023"/>
              </a:lnSpc>
              <a:buFont typeface="Arial"/>
              <a:buChar char="•"/>
            </a:pPr>
            <a:r>
              <a:rPr lang="en-US" sz="3588">
                <a:solidFill>
                  <a:srgbClr val="000000"/>
                </a:solidFill>
                <a:latin typeface="Open Sans"/>
              </a:rPr>
              <a:t>User Authentication - Secure login with account setup options.</a:t>
            </a:r>
          </a:p>
          <a:p>
            <a:pPr marL="774762" lvl="1" indent="-387381" algn="l">
              <a:lnSpc>
                <a:spcPts val="5023"/>
              </a:lnSpc>
              <a:buFont typeface="Arial"/>
              <a:buChar char="•"/>
            </a:pPr>
            <a:r>
              <a:rPr lang="en-US" sz="3588">
                <a:solidFill>
                  <a:srgbClr val="000000"/>
                </a:solidFill>
                <a:latin typeface="Open Sans"/>
              </a:rPr>
              <a:t>Home Page Navigation - Easy access to 'Personal Manager' and 'Diagnostics' sections.</a:t>
            </a:r>
          </a:p>
          <a:p>
            <a:pPr marL="774762" lvl="1" indent="-387381" algn="l">
              <a:lnSpc>
                <a:spcPts val="5023"/>
              </a:lnSpc>
              <a:buFont typeface="Arial"/>
              <a:buChar char="•"/>
            </a:pPr>
            <a:r>
              <a:rPr lang="en-US" sz="3588">
                <a:solidFill>
                  <a:srgbClr val="000000"/>
                </a:solidFill>
                <a:latin typeface="Open Sans"/>
              </a:rPr>
              <a:t>Managing Patient Reports - View, manage, and generate patient reports.</a:t>
            </a:r>
          </a:p>
          <a:p>
            <a:pPr marL="774762" lvl="1" indent="-387381" algn="l">
              <a:lnSpc>
                <a:spcPts val="5023"/>
              </a:lnSpc>
              <a:buFont typeface="Arial"/>
              <a:buChar char="•"/>
            </a:pPr>
            <a:r>
              <a:rPr lang="en-US" sz="3588">
                <a:solidFill>
                  <a:srgbClr val="000000"/>
                </a:solidFill>
                <a:latin typeface="Open Sans"/>
              </a:rPr>
              <a:t>Analysis of Diagnosis - Access and manage detailed diagnostic analyses.</a:t>
            </a:r>
          </a:p>
          <a:p>
            <a:pPr marL="774762" lvl="1" indent="-387381" algn="l">
              <a:lnSpc>
                <a:spcPts val="5023"/>
              </a:lnSpc>
              <a:buFont typeface="Arial"/>
              <a:buChar char="•"/>
            </a:pPr>
            <a:r>
              <a:rPr lang="en-US" sz="3588">
                <a:solidFill>
                  <a:srgbClr val="000000"/>
                </a:solidFill>
                <a:latin typeface="Open Sans"/>
              </a:rPr>
              <a:t>Conducting Diagnoses - Add and process new patient information and scans with automatic tumor detection and segmentation.</a:t>
            </a:r>
          </a:p>
          <a:p>
            <a:pPr marL="774762" lvl="1" indent="-387381" algn="l">
              <a:lnSpc>
                <a:spcPts val="5023"/>
              </a:lnSpc>
              <a:buFont typeface="Arial"/>
              <a:buChar char="•"/>
            </a:pPr>
            <a:r>
              <a:rPr lang="en-US" sz="3588">
                <a:solidFill>
                  <a:srgbClr val="000000"/>
                </a:solidFill>
                <a:latin typeface="Open Sans"/>
              </a:rPr>
              <a:t>Viewing and Saving Diagnostic Results - Display and save detailed diagnostic results as PDFs.</a:t>
            </a:r>
          </a:p>
          <a:p>
            <a:pPr algn="l">
              <a:lnSpc>
                <a:spcPts val="5023"/>
              </a:lnSpc>
              <a:spcBef>
                <a:spcPct val="0"/>
              </a:spcBef>
            </a:pPr>
            <a:endParaRPr lang="en-US" sz="3588">
              <a:solidFill>
                <a:srgbClr val="000000"/>
              </a:solidFill>
              <a:latin typeface="Open San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r="-61138" b="-14587"/>
            </a:stretch>
          </a:blipFill>
        </p:spPr>
        <p:txBody>
          <a:bodyPr/>
          <a:lstStyle/>
          <a:p>
            <a:endParaRPr lang="en-GB"/>
          </a:p>
        </p:txBody>
      </p:sp>
      <p:sp>
        <p:nvSpPr>
          <p:cNvPr id="3" name="TextBox 3"/>
          <p:cNvSpPr txBox="1"/>
          <p:nvPr/>
        </p:nvSpPr>
        <p:spPr>
          <a:xfrm>
            <a:off x="1727448" y="3730657"/>
            <a:ext cx="14833104" cy="3860418"/>
          </a:xfrm>
          <a:prstGeom prst="rect">
            <a:avLst/>
          </a:prstGeom>
        </p:spPr>
        <p:txBody>
          <a:bodyPr lIns="0" tIns="0" rIns="0" bIns="0" rtlCol="0" anchor="t">
            <a:spAutoFit/>
          </a:bodyPr>
          <a:lstStyle/>
          <a:p>
            <a:pPr algn="ctr">
              <a:lnSpc>
                <a:spcPts val="14797"/>
              </a:lnSpc>
            </a:pPr>
            <a:r>
              <a:rPr lang="en-US" sz="15099" spc="1585">
                <a:solidFill>
                  <a:srgbClr val="000000"/>
                </a:solidFill>
                <a:latin typeface="Mardoto Heavy"/>
              </a:rPr>
              <a:t>THANK</a:t>
            </a:r>
          </a:p>
          <a:p>
            <a:pPr algn="ctr">
              <a:lnSpc>
                <a:spcPts val="14797"/>
              </a:lnSpc>
            </a:pPr>
            <a:r>
              <a:rPr lang="en-US" sz="15099" spc="1585">
                <a:solidFill>
                  <a:srgbClr val="000000"/>
                </a:solidFill>
                <a:latin typeface="Mardoto Heavy"/>
              </a:rPr>
              <a:t>YOU</a:t>
            </a:r>
          </a:p>
        </p:txBody>
      </p:sp>
      <p:sp>
        <p:nvSpPr>
          <p:cNvPr id="4" name="TextBox 4"/>
          <p:cNvSpPr txBox="1"/>
          <p:nvPr/>
        </p:nvSpPr>
        <p:spPr>
          <a:xfrm>
            <a:off x="5544416" y="1038225"/>
            <a:ext cx="6623538" cy="447675"/>
          </a:xfrm>
          <a:prstGeom prst="rect">
            <a:avLst/>
          </a:prstGeom>
        </p:spPr>
        <p:txBody>
          <a:bodyPr lIns="0" tIns="0" rIns="0" bIns="0" rtlCol="0" anchor="t">
            <a:spAutoFit/>
          </a:bodyPr>
          <a:lstStyle/>
          <a:p>
            <a:pPr algn="ctr">
              <a:lnSpc>
                <a:spcPts val="3300"/>
              </a:lnSpc>
            </a:pPr>
            <a:r>
              <a:rPr lang="en-US" sz="3000" spc="254">
                <a:solidFill>
                  <a:srgbClr val="000000"/>
                </a:solidFill>
                <a:latin typeface="Public Sans Heavy"/>
              </a:rPr>
              <a:t>www.reallygreatsite.com</a:t>
            </a:r>
          </a:p>
        </p:txBody>
      </p:sp>
      <p:grpSp>
        <p:nvGrpSpPr>
          <p:cNvPr id="5" name="Group 5"/>
          <p:cNvGrpSpPr/>
          <p:nvPr/>
        </p:nvGrpSpPr>
        <p:grpSpPr>
          <a:xfrm rot="5400000">
            <a:off x="-635933" y="1183211"/>
            <a:ext cx="3858176" cy="1929088"/>
            <a:chOff x="0" y="0"/>
            <a:chExt cx="812800" cy="406400"/>
          </a:xfrm>
        </p:grpSpPr>
        <p:sp>
          <p:nvSpPr>
            <p:cNvPr id="6" name="Freeform 6"/>
            <p:cNvSpPr/>
            <p:nvPr/>
          </p:nvSpPr>
          <p:spPr>
            <a:xfrm>
              <a:off x="0" y="0"/>
              <a:ext cx="812800" cy="406400"/>
            </a:xfrm>
            <a:custGeom>
              <a:avLst/>
              <a:gdLst/>
              <a:ahLst/>
              <a:cxnLst/>
              <a:rect l="l" t="t" r="r" b="b"/>
              <a:pathLst>
                <a:path w="812800" h="406400">
                  <a:moveTo>
                    <a:pt x="406400" y="0"/>
                  </a:moveTo>
                  <a:lnTo>
                    <a:pt x="0" y="406400"/>
                  </a:lnTo>
                  <a:lnTo>
                    <a:pt x="203200" y="406400"/>
                  </a:lnTo>
                  <a:lnTo>
                    <a:pt x="203200" y="406400"/>
                  </a:lnTo>
                  <a:lnTo>
                    <a:pt x="609600" y="406400"/>
                  </a:lnTo>
                  <a:lnTo>
                    <a:pt x="609600" y="406400"/>
                  </a:lnTo>
                  <a:lnTo>
                    <a:pt x="812800" y="406400"/>
                  </a:lnTo>
                  <a:lnTo>
                    <a:pt x="406400" y="0"/>
                  </a:lnTo>
                  <a:close/>
                </a:path>
              </a:pathLst>
            </a:custGeom>
            <a:solidFill>
              <a:srgbClr val="EFA038"/>
            </a:solidFill>
          </p:spPr>
          <p:txBody>
            <a:bodyPr/>
            <a:lstStyle/>
            <a:p>
              <a:endParaRPr lang="en-GB"/>
            </a:p>
          </p:txBody>
        </p:sp>
        <p:sp>
          <p:nvSpPr>
            <p:cNvPr id="7" name="TextBox 7"/>
            <p:cNvSpPr txBox="1"/>
            <p:nvPr/>
          </p:nvSpPr>
          <p:spPr>
            <a:xfrm>
              <a:off x="203200" y="120650"/>
              <a:ext cx="406400" cy="285750"/>
            </a:xfrm>
            <a:prstGeom prst="rect">
              <a:avLst/>
            </a:prstGeom>
          </p:spPr>
          <p:txBody>
            <a:bodyPr lIns="50800" tIns="50800" rIns="50800" bIns="50800" rtlCol="0" anchor="ctr"/>
            <a:lstStyle/>
            <a:p>
              <a:pPr algn="ctr">
                <a:lnSpc>
                  <a:spcPts val="1869"/>
                </a:lnSpc>
              </a:pPr>
              <a:endParaRPr/>
            </a:p>
          </p:txBody>
        </p:sp>
      </p:grpSp>
      <p:grpSp>
        <p:nvGrpSpPr>
          <p:cNvPr id="8" name="Group 8"/>
          <p:cNvGrpSpPr/>
          <p:nvPr/>
        </p:nvGrpSpPr>
        <p:grpSpPr>
          <a:xfrm rot="-5400000">
            <a:off x="15083182" y="7133888"/>
            <a:ext cx="3823082" cy="1911541"/>
            <a:chOff x="0" y="0"/>
            <a:chExt cx="812800" cy="406400"/>
          </a:xfrm>
        </p:grpSpPr>
        <p:sp>
          <p:nvSpPr>
            <p:cNvPr id="9" name="Freeform 9"/>
            <p:cNvSpPr/>
            <p:nvPr/>
          </p:nvSpPr>
          <p:spPr>
            <a:xfrm>
              <a:off x="0" y="0"/>
              <a:ext cx="812800" cy="406400"/>
            </a:xfrm>
            <a:custGeom>
              <a:avLst/>
              <a:gdLst/>
              <a:ahLst/>
              <a:cxnLst/>
              <a:rect l="l" t="t" r="r" b="b"/>
              <a:pathLst>
                <a:path w="812800" h="406400">
                  <a:moveTo>
                    <a:pt x="406400" y="0"/>
                  </a:moveTo>
                  <a:lnTo>
                    <a:pt x="0" y="406400"/>
                  </a:lnTo>
                  <a:lnTo>
                    <a:pt x="203200" y="406400"/>
                  </a:lnTo>
                  <a:lnTo>
                    <a:pt x="203200" y="406400"/>
                  </a:lnTo>
                  <a:lnTo>
                    <a:pt x="609600" y="406400"/>
                  </a:lnTo>
                  <a:lnTo>
                    <a:pt x="609600" y="406400"/>
                  </a:lnTo>
                  <a:lnTo>
                    <a:pt x="812800" y="406400"/>
                  </a:lnTo>
                  <a:lnTo>
                    <a:pt x="406400" y="0"/>
                  </a:lnTo>
                  <a:close/>
                </a:path>
              </a:pathLst>
            </a:custGeom>
            <a:solidFill>
              <a:srgbClr val="2E6E80"/>
            </a:solidFill>
          </p:spPr>
          <p:txBody>
            <a:bodyPr/>
            <a:lstStyle/>
            <a:p>
              <a:endParaRPr lang="en-GB"/>
            </a:p>
          </p:txBody>
        </p:sp>
        <p:sp>
          <p:nvSpPr>
            <p:cNvPr id="10" name="TextBox 10"/>
            <p:cNvSpPr txBox="1"/>
            <p:nvPr/>
          </p:nvSpPr>
          <p:spPr>
            <a:xfrm>
              <a:off x="203200" y="120650"/>
              <a:ext cx="406400" cy="285750"/>
            </a:xfrm>
            <a:prstGeom prst="rect">
              <a:avLst/>
            </a:prstGeom>
          </p:spPr>
          <p:txBody>
            <a:bodyPr lIns="50800" tIns="50800" rIns="50800" bIns="50800" rtlCol="0" anchor="ctr"/>
            <a:lstStyle/>
            <a:p>
              <a:pPr algn="ctr">
                <a:lnSpc>
                  <a:spcPts val="1869"/>
                </a:lnSpc>
              </a:pPr>
              <a:endParaRPr/>
            </a:p>
          </p:txBody>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1397</TotalTime>
  <Words>585</Words>
  <Application>Microsoft Office PowerPoint</Application>
  <PresentationFormat>Custom</PresentationFormat>
  <Paragraphs>40</Paragraphs>
  <Slides>9</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9</vt:i4>
      </vt:variant>
    </vt:vector>
  </HeadingPairs>
  <TitlesOfParts>
    <vt:vector size="20" baseType="lpstr">
      <vt:lpstr>Public Sans Bold</vt:lpstr>
      <vt:lpstr>Arial</vt:lpstr>
      <vt:lpstr>Clear Sans Medium</vt:lpstr>
      <vt:lpstr>Calibri</vt:lpstr>
      <vt:lpstr>Open Sans Bold</vt:lpstr>
      <vt:lpstr>Mardoto Heavy</vt:lpstr>
      <vt:lpstr>Open Sans</vt:lpstr>
      <vt:lpstr>Oswald Bold</vt:lpstr>
      <vt:lpstr>Public Sans Heavy</vt:lpstr>
      <vt:lpstr>Clear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About us</dc:title>
  <cp:lastModifiedBy>Emmanuel Kibet</cp:lastModifiedBy>
  <cp:revision>3</cp:revision>
  <dcterms:created xsi:type="dcterms:W3CDTF">2006-08-16T00:00:00Z</dcterms:created>
  <dcterms:modified xsi:type="dcterms:W3CDTF">2024-06-15T04:27:06Z</dcterms:modified>
  <dc:identifier>DAGICrPnkbg</dc:identifier>
</cp:coreProperties>
</file>