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5" r:id="rId6"/>
    <p:sldId id="276" r:id="rId7"/>
    <p:sldId id="278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10" autoAdjust="0"/>
    <p:restoredTop sz="94660"/>
  </p:normalViewPr>
  <p:slideViewPr>
    <p:cSldViewPr snapToGrid="0">
      <p:cViewPr>
        <p:scale>
          <a:sx n="80" d="100"/>
          <a:sy n="80" d="100"/>
        </p:scale>
        <p:origin x="-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MS%20restorer\2018_c2_PRR\NAM\EEOB563_PPR_cluster_analysis\PAML\MEGA-result0_gamma_by%20site_with_N%20and%20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MS%20restorer\2018_c2_PRR\NAM\EEOB563_PPR_cluster_analysis\PAML\MEGA-result0_gamma_by%20site_with_N%20and%20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Positively selected sites within the 35aa motif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Sheet2!$B$1</c:f>
              <c:strCache>
                <c:ptCount val="1"/>
                <c:pt idx="0">
                  <c:v>Positively selected sites, P&gt;95%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Sheet2!$B$2:$B$36</c:f>
              <c:numCache>
                <c:formatCode>General</c:formatCode>
                <c:ptCount val="35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8F-4F4E-8327-AD55992AA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26"/>
        <c:axId val="1462699776"/>
        <c:axId val="14627024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Sheet2!$A$1</c15:sqref>
                        </c15:formulaRef>
                      </c:ext>
                    </c:extLst>
                    <c:strCache>
                      <c:ptCount val="1"/>
                      <c:pt idx="0">
                        <c:v>Position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Sheet2!$A$2:$A$36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F8F-4F4E-8327-AD55992AA646}"/>
                  </c:ext>
                </c:extLst>
              </c15:ser>
            </c15:filteredBarSeries>
          </c:ext>
        </c:extLst>
      </c:barChart>
      <c:catAx>
        <c:axId val="1462699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02400"/>
        <c:crosses val="autoZero"/>
        <c:auto val="1"/>
        <c:lblAlgn val="ctr"/>
        <c:lblOffset val="100"/>
        <c:noMultiLvlLbl val="0"/>
      </c:catAx>
      <c:valAx>
        <c:axId val="146270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69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b="0" i="0" u="none" strike="noStrike" cap="none" normalizeH="0" baseline="0" dirty="0">
                <a:effectLst/>
                <a:latin typeface="+mn-lt"/>
              </a:rPr>
              <a:t>Count of Substitutions within the 35aa motif</a:t>
            </a:r>
            <a:endParaRPr lang="en-US" sz="14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Sheet5!$B$2</c:f>
              <c:strCache>
                <c:ptCount val="1"/>
                <c:pt idx="0">
                  <c:v>Non-synonymous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Sheet5!$B$3:$B$37</c:f>
              <c:numCache>
                <c:formatCode>General</c:formatCode>
                <c:ptCount val="35"/>
                <c:pt idx="0">
                  <c:v>7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15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  <c:pt idx="21">
                  <c:v>4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2-4FFD-8DC9-21692ABDD0CC}"/>
            </c:ext>
          </c:extLst>
        </c:ser>
        <c:ser>
          <c:idx val="2"/>
          <c:order val="2"/>
          <c:tx>
            <c:strRef>
              <c:f>Sheet5!$C$2</c:f>
              <c:strCache>
                <c:ptCount val="1"/>
                <c:pt idx="0">
                  <c:v>Synonymous</c:v>
                </c:pt>
              </c:strCache>
            </c:strRef>
          </c:tx>
          <c:spPr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Sheet5!$C$3:$C$37</c:f>
              <c:numCache>
                <c:formatCode>General</c:formatCode>
                <c:ptCount val="35"/>
                <c:pt idx="2">
                  <c:v>2</c:v>
                </c:pt>
                <c:pt idx="3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  <c:pt idx="10">
                  <c:v>1</c:v>
                </c:pt>
                <c:pt idx="13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21">
                  <c:v>1</c:v>
                </c:pt>
                <c:pt idx="26">
                  <c:v>1</c:v>
                </c:pt>
                <c:pt idx="28">
                  <c:v>2</c:v>
                </c:pt>
                <c:pt idx="31">
                  <c:v>2</c:v>
                </c:pt>
                <c:pt idx="33">
                  <c:v>1</c:v>
                </c:pt>
                <c:pt idx="3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32-4FFD-8DC9-21692ABDD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43091952"/>
        <c:axId val="6430926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Sheet5!$A$2</c15:sqref>
                        </c15:formulaRef>
                      </c:ext>
                    </c:extLst>
                    <c:strCache>
                      <c:ptCount val="1"/>
                      <c:pt idx="0">
                        <c:v>Repeat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Sheet5!$A$3:$A$37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532-4FFD-8DC9-21692ABDD0CC}"/>
                  </c:ext>
                </c:extLst>
              </c15:ser>
            </c15:filteredBarSeries>
          </c:ext>
        </c:extLst>
      </c:barChart>
      <c:catAx>
        <c:axId val="643091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092608"/>
        <c:crosses val="autoZero"/>
        <c:auto val="1"/>
        <c:lblAlgn val="ctr"/>
        <c:lblOffset val="100"/>
        <c:noMultiLvlLbl val="0"/>
      </c:catAx>
      <c:valAx>
        <c:axId val="64309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09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3467-2283-4D5D-A692-6FAC69372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CD9B-E4CB-420D-814C-EB8B014C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14896-0850-4B8C-96BD-6A211DD9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DAF5-F9D9-4668-A0EA-2039EE9E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85B6-4234-4B73-81F3-4E83AE4F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BBA9-1803-4F92-A697-B7A5E4D3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413E4-4FEC-414F-A02C-30994C0F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EAF4-B84E-47EA-B6EF-F9C7675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AA22-88EC-4043-A663-B541E378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D4034-4383-4CAE-97D7-672C2A67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25204-1845-491C-8740-9D8D47A63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69F87-7FA7-41AB-B565-8BCA59285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E5C3-A5B9-48DE-A780-64E7DE7B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4CD7-D08C-4FAB-B9AB-87CA376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2F1A-0969-441E-8AE5-6F9BC5CE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6F9B-A5EE-40B5-A58E-37A58635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AD42-5FBB-4870-BA93-84E0CCD6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EC9B-57DD-4C62-9CDA-CAC34E80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B296-8A71-4365-935B-B61B32A4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AE68-1269-4E5C-AC61-48671C26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CB46-F2DF-4F38-9751-3C4A6E4F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4EE1-6DBE-4AA5-BD87-8CA4BED4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EB5A-00AC-494A-97D6-875380FE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130D-8CB4-42F7-9660-4AA14398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BDE9-81AF-43DE-83BD-87107DCF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3312-6E6E-45A8-A9B5-1B320C3C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4544-4E69-4CC8-A760-62EFD0E7C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A0AB0-6EF8-4AE0-9590-E17032D4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459B0-69AB-4FFC-956D-5944EDFF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DAFC-CAD9-4198-AA53-19E10C3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55CAB-1724-4F30-A236-6A9BAA38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9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999F-A5FB-436A-8743-12AE130A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4FB1-10FC-415B-B0C8-BD307455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C76EB-9952-4163-8750-21CBEB320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A928E-0193-49F7-98F7-AD113A73F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58F5C-57B6-4F71-9423-CD2D72DA5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BEB67-D5EE-4CF6-B17C-DEDAB8AA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325EE-E12C-4E70-858C-FD9EF5C3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75646-F32B-4F6F-A6DA-2E274D21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3962-8D71-4163-8314-12276CA1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DE178-D530-4EB9-9501-18666380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2094B-7B48-4F87-9B3F-3E419DA1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B7C4E-BEFE-42F0-9199-F8FB98B3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4EC20-ADB9-4D2F-9C14-F2B644CB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0888C-4C03-47BA-8508-E82DA363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B75BE-2979-4858-9CCF-4B2E0A06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56D5-2159-4250-B3BA-ABDB2529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F17E-740B-4D52-9660-AD97F94B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CDAF-0E10-41B5-B1DD-C5B9F0BF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9D6EF-436B-4241-A59D-13CCD482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91BE-0716-44B0-8DD7-262BCF33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A58DA-D79D-4858-8C79-6E70C3E1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6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27F8-CFC1-4035-8B86-9186DC85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9EB34-BC21-4F0F-8B09-B5281E1FE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2BDF4-A3B6-4D5B-B582-7B2BDFFE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7A09-316A-48F0-9270-A773E5C9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2A484-9B9E-435E-A3EF-4E85FFFE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48B78-B64F-4D4C-8486-1B8CD069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68ECB-255B-4AD2-B4B6-9C6D8E0C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9871E-52FB-4569-86B5-0D6A9EAF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D291-F4BC-45B9-8760-B916276DF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6B4B-3E70-41FF-B8B2-B1CC42C4D3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0EA0-7E4E-4EF7-A6EE-47A72EDB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5F079-F32A-48E8-9647-C6DC07B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3D99-F7A7-41AE-A834-82415277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A276-74C8-4D57-A3B6-266611732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Interspecific Diversity of a Restorer of Fertility PPR Gene Cluster within the Maize NAM Founders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C4DAD-A0A5-4850-A953-198122D7C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Figures and Tables</a:t>
            </a:r>
          </a:p>
        </p:txBody>
      </p:sp>
    </p:spTree>
    <p:extLst>
      <p:ext uri="{BB962C8B-B14F-4D97-AF65-F5344CB8AC3E}">
        <p14:creationId xmlns:p14="http://schemas.microsoft.com/office/powerpoint/2010/main" val="83138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0AF9F1-3582-438C-8A96-3C168CEA8863}"/>
              </a:ext>
            </a:extLst>
          </p:cNvPr>
          <p:cNvSpPr txBox="1"/>
          <p:nvPr/>
        </p:nvSpPr>
        <p:spPr>
          <a:xfrm>
            <a:off x="2877670" y="4975411"/>
            <a:ext cx="361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Manna, </a:t>
            </a:r>
            <a:r>
              <a:rPr lang="en-US" dirty="0" err="1"/>
              <a:t>Biochimie</a:t>
            </a:r>
            <a:r>
              <a:rPr lang="en-US" dirty="0"/>
              <a:t>, 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3ED0A-EA6E-451C-9940-75BB46C87734}"/>
              </a:ext>
            </a:extLst>
          </p:cNvPr>
          <p:cNvSpPr/>
          <p:nvPr/>
        </p:nvSpPr>
        <p:spPr>
          <a:xfrm>
            <a:off x="1178857" y="5499846"/>
            <a:ext cx="81130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1. Diagram taken from Manna, </a:t>
            </a:r>
            <a:r>
              <a:rPr lang="en-US" sz="1400" dirty="0" err="1"/>
              <a:t>Biochimie</a:t>
            </a:r>
            <a:r>
              <a:rPr lang="en-US" sz="1400" dirty="0"/>
              <a:t>, 2015. PPR protein structure and the mechanism of transcript recognition. Each PPR motif forms two a-helices, which interact to form a helix turn helix motif. The series of helix turn helix motifs throughout the protein are stacked together to form a </a:t>
            </a:r>
            <a:r>
              <a:rPr lang="en-US" sz="1400" dirty="0" err="1"/>
              <a:t>superhelix</a:t>
            </a:r>
            <a:r>
              <a:rPr lang="en-US" sz="1400" dirty="0"/>
              <a:t> with an RNA binding groove. Modular recognition of transcripts is mediated by nucleotide interactions with the amino acids at positions 5 and 35 of each PPR motif.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796F97-C483-486B-859A-A278E86C9E36}"/>
              </a:ext>
            </a:extLst>
          </p:cNvPr>
          <p:cNvGrpSpPr/>
          <p:nvPr/>
        </p:nvGrpSpPr>
        <p:grpSpPr>
          <a:xfrm>
            <a:off x="2165556" y="255494"/>
            <a:ext cx="5512715" cy="4773706"/>
            <a:chOff x="2165556" y="255494"/>
            <a:chExt cx="5633738" cy="49485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4CB706-F66A-4583-A016-9D8457D74DEF}"/>
                </a:ext>
              </a:extLst>
            </p:cNvPr>
            <p:cNvGrpSpPr/>
            <p:nvPr/>
          </p:nvGrpSpPr>
          <p:grpSpPr>
            <a:xfrm>
              <a:off x="2165556" y="255494"/>
              <a:ext cx="5633738" cy="4948518"/>
              <a:chOff x="2165556" y="255494"/>
              <a:chExt cx="5633738" cy="494851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AB84DEB-09DD-41F8-B8A7-7B6473E3A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556" y="255494"/>
                <a:ext cx="5381081" cy="494851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60D523-66C4-45CF-BE48-6B12FB190D76}"/>
                  </a:ext>
                </a:extLst>
              </p:cNvPr>
              <p:cNvSpPr/>
              <p:nvPr/>
            </p:nvSpPr>
            <p:spPr>
              <a:xfrm>
                <a:off x="6320119" y="4356847"/>
                <a:ext cx="1479175" cy="712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00D3B9-820E-4E17-85F1-E692A756CCFB}"/>
                </a:ext>
              </a:extLst>
            </p:cNvPr>
            <p:cNvSpPr txBox="1"/>
            <p:nvPr/>
          </p:nvSpPr>
          <p:spPr>
            <a:xfrm>
              <a:off x="6279776" y="4356847"/>
              <a:ext cx="1452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Nucleotide interaction with amino acid 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EEF970-B361-48BA-A60E-CB4A5CEF5B4E}"/>
                </a:ext>
              </a:extLst>
            </p:cNvPr>
            <p:cNvSpPr txBox="1"/>
            <p:nvPr/>
          </p:nvSpPr>
          <p:spPr>
            <a:xfrm>
              <a:off x="6284258" y="4684059"/>
              <a:ext cx="1452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Nucleotide interaction with amino acid 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1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51076-4185-4DA0-9FFF-BED3A483EC36}"/>
              </a:ext>
            </a:extLst>
          </p:cNvPr>
          <p:cNvSpPr txBox="1"/>
          <p:nvPr/>
        </p:nvSpPr>
        <p:spPr>
          <a:xfrm>
            <a:off x="944880" y="259079"/>
            <a:ext cx="4568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1. Sequence size and PPR gene content comparisons between the 26 NAM lines at the chromosome 2 PPR cluster. The total number of PPRs includes all gene sequences containing a PPR motif, and the RFL homologs are the subset of PPRs containing RFL gene characteristics.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F4301C-7E60-4A96-8CCD-439771C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94421"/>
              </p:ext>
            </p:extLst>
          </p:nvPr>
        </p:nvGraphicFramePr>
        <p:xfrm>
          <a:off x="6544889" y="521257"/>
          <a:ext cx="4750639" cy="5613658"/>
        </p:xfrm>
        <a:graphic>
          <a:graphicData uri="http://schemas.openxmlformats.org/drawingml/2006/table">
            <a:tbl>
              <a:tblPr/>
              <a:tblGrid>
                <a:gridCol w="927054">
                  <a:extLst>
                    <a:ext uri="{9D8B030D-6E8A-4147-A177-3AD203B41FA5}">
                      <a16:colId xmlns:a16="http://schemas.microsoft.com/office/drawing/2014/main" val="909400453"/>
                    </a:ext>
                  </a:extLst>
                </a:gridCol>
                <a:gridCol w="1499769">
                  <a:extLst>
                    <a:ext uri="{9D8B030D-6E8A-4147-A177-3AD203B41FA5}">
                      <a16:colId xmlns:a16="http://schemas.microsoft.com/office/drawing/2014/main" val="239839517"/>
                    </a:ext>
                  </a:extLst>
                </a:gridCol>
                <a:gridCol w="1104225">
                  <a:extLst>
                    <a:ext uri="{9D8B030D-6E8A-4147-A177-3AD203B41FA5}">
                      <a16:colId xmlns:a16="http://schemas.microsoft.com/office/drawing/2014/main" val="3056111470"/>
                    </a:ext>
                  </a:extLst>
                </a:gridCol>
                <a:gridCol w="1219591">
                  <a:extLst>
                    <a:ext uri="{9D8B030D-6E8A-4147-A177-3AD203B41FA5}">
                      <a16:colId xmlns:a16="http://schemas.microsoft.com/office/drawing/2014/main" val="3361153537"/>
                    </a:ext>
                  </a:extLst>
                </a:gridCol>
              </a:tblGrid>
              <a:tr h="3630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 Inbred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of chr2 Inverval (bp)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PPRs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RFL PPR Homologs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120369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B73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3,117,329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17016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B97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3,107,053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10564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CML103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2,490,446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21928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CML228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2,597,411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57600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CML247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2,373,169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53034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CML277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2,288,785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1738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CML322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2,205,063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06412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CML333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2,583,269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065512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CML52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2,747,804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3892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CML69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2,621,040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88519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HP301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2,561,320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88412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Il14H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2,546,169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4744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Ki11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2,113,111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964719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2,352,658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77931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KY21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2,974,413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748994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M162W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2,616,232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2489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M37W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2,314,185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84749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Mo18w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2,519,817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685717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MS71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2,982,104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28372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NC350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2,209,862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48092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NC358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3,010,853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074766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OH43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3,838,049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35501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OH7B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3,093,792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717099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3,024,603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80272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TX303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2,894,359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08663"/>
                  </a:ext>
                </a:extLst>
              </a:tr>
              <a:tr h="1848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Tzi8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2,869,114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9266"/>
                  </a:ext>
                </a:extLst>
              </a:tr>
              <a:tr h="3065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907" marR="6907" marT="6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71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B1952-0251-4F79-B653-B37A597246CB}"/>
              </a:ext>
            </a:extLst>
          </p:cNvPr>
          <p:cNvSpPr/>
          <p:nvPr/>
        </p:nvSpPr>
        <p:spPr>
          <a:xfrm>
            <a:off x="491988" y="526191"/>
            <a:ext cx="51854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2. Distance matrix of 131 RFL sequences from </a:t>
            </a:r>
            <a:r>
              <a:rPr lang="en-US" sz="1400" dirty="0" err="1"/>
              <a:t>DNAdist</a:t>
            </a:r>
            <a:r>
              <a:rPr lang="en-US" sz="1400" dirty="0"/>
              <a:t> under the Jukes-Cantor model of nucleotide substitution. The darkest green has a distance of 0, indicating no sequence differences between the pairs. The darkest red pairs have a distance value of 0.059 or less. The sequences were separated into gene groups by sequence similarity and </a:t>
            </a:r>
            <a:r>
              <a:rPr lang="en-US" sz="1400" dirty="0" err="1"/>
              <a:t>PPRCode</a:t>
            </a:r>
            <a:r>
              <a:rPr lang="en-US" sz="1400" dirty="0"/>
              <a:t>. Sequences were considered to be the same gene if the distance was &lt; 0.004.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4F1C7-066C-403B-AAD1-D3701BA11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28" y="877685"/>
            <a:ext cx="5010150" cy="5019675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DD96AB-F152-4D34-B2C2-A154BA57BAB4}"/>
              </a:ext>
            </a:extLst>
          </p:cNvPr>
          <p:cNvSpPr txBox="1"/>
          <p:nvPr/>
        </p:nvSpPr>
        <p:spPr>
          <a:xfrm>
            <a:off x="4922025" y="2020939"/>
            <a:ext cx="157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PPR repeat deleted in sequence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41940A4-4E68-4DE1-B7B6-2BC9CFF63261}"/>
              </a:ext>
            </a:extLst>
          </p:cNvPr>
          <p:cNvSpPr/>
          <p:nvPr/>
        </p:nvSpPr>
        <p:spPr>
          <a:xfrm>
            <a:off x="6454590" y="2043952"/>
            <a:ext cx="304800" cy="4661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E3D7AB3-A8DF-45A8-953E-DE0550B7E138}"/>
              </a:ext>
            </a:extLst>
          </p:cNvPr>
          <p:cNvSpPr/>
          <p:nvPr/>
        </p:nvSpPr>
        <p:spPr>
          <a:xfrm>
            <a:off x="6291618" y="5580997"/>
            <a:ext cx="292626" cy="2465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07A89-1CA4-42F3-9A2D-46AC4299DB5C}"/>
              </a:ext>
            </a:extLst>
          </p:cNvPr>
          <p:cNvSpPr txBox="1"/>
          <p:nvPr/>
        </p:nvSpPr>
        <p:spPr>
          <a:xfrm>
            <a:off x="4763069" y="5435154"/>
            <a:ext cx="173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N-terminus extended by 935 aa (transposon)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8E3360F-E4A9-41D5-87EE-87AF7BCF13CA}"/>
              </a:ext>
            </a:extLst>
          </p:cNvPr>
          <p:cNvSpPr/>
          <p:nvPr/>
        </p:nvSpPr>
        <p:spPr>
          <a:xfrm>
            <a:off x="6469039" y="2564842"/>
            <a:ext cx="306273" cy="15704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36511-E67F-402B-A40E-049090661F27}"/>
              </a:ext>
            </a:extLst>
          </p:cNvPr>
          <p:cNvSpPr txBox="1"/>
          <p:nvPr/>
        </p:nvSpPr>
        <p:spPr>
          <a:xfrm>
            <a:off x="4640239" y="3074091"/>
            <a:ext cx="182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Two separate paralogous gene groups but both have same </a:t>
            </a:r>
            <a:r>
              <a:rPr lang="en-US" sz="1200" dirty="0" err="1"/>
              <a:t>PPRCode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9FE8F-A5B3-4955-AB13-F802DC1ED0A5}"/>
              </a:ext>
            </a:extLst>
          </p:cNvPr>
          <p:cNvCxnSpPr/>
          <p:nvPr/>
        </p:nvCxnSpPr>
        <p:spPr>
          <a:xfrm>
            <a:off x="6114197" y="2538484"/>
            <a:ext cx="655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61EBDC-91B7-42B0-98E9-38552662ECEF}"/>
              </a:ext>
            </a:extLst>
          </p:cNvPr>
          <p:cNvSpPr txBox="1"/>
          <p:nvPr/>
        </p:nvSpPr>
        <p:spPr>
          <a:xfrm>
            <a:off x="5429266" y="2402006"/>
            <a:ext cx="84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Singleton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B0892CC-821A-45F9-82E7-E0DDC17F2C5F}"/>
              </a:ext>
            </a:extLst>
          </p:cNvPr>
          <p:cNvSpPr/>
          <p:nvPr/>
        </p:nvSpPr>
        <p:spPr>
          <a:xfrm>
            <a:off x="6414448" y="4503760"/>
            <a:ext cx="423080" cy="13238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5E8C4-D268-47B7-BB65-0EF653DD99D9}"/>
              </a:ext>
            </a:extLst>
          </p:cNvPr>
          <p:cNvSpPr txBox="1"/>
          <p:nvPr/>
        </p:nvSpPr>
        <p:spPr>
          <a:xfrm>
            <a:off x="4860878" y="4918812"/>
            <a:ext cx="173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 </a:t>
            </a:r>
            <a:r>
              <a:rPr lang="en-US" sz="1200" dirty="0" err="1"/>
              <a:t>PPRCode</a:t>
            </a:r>
            <a:r>
              <a:rPr lang="en-US" sz="1200" dirty="0"/>
              <a:t>; lines have 1 or 2 copies of gene</a:t>
            </a:r>
          </a:p>
        </p:txBody>
      </p:sp>
    </p:spTree>
    <p:extLst>
      <p:ext uri="{BB962C8B-B14F-4D97-AF65-F5344CB8AC3E}">
        <p14:creationId xmlns:p14="http://schemas.microsoft.com/office/powerpoint/2010/main" val="13836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0D8486-05F6-47C7-AC67-5ABC211F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06" y="0"/>
            <a:ext cx="7493955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E4203E-12A4-42B2-B8E8-5CB26248A402}"/>
              </a:ext>
            </a:extLst>
          </p:cNvPr>
          <p:cNvSpPr/>
          <p:nvPr/>
        </p:nvSpPr>
        <p:spPr>
          <a:xfrm>
            <a:off x="439087" y="586481"/>
            <a:ext cx="4150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3. Phylogenetic relationships of RFL sequences within chr2 PPR cluster for NAM founder set. The tree was generated with </a:t>
            </a:r>
            <a:r>
              <a:rPr lang="en-US" sz="1600" dirty="0" err="1"/>
              <a:t>MrBayes</a:t>
            </a:r>
            <a:r>
              <a:rPr lang="en-US" sz="1600" dirty="0"/>
              <a:t> 3.2.7 and visualized with </a:t>
            </a:r>
            <a:r>
              <a:rPr lang="en-US" sz="1600" dirty="0" err="1"/>
              <a:t>FigTree</a:t>
            </a:r>
            <a:r>
              <a:rPr lang="en-US" sz="1600" dirty="0"/>
              <a:t> v1.4.4.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8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A537AAB-E25E-4E13-BE0E-CE0BFD69C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908329"/>
              </p:ext>
            </p:extLst>
          </p:nvPr>
        </p:nvGraphicFramePr>
        <p:xfrm>
          <a:off x="5813632" y="3325854"/>
          <a:ext cx="5786439" cy="280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216A47-5E71-4B36-963B-387921179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973389"/>
              </p:ext>
            </p:extLst>
          </p:nvPr>
        </p:nvGraphicFramePr>
        <p:xfrm>
          <a:off x="5763126" y="469232"/>
          <a:ext cx="5715000" cy="2691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B54C31-F73C-46F2-A2E1-948FF883A5FF}"/>
              </a:ext>
            </a:extLst>
          </p:cNvPr>
          <p:cNvSpPr/>
          <p:nvPr/>
        </p:nvSpPr>
        <p:spPr>
          <a:xfrm>
            <a:off x="711604" y="874114"/>
            <a:ext cx="3992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4. Locations of positive selection across the 35 amino acid motifs for the 98 RFLs with 19 repeats. (a) The sum of synonymous and non-synonymous substitutions found with the alignment of RNL sequences. (b) Positively selected sites (P&gt;95%) within in the 35 amino acid motif as predicted by Bayes Empirical Bayes (BEB) probabilities in CODEML.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B9907-D8CD-424E-91F0-0CD4466F83D1}"/>
              </a:ext>
            </a:extLst>
          </p:cNvPr>
          <p:cNvSpPr txBox="1"/>
          <p:nvPr/>
        </p:nvSpPr>
        <p:spPr>
          <a:xfrm>
            <a:off x="5077326" y="529390"/>
            <a:ext cx="4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9CDB6-0142-460C-B8CD-000D47D8D82C}"/>
              </a:ext>
            </a:extLst>
          </p:cNvPr>
          <p:cNvSpPr txBox="1"/>
          <p:nvPr/>
        </p:nvSpPr>
        <p:spPr>
          <a:xfrm>
            <a:off x="5205663" y="3689685"/>
            <a:ext cx="4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8282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4A93BF-F4C2-47DF-B41E-4B08DEA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27066"/>
              </p:ext>
            </p:extLst>
          </p:nvPr>
        </p:nvGraphicFramePr>
        <p:xfrm>
          <a:off x="3693696" y="541421"/>
          <a:ext cx="8145386" cy="5795409"/>
        </p:xfrm>
        <a:graphic>
          <a:graphicData uri="http://schemas.openxmlformats.org/drawingml/2006/table">
            <a:tbl>
              <a:tblPr/>
              <a:tblGrid>
                <a:gridCol w="624754">
                  <a:extLst>
                    <a:ext uri="{9D8B030D-6E8A-4147-A177-3AD203B41FA5}">
                      <a16:colId xmlns:a16="http://schemas.microsoft.com/office/drawing/2014/main" val="316022374"/>
                    </a:ext>
                  </a:extLst>
                </a:gridCol>
                <a:gridCol w="683692">
                  <a:extLst>
                    <a:ext uri="{9D8B030D-6E8A-4147-A177-3AD203B41FA5}">
                      <a16:colId xmlns:a16="http://schemas.microsoft.com/office/drawing/2014/main" val="1342679061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1410165762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2996563099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4001087244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226383676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2427081129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958620199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204141253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3669963831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203845751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860777182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114205195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2039216739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4079116664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1902600057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960315462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3122165873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1752357739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1503375809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1304294333"/>
                    </a:ext>
                  </a:extLst>
                </a:gridCol>
                <a:gridCol w="341847">
                  <a:extLst>
                    <a:ext uri="{9D8B030D-6E8A-4147-A177-3AD203B41FA5}">
                      <a16:colId xmlns:a16="http://schemas.microsoft.com/office/drawing/2014/main" val="3018015168"/>
                    </a:ext>
                  </a:extLst>
                </a:gridCol>
              </a:tblGrid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Members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634066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4824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942365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43001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4110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592104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29990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77002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233660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082285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170353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447874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631980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248704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6776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846255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668885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044225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866850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459973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455186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009279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254408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59887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251953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437388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29202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231173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712146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CQ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63408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319423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593" marR="6593" marT="65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084573"/>
                  </a:ext>
                </a:extLst>
              </a:tr>
              <a:tr h="16858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6358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E160E2-CB9E-42A2-A851-584E81EE3347}"/>
              </a:ext>
            </a:extLst>
          </p:cNvPr>
          <p:cNvSpPr txBox="1"/>
          <p:nvPr/>
        </p:nvSpPr>
        <p:spPr>
          <a:xfrm>
            <a:off x="481263" y="517357"/>
            <a:ext cx="2683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5. High diversity in </a:t>
            </a:r>
          </a:p>
          <a:p>
            <a:r>
              <a:rPr lang="en-US" sz="1400" dirty="0" err="1"/>
              <a:t>PPRCode</a:t>
            </a:r>
            <a:r>
              <a:rPr lang="en-US" sz="1400" dirty="0"/>
              <a:t> showing the 5</a:t>
            </a:r>
            <a:r>
              <a:rPr lang="en-US" sz="1400" baseline="30000" dirty="0"/>
              <a:t>th</a:t>
            </a:r>
            <a:r>
              <a:rPr lang="en-US" sz="1400" dirty="0"/>
              <a:t> and 35</a:t>
            </a:r>
            <a:r>
              <a:rPr lang="en-US" sz="1400" baseline="30000" dirty="0"/>
              <a:t>th</a:t>
            </a:r>
            <a:r>
              <a:rPr lang="en-US" sz="1400" dirty="0"/>
              <a:t> amino acid in each repeat, grouped by similar RFL sequences. </a:t>
            </a:r>
          </a:p>
        </p:txBody>
      </p:sp>
    </p:spTree>
    <p:extLst>
      <p:ext uri="{BB962C8B-B14F-4D97-AF65-F5344CB8AC3E}">
        <p14:creationId xmlns:p14="http://schemas.microsoft.com/office/powerpoint/2010/main" val="306084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D01CD-A350-4B17-9C91-8FACFD9F1887}"/>
              </a:ext>
            </a:extLst>
          </p:cNvPr>
          <p:cNvSpPr txBox="1"/>
          <p:nvPr/>
        </p:nvSpPr>
        <p:spPr>
          <a:xfrm>
            <a:off x="745958" y="300789"/>
            <a:ext cx="554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Supplementary Sequences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3D10A-4C17-4D43-9B1D-970D5A092EA0}"/>
              </a:ext>
            </a:extLst>
          </p:cNvPr>
          <p:cNvSpPr/>
          <p:nvPr/>
        </p:nvSpPr>
        <p:spPr>
          <a:xfrm>
            <a:off x="749969" y="845962"/>
            <a:ext cx="80451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&gt;C01689-3</a:t>
            </a:r>
          </a:p>
          <a:p>
            <a:r>
              <a:rPr lang="en-US" sz="900" dirty="0"/>
              <a:t>TNTGACCATGGTCCCAGAAGAAGCAGAAGACGGCTCCGAGCCCGAGCCCCAGTCCGTGCGCTCCGCCGCGTGCTNTCGACGACGGTCTAGATGCTGCAGCCGCCCAAGAACGCGAGGAGGAGGAGGAGGAGGAGGAGGCTGTGCACGCGATACAGCAGCCNGTGGATGGGACCGAGGAGGAGGAGGAGTTACAGCAGGGCGGGGGCGTGGGCGTGGGCGGGGCTAGTCTGTACCTGGAGGCGGCGGACGATCTGTGGTGGGGAAAGAGGAAAGCGGCTGACGACAATGGCGAGAGAGGCGAACAGNAGGCCGACGCGAGGACGAAGCAGCAGCAGCTCAGCAACGGCGCGCGAGAGAGGCGTGCGCTGGAACAACAGCGCACGGTCGCGCTGGCGCTGGACCAAGCCAGGGCTGCCAACGAGGCGAGGAGCCTCGAGATAAGGAGGAGAGAAGTGGAGCTCAGGANCAAGGAGGTGGATCTGAAGGTGATGCTGGAAGAGGAGAGGATCATGGCCAAGGACACCAGCGCCATGTCCGGGATACAGCAGCAGTACTACAGGATGCTGCAGAACAAGATCATGACTCGNCGGTTCGGTGGCTCATCTTGGATGGAATGAACCGCTAGGCNTTTTGTGTNAATTACTGTGGTGGCTGCATAACAACACTG</a:t>
            </a:r>
          </a:p>
          <a:p>
            <a:r>
              <a:rPr lang="en-US" sz="900" dirty="0"/>
              <a:t>&gt;C00708-1</a:t>
            </a:r>
          </a:p>
          <a:p>
            <a:r>
              <a:rPr lang="en-US" sz="900" dirty="0"/>
              <a:t>ACCAGCGNGGAAGGGGTAGTTCGTGGTTGTTGAACTGCCCCACATCTGATTTAGGATGTGCACCAGCTTGCTGTAACTTNNANNTNGANACNANTCGTATTACCCGCTTTTGGCATAGTGGNGCATCGNTTACTCTGNCAATAGAAAATGATCGAATAAGAGATAGCNTNATTCATTNGGTCGGAAGAATTNTNGATCCATTTCTGTTACTGGAAAGCTGAACCTTTTGTGTGTTACTCTCATCTACTACTTGAAATGGTCTGGGAGGCTATCTATTTTTGTGTTATGCATTCTGCTAGGGNGGNATTTTCCTTTTCATTNAACCCGATCTGCCAACTGCATGGAACCTGAAAACCTACTGATACATACATTTGCTAATTGCTTGACACTCCATGTTAAGTAGCTATCNGATTAACTTGAGTATTCATATATGCCGATATGCGGNTTNCGTTTGGACAGACTACTTCAAGGCGCCTNGCTGACAGGAAGACCGCAAAGTTCCAGAANAACATCACCAGGAGGGGTTCTGTGCCTGAAACCACTGTCAAGAAGGGAAATGACTACCCTGTTGGCCCTCTAGTGCTTGGGTTCTTCATCTTTGTCGTCATTGGATCATGTATGTGCCTCTGCCTTCTGACCC</a:t>
            </a:r>
          </a:p>
        </p:txBody>
      </p:sp>
    </p:spTree>
    <p:extLst>
      <p:ext uri="{BB962C8B-B14F-4D97-AF65-F5344CB8AC3E}">
        <p14:creationId xmlns:p14="http://schemas.microsoft.com/office/powerpoint/2010/main" val="366576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11186</TotalTime>
  <Words>1247</Words>
  <Application>Microsoft Office PowerPoint</Application>
  <PresentationFormat>Widescreen</PresentationFormat>
  <Paragraphs>832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Interspecific Diversity of a Restorer of Fertility PPR Gene Cluster within the Maize NAM Founders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Jaqueth, Jennifer</dc:creator>
  <cp:lastModifiedBy>Jaqueth, Jennifer</cp:lastModifiedBy>
  <cp:revision>70</cp:revision>
  <dcterms:created xsi:type="dcterms:W3CDTF">2020-04-03T19:51:34Z</dcterms:created>
  <dcterms:modified xsi:type="dcterms:W3CDTF">2020-04-16T17:45:42Z</dcterms:modified>
</cp:coreProperties>
</file>