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tr-TR" sz="4800" dirty="0" smtClean="0">
                <a:solidFill>
                  <a:schemeClr val="bg1"/>
                </a:solidFill>
              </a:rPr>
              <a:t>MMOT223 – Yapay Zeka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Minimum Yolun Bulunması – Proje Sunumu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8152" y="5193348"/>
            <a:ext cx="4771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3200" dirty="0" smtClean="0">
                <a:solidFill>
                  <a:schemeClr val="bg1"/>
                </a:solidFill>
                <a:latin typeface="+mj-lt"/>
              </a:rPr>
              <a:t>18MY93020</a:t>
            </a:r>
          </a:p>
          <a:p>
            <a:pPr algn="r"/>
            <a:r>
              <a:rPr lang="tr-TR" sz="3200" dirty="0" smtClean="0">
                <a:solidFill>
                  <a:schemeClr val="bg1"/>
                </a:solidFill>
                <a:latin typeface="+mj-lt"/>
              </a:rPr>
              <a:t>Yunus Berk KAYNAK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Minimum Yolun Bulunması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69093" cy="427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tr-TR" sz="1600" dirty="0"/>
              <a:t>Floyd-Warshall </a:t>
            </a:r>
            <a:r>
              <a:rPr lang="tr-TR" sz="1600" dirty="0" smtClean="0"/>
              <a:t>algoritması</a:t>
            </a:r>
            <a:r>
              <a:rPr lang="en-GB" sz="1600" dirty="0"/>
              <a:t> </a:t>
            </a:r>
            <a:r>
              <a:rPr lang="en-GB" sz="1600" b="1" dirty="0"/>
              <a:t>Graph</a:t>
            </a:r>
            <a:r>
              <a:rPr lang="en-GB" sz="1600" dirty="0"/>
              <a:t> </a:t>
            </a:r>
            <a:r>
              <a:rPr lang="en-GB" sz="1600" dirty="0" err="1" smtClean="0"/>
              <a:t>yapılarında</a:t>
            </a:r>
            <a:r>
              <a:rPr lang="en-GB" sz="1600" dirty="0" smtClean="0"/>
              <a:t> </a:t>
            </a:r>
            <a:r>
              <a:rPr lang="en-GB" sz="1600" dirty="0" err="1"/>
              <a:t>boğumlar</a:t>
            </a:r>
            <a:r>
              <a:rPr lang="en-GB" sz="1600" dirty="0"/>
              <a:t> </a:t>
            </a:r>
            <a:r>
              <a:rPr lang="en-GB" sz="1600" dirty="0" err="1" smtClean="0"/>
              <a:t>arasında</a:t>
            </a:r>
            <a:r>
              <a:rPr lang="tr-TR" sz="1600" dirty="0" smtClean="0"/>
              <a:t> </a:t>
            </a:r>
            <a:r>
              <a:rPr lang="en-GB" sz="1600" dirty="0" err="1" smtClean="0"/>
              <a:t>ki</a:t>
            </a:r>
            <a:r>
              <a:rPr lang="en-GB" sz="1600" dirty="0" smtClean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kısa</a:t>
            </a:r>
            <a:r>
              <a:rPr lang="en-GB" sz="1600" dirty="0"/>
              <a:t> </a:t>
            </a:r>
            <a:r>
              <a:rPr lang="en-GB" sz="1600" dirty="0" err="1"/>
              <a:t>yolların</a:t>
            </a:r>
            <a:r>
              <a:rPr lang="en-GB" sz="1600" dirty="0"/>
              <a:t> </a:t>
            </a:r>
            <a:r>
              <a:rPr lang="en-GB" sz="1600" dirty="0" err="1"/>
              <a:t>bulunmasında</a:t>
            </a:r>
            <a:r>
              <a:rPr lang="en-GB" sz="1600" dirty="0"/>
              <a:t> </a:t>
            </a:r>
            <a:r>
              <a:rPr lang="en-GB" sz="1600" dirty="0" err="1" smtClean="0"/>
              <a:t>kullanılmaktadır</a:t>
            </a:r>
            <a:r>
              <a:rPr lang="tr-TR" sz="1600" dirty="0" smtClean="0"/>
              <a:t>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Örnek olarak; Dinamik Sistemler, Ağ yolları ‘dır. 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0" y="1524707"/>
            <a:ext cx="3080290" cy="29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Minimum Yolun Bulunması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69093" cy="427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GB" sz="1400" dirty="0">
                <a:latin typeface="+mj-lt"/>
              </a:rPr>
              <a:t>Biz </a:t>
            </a:r>
            <a:r>
              <a:rPr lang="en-GB" sz="1400" dirty="0" err="1">
                <a:latin typeface="+mj-lt"/>
              </a:rPr>
              <a:t>evimizde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oturuyoruz</a:t>
            </a:r>
            <a:r>
              <a:rPr lang="tr-TR" sz="1400" dirty="0" smtClean="0">
                <a:latin typeface="+mj-lt"/>
              </a:rPr>
              <a:t>, </a:t>
            </a:r>
            <a:r>
              <a:rPr lang="en-GB" sz="1400" dirty="0" err="1" smtClean="0">
                <a:latin typeface="+mj-lt"/>
              </a:rPr>
              <a:t>Haldun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Taner</a:t>
            </a:r>
            <a:r>
              <a:rPr lang="en-GB" sz="1400" dirty="0">
                <a:latin typeface="+mj-lt"/>
              </a:rPr>
              <a:t> </a:t>
            </a:r>
            <a:r>
              <a:rPr lang="tr-TR" sz="1400" dirty="0" smtClean="0">
                <a:latin typeface="+mj-lt"/>
              </a:rPr>
              <a:t>‘e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gideceğiz</a:t>
            </a:r>
            <a:r>
              <a:rPr lang="en-GB" sz="1400" dirty="0">
                <a:latin typeface="+mj-lt"/>
              </a:rPr>
              <a:t>. </a:t>
            </a:r>
            <a:r>
              <a:rPr lang="en-GB" sz="1400" dirty="0" smtClean="0">
                <a:latin typeface="+mj-lt"/>
              </a:rPr>
              <a:t>Normal</a:t>
            </a:r>
            <a:r>
              <a:rPr lang="tr-TR" sz="1400" dirty="0" smtClean="0">
                <a:latin typeface="+mj-lt"/>
              </a:rPr>
              <a:t>de </a:t>
            </a:r>
            <a:r>
              <a:rPr lang="en-GB" sz="1400" dirty="0" err="1" smtClean="0">
                <a:latin typeface="+mj-lt"/>
              </a:rPr>
              <a:t>direkt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bir</a:t>
            </a:r>
            <a:r>
              <a:rPr lang="en-GB" sz="1400" dirty="0">
                <a:latin typeface="+mj-lt"/>
              </a:rPr>
              <a:t> </a:t>
            </a:r>
            <a:r>
              <a:rPr lang="tr-TR" sz="1400" dirty="0" smtClean="0">
                <a:latin typeface="+mj-lt"/>
              </a:rPr>
              <a:t>yol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kullanırsak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u="sng" dirty="0">
                <a:latin typeface="+mj-lt"/>
              </a:rPr>
              <a:t>5 km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yol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gitmemiz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gerekiyor</a:t>
            </a:r>
            <a:r>
              <a:rPr lang="en-GB" sz="1400" dirty="0">
                <a:latin typeface="+mj-lt"/>
              </a:rPr>
              <a:t>. </a:t>
            </a:r>
            <a:r>
              <a:rPr lang="tr-TR" sz="1400" dirty="0" smtClean="0">
                <a:latin typeface="+mj-lt"/>
              </a:rPr>
              <a:t>Ama </a:t>
            </a:r>
            <a:r>
              <a:rPr lang="en-GB" sz="1400" dirty="0" err="1" smtClean="0">
                <a:latin typeface="+mj-lt"/>
              </a:rPr>
              <a:t>önce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u="sng" dirty="0" err="1">
                <a:latin typeface="+mj-lt"/>
              </a:rPr>
              <a:t>Capitol</a:t>
            </a:r>
            <a:r>
              <a:rPr lang="en-GB" sz="1400" dirty="0" err="1">
                <a:latin typeface="+mj-lt"/>
              </a:rPr>
              <a:t>'e</a:t>
            </a:r>
            <a:r>
              <a:rPr lang="en-GB" sz="1400" dirty="0">
                <a:latin typeface="+mj-lt"/>
              </a:rPr>
              <a:t>, </a:t>
            </a:r>
            <a:r>
              <a:rPr lang="en-GB" sz="1400" dirty="0" err="1">
                <a:latin typeface="+mj-lt"/>
              </a:rPr>
              <a:t>oradan</a:t>
            </a:r>
            <a:r>
              <a:rPr lang="en-GB" sz="1400" dirty="0">
                <a:latin typeface="+mj-lt"/>
              </a:rPr>
              <a:t> Burhan </a:t>
            </a:r>
            <a:r>
              <a:rPr lang="en-GB" sz="1400" dirty="0" err="1">
                <a:latin typeface="+mj-lt"/>
              </a:rPr>
              <a:t>Felek'e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ve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oradan</a:t>
            </a:r>
            <a:r>
              <a:rPr lang="tr-TR" sz="1400" dirty="0" smtClean="0"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da </a:t>
            </a:r>
            <a:r>
              <a:rPr lang="en-GB" sz="1400" dirty="0" err="1">
                <a:latin typeface="+mj-lt"/>
              </a:rPr>
              <a:t>Haldun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Taner</a:t>
            </a:r>
            <a:r>
              <a:rPr lang="tr-TR" sz="1400" dirty="0" smtClean="0"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'e </a:t>
            </a:r>
            <a:r>
              <a:rPr lang="en-GB" sz="1400" dirty="0" err="1">
                <a:latin typeface="+mj-lt"/>
              </a:rPr>
              <a:t>geçersek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toplamda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u="sng" dirty="0">
                <a:latin typeface="+mj-lt"/>
              </a:rPr>
              <a:t>4 km </a:t>
            </a:r>
            <a:r>
              <a:rPr lang="en-GB" sz="1400" dirty="0" err="1">
                <a:latin typeface="+mj-lt"/>
              </a:rPr>
              <a:t>yol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katediyoruz</a:t>
            </a:r>
            <a:r>
              <a:rPr lang="en-GB" sz="1400" dirty="0" smtClean="0">
                <a:latin typeface="+mj-lt"/>
              </a:rPr>
              <a:t>.</a:t>
            </a:r>
            <a:endParaRPr lang="tr-TR" sz="1400" dirty="0" smtClean="0">
              <a:latin typeface="+mj-lt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tr-TR" sz="1400" dirty="0">
              <a:latin typeface="+mj-lt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tr-TR" sz="1400" dirty="0" smtClean="0">
                <a:latin typeface="+mj-lt"/>
                <a:cs typeface="Segoe UI" panose="020B0502040204020203" pitchFamily="34" charset="0"/>
              </a:rPr>
              <a:t>Böylelikle </a:t>
            </a:r>
            <a:r>
              <a:rPr lang="tr-TR" sz="1400" b="1" dirty="0" smtClean="0">
                <a:latin typeface="+mj-lt"/>
                <a:cs typeface="Segoe UI" panose="020B0502040204020203" pitchFamily="34" charset="0"/>
              </a:rPr>
              <a:t>1 km </a:t>
            </a:r>
            <a:r>
              <a:rPr lang="tr-TR" sz="1400" dirty="0" smtClean="0">
                <a:latin typeface="+mj-lt"/>
                <a:cs typeface="Segoe UI" panose="020B0502040204020203" pitchFamily="34" charset="0"/>
              </a:rPr>
              <a:t>kazanımız oluyor.</a:t>
            </a:r>
            <a:endParaRPr lang="en-US" sz="1800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0" y="1524707"/>
            <a:ext cx="3080290" cy="2951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2" y="1524707"/>
            <a:ext cx="4610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Minimum Yolun Bulunması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69093" cy="427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0" y="1524707"/>
            <a:ext cx="3080290" cy="2951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2" y="1524707"/>
            <a:ext cx="4610100" cy="3733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02" y="1600504"/>
            <a:ext cx="4777800" cy="365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22" y="2414879"/>
            <a:ext cx="2705668" cy="20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Minimum Yolun Bulunması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69093" cy="427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050" name="Picture 2" descr="https://lh6.googleusercontent.com/mNjMI16cOyoxfxcqcHWg5G34HuMLJTUc_WTKkFHlyIQquRiiNV2jMdRL1WPFk4kdcZI8r9lleTn-tACsgKtnBI5EKpiRzlm8wyRS-LAGTGElJrcboFU9Hu0mwGHTBV-2GQCRGl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6" y="2654329"/>
            <a:ext cx="37338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lQSr-or7TGLBo67NAGohBAunPWzydkoPZ1LePZrxdfVAxruW-Ekh19ET8MAp_DWUX-Z58iV-SdpyL9JMXLkv2ewJiY_WLeOavcVh0T9gkXhvmG_EDeatfXpAEDSUmMwBkYPTjtA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6" y="1524707"/>
            <a:ext cx="7199753" cy="33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435" y="1311953"/>
            <a:ext cx="7546428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PrepareFirstState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 =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[6][]{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[6],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[6],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[6],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[6],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[6],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[6]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matrix[0][0]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matrix[0][1] = 5;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matrix[0][2]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matrix[0][3]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matrix[0][4] = 16;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matrix[0][5] = 8;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matrix[1][0] = 5;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matrix[1][1]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matrix[1][2] = 1;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matrix[1][3]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matrix[1][4]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matrix[1][5] = 2</a:t>
            </a:r>
            <a:r>
              <a:rPr kumimoji="0" lang="tr-T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18841" y="1311953"/>
            <a:ext cx="4782207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matrix[2][0]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matrix[2][1] = 1;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matrix[2][2]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matrix[2][3] = 1;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matrix[2][4]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matrix[2][5] = 6;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matrix[3][0]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matrix[3][1]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matrix[3][2] = 1;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matrix[3][3]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matrix[3][4] = 4;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matrix[3][5] = 5;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matrix[4][0] = 16;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matrix[4][1]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matrix[4][2] =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.PositiveInfinity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matrix[4][3] = 4;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matrix[4][4]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matrix[4][5] = 4;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[5][0] = 8;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matrix[5][1] = 2;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matrix[5][2] = 6;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matrix[5][3] = 5;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matrix[5][4] = 4;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matrix[5][5] = 0;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 Önemli Fonksiyon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145" y="5659976"/>
            <a:ext cx="495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+mj-lt"/>
              </a:rPr>
              <a:t>Y</a:t>
            </a:r>
            <a:r>
              <a:rPr lang="en-GB" sz="1600" dirty="0" err="1" smtClean="0">
                <a:latin typeface="+mj-lt"/>
              </a:rPr>
              <a:t>akınlık</a:t>
            </a:r>
            <a:r>
              <a:rPr lang="en-GB" sz="1600" dirty="0" smtClean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matrisinin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birinci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versiyonunu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hazırlayan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basit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>
                <a:latin typeface="+mj-lt"/>
              </a:rPr>
              <a:t>bir</a:t>
            </a:r>
            <a:r>
              <a:rPr lang="en-GB" sz="1600" dirty="0">
                <a:latin typeface="+mj-lt"/>
              </a:rPr>
              <a:t> </a:t>
            </a:r>
            <a:r>
              <a:rPr lang="en-GB" sz="1600" dirty="0" err="1" smtClean="0">
                <a:latin typeface="+mj-lt"/>
              </a:rPr>
              <a:t>metod</a:t>
            </a:r>
            <a:r>
              <a:rPr lang="tr-TR" sz="1600" dirty="0" smtClean="0">
                <a:latin typeface="+mj-lt"/>
              </a:rPr>
              <a:t>. Tablodakileri giriyoruz.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 Önemli Fonksiyon - Çözüm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472" y="2035429"/>
            <a:ext cx="1021112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Solve(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matrix.Count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0; j &lt; size;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0; k &lt; size; k++)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matrix[j][k]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(matrix[j][k], matrix[j][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matrix[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 Önemli Fonksiyon - Yazdırma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102935"/>
            <a:ext cx="9353517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Dump(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matrix)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matrix.Count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0; j &lt; size;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"{0}\t"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matrix[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AFİŞ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84" y="1755227"/>
            <a:ext cx="2998145" cy="42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9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1495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WelcomeDoc</vt:lpstr>
      <vt:lpstr>MMOT223 – Yapay Zeka </vt:lpstr>
      <vt:lpstr>Minimum Yolun Bulunması</vt:lpstr>
      <vt:lpstr>Minimum Yolun Bulunması</vt:lpstr>
      <vt:lpstr>Minimum Yolun Bulunması</vt:lpstr>
      <vt:lpstr>Minimum Yolun Bulunması</vt:lpstr>
      <vt:lpstr>3 Önemli Fonksiyon</vt:lpstr>
      <vt:lpstr>3 Önemli Fonksiyon - Çözüm</vt:lpstr>
      <vt:lpstr>3 Önemli Fonksiyon - Yazdırma</vt:lpstr>
      <vt:lpstr>AFİŞ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2020-04-28T04:25:53Z</dcterms:created>
  <dcterms:modified xsi:type="dcterms:W3CDTF">2020-04-28T08:18:14Z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