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6377"/>
  </p:normalViewPr>
  <p:slideViewPr>
    <p:cSldViewPr snapToGrid="0" snapToObjects="1">
      <p:cViewPr>
        <p:scale>
          <a:sx n="165" d="100"/>
          <a:sy n="165" d="100"/>
        </p:scale>
        <p:origin x="264" y="-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7B4D-3A8F-7C40-9092-F0C6B8448DC3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DE35-71ED-1A43-A3B8-C8CCD53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7B4D-3A8F-7C40-9092-F0C6B8448DC3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DE35-71ED-1A43-A3B8-C8CCD53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1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7B4D-3A8F-7C40-9092-F0C6B8448DC3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DE35-71ED-1A43-A3B8-C8CCD53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8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7B4D-3A8F-7C40-9092-F0C6B8448DC3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DE35-71ED-1A43-A3B8-C8CCD53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0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7B4D-3A8F-7C40-9092-F0C6B8448DC3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DE35-71ED-1A43-A3B8-C8CCD53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3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7B4D-3A8F-7C40-9092-F0C6B8448DC3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DE35-71ED-1A43-A3B8-C8CCD53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7B4D-3A8F-7C40-9092-F0C6B8448DC3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DE35-71ED-1A43-A3B8-C8CCD53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7B4D-3A8F-7C40-9092-F0C6B8448DC3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DE35-71ED-1A43-A3B8-C8CCD53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7B4D-3A8F-7C40-9092-F0C6B8448DC3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DE35-71ED-1A43-A3B8-C8CCD53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0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7B4D-3A8F-7C40-9092-F0C6B8448DC3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DE35-71ED-1A43-A3B8-C8CCD53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7B4D-3A8F-7C40-9092-F0C6B8448DC3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DE35-71ED-1A43-A3B8-C8CCD53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3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7B4D-3A8F-7C40-9092-F0C6B8448DC3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1DE35-71ED-1A43-A3B8-C8CCD53E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951" y="3703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Is the hnRNP A2/B1 protein required for lncRNA-mediated gene silencing?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 rot="21376600">
            <a:off x="1632592" y="3659077"/>
            <a:ext cx="683208" cy="298946"/>
            <a:chOff x="2362224" y="5263220"/>
            <a:chExt cx="683208" cy="437445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362224" y="5263220"/>
              <a:ext cx="353872" cy="43744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691560" y="5263220"/>
              <a:ext cx="353872" cy="43744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14624" y="5263220"/>
              <a:ext cx="353872" cy="43744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990234" y="4842225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Silencing of target gene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0800000" flipH="1">
            <a:off x="6074642" y="4636099"/>
            <a:ext cx="80370" cy="178882"/>
          </a:xfrm>
          <a:prstGeom prst="line">
            <a:avLst/>
          </a:prstGeom>
          <a:solidFill>
            <a:srgbClr val="000000"/>
          </a:solidFill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 rot="6036091">
            <a:off x="2899769" y="1701324"/>
            <a:ext cx="1277892" cy="3224222"/>
          </a:xfrm>
          <a:custGeom>
            <a:avLst/>
            <a:gdLst>
              <a:gd name="connsiteX0" fmla="*/ 935294 w 935294"/>
              <a:gd name="connsiteY0" fmla="*/ 1856619 h 1856619"/>
              <a:gd name="connsiteX1" fmla="*/ 300294 w 935294"/>
              <a:gd name="connsiteY1" fmla="*/ 1602619 h 1856619"/>
              <a:gd name="connsiteX2" fmla="*/ 505913 w 935294"/>
              <a:gd name="connsiteY2" fmla="*/ 1022048 h 1856619"/>
              <a:gd name="connsiteX3" fmla="*/ 10008 w 935294"/>
              <a:gd name="connsiteY3" fmla="*/ 556381 h 1856619"/>
              <a:gd name="connsiteX4" fmla="*/ 161199 w 935294"/>
              <a:gd name="connsiteY4" fmla="*/ 0 h 1856619"/>
              <a:gd name="connsiteX0" fmla="*/ 758673 w 758673"/>
              <a:gd name="connsiteY0" fmla="*/ 2723558 h 2723558"/>
              <a:gd name="connsiteX1" fmla="*/ 300294 w 758673"/>
              <a:gd name="connsiteY1" fmla="*/ 1602619 h 2723558"/>
              <a:gd name="connsiteX2" fmla="*/ 505913 w 758673"/>
              <a:gd name="connsiteY2" fmla="*/ 1022048 h 2723558"/>
              <a:gd name="connsiteX3" fmla="*/ 10008 w 758673"/>
              <a:gd name="connsiteY3" fmla="*/ 556381 h 2723558"/>
              <a:gd name="connsiteX4" fmla="*/ 161199 w 758673"/>
              <a:gd name="connsiteY4" fmla="*/ 0 h 2723558"/>
              <a:gd name="connsiteX0" fmla="*/ 1205230 w 1205230"/>
              <a:gd name="connsiteY0" fmla="*/ 2428018 h 2428018"/>
              <a:gd name="connsiteX1" fmla="*/ 746851 w 1205230"/>
              <a:gd name="connsiteY1" fmla="*/ 1307079 h 2428018"/>
              <a:gd name="connsiteX2" fmla="*/ 952470 w 1205230"/>
              <a:gd name="connsiteY2" fmla="*/ 726508 h 2428018"/>
              <a:gd name="connsiteX3" fmla="*/ 456565 w 1205230"/>
              <a:gd name="connsiteY3" fmla="*/ 260841 h 2428018"/>
              <a:gd name="connsiteX4" fmla="*/ 0 w 1205230"/>
              <a:gd name="connsiteY4" fmla="*/ 0 h 2428018"/>
              <a:gd name="connsiteX0" fmla="*/ 1205230 w 1205230"/>
              <a:gd name="connsiteY0" fmla="*/ 2566307 h 2566307"/>
              <a:gd name="connsiteX1" fmla="*/ 746851 w 1205230"/>
              <a:gd name="connsiteY1" fmla="*/ 1445368 h 2566307"/>
              <a:gd name="connsiteX2" fmla="*/ 952470 w 1205230"/>
              <a:gd name="connsiteY2" fmla="*/ 864797 h 2566307"/>
              <a:gd name="connsiteX3" fmla="*/ 620711 w 1205230"/>
              <a:gd name="connsiteY3" fmla="*/ 59582 h 2566307"/>
              <a:gd name="connsiteX4" fmla="*/ 0 w 1205230"/>
              <a:gd name="connsiteY4" fmla="*/ 138289 h 2566307"/>
              <a:gd name="connsiteX0" fmla="*/ 1205230 w 1205230"/>
              <a:gd name="connsiteY0" fmla="*/ 2566307 h 2566307"/>
              <a:gd name="connsiteX1" fmla="*/ 1081134 w 1205230"/>
              <a:gd name="connsiteY1" fmla="*/ 1687164 h 2566307"/>
              <a:gd name="connsiteX2" fmla="*/ 952470 w 1205230"/>
              <a:gd name="connsiteY2" fmla="*/ 864797 h 2566307"/>
              <a:gd name="connsiteX3" fmla="*/ 620711 w 1205230"/>
              <a:gd name="connsiteY3" fmla="*/ 59582 h 2566307"/>
              <a:gd name="connsiteX4" fmla="*/ 0 w 1205230"/>
              <a:gd name="connsiteY4" fmla="*/ 138289 h 2566307"/>
              <a:gd name="connsiteX0" fmla="*/ 1143693 w 1143693"/>
              <a:gd name="connsiteY0" fmla="*/ 2177491 h 2177491"/>
              <a:gd name="connsiteX1" fmla="*/ 1081134 w 1143693"/>
              <a:gd name="connsiteY1" fmla="*/ 1687164 h 2177491"/>
              <a:gd name="connsiteX2" fmla="*/ 952470 w 1143693"/>
              <a:gd name="connsiteY2" fmla="*/ 864797 h 2177491"/>
              <a:gd name="connsiteX3" fmla="*/ 620711 w 1143693"/>
              <a:gd name="connsiteY3" fmla="*/ 59582 h 2177491"/>
              <a:gd name="connsiteX4" fmla="*/ 0 w 1143693"/>
              <a:gd name="connsiteY4" fmla="*/ 138289 h 2177491"/>
              <a:gd name="connsiteX0" fmla="*/ 1143693 w 1143693"/>
              <a:gd name="connsiteY0" fmla="*/ 2560551 h 2560551"/>
              <a:gd name="connsiteX1" fmla="*/ 1081134 w 1143693"/>
              <a:gd name="connsiteY1" fmla="*/ 2070224 h 2560551"/>
              <a:gd name="connsiteX2" fmla="*/ 952470 w 1143693"/>
              <a:gd name="connsiteY2" fmla="*/ 1247857 h 2560551"/>
              <a:gd name="connsiteX3" fmla="*/ 724188 w 1143693"/>
              <a:gd name="connsiteY3" fmla="*/ 27956 h 2560551"/>
              <a:gd name="connsiteX4" fmla="*/ 0 w 1143693"/>
              <a:gd name="connsiteY4" fmla="*/ 521349 h 2560551"/>
              <a:gd name="connsiteX0" fmla="*/ 1143693 w 1143693"/>
              <a:gd name="connsiteY0" fmla="*/ 2560551 h 2560551"/>
              <a:gd name="connsiteX1" fmla="*/ 1081134 w 1143693"/>
              <a:gd name="connsiteY1" fmla="*/ 2070224 h 2560551"/>
              <a:gd name="connsiteX2" fmla="*/ 721806 w 1143693"/>
              <a:gd name="connsiteY2" fmla="*/ 1295373 h 2560551"/>
              <a:gd name="connsiteX3" fmla="*/ 724188 w 1143693"/>
              <a:gd name="connsiteY3" fmla="*/ 27956 h 2560551"/>
              <a:gd name="connsiteX4" fmla="*/ 0 w 1143693"/>
              <a:gd name="connsiteY4" fmla="*/ 521349 h 2560551"/>
              <a:gd name="connsiteX0" fmla="*/ 829485 w 829485"/>
              <a:gd name="connsiteY0" fmla="*/ 3186935 h 3186935"/>
              <a:gd name="connsiteX1" fmla="*/ 766926 w 829485"/>
              <a:gd name="connsiteY1" fmla="*/ 2696608 h 3186935"/>
              <a:gd name="connsiteX2" fmla="*/ 407598 w 829485"/>
              <a:gd name="connsiteY2" fmla="*/ 1921757 h 3186935"/>
              <a:gd name="connsiteX3" fmla="*/ 409980 w 829485"/>
              <a:gd name="connsiteY3" fmla="*/ 654340 h 3186935"/>
              <a:gd name="connsiteX4" fmla="*/ 0 w 829485"/>
              <a:gd name="connsiteY4" fmla="*/ 0 h 318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485" h="3186935">
                <a:moveTo>
                  <a:pt x="829485" y="3186935"/>
                </a:moveTo>
                <a:cubicBezTo>
                  <a:pt x="547766" y="3129482"/>
                  <a:pt x="837240" y="2907471"/>
                  <a:pt x="766926" y="2696608"/>
                </a:cubicBezTo>
                <a:cubicBezTo>
                  <a:pt x="696612" y="2485745"/>
                  <a:pt x="467089" y="2262135"/>
                  <a:pt x="407598" y="1921757"/>
                </a:cubicBezTo>
                <a:cubicBezTo>
                  <a:pt x="348107" y="1581379"/>
                  <a:pt x="467432" y="824681"/>
                  <a:pt x="409980" y="654340"/>
                </a:cubicBezTo>
                <a:cubicBezTo>
                  <a:pt x="352528" y="483999"/>
                  <a:pt x="0" y="0"/>
                  <a:pt x="0" y="0"/>
                </a:cubicBezTo>
              </a:path>
            </a:pathLst>
          </a:custGeom>
          <a:ln w="3810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60328" y="2463474"/>
            <a:ext cx="2188047" cy="50800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hnRNP A2/B1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991390" y="2866525"/>
            <a:ext cx="175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latin typeface="Arial"/>
                <a:cs typeface="Arial"/>
              </a:rPr>
              <a:t>HOTAIR lncRNA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1206936" y="3922783"/>
            <a:ext cx="3961815" cy="754587"/>
            <a:chOff x="749044" y="3403678"/>
            <a:chExt cx="3499005" cy="455550"/>
          </a:xfrm>
        </p:grpSpPr>
        <p:cxnSp>
          <p:nvCxnSpPr>
            <p:cNvPr id="22" name="Straight Connector 21"/>
            <p:cNvCxnSpPr/>
            <p:nvPr/>
          </p:nvCxnSpPr>
          <p:spPr>
            <a:xfrm rot="10800000" flipH="1" flipV="1">
              <a:off x="749044" y="3594296"/>
              <a:ext cx="3499005" cy="51731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1748414" y="3413381"/>
              <a:ext cx="330285" cy="437372"/>
              <a:chOff x="4049889" y="578556"/>
              <a:chExt cx="931333" cy="1492284"/>
            </a:xfrm>
            <a:solidFill>
              <a:srgbClr val="000000"/>
            </a:solidFill>
          </p:grpSpPr>
          <p:sp>
            <p:nvSpPr>
              <p:cNvPr id="40" name="Can 39"/>
              <p:cNvSpPr/>
              <p:nvPr/>
            </p:nvSpPr>
            <p:spPr>
              <a:xfrm rot="17167944">
                <a:off x="3781778" y="846667"/>
                <a:ext cx="1467555" cy="931333"/>
              </a:xfrm>
              <a:prstGeom prst="can">
                <a:avLst/>
              </a:prstGeom>
              <a:grpFill/>
              <a:ln w="952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rial"/>
                  <a:cs typeface="Arial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H="1">
                <a:off x="4269337" y="607451"/>
                <a:ext cx="407772" cy="1409766"/>
              </a:xfrm>
              <a:prstGeom prst="line">
                <a:avLst/>
              </a:prstGeom>
              <a:grpFill/>
              <a:ln w="952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4506403" y="661074"/>
                <a:ext cx="407772" cy="1409766"/>
              </a:xfrm>
              <a:prstGeom prst="line">
                <a:avLst/>
              </a:prstGeom>
              <a:grpFill/>
              <a:ln w="952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1079012" y="3406140"/>
              <a:ext cx="330285" cy="437372"/>
              <a:chOff x="4134555" y="578556"/>
              <a:chExt cx="931333" cy="1492284"/>
            </a:xfrm>
            <a:solidFill>
              <a:srgbClr val="000000"/>
            </a:solidFill>
          </p:grpSpPr>
          <p:sp>
            <p:nvSpPr>
              <p:cNvPr id="37" name="Can 36"/>
              <p:cNvSpPr/>
              <p:nvPr/>
            </p:nvSpPr>
            <p:spPr>
              <a:xfrm rot="17167944">
                <a:off x="3866444" y="846667"/>
                <a:ext cx="1467555" cy="931333"/>
              </a:xfrm>
              <a:prstGeom prst="can">
                <a:avLst/>
              </a:prstGeom>
              <a:grpFill/>
              <a:ln w="952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rial"/>
                  <a:cs typeface="Arial"/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flipH="1">
                <a:off x="4354003" y="607451"/>
                <a:ext cx="407772" cy="1409766"/>
              </a:xfrm>
              <a:prstGeom prst="line">
                <a:avLst/>
              </a:prstGeom>
              <a:grpFill/>
              <a:ln w="952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4591069" y="661074"/>
                <a:ext cx="407772" cy="1409766"/>
              </a:xfrm>
              <a:prstGeom prst="line">
                <a:avLst/>
              </a:prstGeom>
              <a:grpFill/>
              <a:ln w="952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2386525" y="3421856"/>
              <a:ext cx="330285" cy="437372"/>
              <a:chOff x="4049889" y="578556"/>
              <a:chExt cx="931333" cy="1492284"/>
            </a:xfrm>
            <a:solidFill>
              <a:srgbClr val="000000"/>
            </a:solidFill>
          </p:grpSpPr>
          <p:sp>
            <p:nvSpPr>
              <p:cNvPr id="34" name="Can 33"/>
              <p:cNvSpPr/>
              <p:nvPr/>
            </p:nvSpPr>
            <p:spPr>
              <a:xfrm rot="17167944">
                <a:off x="3781778" y="846667"/>
                <a:ext cx="1467555" cy="931333"/>
              </a:xfrm>
              <a:prstGeom prst="can">
                <a:avLst/>
              </a:prstGeom>
              <a:grpFill/>
              <a:ln w="952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rial"/>
                  <a:cs typeface="Arial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H="1">
                <a:off x="4269337" y="607451"/>
                <a:ext cx="407772" cy="1409766"/>
              </a:xfrm>
              <a:prstGeom prst="line">
                <a:avLst/>
              </a:prstGeom>
              <a:grpFill/>
              <a:ln w="952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403" y="661074"/>
                <a:ext cx="407772" cy="1409766"/>
              </a:xfrm>
              <a:prstGeom prst="line">
                <a:avLst/>
              </a:prstGeom>
              <a:grpFill/>
              <a:ln w="952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3028514" y="3409579"/>
              <a:ext cx="330285" cy="437372"/>
              <a:chOff x="4049889" y="578556"/>
              <a:chExt cx="931333" cy="1492284"/>
            </a:xfrm>
            <a:solidFill>
              <a:srgbClr val="000000"/>
            </a:solidFill>
          </p:grpSpPr>
          <p:sp>
            <p:nvSpPr>
              <p:cNvPr id="31" name="Can 30"/>
              <p:cNvSpPr/>
              <p:nvPr/>
            </p:nvSpPr>
            <p:spPr>
              <a:xfrm rot="17167944">
                <a:off x="3781778" y="846667"/>
                <a:ext cx="1467555" cy="931333"/>
              </a:xfrm>
              <a:prstGeom prst="can">
                <a:avLst/>
              </a:prstGeom>
              <a:grpFill/>
              <a:ln w="952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rial"/>
                  <a:cs typeface="Arial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H="1">
                <a:off x="4269337" y="607451"/>
                <a:ext cx="407772" cy="1409766"/>
              </a:xfrm>
              <a:prstGeom prst="line">
                <a:avLst/>
              </a:prstGeom>
              <a:grpFill/>
              <a:ln w="952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4506403" y="661074"/>
                <a:ext cx="407772" cy="1409766"/>
              </a:xfrm>
              <a:prstGeom prst="line">
                <a:avLst/>
              </a:prstGeom>
              <a:grpFill/>
              <a:ln w="952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3669517" y="3403678"/>
              <a:ext cx="330285" cy="437372"/>
              <a:chOff x="4049889" y="578556"/>
              <a:chExt cx="931333" cy="1492284"/>
            </a:xfrm>
            <a:solidFill>
              <a:srgbClr val="000000"/>
            </a:solidFill>
          </p:grpSpPr>
          <p:sp>
            <p:nvSpPr>
              <p:cNvPr id="28" name="Can 27"/>
              <p:cNvSpPr/>
              <p:nvPr/>
            </p:nvSpPr>
            <p:spPr>
              <a:xfrm rot="17167944">
                <a:off x="3781778" y="846667"/>
                <a:ext cx="1467555" cy="931333"/>
              </a:xfrm>
              <a:prstGeom prst="can">
                <a:avLst/>
              </a:prstGeom>
              <a:grpFill/>
              <a:ln w="952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rial"/>
                  <a:cs typeface="Arial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 flipH="1">
                <a:off x="4269337" y="607451"/>
                <a:ext cx="407772" cy="1409766"/>
              </a:xfrm>
              <a:prstGeom prst="line">
                <a:avLst/>
              </a:prstGeom>
              <a:grpFill/>
              <a:ln w="952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4506403" y="661074"/>
                <a:ext cx="407772" cy="1409766"/>
              </a:xfrm>
              <a:prstGeom prst="line">
                <a:avLst/>
              </a:prstGeom>
              <a:grpFill/>
              <a:ln w="9525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1005066" y="2730560"/>
            <a:ext cx="3455262" cy="1213282"/>
            <a:chOff x="1005066" y="2730560"/>
            <a:chExt cx="3455262" cy="1213282"/>
          </a:xfrm>
        </p:grpSpPr>
        <p:grpSp>
          <p:nvGrpSpPr>
            <p:cNvPr id="4" name="Group 3"/>
            <p:cNvGrpSpPr/>
            <p:nvPr/>
          </p:nvGrpSpPr>
          <p:grpSpPr>
            <a:xfrm>
              <a:off x="3127224" y="3481304"/>
              <a:ext cx="1333104" cy="451928"/>
              <a:chOff x="3095645" y="5157572"/>
              <a:chExt cx="1333104" cy="45192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315944" y="5170623"/>
                <a:ext cx="11128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smtClean="0"/>
                  <a:t>H3K27me3</a:t>
                </a:r>
                <a:endParaRPr lang="en-US" sz="1600" b="1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3095645" y="5157572"/>
                <a:ext cx="182880" cy="451928"/>
                <a:chOff x="931333" y="3965222"/>
                <a:chExt cx="182880" cy="451928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030111" y="4025426"/>
                  <a:ext cx="0" cy="391724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/>
                <p:cNvSpPr/>
                <p:nvPr/>
              </p:nvSpPr>
              <p:spPr>
                <a:xfrm>
                  <a:off x="931333" y="3965222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5" name="Rounded Rectangle 44"/>
            <p:cNvSpPr/>
            <p:nvPr/>
          </p:nvSpPr>
          <p:spPr>
            <a:xfrm>
              <a:off x="1005066" y="2730560"/>
              <a:ext cx="1586033" cy="105541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/>
                <a:t>Polycomb</a:t>
              </a:r>
              <a:r>
                <a:rPr lang="en-US" dirty="0" smtClean="0"/>
                <a:t> 2 Silencing Complex</a:t>
              </a:r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336225" y="3491914"/>
              <a:ext cx="182880" cy="451928"/>
              <a:chOff x="931333" y="3965222"/>
              <a:chExt cx="182880" cy="451928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030111" y="4025426"/>
                <a:ext cx="0" cy="39172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931333" y="396522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Rounded Rectangle 54"/>
          <p:cNvSpPr/>
          <p:nvPr/>
        </p:nvSpPr>
        <p:spPr>
          <a:xfrm>
            <a:off x="7097849" y="1289431"/>
            <a:ext cx="3714664" cy="1262134"/>
          </a:xfrm>
          <a:prstGeom prst="roundRect">
            <a:avLst/>
          </a:prstGeom>
          <a:solidFill>
            <a:schemeClr val="bg1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Knockdown the hnRNP A2/B1 proteins in cancer cells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102933" y="3198027"/>
            <a:ext cx="3714664" cy="1655610"/>
          </a:xfrm>
          <a:prstGeom prst="roundRect">
            <a:avLst/>
          </a:prstGeom>
          <a:solidFill>
            <a:schemeClr val="bg1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Determine if loss of hnRNP A2/B1 results </a:t>
            </a:r>
            <a:r>
              <a:rPr lang="en-US" smtClean="0">
                <a:solidFill>
                  <a:schemeClr val="tx1"/>
                </a:solidFill>
                <a:latin typeface="Arial"/>
                <a:cs typeface="Arial"/>
              </a:rPr>
              <a:t>in loss of HOTAIR-induced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H3K27me3 gene silencing mark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955181" y="2605115"/>
            <a:ext cx="0" cy="604609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092765" y="5500099"/>
            <a:ext cx="3714664" cy="594235"/>
          </a:xfrm>
          <a:prstGeom prst="roundRect">
            <a:avLst/>
          </a:prstGeom>
          <a:solidFill>
            <a:schemeClr val="bg1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ChIP-Seq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for H3K27me3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950097" y="4853637"/>
            <a:ext cx="0" cy="604609"/>
          </a:xfrm>
          <a:prstGeom prst="straightConnector1">
            <a:avLst/>
          </a:prstGeom>
          <a:ln w="381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76624" y="6227618"/>
            <a:ext cx="939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MACS2 failed to call good peaks.  Program is not designed for broad peaks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265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5" grpId="0" animBg="1"/>
      <p:bldP spid="56" grpId="0" animBg="1"/>
      <p:bldP spid="50" grpId="0" animBg="1"/>
      <p:bldP spid="50" grpId="1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204" y="167073"/>
            <a:ext cx="1144945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SICER differential analysis of H3K27me3 </a:t>
            </a:r>
            <a:r>
              <a:rPr lang="en-US" dirty="0" err="1" smtClean="0"/>
              <a:t>ChIP-Seq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83517" y="1422323"/>
            <a:ext cx="2730903" cy="628513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/>
                <a:cs typeface="Arial"/>
              </a:rPr>
              <a:t>ChIP-Seq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H3K27me3 in cells +/- hnRNPA2/B1 and +/- HOTAIR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83517" y="2202099"/>
            <a:ext cx="2730903" cy="628513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Align with Bowtie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Generate bigwigs and </a:t>
            </a:r>
            <a:r>
              <a:rPr lang="en-US" sz="1200" dirty="0" err="1" smtClean="0">
                <a:solidFill>
                  <a:schemeClr val="tx1"/>
                </a:solidFill>
                <a:latin typeface="Arial"/>
                <a:cs typeface="Arial"/>
              </a:rPr>
              <a:t>bedgraph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files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83517" y="2981875"/>
            <a:ext cx="2730903" cy="629605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SICER to identify “islands” of H3K27me3 in each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sample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12940" y="3795624"/>
            <a:ext cx="2730903" cy="646036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Identified 434 HOTAIR-regulated regions ( &gt;2 fold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increased in H3K27me3,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with FDR &lt; 0.01)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48967" y="2050836"/>
            <a:ext cx="0" cy="1512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48967" y="2828219"/>
            <a:ext cx="0" cy="1512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687022" y="1439274"/>
            <a:ext cx="3980979" cy="3677143"/>
            <a:chOff x="6687022" y="1439274"/>
            <a:chExt cx="3980979" cy="3677143"/>
          </a:xfrm>
        </p:grpSpPr>
        <p:pic>
          <p:nvPicPr>
            <p:cNvPr id="17" name="Picture 16" descr="Screen Shot 2015-06-23 at 9.26.01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87022" y="1439274"/>
              <a:ext cx="3980979" cy="2860703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8469489" y="3802426"/>
              <a:ext cx="1257437" cy="1313991"/>
              <a:chOff x="6488288" y="4265973"/>
              <a:chExt cx="1257437" cy="131399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916239" y="5210632"/>
                <a:ext cx="829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Islands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88288" y="4569699"/>
                <a:ext cx="607415" cy="6494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248103" y="4265973"/>
                <a:ext cx="497622" cy="9531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8635097" y="1751776"/>
              <a:ext cx="652417" cy="1354839"/>
              <a:chOff x="6653896" y="2215323"/>
              <a:chExt cx="652417" cy="135483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653896" y="2215323"/>
                <a:ext cx="652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Gaps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6653896" y="2584655"/>
                <a:ext cx="290500" cy="98550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Arrow Connector 26"/>
          <p:cNvCxnSpPr/>
          <p:nvPr/>
        </p:nvCxnSpPr>
        <p:spPr>
          <a:xfrm>
            <a:off x="3943843" y="3611480"/>
            <a:ext cx="0" cy="1512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212940" y="4694453"/>
            <a:ext cx="5539418" cy="499312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/>
                <a:cs typeface="Arial"/>
              </a:rPr>
              <a:t>BedTools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Map to calculate signal at each of these regions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21455" y="3802426"/>
            <a:ext cx="2730903" cy="646036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Identified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~32,000 H3K27me3 regions NOT affected by HOTAIR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22186" y="4448462"/>
            <a:ext cx="0" cy="1512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69557" y="4448944"/>
            <a:ext cx="0" cy="1512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85" y="142386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/>
              <a:t>g</a:t>
            </a:r>
            <a:r>
              <a:rPr lang="en-US" sz="3600" dirty="0" smtClean="0"/>
              <a:t>gplot2 to plot the resulting data:</a:t>
            </a:r>
            <a:endParaRPr lang="en-US" sz="3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701" b="-1"/>
          <a:stretch/>
        </p:blipFill>
        <p:spPr>
          <a:xfrm>
            <a:off x="3051525" y="1286544"/>
            <a:ext cx="6608289" cy="47723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079" y="6058880"/>
            <a:ext cx="11734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Conclusion: The A2/B1 proteins are required </a:t>
            </a:r>
            <a:r>
              <a:rPr lang="en-US" sz="2800" smtClean="0"/>
              <a:t>for HOTAIR-induced H3K27me3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226024" y="2579943"/>
            <a:ext cx="2825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1200" dirty="0" err="1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gplot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data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200" dirty="0" err="1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aes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variable</a:t>
            </a:r>
            <a:r>
              <a:rPr lang="en-US" sz="1200" dirty="0" err="1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,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id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)) + </a:t>
            </a:r>
            <a:r>
              <a:rPr lang="en-US" sz="1200" dirty="0" err="1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geom_tile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aes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fill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value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)) + </a:t>
            </a:r>
            <a:r>
              <a:rPr lang="en-US" sz="1200" dirty="0" err="1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scale_fill_gradient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low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sz="1200" dirty="0" smtClean="0">
                <a:solidFill>
                  <a:srgbClr val="9E0003"/>
                </a:solidFill>
                <a:latin typeface="Arial" charset="0"/>
                <a:ea typeface="Arial" charset="0"/>
                <a:cs typeface="Arial" charset="0"/>
              </a:rPr>
              <a:t>"white"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high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sz="1200" dirty="0" smtClean="0">
                <a:solidFill>
                  <a:srgbClr val="9E0003"/>
                </a:solidFill>
                <a:latin typeface="Arial" charset="0"/>
                <a:ea typeface="Arial" charset="0"/>
                <a:cs typeface="Arial" charset="0"/>
              </a:rPr>
              <a:t>"dodgerblue4"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)+</a:t>
            </a:r>
            <a:r>
              <a:rPr lang="en-US" sz="1200" dirty="0" err="1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theme_bw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()+theme(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axis.text.y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lang="en-US" sz="1200" dirty="0" err="1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element_blank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(), 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axis.title.y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lang="en-US" sz="1200" dirty="0" err="1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element_blank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(),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axis.ticks.y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lang="en-US" sz="1200" dirty="0" err="1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element_blank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(),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legend.position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lang="en-US" sz="1200" dirty="0" smtClean="0">
                <a:solidFill>
                  <a:srgbClr val="9E0003"/>
                </a:solidFill>
                <a:latin typeface="Arial" charset="0"/>
                <a:ea typeface="Arial" charset="0"/>
                <a:cs typeface="Arial" charset="0"/>
              </a:rPr>
              <a:t>"none"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,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panel.border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sz="1200" dirty="0" err="1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element_rect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colour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sz="1200" dirty="0" smtClean="0">
                <a:solidFill>
                  <a:srgbClr val="9E0003"/>
                </a:solidFill>
                <a:latin typeface="Arial" charset="0"/>
                <a:ea typeface="Arial" charset="0"/>
                <a:cs typeface="Arial" charset="0"/>
              </a:rPr>
              <a:t>"black"</a:t>
            </a:r>
            <a:r>
              <a:rPr lang="en-US" sz="1200" dirty="0" smtClean="0">
                <a:solidFill>
                  <a:srgbClr val="060087"/>
                </a:solidFill>
                <a:latin typeface="Arial" charset="0"/>
                <a:ea typeface="Arial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527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reproducible analysis pipeline: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70"/>
          <a:stretch/>
        </p:blipFill>
        <p:spPr>
          <a:xfrm>
            <a:off x="228600" y="1946030"/>
            <a:ext cx="3722077" cy="4302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5915" y="1446123"/>
            <a:ext cx="86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97683" y="1946030"/>
            <a:ext cx="71185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#! 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usr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/bin/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env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bash</a:t>
            </a: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HA1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=/vol1/home/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meredem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/Millipore_H3K27me3/analysis/alignments/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bam_files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/HA1_alignment.bam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HA2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=/vol1/home/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meredem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/Millipore_H3K27me3/analysis/alignments/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bam_files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/HA2_alignment.bam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AL1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=/vol1/home/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meredem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/Millipore_H3K27me3/analysis/alignments/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bam_files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/AL1_alignment.bam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AL2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=/vol1/home/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meredem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/Millipore_H3K27me3/analysis/alignments/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bam_files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/AL2_alignment.bam</a:t>
            </a: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#Merge the two replicate HA experiments and convert to bed file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samtools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merge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HA_merged_alignment.bam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$HA1 $HA2</a:t>
            </a: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bedtools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bamtobed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HA_merged_alignment.bam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&gt;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HA_merged_alignment.bed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#Merge the two replicate </a:t>
            </a:r>
            <a:r>
              <a:rPr lang="en-US" sz="1000">
                <a:solidFill>
                  <a:srgbClr val="000000"/>
                </a:solidFill>
                <a:latin typeface="Menlo-Regular" charset="0"/>
              </a:rPr>
              <a:t>AL </a:t>
            </a:r>
            <a:r>
              <a:rPr lang="en-US" sz="1000" smtClean="0">
                <a:solidFill>
                  <a:srgbClr val="000000"/>
                </a:solidFill>
                <a:latin typeface="Menlo-Regular" charset="0"/>
              </a:rPr>
              <a:t>experiments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and convert to bed file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samtools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merge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AL_merged_alignment.bam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$AL1 $AL2</a:t>
            </a: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bedtools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bamtobed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-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AL_merged_alignment.bam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&gt;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AL_merged_alignment.bed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# run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SICER to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find loci with significantly altered H3K27me3 between HA and AL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# using window size of 200, gap size of 1000, E-value of 500 for selecting  FDR of 0.01.\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#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an effective genome size of 0.74, fragment length of 300, and the hg19 genome.    </a:t>
            </a: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sh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SICER-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df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-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rb.sh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HA_merged_alignment.bed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AL_merged_alignment.bed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200 1000 500 .01</a:t>
            </a:r>
            <a:endParaRPr lang="en-US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5371" y="2470258"/>
            <a:ext cx="4319209" cy="1286974"/>
            <a:chOff x="293651" y="2416014"/>
            <a:chExt cx="4319209" cy="1286974"/>
          </a:xfrm>
        </p:grpSpPr>
        <p:sp>
          <p:nvSpPr>
            <p:cNvPr id="8" name="Rounded Rectangle 7"/>
            <p:cNvSpPr/>
            <p:nvPr/>
          </p:nvSpPr>
          <p:spPr>
            <a:xfrm>
              <a:off x="293651" y="2416016"/>
              <a:ext cx="855782" cy="333987"/>
            </a:xfrm>
            <a:prstGeom prst="round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"/>
                  <a:cs typeface="Arial"/>
                </a:rPr>
                <a:t>Raw Data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78740" y="2416014"/>
              <a:ext cx="3364379" cy="333987"/>
            </a:xfrm>
            <a:prstGeom prst="round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Analysis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93651" y="2879200"/>
              <a:ext cx="855782" cy="333987"/>
            </a:xfrm>
            <a:prstGeom prst="round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FASTQ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178740" y="2879199"/>
              <a:ext cx="961006" cy="333987"/>
            </a:xfrm>
            <a:prstGeom prst="round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"/>
                  <a:cs typeface="Arial"/>
                </a:rPr>
                <a:t>Alignments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345707" y="2879198"/>
              <a:ext cx="855782" cy="333987"/>
            </a:xfrm>
            <a:prstGeom prst="round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bedTools</a:t>
              </a:r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 map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523685" y="2879198"/>
              <a:ext cx="855782" cy="333987"/>
            </a:xfrm>
            <a:prstGeom prst="round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/>
                  <a:cs typeface="Arial"/>
                </a:rPr>
                <a:t>SICER</a:t>
              </a:r>
              <a:endParaRPr lang="en-US" sz="1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4" name="Straight Arrow Connector 13"/>
            <p:cNvCxnSpPr>
              <a:stCxn id="9" idx="2"/>
              <a:endCxn id="12" idx="0"/>
            </p:cNvCxnSpPr>
            <p:nvPr/>
          </p:nvCxnSpPr>
          <p:spPr>
            <a:xfrm>
              <a:off x="721542" y="2750003"/>
              <a:ext cx="0" cy="12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745864" y="2750002"/>
              <a:ext cx="0" cy="12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729144" y="2750001"/>
              <a:ext cx="0" cy="12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933511" y="2750000"/>
              <a:ext cx="0" cy="12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433427" y="3220934"/>
              <a:ext cx="0" cy="12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93656" y="3220934"/>
              <a:ext cx="0" cy="12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1118437" y="3369001"/>
              <a:ext cx="427890" cy="333987"/>
            </a:xfrm>
            <a:prstGeom prst="round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Bam</a:t>
              </a:r>
              <a:endParaRPr lang="en-US" sz="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81811" y="3369001"/>
              <a:ext cx="557935" cy="333987"/>
            </a:xfrm>
            <a:prstGeom prst="round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bigWig</a:t>
              </a:r>
              <a:endParaRPr lang="en-US" sz="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391954" y="3369001"/>
              <a:ext cx="515826" cy="333987"/>
            </a:xfrm>
            <a:prstGeom prst="round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Input Files</a:t>
              </a:r>
              <a:endParaRPr lang="en-US" sz="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951078" y="3369001"/>
              <a:ext cx="661782" cy="333987"/>
            </a:xfrm>
            <a:prstGeom prst="round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Results</a:t>
              </a:r>
              <a:endParaRPr lang="en-US" sz="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483852" y="3220934"/>
              <a:ext cx="0" cy="12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2167481" y="3369001"/>
              <a:ext cx="544724" cy="333987"/>
            </a:xfrm>
            <a:prstGeom prst="round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/>
                  <a:cs typeface="Arial"/>
                </a:rPr>
                <a:t>b</a:t>
              </a:r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ed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/>
                  <a:cs typeface="Arial"/>
                </a:rPr>
                <a:t>g</a:t>
              </a:r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raphs</a:t>
              </a:r>
              <a:endParaRPr lang="en-US" sz="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736626" y="3220934"/>
              <a:ext cx="0" cy="12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167994" y="3220934"/>
              <a:ext cx="0" cy="12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739940" y="3369001"/>
              <a:ext cx="590020" cy="333987"/>
            </a:xfrm>
            <a:prstGeom prst="round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/>
                  <a:cs typeface="Arial"/>
                </a:rPr>
                <a:t>Results</a:t>
              </a:r>
              <a:endParaRPr lang="en-US" sz="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031454" y="3220934"/>
              <a:ext cx="0" cy="12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403531" y="1470023"/>
            <a:ext cx="1834662" cy="3548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4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347</Words>
  <Application>Microsoft Macintosh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Menlo-Regular</vt:lpstr>
      <vt:lpstr>Arial</vt:lpstr>
      <vt:lpstr>Office Theme</vt:lpstr>
      <vt:lpstr>Is the hnRNP A2/B1 protein required for lncRNA-mediated gene silencing?</vt:lpstr>
      <vt:lpstr>SICER differential analysis of H3K27me3 ChIP-Seq</vt:lpstr>
      <vt:lpstr>ggplot2 to plot the resulting data:</vt:lpstr>
      <vt:lpstr>Making reproducible analysis pipeline: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Meredith</dc:creator>
  <cp:lastModifiedBy>Emily Meredith</cp:lastModifiedBy>
  <cp:revision>53</cp:revision>
  <dcterms:created xsi:type="dcterms:W3CDTF">2016-05-09T15:58:29Z</dcterms:created>
  <dcterms:modified xsi:type="dcterms:W3CDTF">2016-05-11T22:19:38Z</dcterms:modified>
</cp:coreProperties>
</file>