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1" r:id="rId9"/>
    <p:sldId id="264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projectmanagement/chapter/chapter-11-resource-planning-project-management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ilschatz.com/physics-book/contents/m42414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flickr.com/photos/xmodulo/14522157584/" TargetMode="External"/><Relationship Id="rId7" Type="http://schemas.openxmlformats.org/officeDocument/2006/relationships/hyperlink" Target="https://technofaq.org/posts/2020/11/top-10-frameworks-for-mobile-app-development-in-202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marinedatascience.co/software/index.html" TargetMode="External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labs.gpul.org/2017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ink-png/download/6611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evinewrite.com/2014/05/five-tips-to-save-money-on-vehicle.html?showComment=1547131330287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4800" dirty="0"/>
              <a:t>AD490 Capstone -</a:t>
            </a:r>
            <a:br>
              <a:rPr lang="en-US" sz="4800" dirty="0"/>
            </a:br>
            <a:r>
              <a:rPr lang="en-US" sz="4800" dirty="0"/>
              <a:t>Transmission Drawings Interface</a:t>
            </a:r>
            <a:br>
              <a:rPr lang="en-US" sz="4800" dirty="0"/>
            </a:br>
            <a:br>
              <a:rPr lang="en-US" sz="4800" dirty="0"/>
            </a:br>
            <a:r>
              <a:rPr lang="en-US" sz="2400" dirty="0"/>
              <a:t>Eric Knigge, Zaya Erdenebileg, Lukas Knezevich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C90F-F78C-9DB9-8313-E278DBD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7DD8-DD69-388A-CE83-A1BE1156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600" dirty="0">
                <a:latin typeface="Segoe UI"/>
                <a:ea typeface="+mn-lt"/>
                <a:cs typeface="Segoe UI"/>
              </a:rPr>
              <a:t>Update the UI to add administration to the UI</a:t>
            </a:r>
          </a:p>
          <a:p>
            <a:pPr marL="457200" indent="-457200">
              <a:buChar char="•"/>
            </a:pPr>
            <a:r>
              <a:rPr lang="en-US" sz="2600" dirty="0">
                <a:latin typeface="Segoe UI"/>
                <a:ea typeface="+mn-lt"/>
                <a:cs typeface="Segoe UI"/>
              </a:rPr>
              <a:t>Add additional administration features such as being able to update user information, display users, and review system logs</a:t>
            </a:r>
          </a:p>
          <a:p>
            <a:pPr marL="457200" indent="-457200">
              <a:buChar char="•"/>
            </a:pPr>
            <a:r>
              <a:rPr lang="en-US" sz="2600" dirty="0">
                <a:latin typeface="Segoe UI"/>
                <a:ea typeface="+mn-lt"/>
                <a:cs typeface="Segoe UI"/>
              </a:rPr>
              <a:t>Make UI improvements based on user feedback – current implementation only received limited user testing </a:t>
            </a:r>
            <a:endParaRPr lang="en-US" dirty="0"/>
          </a:p>
        </p:txBody>
      </p:sp>
      <p:pic>
        <p:nvPicPr>
          <p:cNvPr id="4" name="Picture 3" descr="A screenshot of a project schedule&#10;&#10;Description automatically generated">
            <a:extLst>
              <a:ext uri="{FF2B5EF4-FFF2-40B4-BE49-F238E27FC236}">
                <a16:creationId xmlns:a16="http://schemas.microsoft.com/office/drawing/2014/main" id="{F076D923-65B5-A0D1-A3AF-44D042F48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0253" y="4283645"/>
            <a:ext cx="4034287" cy="23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Development Process</a:t>
            </a:r>
          </a:p>
          <a:p>
            <a:r>
              <a:rPr lang="en-US" dirty="0"/>
              <a:t> Key Decisions</a:t>
            </a:r>
          </a:p>
          <a:p>
            <a:r>
              <a:rPr lang="en-US" dirty="0"/>
              <a:t> Key Updates 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0585-113E-BE00-65EB-25928AB6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6C2F-7B15-6EE7-93A9-ABD71E42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7812731" cy="33668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Utilities keep records for their larger power structures, known as transmission lines.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Transmission structures are like the highways for electricity.</a:t>
            </a:r>
            <a:endParaRPr lang="en-US" dirty="0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They are higher voltage and transmit electricity between substations and power generation facilities.</a:t>
            </a:r>
            <a:endParaRPr lang="en-US" dirty="0"/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Are often the large metal lattice structures you see, but can take other forms too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We received an engineering drawing database from a local utility, as well as information about how this data is accessed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iagram of a transmission line&#10;&#10;Description automatically generated">
            <a:extLst>
              <a:ext uri="{FF2B5EF4-FFF2-40B4-BE49-F238E27FC236}">
                <a16:creationId xmlns:a16="http://schemas.microsoft.com/office/drawing/2014/main" id="{EFFC2C9E-4D8B-0F8E-B214-2417B5FE9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85451" y="5228008"/>
            <a:ext cx="4854678" cy="151475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25A7F84-EE29-D5A9-9B70-38C54801F775}"/>
              </a:ext>
            </a:extLst>
          </p:cNvPr>
          <p:cNvSpPr/>
          <p:nvPr/>
        </p:nvSpPr>
        <p:spPr>
          <a:xfrm>
            <a:off x="2838137" y="5179327"/>
            <a:ext cx="1634612" cy="1511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0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F229-7929-CD74-4A4A-1BDEBA8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Description – Existing Conditions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E675-9AF4-D2E8-16FB-F83FAA74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4028239" cy="44091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Microsoft Access is used to open databases and run queries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Service not well-utilized due being slow and non-intuitive 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Access forms limits features and extensibility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A723AA-138B-E70B-7B1C-43DD1A0A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52" y="1851084"/>
            <a:ext cx="6081623" cy="34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ADAA-578B-3D50-4303-3459984D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–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E4BC-88EA-E440-60A7-9CCFA1B9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6450824" cy="44666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Create web-based interface that functions similarly to a search engine, does </a:t>
            </a:r>
            <a:r>
              <a:rPr lang="en-US" u="sng" dirty="0">
                <a:ea typeface="+mn-lt"/>
                <a:cs typeface="+mn-lt"/>
              </a:rPr>
              <a:t>not</a:t>
            </a:r>
            <a:r>
              <a:rPr lang="en-US" dirty="0">
                <a:ea typeface="+mn-lt"/>
                <a:cs typeface="+mn-lt"/>
              </a:rPr>
              <a:t> require client software installation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Utilize open-source technologies to keep operational costs to a minimum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Provide a fast and intuitive interface for searching for information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Create an administrative interface for making updates to the system and database</a:t>
            </a: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  <p:pic>
        <p:nvPicPr>
          <p:cNvPr id="7" name="Picture 6" descr="A dolphin on a blue and orange background&#10;&#10;Description automatically generated">
            <a:extLst>
              <a:ext uri="{FF2B5EF4-FFF2-40B4-BE49-F238E27FC236}">
                <a16:creationId xmlns:a16="http://schemas.microsoft.com/office/drawing/2014/main" id="{392427BA-99B4-8386-1B8F-718A7F1F2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42225" y="1897188"/>
            <a:ext cx="1438983" cy="1417417"/>
          </a:xfrm>
          <a:prstGeom prst="rect">
            <a:avLst/>
          </a:prstGeom>
        </p:spPr>
      </p:pic>
      <p:pic>
        <p:nvPicPr>
          <p:cNvPr id="10" name="Graphic 9" descr="JS – PermaClipart">
            <a:extLst>
              <a:ext uri="{FF2B5EF4-FFF2-40B4-BE49-F238E27FC236}">
                <a16:creationId xmlns:a16="http://schemas.microsoft.com/office/drawing/2014/main" id="{46ABF070-7F39-A531-1BFD-3F0310401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2009" y="1845604"/>
            <a:ext cx="1268982" cy="1470264"/>
          </a:xfrm>
          <a:prstGeom prst="rect">
            <a:avLst/>
          </a:prstGeom>
        </p:spPr>
      </p:pic>
      <p:pic>
        <p:nvPicPr>
          <p:cNvPr id="11" name="Picture 10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3A612EE1-8E63-E862-A874-1940DEEFC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10622" y="3424923"/>
            <a:ext cx="2408208" cy="1072078"/>
          </a:xfrm>
          <a:prstGeom prst="rect">
            <a:avLst/>
          </a:prstGeom>
        </p:spPr>
      </p:pic>
      <p:pic>
        <p:nvPicPr>
          <p:cNvPr id="14" name="Picture 13" descr="A blue atom symbol on a black background&#10;&#10;Description automatically generated">
            <a:extLst>
              <a:ext uri="{FF2B5EF4-FFF2-40B4-BE49-F238E27FC236}">
                <a16:creationId xmlns:a16="http://schemas.microsoft.com/office/drawing/2014/main" id="{48172ACF-3498-0DD2-056D-00E3E9EA66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797636" y="3428137"/>
            <a:ext cx="1535347" cy="1080026"/>
          </a:xfrm>
          <a:prstGeom prst="rect">
            <a:avLst/>
          </a:prstGeom>
        </p:spPr>
      </p:pic>
      <p:pic>
        <p:nvPicPr>
          <p:cNvPr id="20" name="Picture 19" descr="A blue and yellow snake logo&#10;&#10;Description automatically generated">
            <a:extLst>
              <a:ext uri="{FF2B5EF4-FFF2-40B4-BE49-F238E27FC236}">
                <a16:creationId xmlns:a16="http://schemas.microsoft.com/office/drawing/2014/main" id="{6A3E26B4-EBF8-6EF3-CD62-BD4748AC05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08466" y="4505145"/>
            <a:ext cx="1341408" cy="12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2A73-F9ED-C411-D87C-AF65C7D6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Key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CA26-06D9-A3DC-F444-8627C036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8206021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Simplify technology by using JavaScript as the primary programming language for front-end and back-end tasks, Python for data manipulation and testing, and MySQL for the database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The scope of the project was limited - administration tasks were deferred. This allowed us to focus on core functionality and complete the project before the end of the quarter.</a:t>
            </a:r>
            <a:endParaRPr lang="en-US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Team members focused on specific areas: one person on back-end, another on front-end, and the other on UI and data graphics.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Everyone was responsible for maintaining their own documentation, but it was reviewed by others.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15D3E5CC-6732-2A4E-8BB0-86B8086D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64692" y="3426843"/>
            <a:ext cx="2901351" cy="29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8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A8C1-53AA-682B-8068-2869CCDE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7845-13B0-8183-3FB9-987E5624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575" y="2017467"/>
            <a:ext cx="9680859" cy="19042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Assign roles to the project team.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Create a repository and brainstorm initial project tasks.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Set a timeline and goals, working backwards from completion to project initiation.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Make decisions on system architecture.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B2498A47-30AC-FC28-D3EF-19E5D2FC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34" y="4086992"/>
            <a:ext cx="4674318" cy="2592338"/>
          </a:xfrm>
          <a:prstGeom prst="rect">
            <a:avLst/>
          </a:prstGeom>
        </p:spPr>
      </p:pic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EBB79740-0675-3CEE-66AC-88395D56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04" y="4085776"/>
            <a:ext cx="4363709" cy="25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8FC8-B128-4D50-D7BE-1994745C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My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A003-CF8B-8C66-A1E5-170D4C63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Char char="•"/>
            </a:pPr>
            <a:r>
              <a:rPr lang="en-US" b="1" dirty="0">
                <a:ea typeface="+mn-lt"/>
                <a:cs typeface="+mn-lt"/>
              </a:rPr>
              <a:t>Project manager</a:t>
            </a:r>
            <a:r>
              <a:rPr lang="en-US" dirty="0">
                <a:ea typeface="+mn-lt"/>
                <a:cs typeface="+mn-lt"/>
              </a:rPr>
              <a:t>: ran meetings, assigned tasks, tracked progress, took notes, and adjusted work and scope to meet project goals </a:t>
            </a:r>
            <a:endParaRPr lang="en-US" dirty="0"/>
          </a:p>
          <a:p>
            <a:pPr marL="457200" indent="-457200">
              <a:buChar char="•"/>
            </a:pPr>
            <a:r>
              <a:rPr lang="en-US" b="1" dirty="0">
                <a:ea typeface="+mn-lt"/>
                <a:cs typeface="+mn-lt"/>
              </a:rPr>
              <a:t>Data wrangling</a:t>
            </a:r>
            <a:r>
              <a:rPr lang="en-US" dirty="0">
                <a:ea typeface="+mn-lt"/>
                <a:cs typeface="+mn-lt"/>
              </a:rPr>
              <a:t>: wrote scripts to manipulate data from exported tables </a:t>
            </a:r>
            <a:endParaRPr lang="en-US" dirty="0"/>
          </a:p>
          <a:p>
            <a:pPr marL="457200" indent="-457200">
              <a:buChar char="•"/>
            </a:pPr>
            <a:r>
              <a:rPr lang="en-US" b="1" dirty="0">
                <a:ea typeface="+mn-lt"/>
                <a:cs typeface="+mn-lt"/>
              </a:rPr>
              <a:t>Back-end</a:t>
            </a:r>
            <a:r>
              <a:rPr lang="en-US" dirty="0">
                <a:ea typeface="+mn-lt"/>
                <a:cs typeface="+mn-lt"/>
              </a:rPr>
              <a:t>: was responsible for building and updating database, importing project data, and making updates to administration tables. Also built middleware (Express.js) to service API</a:t>
            </a:r>
            <a:endParaRPr lang="en-US" dirty="0"/>
          </a:p>
          <a:p>
            <a:pPr marL="457200" indent="-457200">
              <a:buChar char="•"/>
            </a:pPr>
            <a:r>
              <a:rPr lang="en-US" b="1" dirty="0">
                <a:ea typeface="+mn-lt"/>
                <a:cs typeface="+mn-lt"/>
              </a:rPr>
              <a:t>Documentation</a:t>
            </a:r>
            <a:r>
              <a:rPr lang="en-US" dirty="0">
                <a:ea typeface="+mn-lt"/>
                <a:cs typeface="+mn-lt"/>
              </a:rPr>
              <a:t>: created Sphinx documentation for API and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8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C90F-F78C-9DB9-8313-E278DBD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Recent/Key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7DD8-DD69-388A-CE83-A1BE1156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Ability to store and access user passwords from the API was added. Passwords were stored using salt and secure hash.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Administration API functionality was added: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password reset, 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Add new users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Revise implementation of user removal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Project documentation was revised and updated</a:t>
            </a:r>
          </a:p>
        </p:txBody>
      </p:sp>
      <p:pic>
        <p:nvPicPr>
          <p:cNvPr id="4" name="Picture 3" descr="A person wearing goggles and standing at a car&#10;&#10;Description automatically generated">
            <a:extLst>
              <a:ext uri="{FF2B5EF4-FFF2-40B4-BE49-F238E27FC236}">
                <a16:creationId xmlns:a16="http://schemas.microsoft.com/office/drawing/2014/main" id="{993A2973-0D2E-BB4B-08EB-A22D4D4B9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4955" y="2837370"/>
            <a:ext cx="2164013" cy="17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949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AD490 Capstone - Transmission Drawings Interface  Eric Knigge, Zaya Erdenebileg, Lukas Knezevich </vt:lpstr>
      <vt:lpstr>Agenda</vt:lpstr>
      <vt:lpstr>Project Description - Background</vt:lpstr>
      <vt:lpstr>Project Description – Existing Conditions</vt:lpstr>
      <vt:lpstr>Project Description – New System</vt:lpstr>
      <vt:lpstr>Development – Key Decisions</vt:lpstr>
      <vt:lpstr>Development – Project Management</vt:lpstr>
      <vt:lpstr>Development – My Tasks</vt:lpstr>
      <vt:lpstr>Development – Recent/Key Updates</vt:lpstr>
      <vt:lpstr>Development –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268</cp:revision>
  <dcterms:created xsi:type="dcterms:W3CDTF">2023-12-12T16:04:07Z</dcterms:created>
  <dcterms:modified xsi:type="dcterms:W3CDTF">2024-06-13T04:54:20Z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