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8D60F-2A8F-476A-9C7B-106F378F12D2}" v="746" dt="2021-07-18T16:06:50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27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2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2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779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7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5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8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Neat empty education desk">
            <a:extLst>
              <a:ext uri="{FF2B5EF4-FFF2-40B4-BE49-F238E27FC236}">
                <a16:creationId xmlns:a16="http://schemas.microsoft.com/office/drawing/2014/main" id="{7FB9C8E2-F97E-4439-9DFB-0436A21C4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8" r="-2" b="-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4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8919" y="878114"/>
            <a:ext cx="4947320" cy="2267193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Seasons of Code:  </a:t>
            </a:r>
            <a:br>
              <a:rPr lang="en-GB" dirty="0">
                <a:cs typeface="Calibri Light"/>
              </a:rPr>
            </a:br>
            <a:r>
              <a:rPr lang="en-GB" dirty="0">
                <a:cs typeface="Calibri Light"/>
              </a:rPr>
              <a:t>(Un)Clear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Explanation by EKNOOR SINGH</a:t>
            </a:r>
          </a:p>
          <a:p>
            <a:r>
              <a:rPr lang="en-GB" dirty="0"/>
              <a:t>Roll Number: 200020051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AF11-9929-4424-9037-393E9C69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57" y="-379186"/>
            <a:ext cx="10134600" cy="1288489"/>
          </a:xfrm>
        </p:spPr>
        <p:txBody>
          <a:bodyPr>
            <a:normAutofit/>
          </a:bodyPr>
          <a:lstStyle/>
          <a:p>
            <a:r>
              <a:rPr lang="en-GB" sz="4000" b="1" dirty="0"/>
              <a:t>Super Resolution: Meaning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D169-94C6-4FD3-BCFF-D8AF8246B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57" y="986246"/>
            <a:ext cx="6491515" cy="39693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Image super-resolution (SR) techniques </a:t>
            </a:r>
            <a:r>
              <a:rPr lang="en-GB" b="1" dirty="0">
                <a:ea typeface="+mn-lt"/>
                <a:cs typeface="+mn-lt"/>
              </a:rPr>
              <a:t>reconstruct a higher-resolution imag</a:t>
            </a:r>
            <a:r>
              <a:rPr lang="en-GB" dirty="0">
                <a:ea typeface="+mn-lt"/>
                <a:cs typeface="+mn-lt"/>
              </a:rPr>
              <a:t>e or sequence from the observed lower-resolution images. Often a </a:t>
            </a:r>
            <a:r>
              <a:rPr lang="en-GB" b="1" u="sng" dirty="0">
                <a:ea typeface="+mn-lt"/>
                <a:cs typeface="+mn-lt"/>
              </a:rPr>
              <a:t>low-resolution image is taken as an input</a:t>
            </a:r>
            <a:r>
              <a:rPr lang="en-GB" dirty="0">
                <a:ea typeface="+mn-lt"/>
                <a:cs typeface="+mn-lt"/>
              </a:rPr>
              <a:t> and the same image is upscaled to a </a:t>
            </a:r>
            <a:r>
              <a:rPr lang="en-GB" b="1" dirty="0">
                <a:ea typeface="+mn-lt"/>
                <a:cs typeface="+mn-lt"/>
              </a:rPr>
              <a:t>higher resolution, which is the output</a:t>
            </a:r>
            <a:r>
              <a:rPr lang="en-GB" dirty="0">
                <a:ea typeface="+mn-lt"/>
                <a:cs typeface="+mn-lt"/>
              </a:rPr>
              <a:t>. The details in the high-resolution output are filled in where the details are essentially unknown. 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Super resolution is essentially what </a:t>
            </a:r>
            <a:r>
              <a:rPr lang="en-GB" b="1" dirty="0">
                <a:ea typeface="+mn-lt"/>
                <a:cs typeface="+mn-lt"/>
              </a:rPr>
              <a:t>you see in films and series like CSI</a:t>
            </a:r>
            <a:r>
              <a:rPr lang="en-GB" dirty="0">
                <a:ea typeface="+mn-lt"/>
                <a:cs typeface="+mn-lt"/>
              </a:rPr>
              <a:t> where someone zooms into an image and it improves in quality and the details just appear.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There are many applications of super-resolution, it is used successfully for improving medical imaging systems, satellite imaging, in surveillance, astronomical imaging; new ideas are emerging all the time. </a:t>
            </a:r>
            <a:r>
              <a:rPr lang="en-GB" b="1" dirty="0">
                <a:ea typeface="+mn-lt"/>
                <a:cs typeface="+mn-lt"/>
              </a:rPr>
              <a:t>Many Companies like Disney, Nvidia use this technique to increase the quality of Videos.</a:t>
            </a:r>
            <a:endParaRPr lang="en-GB" sz="2100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56B331-AFFE-46E7-8690-F1980946E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1" y="2116353"/>
            <a:ext cx="4557486" cy="27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4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2287-D89B-4B7D-BA52-86F7CFA1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71" y="-146957"/>
            <a:ext cx="10134600" cy="1288489"/>
          </a:xfrm>
        </p:spPr>
        <p:txBody>
          <a:bodyPr>
            <a:normAutofit/>
          </a:bodyPr>
          <a:lstStyle/>
          <a:p>
            <a:r>
              <a:rPr lang="en-GB" sz="4400" b="1" dirty="0"/>
              <a:t>How We Achieved it in This Project?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C212EA8A-BF03-4BE3-9D78-7757F8B845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0942" y="1963213"/>
            <a:ext cx="5881914" cy="330857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2C63F7-695E-4305-8124-42CA5731E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933" y="2155369"/>
            <a:ext cx="4953000" cy="39983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The traditional methods using interpolation </a:t>
            </a:r>
            <a:r>
              <a:rPr lang="en-GB" b="1" dirty="0">
                <a:ea typeface="+mn-lt"/>
                <a:cs typeface="+mn-lt"/>
              </a:rPr>
              <a:t>causes blurriness in the image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We thus focused on deep Learning methods. The solution we proposed includes usage of Generative Adversarial Networks (simply GANs) as a framework to tackle this problem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0024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3F59-DB97-458A-BC86-9683042D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209CEBC-03AC-4881-AD2B-01F159566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121" y="383903"/>
            <a:ext cx="10678160" cy="6095684"/>
          </a:xfrm>
        </p:spPr>
      </p:pic>
    </p:spTree>
    <p:extLst>
      <p:ext uri="{BB962C8B-B14F-4D97-AF65-F5344CB8AC3E}">
        <p14:creationId xmlns:p14="http://schemas.microsoft.com/office/powerpoint/2010/main" val="392724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3F59-DB97-458A-BC86-9683042D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EA5AEA21-6920-4506-B472-0DD1B09BE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455" y="536303"/>
            <a:ext cx="11000233" cy="5863456"/>
          </a:xfrm>
        </p:spPr>
      </p:pic>
    </p:spTree>
    <p:extLst>
      <p:ext uri="{BB962C8B-B14F-4D97-AF65-F5344CB8AC3E}">
        <p14:creationId xmlns:p14="http://schemas.microsoft.com/office/powerpoint/2010/main" val="250399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10FC-4D19-493C-827A-37F627B4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1" y="-181429"/>
            <a:ext cx="4300310" cy="1600200"/>
          </a:xfrm>
        </p:spPr>
        <p:txBody>
          <a:bodyPr/>
          <a:lstStyle/>
          <a:p>
            <a:r>
              <a:rPr lang="en-GB" dirty="0"/>
              <a:t>New Concepts Learnt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23FBDD3-67A6-4277-9191-5231B1C0B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816" y="2107745"/>
            <a:ext cx="3653972" cy="27422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89A46-3CF1-4C6B-9706-79716C064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53429" y="714828"/>
            <a:ext cx="6724196" cy="580004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GB" sz="2400" b="1" u="sng" dirty="0"/>
              <a:t>Neural Networks</a:t>
            </a:r>
            <a:r>
              <a:rPr lang="en-GB" sz="2400" dirty="0"/>
              <a:t>: </a:t>
            </a:r>
            <a:r>
              <a:rPr lang="en-GB" sz="2400" dirty="0">
                <a:ea typeface="+mn-lt"/>
                <a:cs typeface="+mn-lt"/>
              </a:rPr>
              <a:t>Neural networks, also known as artificial neural networks (ANNs) or simulated neural networks (SNNs), are </a:t>
            </a:r>
            <a:r>
              <a:rPr lang="en-GB" sz="2400" b="1" dirty="0">
                <a:ea typeface="+mn-lt"/>
                <a:cs typeface="+mn-lt"/>
              </a:rPr>
              <a:t>a subset of machine learning</a:t>
            </a:r>
            <a:r>
              <a:rPr lang="en-GB" sz="2400" dirty="0">
                <a:ea typeface="+mn-lt"/>
                <a:cs typeface="+mn-lt"/>
              </a:rPr>
              <a:t> and are at the heart of deep learning algorithms</a:t>
            </a:r>
          </a:p>
          <a:p>
            <a:pPr marL="285750" indent="-285750">
              <a:buFont typeface="Arial"/>
              <a:buChar char="•"/>
            </a:pPr>
            <a:r>
              <a:rPr lang="en-GB" sz="2400" b="1" u="sng" dirty="0"/>
              <a:t>Convolutional Neural Networks</a:t>
            </a:r>
            <a:r>
              <a:rPr lang="en-GB" sz="2400" dirty="0"/>
              <a:t>: </a:t>
            </a:r>
            <a:r>
              <a:rPr lang="en-GB" sz="2400" dirty="0">
                <a:ea typeface="+mn-lt"/>
                <a:cs typeface="+mn-lt"/>
              </a:rPr>
              <a:t>A </a:t>
            </a:r>
            <a:r>
              <a:rPr lang="en-GB" sz="2400" b="1" dirty="0">
                <a:ea typeface="+mn-lt"/>
                <a:cs typeface="+mn-lt"/>
              </a:rPr>
              <a:t>convolutional neural network</a:t>
            </a:r>
            <a:r>
              <a:rPr lang="en-GB" sz="2400" dirty="0">
                <a:ea typeface="+mn-lt"/>
                <a:cs typeface="+mn-lt"/>
              </a:rPr>
              <a:t> (</a:t>
            </a:r>
            <a:r>
              <a:rPr lang="en-GB" sz="2400" b="1" dirty="0">
                <a:ea typeface="+mn-lt"/>
                <a:cs typeface="+mn-lt"/>
              </a:rPr>
              <a:t>CNN</a:t>
            </a:r>
            <a:r>
              <a:rPr lang="en-GB" sz="2400" dirty="0">
                <a:ea typeface="+mn-lt"/>
                <a:cs typeface="+mn-lt"/>
              </a:rPr>
              <a:t>) is a type of artificial </a:t>
            </a:r>
            <a:r>
              <a:rPr lang="en-GB" sz="2400" b="1" dirty="0">
                <a:ea typeface="+mn-lt"/>
                <a:cs typeface="+mn-lt"/>
              </a:rPr>
              <a:t>neural network</a:t>
            </a:r>
            <a:r>
              <a:rPr lang="en-GB" sz="2400" dirty="0">
                <a:ea typeface="+mn-lt"/>
                <a:cs typeface="+mn-lt"/>
              </a:rPr>
              <a:t> used in image recognition and processing that is specifically designed to process pixel data</a:t>
            </a:r>
          </a:p>
          <a:p>
            <a:pPr marL="285750" indent="-285750">
              <a:buFont typeface="Arial"/>
              <a:buChar char="•"/>
            </a:pPr>
            <a:r>
              <a:rPr lang="en-GB" sz="2400" b="1" u="sng" dirty="0">
                <a:ea typeface="+mn-lt"/>
                <a:cs typeface="+mn-lt"/>
              </a:rPr>
              <a:t>TensorFlow:</a:t>
            </a:r>
            <a:r>
              <a:rPr lang="en-GB" sz="2400" dirty="0">
                <a:ea typeface="+mn-lt"/>
                <a:cs typeface="+mn-lt"/>
              </a:rPr>
              <a:t> TensorFlow is a free and open-source software library for machine learning. It can be used across a range of tasks but has a particular focus on training and inference of deep neural networks.</a:t>
            </a:r>
          </a:p>
          <a:p>
            <a:pPr marL="285750" indent="-285750">
              <a:buFont typeface="Arial"/>
              <a:buChar char="•"/>
            </a:pPr>
            <a:endParaRPr lang="en-GB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936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F10FC-4D19-493C-827A-37F627B4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321" y="-210329"/>
            <a:ext cx="4618836" cy="12756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New Concepts Learnt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89A46-3CF1-4C6B-9706-79716C064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3358" y="1330780"/>
            <a:ext cx="5467574" cy="4276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ctr">
              <a:lnSpc>
                <a:spcPct val="100000"/>
              </a:lnSpc>
              <a:buFont typeface="Arial"/>
              <a:buChar char="•"/>
            </a:pPr>
            <a:r>
              <a:rPr lang="en-US" sz="1800" b="1" u="sng" dirty="0"/>
              <a:t>GAN Generative </a:t>
            </a:r>
            <a:r>
              <a:rPr lang="en-US" sz="1800" b="1" u="sng" dirty="0" err="1"/>
              <a:t>Adversial</a:t>
            </a:r>
            <a:r>
              <a:rPr lang="en-US" sz="1800" b="1" u="sng" dirty="0"/>
              <a:t> Networks</a:t>
            </a:r>
            <a:r>
              <a:rPr lang="en-US" sz="1800" dirty="0"/>
              <a:t>: </a:t>
            </a:r>
            <a:r>
              <a:rPr lang="en-US" sz="1800" dirty="0">
                <a:ea typeface="+mn-lt"/>
                <a:cs typeface="+mn-lt"/>
              </a:rPr>
              <a:t>Generative modeling is an unsupervised learning task in machine learning that involves automatically discovering and learning the regularities or patterns in input data in such a way that the model can be used to generate or output new examples that plausibly could have been drawn from the original dataset.</a:t>
            </a:r>
            <a:endParaRPr lang="en-US" sz="1800" dirty="0"/>
          </a:p>
          <a:p>
            <a:pPr marL="285750" indent="-285750" algn="ctr">
              <a:lnSpc>
                <a:spcPct val="100000"/>
              </a:lnSpc>
              <a:buFont typeface="Arial"/>
              <a:buChar char="•"/>
            </a:pPr>
            <a:r>
              <a:rPr lang="en-US" sz="1800" b="1" u="sng" dirty="0"/>
              <a:t>SRGAN</a:t>
            </a:r>
            <a:r>
              <a:rPr lang="en-US" sz="1800" dirty="0"/>
              <a:t>: </a:t>
            </a:r>
            <a:r>
              <a:rPr lang="en-US" sz="1800" dirty="0">
                <a:ea typeface="+mn-lt"/>
                <a:cs typeface="+mn-lt"/>
              </a:rPr>
              <a:t>SRGAN is </a:t>
            </a:r>
            <a:r>
              <a:rPr lang="en-US" sz="1800" b="1" dirty="0">
                <a:ea typeface="+mn-lt"/>
                <a:cs typeface="+mn-lt"/>
              </a:rPr>
              <a:t>a generative adversarial network for single image super-resolution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marL="285750" indent="-285750" algn="ctr">
              <a:lnSpc>
                <a:spcPct val="100000"/>
              </a:lnSpc>
              <a:buFont typeface="Arial"/>
              <a:buChar char="•"/>
            </a:pPr>
            <a:r>
              <a:rPr lang="en-US" sz="1800" b="1" u="sng" dirty="0"/>
              <a:t>ESRGAN:</a:t>
            </a:r>
            <a:r>
              <a:rPr lang="en-US" sz="1800" dirty="0"/>
              <a:t> </a:t>
            </a:r>
            <a:r>
              <a:rPr lang="en-US" sz="1800" dirty="0">
                <a:ea typeface="+mn-lt"/>
                <a:cs typeface="+mn-lt"/>
              </a:rPr>
              <a:t>ESRGAN is </a:t>
            </a:r>
            <a:r>
              <a:rPr lang="en-US" sz="1800" b="1" dirty="0">
                <a:ea typeface="+mn-lt"/>
                <a:cs typeface="+mn-lt"/>
              </a:rPr>
              <a:t>the enhanced version of the SRGAN</a:t>
            </a:r>
            <a:r>
              <a:rPr lang="en-US" sz="1800" dirty="0">
                <a:ea typeface="+mn-lt"/>
                <a:cs typeface="+mn-lt"/>
              </a:rPr>
              <a:t>. Authors of the ESRGAN tried to enhance the SRGAN by modifying the model architecture and loss functions.</a:t>
            </a:r>
          </a:p>
          <a:p>
            <a:pPr marL="285750" indent="-285750" algn="ctr">
              <a:lnSpc>
                <a:spcPct val="100000"/>
              </a:lnSpc>
              <a:buFont typeface="Arial"/>
              <a:buChar char="•"/>
            </a:pPr>
            <a:endParaRPr lang="en-US" sz="1200"/>
          </a:p>
          <a:p>
            <a:pPr marL="285750" indent="-285750" algn="ctr">
              <a:lnSpc>
                <a:spcPct val="100000"/>
              </a:lnSpc>
              <a:buFont typeface="Arial"/>
              <a:buChar char="•"/>
            </a:pPr>
            <a:endParaRPr lang="en-US" sz="12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23FBDD3-67A6-4277-9191-5231B1C0B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l="16453" r="16880"/>
          <a:stretch/>
        </p:blipFill>
        <p:spPr>
          <a:xfrm>
            <a:off x="1682" y="10"/>
            <a:ext cx="6096000" cy="685799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829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CB5A-D705-4945-8F24-B143CE46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443" y="-1814"/>
            <a:ext cx="10134600" cy="1288489"/>
          </a:xfrm>
        </p:spPr>
        <p:txBody>
          <a:bodyPr/>
          <a:lstStyle/>
          <a:p>
            <a:r>
              <a:rPr lang="en-GB" dirty="0"/>
              <a:t>Final Output Examples of My Model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BEE5D3-B0ED-4BB9-AFC6-D47F123DE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897" y="1764749"/>
            <a:ext cx="5050468" cy="3680870"/>
          </a:xfr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5D02433-DE1A-402E-A49C-BED7A1F8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951" y="1753589"/>
            <a:ext cx="4992915" cy="36921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CF6E4-70E0-4312-B5B5-C3411E8121FD}"/>
              </a:ext>
            </a:extLst>
          </p:cNvPr>
          <p:cNvSpPr txBox="1"/>
          <p:nvPr/>
        </p:nvSpPr>
        <p:spPr>
          <a:xfrm>
            <a:off x="2032819" y="55232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After First Epoch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1D144-7D1D-4207-A467-44541E05C64F}"/>
              </a:ext>
            </a:extLst>
          </p:cNvPr>
          <p:cNvSpPr txBox="1"/>
          <p:nvPr/>
        </p:nvSpPr>
        <p:spPr>
          <a:xfrm>
            <a:off x="7829243" y="55248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After Seventh Epoch</a:t>
            </a:r>
          </a:p>
        </p:txBody>
      </p:sp>
    </p:spTree>
    <p:extLst>
      <p:ext uri="{BB962C8B-B14F-4D97-AF65-F5344CB8AC3E}">
        <p14:creationId xmlns:p14="http://schemas.microsoft.com/office/powerpoint/2010/main" val="191911423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412A24"/>
      </a:dk2>
      <a:lt2>
        <a:srgbClr val="E2E7E8"/>
      </a:lt2>
      <a:accent1>
        <a:srgbClr val="C3988F"/>
      </a:accent1>
      <a:accent2>
        <a:srgbClr val="B79D7A"/>
      </a:accent2>
      <a:accent3>
        <a:srgbClr val="A6A67D"/>
      </a:accent3>
      <a:accent4>
        <a:srgbClr val="95AB75"/>
      </a:accent4>
      <a:accent5>
        <a:srgbClr val="8AAD83"/>
      </a:accent5>
      <a:accent6>
        <a:srgbClr val="77AF85"/>
      </a:accent6>
      <a:hlink>
        <a:srgbClr val="5A8B95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AdornVTI</vt:lpstr>
      <vt:lpstr>Seasons of Code:   (Un)Clear</vt:lpstr>
      <vt:lpstr>Super Resolution: Meaning and Applications</vt:lpstr>
      <vt:lpstr>How We Achieved it in This Project?</vt:lpstr>
      <vt:lpstr>PowerPoint Presentation</vt:lpstr>
      <vt:lpstr>PowerPoint Presentation</vt:lpstr>
      <vt:lpstr>New Concepts Learnt</vt:lpstr>
      <vt:lpstr>New Concepts Learnt</vt:lpstr>
      <vt:lpstr>Final Output Examples of My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117</cp:revision>
  <dcterms:created xsi:type="dcterms:W3CDTF">2021-07-18T13:41:16Z</dcterms:created>
  <dcterms:modified xsi:type="dcterms:W3CDTF">2021-07-21T07:33:49Z</dcterms:modified>
</cp:coreProperties>
</file>