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 r:id="rId2"/>
    <p:sldId id="335" r:id="rId3"/>
    <p:sldId id="267" r:id="rId4"/>
    <p:sldId id="268" r:id="rId5"/>
    <p:sldId id="269" r:id="rId6"/>
    <p:sldId id="270" r:id="rId7"/>
    <p:sldId id="336" r:id="rId8"/>
    <p:sldId id="343" r:id="rId9"/>
    <p:sldId id="319" r:id="rId10"/>
    <p:sldId id="333" r:id="rId11"/>
    <p:sldId id="332" r:id="rId12"/>
    <p:sldId id="337" r:id="rId13"/>
    <p:sldId id="326" r:id="rId14"/>
    <p:sldId id="338" r:id="rId15"/>
    <p:sldId id="278" r:id="rId16"/>
    <p:sldId id="339" r:id="rId17"/>
    <p:sldId id="340" r:id="rId18"/>
    <p:sldId id="341" r:id="rId19"/>
    <p:sldId id="34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8B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3" autoAdjust="0"/>
    <p:restoredTop sz="94660"/>
  </p:normalViewPr>
  <p:slideViewPr>
    <p:cSldViewPr snapToGrid="0">
      <p:cViewPr>
        <p:scale>
          <a:sx n="66" d="100"/>
          <a:sy n="66" d="100"/>
        </p:scale>
        <p:origin x="81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BA65-AA98-4902-B4E6-8E61FACAC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1B866-6992-491E-9D92-BEA3F37A2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93A5C9-CB5D-45D0-84EC-45F5EF245680}"/>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0A287161-60E7-4FC8-8F81-B9105716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C377-02EB-4A2E-8949-B128F3042E0C}"/>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38998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1C53-EF99-443B-9E40-37EE55EF6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C8D603-37A3-4B76-979A-E303C7142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3E325-A410-4724-BDC3-D93C0F2D5D72}"/>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5FC5BB66-F9D6-4815-9BD4-6563E8C00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3CDE5-9EE0-4DF5-9859-799A196E04B0}"/>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151971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B79EC-B65A-461D-A20B-1908D94F9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D5BF73-D62B-4B53-9F80-296A9369C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E687-A004-4AB6-ACBD-A5F53409AE6B}"/>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D9F70275-1012-42F4-AC13-B9A6B4E0E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17B84-1475-4411-8AAC-C270BAAB78F2}"/>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204594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D410-6BD0-40F5-8811-903D865B2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7E717-202A-4984-9FBB-A71BAA868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627DAF-DF07-4C2A-A7D5-018056783191}"/>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A0F3220C-C5F3-476A-B923-21A3C8C3E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255E-F0D3-4292-BCB5-2A2E72119CF3}"/>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72146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9FB9-A259-4D49-8065-AC2CE7886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0FDE48-5229-42E0-A1AB-AC36762DC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C1337F-C527-4361-B791-903D12FA0BEB}"/>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09DF9FDF-8086-4C99-AE17-29AE167FD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0242D-0AB6-4D85-8EFA-9AB30D19F1B2}"/>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240561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1E5B-DDC6-4893-909A-4DD512BB7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8CAC1-F233-4E5D-9E56-4993DD474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0563D3-1A50-4C19-B4B1-0568C467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E0B69-C1CC-404C-AC9F-44398FDE18AB}"/>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6" name="Footer Placeholder 5">
            <a:extLst>
              <a:ext uri="{FF2B5EF4-FFF2-40B4-BE49-F238E27FC236}">
                <a16:creationId xmlns:a16="http://schemas.microsoft.com/office/drawing/2014/main" id="{07DED05D-B91A-4F5F-87B6-333641628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ADB77-2EC3-4CA5-9823-D033B69A0ECC}"/>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97319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DC6C-A050-4FAB-B9B1-277287054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2CC5D-015C-4BE2-A835-BFF3B18068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71963-52BE-413A-96B1-A4BF7FCC0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B8600-6026-41FE-9056-AEAE803D0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C5A228-9940-418D-8505-39B487739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408117-9D3C-4510-B237-550405DA1E73}"/>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8" name="Footer Placeholder 7">
            <a:extLst>
              <a:ext uri="{FF2B5EF4-FFF2-40B4-BE49-F238E27FC236}">
                <a16:creationId xmlns:a16="http://schemas.microsoft.com/office/drawing/2014/main" id="{8F120114-BEE5-4956-A807-62C8CCD147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5F77CF-92C2-4B45-9F59-E8B25AA8544C}"/>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36033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DBD9-B672-43C6-964E-8B629D565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0C800-86D9-48CA-A68C-2CD03C99C333}"/>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4" name="Footer Placeholder 3">
            <a:extLst>
              <a:ext uri="{FF2B5EF4-FFF2-40B4-BE49-F238E27FC236}">
                <a16:creationId xmlns:a16="http://schemas.microsoft.com/office/drawing/2014/main" id="{ECEE6976-F04C-4732-8F24-13D710788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7D8F5-D49E-439C-A71E-DDD3E0574043}"/>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379046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36095-689E-4E59-BF07-BC0C0DBCC609}"/>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3" name="Footer Placeholder 2">
            <a:extLst>
              <a:ext uri="{FF2B5EF4-FFF2-40B4-BE49-F238E27FC236}">
                <a16:creationId xmlns:a16="http://schemas.microsoft.com/office/drawing/2014/main" id="{D5C5EE6C-4A33-417A-8BE5-3B5B0DF4E3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A312B-9E2F-43AD-9CA3-BC4DFA4E88AD}"/>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2348201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5C16-96A9-4BF3-A005-24B3EC099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2962E-775F-4C55-896F-64F26D2AA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5AA66-6323-411B-A246-C18D0AA96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A8103-A38D-46BE-AB3F-BEB94CC368B1}"/>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6" name="Footer Placeholder 5">
            <a:extLst>
              <a:ext uri="{FF2B5EF4-FFF2-40B4-BE49-F238E27FC236}">
                <a16:creationId xmlns:a16="http://schemas.microsoft.com/office/drawing/2014/main" id="{21983845-4AB2-4F7C-96F0-50DA96DDF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6A468-C054-4DF7-B3FC-8AC212171540}"/>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415700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07DD-CBD9-4ABE-B945-2451EF9DA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A03C2-E42F-4AB9-97D5-12B6EDFFC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F6FEC-E2B7-4CAC-A719-98929A058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C0DDE-8156-4729-B16D-39DB035F3E09}"/>
              </a:ext>
            </a:extLst>
          </p:cNvPr>
          <p:cNvSpPr>
            <a:spLocks noGrp="1"/>
          </p:cNvSpPr>
          <p:nvPr>
            <p:ph type="dt" sz="half" idx="10"/>
          </p:nvPr>
        </p:nvSpPr>
        <p:spPr/>
        <p:txBody>
          <a:bodyPr/>
          <a:lstStyle/>
          <a:p>
            <a:fld id="{EE2DB17C-9DF0-45F1-A53E-BD034CBDA5BF}" type="datetimeFigureOut">
              <a:rPr lang="en-US" smtClean="0"/>
              <a:t>4/13/2020</a:t>
            </a:fld>
            <a:endParaRPr lang="en-US"/>
          </a:p>
        </p:txBody>
      </p:sp>
      <p:sp>
        <p:nvSpPr>
          <p:cNvPr id="6" name="Footer Placeholder 5">
            <a:extLst>
              <a:ext uri="{FF2B5EF4-FFF2-40B4-BE49-F238E27FC236}">
                <a16:creationId xmlns:a16="http://schemas.microsoft.com/office/drawing/2014/main" id="{CB5469DA-9F5B-4E90-A533-BA3682DDA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013B-5AC4-4EC2-8602-259242D8D4F4}"/>
              </a:ext>
            </a:extLst>
          </p:cNvPr>
          <p:cNvSpPr>
            <a:spLocks noGrp="1"/>
          </p:cNvSpPr>
          <p:nvPr>
            <p:ph type="sldNum" sz="quarter" idx="12"/>
          </p:nvPr>
        </p:nvSpPr>
        <p:spPr/>
        <p:txBody>
          <a:bodyPr/>
          <a:lstStyle/>
          <a:p>
            <a:fld id="{97B64FDF-166E-49F7-93BF-4F4ECA1FFBEE}" type="slidenum">
              <a:rPr lang="en-US" smtClean="0"/>
              <a:t>‹#›</a:t>
            </a:fld>
            <a:endParaRPr lang="en-US"/>
          </a:p>
        </p:txBody>
      </p:sp>
    </p:spTree>
    <p:extLst>
      <p:ext uri="{BB962C8B-B14F-4D97-AF65-F5344CB8AC3E}">
        <p14:creationId xmlns:p14="http://schemas.microsoft.com/office/powerpoint/2010/main" val="22274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6DC56-00CD-4635-89EC-D495E9E45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00653B-A80C-46C1-A1F8-600736B63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C0422-85C4-42C7-92B4-2B892CE6C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DB17C-9DF0-45F1-A53E-BD034CBDA5BF}" type="datetimeFigureOut">
              <a:rPr lang="en-US" smtClean="0"/>
              <a:t>4/13/2020</a:t>
            </a:fld>
            <a:endParaRPr lang="en-US"/>
          </a:p>
        </p:txBody>
      </p:sp>
      <p:sp>
        <p:nvSpPr>
          <p:cNvPr id="5" name="Footer Placeholder 4">
            <a:extLst>
              <a:ext uri="{FF2B5EF4-FFF2-40B4-BE49-F238E27FC236}">
                <a16:creationId xmlns:a16="http://schemas.microsoft.com/office/drawing/2014/main" id="{7DE3DABB-156F-44AD-9839-B133E8D8B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29ACD4-14E1-4C01-9942-7CE0F298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64FDF-166E-49F7-93BF-4F4ECA1FFBEE}" type="slidenum">
              <a:rPr lang="en-US" smtClean="0"/>
              <a:t>‹#›</a:t>
            </a:fld>
            <a:endParaRPr lang="en-US"/>
          </a:p>
        </p:txBody>
      </p:sp>
    </p:spTree>
    <p:extLst>
      <p:ext uri="{BB962C8B-B14F-4D97-AF65-F5344CB8AC3E}">
        <p14:creationId xmlns:p14="http://schemas.microsoft.com/office/powerpoint/2010/main" val="330834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F2E94E2-7F8E-43EF-BF8D-7E72F1DF78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02" t="5018" r="8105" b="3806"/>
          <a:stretch/>
        </p:blipFill>
        <p:spPr>
          <a:xfrm rot="5400000">
            <a:off x="3468914" y="-2319486"/>
            <a:ext cx="5254172" cy="11896115"/>
          </a:xfrm>
        </p:spPr>
      </p:pic>
      <p:sp>
        <p:nvSpPr>
          <p:cNvPr id="6" name="TextBox 5">
            <a:extLst>
              <a:ext uri="{FF2B5EF4-FFF2-40B4-BE49-F238E27FC236}">
                <a16:creationId xmlns:a16="http://schemas.microsoft.com/office/drawing/2014/main" id="{47BDFDFE-F35B-43C7-81ED-792DC9B74C2B}"/>
              </a:ext>
            </a:extLst>
          </p:cNvPr>
          <p:cNvSpPr txBox="1"/>
          <p:nvPr/>
        </p:nvSpPr>
        <p:spPr>
          <a:xfrm>
            <a:off x="377372" y="417676"/>
            <a:ext cx="11867864" cy="646331"/>
          </a:xfrm>
          <a:prstGeom prst="rect">
            <a:avLst/>
          </a:prstGeom>
          <a:noFill/>
        </p:spPr>
        <p:txBody>
          <a:bodyPr wrap="none" rtlCol="0">
            <a:spAutoFit/>
          </a:bodyPr>
          <a:lstStyle/>
          <a:p>
            <a:r>
              <a:rPr lang="en-US" dirty="0"/>
              <a:t>Mission: Place data organized by Instruments in the NIH Toolbox </a:t>
            </a:r>
            <a:r>
              <a:rPr lang="en-US" dirty="0" err="1"/>
              <a:t>ipad</a:t>
            </a:r>
            <a:r>
              <a:rPr lang="en-US" dirty="0"/>
              <a:t> output (top) into structures at the NDA (bottom) while </a:t>
            </a:r>
          </a:p>
          <a:p>
            <a:r>
              <a:rPr lang="en-US" dirty="0"/>
              <a:t>preserving instrument/version/Assessment </a:t>
            </a:r>
            <a:r>
              <a:rPr lang="en-US" dirty="0" err="1"/>
              <a:t>etc</a:t>
            </a:r>
            <a:endParaRPr lang="en-US" dirty="0"/>
          </a:p>
        </p:txBody>
      </p:sp>
    </p:spTree>
    <p:extLst>
      <p:ext uri="{BB962C8B-B14F-4D97-AF65-F5344CB8AC3E}">
        <p14:creationId xmlns:p14="http://schemas.microsoft.com/office/powerpoint/2010/main" val="14927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AD1E92-E5DF-4BFC-9311-A6D96C9EB946}"/>
              </a:ext>
            </a:extLst>
          </p:cNvPr>
          <p:cNvGraphicFramePr>
            <a:graphicFrameLocks noGrp="1"/>
          </p:cNvGraphicFramePr>
          <p:nvPr>
            <p:ph idx="1"/>
            <p:extLst>
              <p:ext uri="{D42A27DB-BD31-4B8C-83A1-F6EECF244321}">
                <p14:modId xmlns:p14="http://schemas.microsoft.com/office/powerpoint/2010/main" val="3567154780"/>
              </p:ext>
            </p:extLst>
          </p:nvPr>
        </p:nvGraphicFramePr>
        <p:xfrm>
          <a:off x="601980" y="350520"/>
          <a:ext cx="10927079" cy="6257838"/>
        </p:xfrm>
        <a:graphic>
          <a:graphicData uri="http://schemas.openxmlformats.org/drawingml/2006/table">
            <a:tbl>
              <a:tblPr/>
              <a:tblGrid>
                <a:gridCol w="2320036">
                  <a:extLst>
                    <a:ext uri="{9D8B030D-6E8A-4147-A177-3AD203B41FA5}">
                      <a16:colId xmlns:a16="http://schemas.microsoft.com/office/drawing/2014/main" val="250788802"/>
                    </a:ext>
                  </a:extLst>
                </a:gridCol>
                <a:gridCol w="2377320">
                  <a:extLst>
                    <a:ext uri="{9D8B030D-6E8A-4147-A177-3AD203B41FA5}">
                      <a16:colId xmlns:a16="http://schemas.microsoft.com/office/drawing/2014/main" val="3062751839"/>
                    </a:ext>
                  </a:extLst>
                </a:gridCol>
                <a:gridCol w="6229723">
                  <a:extLst>
                    <a:ext uri="{9D8B030D-6E8A-4147-A177-3AD203B41FA5}">
                      <a16:colId xmlns:a16="http://schemas.microsoft.com/office/drawing/2014/main" val="1247638288"/>
                    </a:ext>
                  </a:extLst>
                </a:gridCol>
              </a:tblGrid>
              <a:tr h="241177">
                <a:tc>
                  <a:txBody>
                    <a:bodyPr/>
                    <a:lstStyle/>
                    <a:p>
                      <a:pPr algn="l" fontAlgn="b"/>
                      <a:r>
                        <a:rPr lang="en-US" sz="900" b="1" i="0" u="none" strike="noStrike">
                          <a:solidFill>
                            <a:srgbClr val="000000"/>
                          </a:solidFill>
                          <a:effectLst/>
                          <a:latin typeface="Calibri" panose="020F0502020204030204" pitchFamily="34" charset="0"/>
                        </a:rPr>
                        <a:t>Column in the Crosswalk</a:t>
                      </a:r>
                    </a:p>
                  </a:txBody>
                  <a:tcPr marL="2903" marR="2903" marT="290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Annotation Source</a:t>
                      </a:r>
                    </a:p>
                  </a:txBody>
                  <a:tcPr marL="2903" marR="2903" marT="2903" marB="0" anchor="b">
                    <a:lnL>
                      <a:noFill/>
                    </a:lnL>
                    <a:lnR>
                      <a:noFill/>
                    </a:lnR>
                    <a:lnT>
                      <a:noFill/>
                    </a:lnT>
                    <a:lnB>
                      <a:noFill/>
                    </a:lnB>
                  </a:tcPr>
                </a:tc>
                <a:tc>
                  <a:txBody>
                    <a:bodyPr/>
                    <a:lstStyle/>
                    <a:p>
                      <a:pPr algn="l" fontAlgn="b"/>
                      <a:r>
                        <a:rPr lang="en-US" sz="900" b="1" i="0" u="none" strike="noStrike" dirty="0">
                          <a:solidFill>
                            <a:srgbClr val="000000"/>
                          </a:solidFill>
                          <a:effectLst/>
                          <a:latin typeface="Calibri" panose="020F0502020204030204" pitchFamily="34" charset="0"/>
                        </a:rPr>
                        <a:t>Description</a:t>
                      </a:r>
                    </a:p>
                  </a:txBody>
                  <a:tcPr marL="2903" marR="2903" marT="2903" marB="0" anchor="b">
                    <a:lnL>
                      <a:noFill/>
                    </a:lnL>
                    <a:lnR>
                      <a:noFill/>
                    </a:lnR>
                    <a:lnT>
                      <a:noFill/>
                    </a:lnT>
                    <a:lnB>
                      <a:noFill/>
                    </a:lnB>
                  </a:tcPr>
                </a:tc>
                <a:extLst>
                  <a:ext uri="{0D108BD9-81ED-4DB2-BD59-A6C34878D82A}">
                    <a16:rowId xmlns:a16="http://schemas.microsoft.com/office/drawing/2014/main" val="3883803472"/>
                  </a:ext>
                </a:extLst>
              </a:tr>
              <a:tr h="120589">
                <a:tc>
                  <a:txBody>
                    <a:bodyPr/>
                    <a:lstStyle/>
                    <a:p>
                      <a:pPr algn="l" fontAlgn="b"/>
                      <a:r>
                        <a:rPr lang="en-US" sz="900" b="0" i="0" u="none" strike="noStrike" dirty="0">
                          <a:solidFill>
                            <a:srgbClr val="000000"/>
                          </a:solidFill>
                          <a:effectLst/>
                          <a:latin typeface="Calibri" panose="020F0502020204030204" pitchFamily="34" charset="0"/>
                        </a:rPr>
                        <a:t>validated</a:t>
                      </a:r>
                    </a:p>
                  </a:txBody>
                  <a:tcPr marL="2903" marR="2903" marT="2903"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Calibri" panose="020F0502020204030204" pitchFamily="34" charset="0"/>
                        </a:rPr>
                        <a:t>HCP</a:t>
                      </a:r>
                    </a:p>
                  </a:txBody>
                  <a:tcPr marL="2903" marR="2903" marT="2903"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Calibri" panose="020F0502020204030204" pitchFamily="34" charset="0"/>
                        </a:rPr>
                        <a:t>Indicator, if 'NO' means the code will skip this instrument because the Instrument hasn't yet been fully fleshed out (at the NDA), doesn't have complete documentation (NIH Toolbox Data dictionary incomplete) or is otherwise un-validated</a:t>
                      </a:r>
                    </a:p>
                  </a:txBody>
                  <a:tcPr marL="2903" marR="2903" marT="2903" marB="0" anchor="b">
                    <a:lnL>
                      <a:noFill/>
                    </a:lnL>
                    <a:lnR>
                      <a:noFill/>
                    </a:lnR>
                    <a:lnT>
                      <a:noFill/>
                    </a:lnT>
                    <a:lnB>
                      <a:noFill/>
                    </a:lnB>
                    <a:noFill/>
                  </a:tcPr>
                </a:tc>
                <a:extLst>
                  <a:ext uri="{0D108BD9-81ED-4DB2-BD59-A6C34878D82A}">
                    <a16:rowId xmlns:a16="http://schemas.microsoft.com/office/drawing/2014/main" val="1759236687"/>
                  </a:ext>
                </a:extLst>
              </a:tr>
              <a:tr h="22194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panose="020F0502020204030204" pitchFamily="34" charset="0"/>
                        </a:rPr>
                        <a:t>Measurement System</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NIH Toolbox Data Dictionary</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panose="020F0502020204030204" pitchFamily="34" charset="0"/>
                        </a:rPr>
                        <a:t>NIH Toolbox, </a:t>
                      </a:r>
                      <a:r>
                        <a:rPr lang="en-US" sz="900" b="0" i="0" u="none" strike="noStrike" dirty="0" err="1">
                          <a:solidFill>
                            <a:srgbClr val="000000"/>
                          </a:solidFill>
                          <a:effectLst/>
                          <a:latin typeface="Calibri" panose="020F0502020204030204" pitchFamily="34" charset="0"/>
                        </a:rPr>
                        <a:t>Promis</a:t>
                      </a:r>
                      <a:r>
                        <a:rPr lang="en-US" sz="900" b="0" i="0" u="none" strike="noStrike" dirty="0">
                          <a:solidFill>
                            <a:srgbClr val="000000"/>
                          </a:solidFill>
                          <a:effectLst/>
                          <a:latin typeface="Calibri" panose="020F0502020204030204" pitchFamily="34" charset="0"/>
                        </a:rPr>
                        <a:t>, Neuro-QOL, Sci-QOL SCI-FI TBI-QOL </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2582179065"/>
                  </a:ext>
                </a:extLst>
              </a:tr>
              <a:tr h="241177">
                <a:tc>
                  <a:txBody>
                    <a:bodyPr/>
                    <a:lstStyle/>
                    <a:p>
                      <a:pPr algn="l" fontAlgn="b"/>
                      <a:r>
                        <a:rPr lang="en-US" sz="900" b="0" i="0" u="none" strike="noStrike">
                          <a:solidFill>
                            <a:srgbClr val="000000"/>
                          </a:solidFill>
                          <a:effectLst/>
                          <a:latin typeface="Calibri" panose="020F0502020204030204" pitchFamily="34" charset="0"/>
                        </a:rPr>
                        <a:t>Domain</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NIH Toolbox Data Dictionary</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Sensation, Cognition, Motor, Emotion</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682948839"/>
                  </a:ext>
                </a:extLst>
              </a:tr>
              <a:tr h="241177">
                <a:tc>
                  <a:txBody>
                    <a:bodyPr/>
                    <a:lstStyle/>
                    <a:p>
                      <a:pPr algn="l" fontAlgn="b"/>
                      <a:r>
                        <a:rPr lang="en-US" sz="900" b="0" i="0" u="none" strike="noStrike" dirty="0">
                          <a:solidFill>
                            <a:srgbClr val="000000"/>
                          </a:solidFill>
                          <a:effectLst/>
                          <a:latin typeface="Calibri" panose="020F0502020204030204" pitchFamily="34" charset="0"/>
                        </a:rPr>
                        <a:t>Inst</a:t>
                      </a:r>
                    </a:p>
                  </a:txBody>
                  <a:tcPr marL="2903" marR="2903" marT="2903" marB="0" anchor="b">
                    <a:lnL>
                      <a:noFill/>
                    </a:lnL>
                    <a:lnR>
                      <a:noFill/>
                    </a:lnR>
                    <a:lnT>
                      <a:noFill/>
                    </a:lnT>
                    <a:lnB>
                      <a:noFill/>
                    </a:lnB>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NIH Toolbox Data Dictionary</a:t>
                      </a: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where applicable: NIH Toolbox Instrument Name - e.g. the contents of 'Inst'</a:t>
                      </a:r>
                    </a:p>
                  </a:txBody>
                  <a:tcPr marL="2903" marR="2903" marT="2903" marB="0" anchor="b">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618283525"/>
                  </a:ext>
                </a:extLst>
              </a:tr>
              <a:tr h="241177">
                <a:tc>
                  <a:txBody>
                    <a:bodyPr/>
                    <a:lstStyle/>
                    <a:p>
                      <a:pPr algn="l" fontAlgn="b"/>
                      <a:r>
                        <a:rPr lang="en-US" sz="900" b="0" i="0" u="none" strike="noStrike">
                          <a:solidFill>
                            <a:srgbClr val="000000"/>
                          </a:solidFill>
                          <a:effectLst/>
                          <a:latin typeface="Calibri" panose="020F0502020204030204" pitchFamily="34" charset="0"/>
                        </a:rPr>
                        <a:t>Item ID</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Name of variable in the NIH Toolbox (has special characters that needed stripping)</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283015100"/>
                  </a:ext>
                </a:extLst>
              </a:tr>
              <a:tr h="241177">
                <a:tc>
                  <a:txBody>
                    <a:bodyPr/>
                    <a:lstStyle/>
                    <a:p>
                      <a:pPr algn="l" fontAlgn="b"/>
                      <a:r>
                        <a:rPr lang="en-US" sz="900" b="0" i="0" u="none" strike="noStrike">
                          <a:solidFill>
                            <a:srgbClr val="000000"/>
                          </a:solidFill>
                          <a:effectLst/>
                          <a:latin typeface="Calibri" panose="020F0502020204030204" pitchFamily="34" charset="0"/>
                        </a:rPr>
                        <a:t>Stem</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18543127"/>
                  </a:ext>
                </a:extLst>
              </a:tr>
              <a:tr h="241177">
                <a:tc>
                  <a:txBody>
                    <a:bodyPr/>
                    <a:lstStyle/>
                    <a:p>
                      <a:pPr algn="l" fontAlgn="b"/>
                      <a:r>
                        <a:rPr lang="en-US" sz="900" b="0" i="0" u="none" strike="noStrike">
                          <a:solidFill>
                            <a:srgbClr val="000000"/>
                          </a:solidFill>
                          <a:effectLst/>
                          <a:latin typeface="Calibri" panose="020F0502020204030204" pitchFamily="34" charset="0"/>
                        </a:rPr>
                        <a:t>Context</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747178359"/>
                  </a:ext>
                </a:extLst>
              </a:tr>
              <a:tr h="241177">
                <a:tc>
                  <a:txBody>
                    <a:bodyPr/>
                    <a:lstStyle/>
                    <a:p>
                      <a:pPr algn="l" fontAlgn="b"/>
                      <a:r>
                        <a:rPr lang="en-US" sz="900" b="0" i="0" u="none" strike="noStrike">
                          <a:solidFill>
                            <a:srgbClr val="000000"/>
                          </a:solidFill>
                          <a:effectLst/>
                          <a:latin typeface="Calibri" panose="020F0502020204030204" pitchFamily="34" charset="0"/>
                        </a:rPr>
                        <a:t>DataType</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032230953"/>
                  </a:ext>
                </a:extLst>
              </a:tr>
              <a:tr h="241177">
                <a:tc>
                  <a:txBody>
                    <a:bodyPr/>
                    <a:lstStyle/>
                    <a:p>
                      <a:pPr algn="l" fontAlgn="b"/>
                      <a:r>
                        <a:rPr lang="en-US" sz="900" b="0" i="0" u="none" strike="noStrike">
                          <a:solidFill>
                            <a:srgbClr val="000000"/>
                          </a:solidFill>
                          <a:effectLst/>
                          <a:latin typeface="Calibri" panose="020F0502020204030204" pitchFamily="34" charset="0"/>
                        </a:rPr>
                        <a:t>Responses</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Values observed in exported data ‘Response’ column (with exceptions).  Note that the score for these responses (e.g. correct/incorrect) is in the Score column.  Often, the response column and the score column are the same, but not always</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133872969"/>
                  </a:ext>
                </a:extLst>
              </a:tr>
              <a:tr h="241177">
                <a:tc>
                  <a:txBody>
                    <a:bodyPr/>
                    <a:lstStyle/>
                    <a:p>
                      <a:pPr algn="l" fontAlgn="b"/>
                      <a:r>
                        <a:rPr lang="en-US" sz="900" b="0" i="0" u="none" strike="noStrike">
                          <a:solidFill>
                            <a:srgbClr val="000000"/>
                          </a:solidFill>
                          <a:effectLst/>
                          <a:latin typeface="Calibri" panose="020F0502020204030204" pitchFamily="34" charset="0"/>
                        </a:rPr>
                        <a:t>Source</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 </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HCPA or HCPD – housekeeping variable useful for keeping track during Crosswalk building process</a:t>
                      </a:r>
                    </a:p>
                  </a:txBody>
                  <a:tcPr marL="2903" marR="2903" marT="2903" marB="0" anchor="b">
                    <a:lnL>
                      <a:noFill/>
                    </a:lnL>
                    <a:lnR>
                      <a:noFill/>
                    </a:lnR>
                    <a:lnT>
                      <a:noFill/>
                    </a:lnT>
                    <a:lnB>
                      <a:noFill/>
                    </a:lnB>
                  </a:tcPr>
                </a:tc>
                <a:extLst>
                  <a:ext uri="{0D108BD9-81ED-4DB2-BD59-A6C34878D82A}">
                    <a16:rowId xmlns:a16="http://schemas.microsoft.com/office/drawing/2014/main" val="1113967338"/>
                  </a:ext>
                </a:extLst>
              </a:tr>
              <a:tr h="241177">
                <a:tc>
                  <a:txBody>
                    <a:bodyPr/>
                    <a:lstStyle/>
                    <a:p>
                      <a:pPr algn="l" fontAlgn="b"/>
                      <a:r>
                        <a:rPr lang="en-US" sz="900" b="0" i="0" u="none" strike="noStrike" dirty="0" err="1">
                          <a:solidFill>
                            <a:srgbClr val="000000"/>
                          </a:solidFill>
                          <a:effectLst/>
                          <a:latin typeface="Calibri" panose="020F0502020204030204" pitchFamily="34" charset="0"/>
                        </a:rPr>
                        <a:t>hcp_variable</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HCP</a:t>
                      </a: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Name of the Variable being mapped, as it exists in HCP data ready for crossing over</a:t>
                      </a:r>
                    </a:p>
                  </a:txBody>
                  <a:tcPr marL="2903" marR="2903" marT="2903" marB="0" anchor="b">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2833066397"/>
                  </a:ext>
                </a:extLst>
              </a:tr>
              <a:tr h="241177">
                <a:tc>
                  <a:txBody>
                    <a:bodyPr/>
                    <a:lstStyle/>
                    <a:p>
                      <a:pPr algn="l" fontAlgn="b"/>
                      <a:r>
                        <a:rPr lang="en-US" sz="900" b="0" i="0" u="none" strike="noStrike" dirty="0" err="1">
                          <a:solidFill>
                            <a:srgbClr val="000000"/>
                          </a:solidFill>
                          <a:effectLst/>
                          <a:latin typeface="Calibri" panose="020F0502020204030204" pitchFamily="34" charset="0"/>
                        </a:rPr>
                        <a:t>requested_python</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Python code to handle Form Requests, unless specialty code required</a:t>
                      </a:r>
                    </a:p>
                  </a:txBody>
                  <a:tcPr marL="2903" marR="2903" marT="2903" marB="0" anchor="b">
                    <a:lnL>
                      <a:noFill/>
                    </a:lnL>
                    <a:lnR>
                      <a:noFill/>
                    </a:lnR>
                    <a:lnT>
                      <a:noFill/>
                    </a:lnT>
                    <a:lnB>
                      <a:noFill/>
                    </a:lnB>
                  </a:tcPr>
                </a:tc>
                <a:extLst>
                  <a:ext uri="{0D108BD9-81ED-4DB2-BD59-A6C34878D82A}">
                    <a16:rowId xmlns:a16="http://schemas.microsoft.com/office/drawing/2014/main" val="1360785924"/>
                  </a:ext>
                </a:extLst>
              </a:tr>
              <a:tr h="403345">
                <a:tc>
                  <a:txBody>
                    <a:bodyPr/>
                    <a:lstStyle/>
                    <a:p>
                      <a:pPr algn="l" fontAlgn="b"/>
                      <a:r>
                        <a:rPr lang="en-US" sz="900" b="0" i="0" u="none" strike="noStrike">
                          <a:solidFill>
                            <a:srgbClr val="000000"/>
                          </a:solidFill>
                          <a:effectLst/>
                          <a:latin typeface="Calibri" panose="020F0502020204030204" pitchFamily="34" charset="0"/>
                        </a:rPr>
                        <a:t>specialty_code</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Indicator for when data needs to be reshaped (change in data vector unit) and specialty code is needed. </a:t>
                      </a:r>
                    </a:p>
                  </a:txBody>
                  <a:tcPr marL="2903" marR="2903" marT="2903" marB="0" anchor="b">
                    <a:lnL>
                      <a:noFill/>
                    </a:lnL>
                    <a:lnR>
                      <a:noFill/>
                    </a:lnR>
                    <a:lnT>
                      <a:noFill/>
                    </a:lnT>
                    <a:lnB>
                      <a:noFill/>
                    </a:lnB>
                  </a:tcPr>
                </a:tc>
                <a:extLst>
                  <a:ext uri="{0D108BD9-81ED-4DB2-BD59-A6C34878D82A}">
                    <a16:rowId xmlns:a16="http://schemas.microsoft.com/office/drawing/2014/main" val="3250512630"/>
                  </a:ext>
                </a:extLst>
              </a:tr>
              <a:tr h="241177">
                <a:tc>
                  <a:txBody>
                    <a:bodyPr/>
                    <a:lstStyle/>
                    <a:p>
                      <a:pPr algn="l" fontAlgn="b"/>
                      <a:r>
                        <a:rPr lang="en-US" sz="900" b="0" i="0" u="none" strike="noStrike">
                          <a:solidFill>
                            <a:srgbClr val="000000"/>
                          </a:solidFill>
                          <a:effectLst/>
                          <a:latin typeface="Calibri" panose="020F0502020204030204" pitchFamily="34" charset="0"/>
                        </a:rPr>
                        <a:t>hcp_variable_upload</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HCP renaming to NDA elements locally to keep track of mapping.  This should be exactly the same as </a:t>
                      </a:r>
                      <a:r>
                        <a:rPr lang="en-US" sz="900" b="0" i="0" u="none" strike="noStrike" dirty="0" err="1">
                          <a:solidFill>
                            <a:srgbClr val="000000"/>
                          </a:solidFill>
                          <a:effectLst/>
                          <a:latin typeface="Calibri" panose="020F0502020204030204" pitchFamily="34" charset="0"/>
                        </a:rPr>
                        <a:t>nda_element</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tcPr>
                </a:tc>
                <a:extLst>
                  <a:ext uri="{0D108BD9-81ED-4DB2-BD59-A6C34878D82A}">
                    <a16:rowId xmlns:a16="http://schemas.microsoft.com/office/drawing/2014/main" val="1141457759"/>
                  </a:ext>
                </a:extLst>
              </a:tr>
              <a:tr h="241177">
                <a:tc>
                  <a:txBody>
                    <a:bodyPr/>
                    <a:lstStyle/>
                    <a:p>
                      <a:pPr algn="l" fontAlgn="b"/>
                      <a:r>
                        <a:rPr lang="en-US" sz="900" b="0" i="0" u="none" strike="noStrike" dirty="0" err="1">
                          <a:solidFill>
                            <a:srgbClr val="000000"/>
                          </a:solidFill>
                          <a:effectLst/>
                          <a:latin typeface="Calibri" panose="020F0502020204030204" pitchFamily="34" charset="0"/>
                        </a:rPr>
                        <a:t>nda_structure</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a:solidFill>
                            <a:srgbClr val="000000"/>
                          </a:solidFill>
                          <a:effectLst/>
                          <a:latin typeface="Calibri" panose="020F0502020204030204" pitchFamily="34" charset="0"/>
                        </a:rPr>
                        <a:t>Short name of NDA Structure to which our data is mapped</a:t>
                      </a:r>
                    </a:p>
                  </a:txBody>
                  <a:tcPr marL="2903" marR="2903" marT="2903" marB="0" anchor="b">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2258329742"/>
                  </a:ext>
                </a:extLst>
              </a:tr>
              <a:tr h="241177">
                <a:tc>
                  <a:txBody>
                    <a:bodyPr/>
                    <a:lstStyle/>
                    <a:p>
                      <a:pPr algn="l" fontAlgn="b"/>
                      <a:r>
                        <a:rPr lang="en-US" sz="900" b="0" i="0" u="none" strike="noStrike" dirty="0" err="1">
                          <a:solidFill>
                            <a:srgbClr val="000000"/>
                          </a:solidFill>
                          <a:effectLst/>
                          <a:latin typeface="Calibri" panose="020F0502020204030204" pitchFamily="34" charset="0"/>
                        </a:rPr>
                        <a:t>nda_element</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chemeClr val="accent4">
                        <a:lumMod val="40000"/>
                        <a:lumOff val="60000"/>
                      </a:schemeClr>
                    </a:solidFill>
                  </a:tcPr>
                </a:tc>
                <a:tc>
                  <a:txBody>
                    <a:bodyPr/>
                    <a:lstStyle/>
                    <a:p>
                      <a:pPr algn="l" fontAlgn="b"/>
                      <a:r>
                        <a:rPr lang="en-US" sz="900" b="0" i="0" u="none" strike="noStrike" dirty="0">
                          <a:solidFill>
                            <a:srgbClr val="000000"/>
                          </a:solidFill>
                          <a:effectLst/>
                          <a:latin typeface="Calibri" panose="020F0502020204030204" pitchFamily="34" charset="0"/>
                        </a:rPr>
                        <a:t>NDA element  </a:t>
                      </a:r>
                    </a:p>
                  </a:txBody>
                  <a:tcPr marL="2903" marR="2903" marT="2903" marB="0" anchor="b">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764288654"/>
                  </a:ext>
                </a:extLst>
              </a:tr>
              <a:tr h="241177">
                <a:tc>
                  <a:txBody>
                    <a:bodyPr/>
                    <a:lstStyle/>
                    <a:p>
                      <a:pPr algn="l" fontAlgn="b"/>
                      <a:r>
                        <a:rPr lang="en-US" sz="900" b="0" i="0" u="none" strike="noStrike">
                          <a:solidFill>
                            <a:srgbClr val="000000"/>
                          </a:solidFill>
                          <a:effectLst/>
                          <a:latin typeface="Calibri" panose="020F0502020204030204" pitchFamily="34" charset="0"/>
                        </a:rPr>
                        <a:t>description</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dirty="0">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element description</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2654952760"/>
                  </a:ext>
                </a:extLst>
              </a:tr>
              <a:tr h="241177">
                <a:tc>
                  <a:txBody>
                    <a:bodyPr/>
                    <a:lstStyle/>
                    <a:p>
                      <a:pPr algn="l" fontAlgn="b"/>
                      <a:r>
                        <a:rPr lang="en-US" sz="900" b="0" i="0" u="none" strike="noStrike">
                          <a:solidFill>
                            <a:srgbClr val="000000"/>
                          </a:solidFill>
                          <a:effectLst/>
                          <a:latin typeface="Calibri" panose="020F0502020204030204" pitchFamily="34" charset="0"/>
                        </a:rPr>
                        <a:t>valueRange</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value Range</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449474598"/>
                  </a:ext>
                </a:extLst>
              </a:tr>
              <a:tr h="241177">
                <a:tc>
                  <a:txBody>
                    <a:bodyPr/>
                    <a:lstStyle/>
                    <a:p>
                      <a:pPr algn="l" fontAlgn="b"/>
                      <a:r>
                        <a:rPr lang="en-US" sz="900" b="0" i="0" u="none" strike="noStrike">
                          <a:solidFill>
                            <a:srgbClr val="000000"/>
                          </a:solidFill>
                          <a:effectLst/>
                          <a:latin typeface="Calibri" panose="020F0502020204030204" pitchFamily="34" charset="0"/>
                        </a:rPr>
                        <a:t>notes</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notes</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587911008"/>
                  </a:ext>
                </a:extLst>
              </a:tr>
              <a:tr h="241177">
                <a:tc>
                  <a:txBody>
                    <a:bodyPr/>
                    <a:lstStyle/>
                    <a:p>
                      <a:pPr algn="l" fontAlgn="b"/>
                      <a:r>
                        <a:rPr lang="en-US" sz="900" b="0" i="0" u="none" strike="noStrike">
                          <a:solidFill>
                            <a:srgbClr val="000000"/>
                          </a:solidFill>
                          <a:effectLst/>
                          <a:latin typeface="Calibri" panose="020F0502020204030204" pitchFamily="34" charset="0"/>
                        </a:rPr>
                        <a:t>action_requested</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Requests that NDA made of CCF to avoid naming conflicts, or value codings, etc. </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1265348900"/>
                  </a:ext>
                </a:extLst>
              </a:tr>
              <a:tr h="241177">
                <a:tc>
                  <a:txBody>
                    <a:bodyPr/>
                    <a:lstStyle/>
                    <a:p>
                      <a:pPr algn="l" fontAlgn="b"/>
                      <a:r>
                        <a:rPr lang="en-US" sz="900" b="0" i="0" u="none" strike="noStrike">
                          <a:solidFill>
                            <a:srgbClr val="000000"/>
                          </a:solidFill>
                          <a:effectLst/>
                          <a:latin typeface="Calibri" panose="020F0502020204030204" pitchFamily="34" charset="0"/>
                        </a:rPr>
                        <a:t>template</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dirty="0">
                          <a:solidFill>
                            <a:srgbClr val="000000"/>
                          </a:solidFill>
                          <a:effectLst/>
                          <a:latin typeface="Calibri" panose="020F0502020204030204" pitchFamily="34" charset="0"/>
                        </a:rPr>
                        <a:t>name of NDA template provided by Leo for crossover mapping -</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3684963124"/>
                  </a:ext>
                </a:extLst>
              </a:tr>
              <a:tr h="495735">
                <a:tc>
                  <a:txBody>
                    <a:bodyPr/>
                    <a:lstStyle/>
                    <a:p>
                      <a:pPr algn="l" fontAlgn="b"/>
                      <a:r>
                        <a:rPr lang="en-US" sz="900" b="0" i="0" u="none" strike="noStrike" dirty="0" err="1">
                          <a:solidFill>
                            <a:srgbClr val="000000"/>
                          </a:solidFill>
                          <a:effectLst/>
                          <a:latin typeface="Calibri" panose="020F0502020204030204" pitchFamily="34" charset="0"/>
                        </a:rPr>
                        <a:t>inst_short</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dirty="0">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dirty="0">
                          <a:solidFill>
                            <a:srgbClr val="000000"/>
                          </a:solidFill>
                          <a:effectLst/>
                          <a:latin typeface="Calibri" panose="020F0502020204030204" pitchFamily="34" charset="0"/>
                        </a:rPr>
                        <a:t>where applicable: NDAs shorthand for NIH Toolbox Instrument name of the Zip folder (usually)- this is NOT NDAs name for any particular structure –  it is merely a housekeeping variable used in crossover mapping.</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2985234567"/>
                  </a:ext>
                </a:extLst>
              </a:tr>
              <a:tr h="241177">
                <a:tc>
                  <a:txBody>
                    <a:bodyPr/>
                    <a:lstStyle/>
                    <a:p>
                      <a:pPr algn="l" fontAlgn="b"/>
                      <a:r>
                        <a:rPr lang="en-US" sz="900" b="0" i="0" u="none" strike="noStrike">
                          <a:solidFill>
                            <a:srgbClr val="000000"/>
                          </a:solidFill>
                          <a:effectLst/>
                          <a:latin typeface="Calibri" panose="020F0502020204030204" pitchFamily="34" charset="0"/>
                        </a:rPr>
                        <a:t>structure_label</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needed</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dirty="0">
                          <a:solidFill>
                            <a:srgbClr val="000000"/>
                          </a:solidFill>
                          <a:effectLst/>
                          <a:latin typeface="Calibri" panose="020F0502020204030204" pitchFamily="34" charset="0"/>
                        </a:rPr>
                        <a:t>Long name of structure</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2266959170"/>
                  </a:ext>
                </a:extLst>
              </a:tr>
            </a:tbl>
          </a:graphicData>
        </a:graphic>
      </p:graphicFrame>
      <p:sp>
        <p:nvSpPr>
          <p:cNvPr id="5" name="TextBox 4">
            <a:extLst>
              <a:ext uri="{FF2B5EF4-FFF2-40B4-BE49-F238E27FC236}">
                <a16:creationId xmlns:a16="http://schemas.microsoft.com/office/drawing/2014/main" id="{17F62744-E745-48E6-8823-F20162CC8B5E}"/>
              </a:ext>
            </a:extLst>
          </p:cNvPr>
          <p:cNvSpPr txBox="1"/>
          <p:nvPr/>
        </p:nvSpPr>
        <p:spPr>
          <a:xfrm>
            <a:off x="106680" y="0"/>
            <a:ext cx="11818620" cy="369332"/>
          </a:xfrm>
          <a:prstGeom prst="rect">
            <a:avLst/>
          </a:prstGeom>
          <a:solidFill>
            <a:schemeClr val="bg1"/>
          </a:solidFill>
        </p:spPr>
        <p:txBody>
          <a:bodyPr wrap="square" rtlCol="0">
            <a:spAutoFit/>
          </a:bodyPr>
          <a:lstStyle/>
          <a:p>
            <a:r>
              <a:rPr lang="en-US" dirty="0"/>
              <a:t>Complete List of CROSSWALK COLUMNS for NIH TOOLBOX DATA TYPES necessary for mapping between SYSTEMS</a:t>
            </a:r>
          </a:p>
        </p:txBody>
      </p:sp>
      <p:sp>
        <p:nvSpPr>
          <p:cNvPr id="6" name="TextBox 5">
            <a:extLst>
              <a:ext uri="{FF2B5EF4-FFF2-40B4-BE49-F238E27FC236}">
                <a16:creationId xmlns:a16="http://schemas.microsoft.com/office/drawing/2014/main" id="{9B4748F7-330F-4460-A971-A70F716DE6F6}"/>
              </a:ext>
            </a:extLst>
          </p:cNvPr>
          <p:cNvSpPr txBox="1"/>
          <p:nvPr/>
        </p:nvSpPr>
        <p:spPr>
          <a:xfrm>
            <a:off x="3399246" y="2828835"/>
            <a:ext cx="2301240" cy="1200329"/>
          </a:xfrm>
          <a:prstGeom prst="rect">
            <a:avLst/>
          </a:prstGeom>
          <a:noFill/>
        </p:spPr>
        <p:txBody>
          <a:bodyPr wrap="square" rtlCol="0">
            <a:spAutoFit/>
          </a:bodyPr>
          <a:lstStyle/>
          <a:p>
            <a:r>
              <a:rPr lang="en-US" dirty="0"/>
              <a:t>LINKING INFORMATION PROVIDED BY THE NDA</a:t>
            </a:r>
          </a:p>
        </p:txBody>
      </p:sp>
    </p:spTree>
    <p:extLst>
      <p:ext uri="{BB962C8B-B14F-4D97-AF65-F5344CB8AC3E}">
        <p14:creationId xmlns:p14="http://schemas.microsoft.com/office/powerpoint/2010/main" val="3897392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C3C9B9-0700-49D0-AD99-0A545345F4EC}"/>
              </a:ext>
            </a:extLst>
          </p:cNvPr>
          <p:cNvSpPr/>
          <p:nvPr/>
        </p:nvSpPr>
        <p:spPr>
          <a:xfrm>
            <a:off x="2757715" y="1951672"/>
            <a:ext cx="8665027" cy="1754326"/>
          </a:xfrm>
          <a:prstGeom prst="rect">
            <a:avLst/>
          </a:prstGeom>
        </p:spPr>
        <p:txBody>
          <a:bodyPr wrap="square">
            <a:spAutoFit/>
          </a:bodyPr>
          <a:lstStyle/>
          <a:p>
            <a:r>
              <a:rPr lang="en-US" dirty="0"/>
              <a:t>https://nihtoolbox.force.com/s/article/data-dictionary</a:t>
            </a:r>
            <a:br>
              <a:rPr lang="en-US" dirty="0"/>
            </a:br>
            <a:br>
              <a:rPr lang="en-US" dirty="0"/>
            </a:br>
            <a:r>
              <a:rPr lang="en-US" dirty="0"/>
              <a:t>https://nihtoolbox.force.com/s/article/definition-of-columns-in-the-ipad-app-exports</a:t>
            </a:r>
            <a:br>
              <a:rPr lang="en-US" dirty="0"/>
            </a:br>
            <a:br>
              <a:rPr lang="en-US" dirty="0"/>
            </a:br>
            <a:r>
              <a:rPr lang="en-US" dirty="0"/>
              <a:t>https://github.com/humanconnectome/NIHToolbox2NDA/blob/master/Grab_NIH_Toolbox_Data_Dictionary_Annotation.ipynb</a:t>
            </a:r>
          </a:p>
        </p:txBody>
      </p:sp>
      <p:sp>
        <p:nvSpPr>
          <p:cNvPr id="9" name="TextBox 8">
            <a:extLst>
              <a:ext uri="{FF2B5EF4-FFF2-40B4-BE49-F238E27FC236}">
                <a16:creationId xmlns:a16="http://schemas.microsoft.com/office/drawing/2014/main" id="{30F7837E-8DC9-4A7B-867B-22B077C8D09F}"/>
              </a:ext>
            </a:extLst>
          </p:cNvPr>
          <p:cNvSpPr txBox="1"/>
          <p:nvPr/>
        </p:nvSpPr>
        <p:spPr>
          <a:xfrm>
            <a:off x="478971" y="711200"/>
            <a:ext cx="10726058" cy="1754326"/>
          </a:xfrm>
          <a:prstGeom prst="rect">
            <a:avLst/>
          </a:prstGeom>
          <a:noFill/>
        </p:spPr>
        <p:txBody>
          <a:bodyPr wrap="square" rtlCol="0">
            <a:spAutoFit/>
          </a:bodyPr>
          <a:lstStyle/>
          <a:p>
            <a:r>
              <a:rPr lang="en-US" sz="3600" dirty="0"/>
              <a:t>More information about the NIH TOOLBOX </a:t>
            </a:r>
            <a:r>
              <a:rPr lang="en-US" sz="3600" dirty="0" err="1"/>
              <a:t>ipad</a:t>
            </a:r>
            <a:r>
              <a:rPr lang="en-US" sz="3600" dirty="0"/>
              <a:t> export data dictionary and a programmatic start to working with it:</a:t>
            </a:r>
          </a:p>
        </p:txBody>
      </p:sp>
      <p:sp>
        <p:nvSpPr>
          <p:cNvPr id="10" name="Rectangle 9">
            <a:extLst>
              <a:ext uri="{FF2B5EF4-FFF2-40B4-BE49-F238E27FC236}">
                <a16:creationId xmlns:a16="http://schemas.microsoft.com/office/drawing/2014/main" id="{FD8A289D-02A8-4AFF-A8C5-77E9737B6AFB}"/>
              </a:ext>
            </a:extLst>
          </p:cNvPr>
          <p:cNvSpPr/>
          <p:nvPr/>
        </p:nvSpPr>
        <p:spPr>
          <a:xfrm>
            <a:off x="2757715" y="5078047"/>
            <a:ext cx="8447312" cy="1477328"/>
          </a:xfrm>
          <a:prstGeom prst="rect">
            <a:avLst/>
          </a:prstGeom>
        </p:spPr>
        <p:txBody>
          <a:bodyPr wrap="square">
            <a:spAutoFit/>
          </a:bodyPr>
          <a:lstStyle/>
          <a:p>
            <a:r>
              <a:rPr lang="en-US" dirty="0"/>
              <a:t>https://nda.nih.gov/general-query.html?q=query=data-structure%20~and~%20orderBy=shortName%20~and~%20orderDirection=Ascending</a:t>
            </a:r>
          </a:p>
          <a:p>
            <a:endParaRPr lang="en-US" dirty="0"/>
          </a:p>
          <a:p>
            <a:r>
              <a:rPr lang="en-US" dirty="0"/>
              <a:t>Https://github.com/humanconnectome/NIHToolbox2NDA/blob/master/Grab_NDA_Data_Dictionary_Annotation.ipynb</a:t>
            </a:r>
          </a:p>
        </p:txBody>
      </p:sp>
      <p:sp>
        <p:nvSpPr>
          <p:cNvPr id="11" name="TextBox 10">
            <a:extLst>
              <a:ext uri="{FF2B5EF4-FFF2-40B4-BE49-F238E27FC236}">
                <a16:creationId xmlns:a16="http://schemas.microsoft.com/office/drawing/2014/main" id="{21AF34F7-1651-4719-81F7-98F470B7A03F}"/>
              </a:ext>
            </a:extLst>
          </p:cNvPr>
          <p:cNvSpPr txBox="1"/>
          <p:nvPr/>
        </p:nvSpPr>
        <p:spPr>
          <a:xfrm>
            <a:off x="312057" y="3791858"/>
            <a:ext cx="10726058" cy="1200329"/>
          </a:xfrm>
          <a:prstGeom prst="rect">
            <a:avLst/>
          </a:prstGeom>
          <a:noFill/>
        </p:spPr>
        <p:txBody>
          <a:bodyPr wrap="square" rtlCol="0">
            <a:spAutoFit/>
          </a:bodyPr>
          <a:lstStyle/>
          <a:p>
            <a:r>
              <a:rPr lang="en-US" sz="3600" dirty="0"/>
              <a:t>More information about the NDA Data Dictionary and a programmatic start to working with it:</a:t>
            </a:r>
          </a:p>
        </p:txBody>
      </p:sp>
    </p:spTree>
    <p:extLst>
      <p:ext uri="{BB962C8B-B14F-4D97-AF65-F5344CB8AC3E}">
        <p14:creationId xmlns:p14="http://schemas.microsoft.com/office/powerpoint/2010/main" val="427380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9AC5-0736-423E-92F5-A2896D704306}"/>
              </a:ext>
            </a:extLst>
          </p:cNvPr>
          <p:cNvSpPr>
            <a:spLocks noGrp="1"/>
          </p:cNvSpPr>
          <p:nvPr>
            <p:ph type="title"/>
          </p:nvPr>
        </p:nvSpPr>
        <p:spPr/>
        <p:txBody>
          <a:bodyPr/>
          <a:lstStyle/>
          <a:p>
            <a:r>
              <a:rPr lang="en-US" dirty="0"/>
              <a:t>Problem 2:</a:t>
            </a:r>
          </a:p>
        </p:txBody>
      </p:sp>
      <p:sp>
        <p:nvSpPr>
          <p:cNvPr id="4" name="Content Placeholder 3">
            <a:extLst>
              <a:ext uri="{FF2B5EF4-FFF2-40B4-BE49-F238E27FC236}">
                <a16:creationId xmlns:a16="http://schemas.microsoft.com/office/drawing/2014/main" id="{4A8E346A-0D36-4717-92E8-53C483967638}"/>
              </a:ext>
            </a:extLst>
          </p:cNvPr>
          <p:cNvSpPr>
            <a:spLocks noGrp="1"/>
          </p:cNvSpPr>
          <p:nvPr>
            <p:ph idx="1"/>
          </p:nvPr>
        </p:nvSpPr>
        <p:spPr>
          <a:xfrm>
            <a:off x="838200" y="1825625"/>
            <a:ext cx="10515600" cy="867930"/>
          </a:xfrm>
          <a:prstGeom prst="rect">
            <a:avLst/>
          </a:prstGeom>
        </p:spPr>
        <p:txBody>
          <a:bodyPr wrap="square">
            <a:spAutoFit/>
          </a:bodyPr>
          <a:lstStyle/>
          <a:p>
            <a:r>
              <a:rPr lang="en-US" dirty="0"/>
              <a:t>NDA has mixture of ways in which to handle the merging of instruments from the NIH Toolbox</a:t>
            </a:r>
          </a:p>
        </p:txBody>
      </p:sp>
    </p:spTree>
    <p:extLst>
      <p:ext uri="{BB962C8B-B14F-4D97-AF65-F5344CB8AC3E}">
        <p14:creationId xmlns:p14="http://schemas.microsoft.com/office/powerpoint/2010/main" val="297078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D3C3DE4-A5CF-47D8-93C4-AAF7345929CE}"/>
              </a:ext>
            </a:extLst>
          </p:cNvPr>
          <p:cNvPicPr>
            <a:picLocks noChangeAspect="1"/>
          </p:cNvPicPr>
          <p:nvPr/>
        </p:nvPicPr>
        <p:blipFill rotWithShape="1">
          <a:blip r:embed="rId2">
            <a:extLst>
              <a:ext uri="{28A0092B-C50C-407E-A947-70E740481C1C}">
                <a14:useLocalDpi xmlns:a14="http://schemas.microsoft.com/office/drawing/2010/main" val="0"/>
              </a:ext>
            </a:extLst>
          </a:blip>
          <a:srcRect t="1426" r="1410" b="50276"/>
          <a:stretch/>
        </p:blipFill>
        <p:spPr>
          <a:xfrm>
            <a:off x="209115" y="606445"/>
            <a:ext cx="5734486" cy="60198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64F912C-C9AD-4821-8071-7771963B9C41}"/>
              </a:ext>
            </a:extLst>
          </p:cNvPr>
          <p:cNvPicPr>
            <a:picLocks noChangeAspect="1"/>
          </p:cNvPicPr>
          <p:nvPr/>
        </p:nvPicPr>
        <p:blipFill rotWithShape="1">
          <a:blip r:embed="rId2">
            <a:extLst>
              <a:ext uri="{28A0092B-C50C-407E-A947-70E740481C1C}">
                <a14:useLocalDpi xmlns:a14="http://schemas.microsoft.com/office/drawing/2010/main" val="0"/>
              </a:ext>
            </a:extLst>
          </a:blip>
          <a:srcRect l="7782" t="49230" r="7255" b="4167"/>
          <a:stretch/>
        </p:blipFill>
        <p:spPr>
          <a:xfrm>
            <a:off x="6248400" y="1239552"/>
            <a:ext cx="4656891" cy="5473668"/>
          </a:xfrm>
          <a:prstGeom prst="rect">
            <a:avLst/>
          </a:prstGeom>
        </p:spPr>
      </p:pic>
      <p:sp>
        <p:nvSpPr>
          <p:cNvPr id="2" name="TextBox 1">
            <a:extLst>
              <a:ext uri="{FF2B5EF4-FFF2-40B4-BE49-F238E27FC236}">
                <a16:creationId xmlns:a16="http://schemas.microsoft.com/office/drawing/2014/main" id="{4B55A352-2A31-4EE0-822F-A2C226CC925E}"/>
              </a:ext>
            </a:extLst>
          </p:cNvPr>
          <p:cNvSpPr txBox="1"/>
          <p:nvPr/>
        </p:nvSpPr>
        <p:spPr>
          <a:xfrm>
            <a:off x="3389085" y="115877"/>
            <a:ext cx="9328974" cy="1200329"/>
          </a:xfrm>
          <a:prstGeom prst="rect">
            <a:avLst/>
          </a:prstGeom>
          <a:solidFill>
            <a:schemeClr val="bg1">
              <a:alpha val="48000"/>
            </a:schemeClr>
          </a:solidFill>
        </p:spPr>
        <p:txBody>
          <a:bodyPr wrap="square" rtlCol="0">
            <a:spAutoFit/>
          </a:bodyPr>
          <a:lstStyle/>
          <a:p>
            <a:r>
              <a:rPr lang="en-US" dirty="0">
                <a:solidFill>
                  <a:srgbClr val="FF0000"/>
                </a:solidFill>
              </a:rPr>
              <a:t>Non-universal solutions </a:t>
            </a:r>
            <a:r>
              <a:rPr lang="en-US" u="sng" dirty="0">
                <a:solidFill>
                  <a:srgbClr val="FF0000"/>
                </a:solidFill>
              </a:rPr>
              <a:t>NOT ADOPTED</a:t>
            </a:r>
            <a:r>
              <a:rPr lang="en-US" dirty="0">
                <a:solidFill>
                  <a:srgbClr val="FF0000"/>
                </a:solidFill>
              </a:rPr>
              <a:t>:</a:t>
            </a:r>
          </a:p>
          <a:p>
            <a:r>
              <a:rPr lang="en-US" dirty="0">
                <a:solidFill>
                  <a:srgbClr val="FF0000"/>
                </a:solidFill>
              </a:rPr>
              <a:t>One row per person/visit/Instrument/Assessment (in version column i.e. flanker)</a:t>
            </a:r>
          </a:p>
          <a:p>
            <a:r>
              <a:rPr lang="en-US" dirty="0">
                <a:solidFill>
                  <a:srgbClr val="FF0000"/>
                </a:solidFill>
              </a:rPr>
              <a:t>One row per person/visit (Instrument-Assessment x 4 in version column - cogcomp01 )</a:t>
            </a:r>
          </a:p>
          <a:p>
            <a:r>
              <a:rPr lang="en-US" dirty="0">
                <a:solidFill>
                  <a:srgbClr val="FF0000"/>
                </a:solidFill>
              </a:rPr>
              <a:t>One row per person/visit/Instrument/proxy (has parents and summary scores Prang)</a:t>
            </a:r>
          </a:p>
        </p:txBody>
      </p:sp>
      <p:sp>
        <p:nvSpPr>
          <p:cNvPr id="3" name="Oval 2">
            <a:extLst>
              <a:ext uri="{FF2B5EF4-FFF2-40B4-BE49-F238E27FC236}">
                <a16:creationId xmlns:a16="http://schemas.microsoft.com/office/drawing/2014/main" id="{CA6E9790-37B4-4503-B999-05B4950F4426}"/>
              </a:ext>
            </a:extLst>
          </p:cNvPr>
          <p:cNvSpPr/>
          <p:nvPr/>
        </p:nvSpPr>
        <p:spPr>
          <a:xfrm>
            <a:off x="5711751" y="4642316"/>
            <a:ext cx="5565849" cy="2215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61DB5C-B765-485A-A8BC-D30853F96FAB}"/>
              </a:ext>
            </a:extLst>
          </p:cNvPr>
          <p:cNvSpPr/>
          <p:nvPr/>
        </p:nvSpPr>
        <p:spPr>
          <a:xfrm>
            <a:off x="418028" y="2613660"/>
            <a:ext cx="2477571" cy="13639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A7B7F1-D34B-481D-A924-30FD6643B13E}"/>
              </a:ext>
            </a:extLst>
          </p:cNvPr>
          <p:cNvSpPr txBox="1"/>
          <p:nvPr/>
        </p:nvSpPr>
        <p:spPr>
          <a:xfrm>
            <a:off x="4396482" y="6095792"/>
            <a:ext cx="6398433" cy="646331"/>
          </a:xfrm>
          <a:prstGeom prst="rect">
            <a:avLst/>
          </a:prstGeom>
          <a:noFill/>
        </p:spPr>
        <p:txBody>
          <a:bodyPr wrap="square" rtlCol="0">
            <a:spAutoFit/>
          </a:bodyPr>
          <a:lstStyle/>
          <a:p>
            <a:r>
              <a:rPr lang="en-US" dirty="0">
                <a:solidFill>
                  <a:srgbClr val="FF0000"/>
                </a:solidFill>
              </a:rPr>
              <a:t>Scores within instruments vs scores across instruments vs mutually exclusive scores due to age-specific instrument versions</a:t>
            </a:r>
          </a:p>
        </p:txBody>
      </p:sp>
      <p:sp>
        <p:nvSpPr>
          <p:cNvPr id="9" name="Oval 8">
            <a:extLst>
              <a:ext uri="{FF2B5EF4-FFF2-40B4-BE49-F238E27FC236}">
                <a16:creationId xmlns:a16="http://schemas.microsoft.com/office/drawing/2014/main" id="{26394CF0-67A2-4B8B-BE59-1442727CDB5A}"/>
              </a:ext>
            </a:extLst>
          </p:cNvPr>
          <p:cNvSpPr/>
          <p:nvPr/>
        </p:nvSpPr>
        <p:spPr>
          <a:xfrm>
            <a:off x="418028" y="5286091"/>
            <a:ext cx="3175536" cy="1456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83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4144-60E8-4034-9700-2CE7E093049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BBCEC24-E455-480F-BF18-77CE85BA4044}"/>
              </a:ext>
            </a:extLst>
          </p:cNvPr>
          <p:cNvSpPr>
            <a:spLocks noGrp="1"/>
          </p:cNvSpPr>
          <p:nvPr>
            <p:ph idx="1"/>
          </p:nvPr>
        </p:nvSpPr>
        <p:spPr/>
        <p:txBody>
          <a:bodyPr/>
          <a:lstStyle/>
          <a:p>
            <a:r>
              <a:rPr lang="en-US" dirty="0">
                <a:sym typeface="Wingdings" panose="05000000000000000000" pitchFamily="2" charset="2"/>
              </a:rPr>
              <a:t> Explicitly specify the following variables for each Instrument, so that when they get stacked into the same structure, they are programmatically distinguishable down the road, regardless of whether the data in their ‘</a:t>
            </a:r>
            <a:r>
              <a:rPr lang="en-US" dirty="0" err="1">
                <a:sym typeface="Wingdings" panose="05000000000000000000" pitchFamily="2" charset="2"/>
              </a:rPr>
              <a:t>rawscores</a:t>
            </a:r>
            <a:r>
              <a:rPr lang="en-US" dirty="0">
                <a:sym typeface="Wingdings" panose="05000000000000000000" pitchFamily="2" charset="2"/>
              </a:rPr>
              <a:t>’ variables were mapped to the same or different elements within the NDA structure:</a:t>
            </a:r>
          </a:p>
          <a:p>
            <a:endParaRPr lang="en-US" dirty="0">
              <a:sym typeface="Wingdings" panose="05000000000000000000" pitchFamily="2" charset="2"/>
            </a:endParaRPr>
          </a:p>
          <a:p>
            <a:pPr lvl="1"/>
            <a:r>
              <a:rPr lang="en-US" dirty="0">
                <a:sym typeface="Wingdings" panose="05000000000000000000" pitchFamily="2" charset="2"/>
              </a:rPr>
              <a:t>string contained by ‘Inst’ from the app to map to ‘</a:t>
            </a:r>
            <a:r>
              <a:rPr lang="en-US" dirty="0" err="1">
                <a:sym typeface="Wingdings" panose="05000000000000000000" pitchFamily="2" charset="2"/>
              </a:rPr>
              <a:t>version_form</a:t>
            </a:r>
            <a:r>
              <a:rPr lang="en-US" dirty="0">
                <a:sym typeface="Wingdings" panose="05000000000000000000" pitchFamily="2" charset="2"/>
              </a:rPr>
              <a:t>’ </a:t>
            </a:r>
          </a:p>
          <a:p>
            <a:pPr lvl="1"/>
            <a:r>
              <a:rPr lang="en-US" dirty="0">
                <a:sym typeface="Wingdings" panose="05000000000000000000" pitchFamily="2" charset="2"/>
              </a:rPr>
              <a:t>‘Assessment Name’ mapped to ‘</a:t>
            </a:r>
            <a:r>
              <a:rPr lang="en-US" dirty="0" err="1">
                <a:sym typeface="Wingdings" panose="05000000000000000000" pitchFamily="2" charset="2"/>
              </a:rPr>
              <a:t>fneproc</a:t>
            </a:r>
            <a:r>
              <a:rPr lang="en-US" dirty="0">
                <a:sym typeface="Wingdings" panose="05000000000000000000" pitchFamily="2" charset="2"/>
              </a:rPr>
              <a:t> ‘ </a:t>
            </a:r>
            <a:r>
              <a:rPr lang="en-US" dirty="0"/>
              <a:t>(usually 1 or 2 in our data, but can hold string up to 20 characters)</a:t>
            </a:r>
            <a:endParaRPr lang="en-US" dirty="0">
              <a:sym typeface="Wingdings" panose="05000000000000000000" pitchFamily="2" charset="2"/>
            </a:endParaRPr>
          </a:p>
          <a:p>
            <a:pPr lvl="1"/>
            <a:r>
              <a:rPr lang="en-US" dirty="0">
                <a:sym typeface="Wingdings" panose="05000000000000000000" pitchFamily="2" charset="2"/>
              </a:rPr>
              <a:t>HCP created variable, ‘respondent’  mapped to ‘</a:t>
            </a:r>
            <a:r>
              <a:rPr lang="en-US" dirty="0" err="1">
                <a:sym typeface="Wingdings" panose="05000000000000000000" pitchFamily="2" charset="2"/>
              </a:rPr>
              <a:t>compqother</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311725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CC4C-186E-40A9-8564-52AA3E9D15D8}"/>
              </a:ext>
            </a:extLst>
          </p:cNvPr>
          <p:cNvSpPr>
            <a:spLocks noGrp="1"/>
          </p:cNvSpPr>
          <p:nvPr>
            <p:ph type="title"/>
          </p:nvPr>
        </p:nvSpPr>
        <p:spPr>
          <a:xfrm>
            <a:off x="267228" y="244361"/>
            <a:ext cx="11454344" cy="1325563"/>
          </a:xfrm>
        </p:spPr>
        <p:txBody>
          <a:bodyPr>
            <a:normAutofit/>
          </a:bodyPr>
          <a:lstStyle/>
          <a:p>
            <a:r>
              <a:rPr lang="en-US" sz="3200" dirty="0"/>
              <a:t>NDA Destination File (for the NIH Toolbox Friendship FF Age 18+ 2.0 instrument) looks like this when it is uploaded</a:t>
            </a:r>
          </a:p>
        </p:txBody>
      </p:sp>
      <p:graphicFrame>
        <p:nvGraphicFramePr>
          <p:cNvPr id="3" name="Object 2">
            <a:extLst>
              <a:ext uri="{FF2B5EF4-FFF2-40B4-BE49-F238E27FC236}">
                <a16:creationId xmlns:a16="http://schemas.microsoft.com/office/drawing/2014/main" id="{266B8EED-A7A3-4A1C-A211-E22D93E0B8FA}"/>
              </a:ext>
            </a:extLst>
          </p:cNvPr>
          <p:cNvGraphicFramePr>
            <a:graphicFrameLocks noChangeAspect="1"/>
          </p:cNvGraphicFramePr>
          <p:nvPr>
            <p:extLst>
              <p:ext uri="{D42A27DB-BD31-4B8C-83A1-F6EECF244321}">
                <p14:modId xmlns:p14="http://schemas.microsoft.com/office/powerpoint/2010/main" val="1926099856"/>
              </p:ext>
            </p:extLst>
          </p:nvPr>
        </p:nvGraphicFramePr>
        <p:xfrm>
          <a:off x="355363" y="3328987"/>
          <a:ext cx="11693357" cy="2621870"/>
        </p:xfrm>
        <a:graphic>
          <a:graphicData uri="http://schemas.openxmlformats.org/presentationml/2006/ole">
            <mc:AlternateContent xmlns:mc="http://schemas.openxmlformats.org/markup-compatibility/2006">
              <mc:Choice xmlns:v="urn:schemas-microsoft-com:vml" Requires="v">
                <p:oleObj spid="_x0000_s1032" name="Worksheet" r:id="rId3" imgW="17040215" imgH="3819510" progId="Excel.Sheet.12">
                  <p:embed/>
                </p:oleObj>
              </mc:Choice>
              <mc:Fallback>
                <p:oleObj name="Worksheet" r:id="rId3" imgW="17040215" imgH="3819510" progId="Excel.Sheet.12">
                  <p:embed/>
                  <p:pic>
                    <p:nvPicPr>
                      <p:cNvPr id="0" name=""/>
                      <p:cNvPicPr/>
                      <p:nvPr/>
                    </p:nvPicPr>
                    <p:blipFill>
                      <a:blip r:embed="rId4"/>
                      <a:stretch>
                        <a:fillRect/>
                      </a:stretch>
                    </p:blipFill>
                    <p:spPr>
                      <a:xfrm>
                        <a:off x="355363" y="3328987"/>
                        <a:ext cx="11693357" cy="262187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E5D34C9F-D969-4155-888C-D190E0F1107D}"/>
              </a:ext>
            </a:extLst>
          </p:cNvPr>
          <p:cNvSpPr txBox="1"/>
          <p:nvPr/>
        </p:nvSpPr>
        <p:spPr>
          <a:xfrm>
            <a:off x="470428" y="1569924"/>
            <a:ext cx="10611603" cy="1200329"/>
          </a:xfrm>
          <a:prstGeom prst="rect">
            <a:avLst/>
          </a:prstGeom>
          <a:noFill/>
        </p:spPr>
        <p:txBody>
          <a:bodyPr wrap="square" rtlCol="0">
            <a:spAutoFit/>
          </a:bodyPr>
          <a:lstStyle/>
          <a:p>
            <a:r>
              <a:rPr lang="en-US" dirty="0">
                <a:solidFill>
                  <a:srgbClr val="FF0000"/>
                </a:solidFill>
              </a:rPr>
              <a:t>tlbx_friend01  is the name of the structure in the NDA– when downloading a structure from the NDA, you’ll get all of the ‘instruments’ that were mapped to this same structure IN TERMS OF ELEMENT NAMES (not aliases).  If you are a whiz with the API, perhaps you can extend its functionality to quickly see where things got mapped for other studies by following the alias trail.  </a:t>
            </a:r>
          </a:p>
        </p:txBody>
      </p:sp>
      <p:sp>
        <p:nvSpPr>
          <p:cNvPr id="6" name="Oval 5">
            <a:extLst>
              <a:ext uri="{FF2B5EF4-FFF2-40B4-BE49-F238E27FC236}">
                <a16:creationId xmlns:a16="http://schemas.microsoft.com/office/drawing/2014/main" id="{56FEEBAF-81E3-43B2-9030-B7743020DD35}"/>
              </a:ext>
            </a:extLst>
          </p:cNvPr>
          <p:cNvSpPr/>
          <p:nvPr/>
        </p:nvSpPr>
        <p:spPr>
          <a:xfrm>
            <a:off x="-124632" y="3117177"/>
            <a:ext cx="3280475" cy="4236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07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CC4C-186E-40A9-8564-52AA3E9D15D8}"/>
              </a:ext>
            </a:extLst>
          </p:cNvPr>
          <p:cNvSpPr>
            <a:spLocks noGrp="1"/>
          </p:cNvSpPr>
          <p:nvPr>
            <p:ph type="title"/>
          </p:nvPr>
        </p:nvSpPr>
        <p:spPr>
          <a:xfrm>
            <a:off x="267228" y="244361"/>
            <a:ext cx="11454344" cy="1325563"/>
          </a:xfrm>
        </p:spPr>
        <p:txBody>
          <a:bodyPr>
            <a:normAutofit/>
          </a:bodyPr>
          <a:lstStyle/>
          <a:p>
            <a:r>
              <a:rPr lang="en-US" sz="3200" dirty="0"/>
              <a:t>NDA Destination File (for the NIH Toolbox Friendship FF Age 18+ 2.0 instrument) looks like this when it is uploaded</a:t>
            </a:r>
          </a:p>
        </p:txBody>
      </p:sp>
      <p:graphicFrame>
        <p:nvGraphicFramePr>
          <p:cNvPr id="3" name="Object 2">
            <a:extLst>
              <a:ext uri="{FF2B5EF4-FFF2-40B4-BE49-F238E27FC236}">
                <a16:creationId xmlns:a16="http://schemas.microsoft.com/office/drawing/2014/main" id="{266B8EED-A7A3-4A1C-A211-E22D93E0B8FA}"/>
              </a:ext>
            </a:extLst>
          </p:cNvPr>
          <p:cNvGraphicFramePr>
            <a:graphicFrameLocks noChangeAspect="1"/>
          </p:cNvGraphicFramePr>
          <p:nvPr/>
        </p:nvGraphicFramePr>
        <p:xfrm>
          <a:off x="355363" y="3328987"/>
          <a:ext cx="11693357" cy="2621870"/>
        </p:xfrm>
        <a:graphic>
          <a:graphicData uri="http://schemas.openxmlformats.org/presentationml/2006/ole">
            <mc:AlternateContent xmlns:mc="http://schemas.openxmlformats.org/markup-compatibility/2006">
              <mc:Choice xmlns:v="urn:schemas-microsoft-com:vml" Requires="v">
                <p:oleObj spid="_x0000_s2055" name="Worksheet" r:id="rId3" imgW="17040215" imgH="3819510" progId="Excel.Sheet.12">
                  <p:embed/>
                </p:oleObj>
              </mc:Choice>
              <mc:Fallback>
                <p:oleObj name="Worksheet" r:id="rId3" imgW="17040215" imgH="3819510" progId="Excel.Sheet.12">
                  <p:embed/>
                  <p:pic>
                    <p:nvPicPr>
                      <p:cNvPr id="3" name="Object 2">
                        <a:extLst>
                          <a:ext uri="{FF2B5EF4-FFF2-40B4-BE49-F238E27FC236}">
                            <a16:creationId xmlns:a16="http://schemas.microsoft.com/office/drawing/2014/main" id="{266B8EED-A7A3-4A1C-A211-E22D93E0B8FA}"/>
                          </a:ext>
                        </a:extLst>
                      </p:cNvPr>
                      <p:cNvPicPr/>
                      <p:nvPr/>
                    </p:nvPicPr>
                    <p:blipFill>
                      <a:blip r:embed="rId4"/>
                      <a:stretch>
                        <a:fillRect/>
                      </a:stretch>
                    </p:blipFill>
                    <p:spPr>
                      <a:xfrm>
                        <a:off x="355363" y="3328987"/>
                        <a:ext cx="11693357" cy="2621870"/>
                      </a:xfrm>
                      <a:prstGeom prst="rect">
                        <a:avLst/>
                      </a:prstGeom>
                    </p:spPr>
                  </p:pic>
                </p:oleObj>
              </mc:Fallback>
            </mc:AlternateContent>
          </a:graphicData>
        </a:graphic>
      </p:graphicFrame>
      <p:sp>
        <p:nvSpPr>
          <p:cNvPr id="7" name="Oval 6">
            <a:extLst>
              <a:ext uri="{FF2B5EF4-FFF2-40B4-BE49-F238E27FC236}">
                <a16:creationId xmlns:a16="http://schemas.microsoft.com/office/drawing/2014/main" id="{A57E2B88-4458-4D12-A343-3F2CF3D7544B}"/>
              </a:ext>
            </a:extLst>
          </p:cNvPr>
          <p:cNvSpPr/>
          <p:nvPr/>
        </p:nvSpPr>
        <p:spPr>
          <a:xfrm>
            <a:off x="3390900" y="3328987"/>
            <a:ext cx="1974743" cy="4236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CC2B2E6-6230-423E-A5D7-5A3A14F3CB9E}"/>
              </a:ext>
            </a:extLst>
          </p:cNvPr>
          <p:cNvSpPr/>
          <p:nvPr/>
        </p:nvSpPr>
        <p:spPr>
          <a:xfrm>
            <a:off x="5232400" y="3328987"/>
            <a:ext cx="577743" cy="399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1D6EE2D-97FC-4AA6-A340-1532581FE6E2}"/>
              </a:ext>
            </a:extLst>
          </p:cNvPr>
          <p:cNvSpPr/>
          <p:nvPr/>
        </p:nvSpPr>
        <p:spPr>
          <a:xfrm>
            <a:off x="6527800" y="3328987"/>
            <a:ext cx="577743" cy="399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0D42BB4-083C-498C-911C-A14338B7B4BA}"/>
              </a:ext>
            </a:extLst>
          </p:cNvPr>
          <p:cNvSpPr txBox="1"/>
          <p:nvPr/>
        </p:nvSpPr>
        <p:spPr>
          <a:xfrm>
            <a:off x="470428" y="1569924"/>
            <a:ext cx="10611603" cy="646331"/>
          </a:xfrm>
          <a:prstGeom prst="rect">
            <a:avLst/>
          </a:prstGeom>
          <a:noFill/>
        </p:spPr>
        <p:txBody>
          <a:bodyPr wrap="square" rtlCol="0">
            <a:spAutoFit/>
          </a:bodyPr>
          <a:lstStyle/>
          <a:p>
            <a:r>
              <a:rPr lang="en-US" dirty="0" err="1">
                <a:solidFill>
                  <a:srgbClr val="FF0000"/>
                </a:solidFill>
              </a:rPr>
              <a:t>Version_form</a:t>
            </a:r>
            <a:r>
              <a:rPr lang="en-US" dirty="0">
                <a:solidFill>
                  <a:srgbClr val="FF0000"/>
                </a:solidFill>
              </a:rPr>
              <a:t>, </a:t>
            </a:r>
            <a:r>
              <a:rPr lang="en-US" dirty="0" err="1">
                <a:solidFill>
                  <a:srgbClr val="FF0000"/>
                </a:solidFill>
              </a:rPr>
              <a:t>compqother</a:t>
            </a:r>
            <a:r>
              <a:rPr lang="en-US" dirty="0">
                <a:solidFill>
                  <a:srgbClr val="FF0000"/>
                </a:solidFill>
              </a:rPr>
              <a:t>, and </a:t>
            </a:r>
            <a:r>
              <a:rPr lang="en-US" dirty="0" err="1">
                <a:solidFill>
                  <a:srgbClr val="FF0000"/>
                </a:solidFill>
              </a:rPr>
              <a:t>fneproc</a:t>
            </a:r>
            <a:r>
              <a:rPr lang="en-US" dirty="0">
                <a:solidFill>
                  <a:srgbClr val="FF0000"/>
                </a:solidFill>
              </a:rPr>
              <a:t>  for Instrument Name, respondent (self or parent), and Assessment Name</a:t>
            </a:r>
          </a:p>
        </p:txBody>
      </p:sp>
    </p:spTree>
    <p:extLst>
      <p:ext uri="{BB962C8B-B14F-4D97-AF65-F5344CB8AC3E}">
        <p14:creationId xmlns:p14="http://schemas.microsoft.com/office/powerpoint/2010/main" val="346777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CC4C-186E-40A9-8564-52AA3E9D15D8}"/>
              </a:ext>
            </a:extLst>
          </p:cNvPr>
          <p:cNvSpPr>
            <a:spLocks noGrp="1"/>
          </p:cNvSpPr>
          <p:nvPr>
            <p:ph type="title"/>
          </p:nvPr>
        </p:nvSpPr>
        <p:spPr>
          <a:xfrm>
            <a:off x="267228" y="244361"/>
            <a:ext cx="11454344" cy="1325563"/>
          </a:xfrm>
        </p:spPr>
        <p:txBody>
          <a:bodyPr>
            <a:normAutofit/>
          </a:bodyPr>
          <a:lstStyle/>
          <a:p>
            <a:r>
              <a:rPr lang="en-US" sz="3200" dirty="0"/>
              <a:t>NDA Destination File (for the NIH Toolbox Friendship FF Age 18+ 2.0 instrument) looks like this when it is uploaded</a:t>
            </a:r>
          </a:p>
        </p:txBody>
      </p:sp>
      <p:graphicFrame>
        <p:nvGraphicFramePr>
          <p:cNvPr id="3" name="Object 2">
            <a:extLst>
              <a:ext uri="{FF2B5EF4-FFF2-40B4-BE49-F238E27FC236}">
                <a16:creationId xmlns:a16="http://schemas.microsoft.com/office/drawing/2014/main" id="{266B8EED-A7A3-4A1C-A211-E22D93E0B8FA}"/>
              </a:ext>
            </a:extLst>
          </p:cNvPr>
          <p:cNvGraphicFramePr>
            <a:graphicFrameLocks noChangeAspect="1"/>
          </p:cNvGraphicFramePr>
          <p:nvPr/>
        </p:nvGraphicFramePr>
        <p:xfrm>
          <a:off x="355363" y="3328987"/>
          <a:ext cx="11693357" cy="2621870"/>
        </p:xfrm>
        <a:graphic>
          <a:graphicData uri="http://schemas.openxmlformats.org/presentationml/2006/ole">
            <mc:AlternateContent xmlns:mc="http://schemas.openxmlformats.org/markup-compatibility/2006">
              <mc:Choice xmlns:v="urn:schemas-microsoft-com:vml" Requires="v">
                <p:oleObj spid="_x0000_s3079" name="Worksheet" r:id="rId3" imgW="17040215" imgH="3819510" progId="Excel.Sheet.12">
                  <p:embed/>
                </p:oleObj>
              </mc:Choice>
              <mc:Fallback>
                <p:oleObj name="Worksheet" r:id="rId3" imgW="17040215" imgH="3819510" progId="Excel.Sheet.12">
                  <p:embed/>
                  <p:pic>
                    <p:nvPicPr>
                      <p:cNvPr id="3" name="Object 2">
                        <a:extLst>
                          <a:ext uri="{FF2B5EF4-FFF2-40B4-BE49-F238E27FC236}">
                            <a16:creationId xmlns:a16="http://schemas.microsoft.com/office/drawing/2014/main" id="{266B8EED-A7A3-4A1C-A211-E22D93E0B8FA}"/>
                          </a:ext>
                        </a:extLst>
                      </p:cNvPr>
                      <p:cNvPicPr/>
                      <p:nvPr/>
                    </p:nvPicPr>
                    <p:blipFill>
                      <a:blip r:embed="rId4"/>
                      <a:stretch>
                        <a:fillRect/>
                      </a:stretch>
                    </p:blipFill>
                    <p:spPr>
                      <a:xfrm>
                        <a:off x="355363" y="3328987"/>
                        <a:ext cx="11693357" cy="2621870"/>
                      </a:xfrm>
                      <a:prstGeom prst="rect">
                        <a:avLst/>
                      </a:prstGeom>
                    </p:spPr>
                  </p:pic>
                </p:oleObj>
              </mc:Fallback>
            </mc:AlternateContent>
          </a:graphicData>
        </a:graphic>
      </p:graphicFrame>
      <p:sp>
        <p:nvSpPr>
          <p:cNvPr id="4" name="Right Brace 3">
            <a:extLst>
              <a:ext uri="{FF2B5EF4-FFF2-40B4-BE49-F238E27FC236}">
                <a16:creationId xmlns:a16="http://schemas.microsoft.com/office/drawing/2014/main" id="{F2049512-A61F-4EF1-A5DE-92D3383D4F5B}"/>
              </a:ext>
            </a:extLst>
          </p:cNvPr>
          <p:cNvSpPr/>
          <p:nvPr/>
        </p:nvSpPr>
        <p:spPr>
          <a:xfrm rot="5400000">
            <a:off x="1698960" y="4607260"/>
            <a:ext cx="526143" cy="3213337"/>
          </a:xfrm>
          <a:prstGeom prst="rightBrace">
            <a:avLst>
              <a:gd name="adj1" fmla="val 385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892BE91-2E86-4705-9D19-C00F26341D11}"/>
              </a:ext>
            </a:extLst>
          </p:cNvPr>
          <p:cNvSpPr txBox="1"/>
          <p:nvPr/>
        </p:nvSpPr>
        <p:spPr>
          <a:xfrm>
            <a:off x="1973140" y="6428973"/>
            <a:ext cx="8245719" cy="369332"/>
          </a:xfrm>
          <a:prstGeom prst="rect">
            <a:avLst/>
          </a:prstGeom>
          <a:noFill/>
        </p:spPr>
        <p:txBody>
          <a:bodyPr wrap="none" rtlCol="0">
            <a:spAutoFit/>
          </a:bodyPr>
          <a:lstStyle/>
          <a:p>
            <a:r>
              <a:rPr lang="en-US" dirty="0"/>
              <a:t>Columns required in every structure: </a:t>
            </a:r>
            <a:r>
              <a:rPr lang="en-US" dirty="0" err="1"/>
              <a:t>subjectkey</a:t>
            </a:r>
            <a:r>
              <a:rPr lang="en-US" dirty="0"/>
              <a:t>, </a:t>
            </a:r>
            <a:r>
              <a:rPr lang="en-US" dirty="0" err="1"/>
              <a:t>src_subject_id</a:t>
            </a:r>
            <a:r>
              <a:rPr lang="en-US" dirty="0"/>
              <a:t>, </a:t>
            </a:r>
            <a:r>
              <a:rPr lang="en-US" dirty="0" err="1"/>
              <a:t>interview_age</a:t>
            </a:r>
            <a:r>
              <a:rPr lang="en-US" dirty="0"/>
              <a:t>, gender</a:t>
            </a:r>
          </a:p>
        </p:txBody>
      </p:sp>
      <p:sp>
        <p:nvSpPr>
          <p:cNvPr id="6" name="Right Brace 5">
            <a:extLst>
              <a:ext uri="{FF2B5EF4-FFF2-40B4-BE49-F238E27FC236}">
                <a16:creationId xmlns:a16="http://schemas.microsoft.com/office/drawing/2014/main" id="{3D28D583-F95C-4784-B40A-170C8560BD76}"/>
              </a:ext>
            </a:extLst>
          </p:cNvPr>
          <p:cNvSpPr/>
          <p:nvPr/>
        </p:nvSpPr>
        <p:spPr>
          <a:xfrm rot="16200000">
            <a:off x="5934530" y="640216"/>
            <a:ext cx="526143" cy="4851398"/>
          </a:xfrm>
          <a:prstGeom prst="rightBrace">
            <a:avLst>
              <a:gd name="adj1" fmla="val 385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2B2D2C-276A-4353-A5A0-2B71F441A1F4}"/>
              </a:ext>
            </a:extLst>
          </p:cNvPr>
          <p:cNvSpPr txBox="1"/>
          <p:nvPr/>
        </p:nvSpPr>
        <p:spPr>
          <a:xfrm>
            <a:off x="3052640" y="2264789"/>
            <a:ext cx="6091924" cy="369332"/>
          </a:xfrm>
          <a:prstGeom prst="rect">
            <a:avLst/>
          </a:prstGeom>
          <a:noFill/>
        </p:spPr>
        <p:txBody>
          <a:bodyPr wrap="none" rtlCol="0">
            <a:spAutoFit/>
          </a:bodyPr>
          <a:lstStyle/>
          <a:p>
            <a:r>
              <a:rPr lang="en-US" dirty="0"/>
              <a:t>Columns populated from the Scores file output of the IPAD app</a:t>
            </a:r>
          </a:p>
        </p:txBody>
      </p:sp>
    </p:spTree>
    <p:extLst>
      <p:ext uri="{BB962C8B-B14F-4D97-AF65-F5344CB8AC3E}">
        <p14:creationId xmlns:p14="http://schemas.microsoft.com/office/powerpoint/2010/main" val="170945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CC4C-186E-40A9-8564-52AA3E9D15D8}"/>
              </a:ext>
            </a:extLst>
          </p:cNvPr>
          <p:cNvSpPr>
            <a:spLocks noGrp="1"/>
          </p:cNvSpPr>
          <p:nvPr>
            <p:ph type="title"/>
          </p:nvPr>
        </p:nvSpPr>
        <p:spPr>
          <a:xfrm>
            <a:off x="267228" y="244361"/>
            <a:ext cx="11454344" cy="1325563"/>
          </a:xfrm>
        </p:spPr>
        <p:txBody>
          <a:bodyPr>
            <a:normAutofit/>
          </a:bodyPr>
          <a:lstStyle/>
          <a:p>
            <a:r>
              <a:rPr lang="en-US" sz="3200" dirty="0"/>
              <a:t>NDA Destination File (for the NIH Toolbox Friendship FF Age 18+ 2.0 instrument) looks like this when it is uploaded</a:t>
            </a:r>
          </a:p>
        </p:txBody>
      </p:sp>
      <p:graphicFrame>
        <p:nvGraphicFramePr>
          <p:cNvPr id="3" name="Object 2">
            <a:extLst>
              <a:ext uri="{FF2B5EF4-FFF2-40B4-BE49-F238E27FC236}">
                <a16:creationId xmlns:a16="http://schemas.microsoft.com/office/drawing/2014/main" id="{266B8EED-A7A3-4A1C-A211-E22D93E0B8FA}"/>
              </a:ext>
            </a:extLst>
          </p:cNvPr>
          <p:cNvGraphicFramePr>
            <a:graphicFrameLocks noChangeAspect="1"/>
          </p:cNvGraphicFramePr>
          <p:nvPr>
            <p:extLst>
              <p:ext uri="{D42A27DB-BD31-4B8C-83A1-F6EECF244321}">
                <p14:modId xmlns:p14="http://schemas.microsoft.com/office/powerpoint/2010/main" val="2222968816"/>
              </p:ext>
            </p:extLst>
          </p:nvPr>
        </p:nvGraphicFramePr>
        <p:xfrm>
          <a:off x="355363" y="3328987"/>
          <a:ext cx="11693357" cy="2621870"/>
        </p:xfrm>
        <a:graphic>
          <a:graphicData uri="http://schemas.openxmlformats.org/presentationml/2006/ole">
            <mc:AlternateContent xmlns:mc="http://schemas.openxmlformats.org/markup-compatibility/2006">
              <mc:Choice xmlns:v="urn:schemas-microsoft-com:vml" Requires="v">
                <p:oleObj spid="_x0000_s4104" name="Worksheet" r:id="rId3" imgW="17040215" imgH="3819510" progId="Excel.Sheet.12">
                  <p:embed/>
                </p:oleObj>
              </mc:Choice>
              <mc:Fallback>
                <p:oleObj name="Worksheet" r:id="rId3" imgW="17040215" imgH="3819510" progId="Excel.Sheet.12">
                  <p:embed/>
                  <p:pic>
                    <p:nvPicPr>
                      <p:cNvPr id="3" name="Object 2">
                        <a:extLst>
                          <a:ext uri="{FF2B5EF4-FFF2-40B4-BE49-F238E27FC236}">
                            <a16:creationId xmlns:a16="http://schemas.microsoft.com/office/drawing/2014/main" id="{266B8EED-A7A3-4A1C-A211-E22D93E0B8FA}"/>
                          </a:ext>
                        </a:extLst>
                      </p:cNvPr>
                      <p:cNvPicPr/>
                      <p:nvPr/>
                    </p:nvPicPr>
                    <p:blipFill>
                      <a:blip r:embed="rId4"/>
                      <a:stretch>
                        <a:fillRect/>
                      </a:stretch>
                    </p:blipFill>
                    <p:spPr>
                      <a:xfrm>
                        <a:off x="355363" y="3328987"/>
                        <a:ext cx="11693357" cy="2621870"/>
                      </a:xfrm>
                      <a:prstGeom prst="rect">
                        <a:avLst/>
                      </a:prstGeom>
                    </p:spPr>
                  </p:pic>
                </p:oleObj>
              </mc:Fallback>
            </mc:AlternateContent>
          </a:graphicData>
        </a:graphic>
      </p:graphicFrame>
      <p:sp>
        <p:nvSpPr>
          <p:cNvPr id="4" name="Oval 3">
            <a:extLst>
              <a:ext uri="{FF2B5EF4-FFF2-40B4-BE49-F238E27FC236}">
                <a16:creationId xmlns:a16="http://schemas.microsoft.com/office/drawing/2014/main" id="{CEA28ABA-E156-47AE-BB91-5582DE12F536}"/>
              </a:ext>
            </a:extLst>
          </p:cNvPr>
          <p:cNvSpPr/>
          <p:nvPr/>
        </p:nvSpPr>
        <p:spPr>
          <a:xfrm>
            <a:off x="8480666" y="3321171"/>
            <a:ext cx="3568054" cy="4236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2F78231-F1F0-4A56-AC6D-3F7D6DCBE806}"/>
              </a:ext>
            </a:extLst>
          </p:cNvPr>
          <p:cNvSpPr txBox="1"/>
          <p:nvPr/>
        </p:nvSpPr>
        <p:spPr>
          <a:xfrm>
            <a:off x="8961747" y="2935388"/>
            <a:ext cx="1504128" cy="369332"/>
          </a:xfrm>
          <a:prstGeom prst="rect">
            <a:avLst/>
          </a:prstGeom>
          <a:noFill/>
        </p:spPr>
        <p:txBody>
          <a:bodyPr wrap="square" rtlCol="0">
            <a:spAutoFit/>
          </a:bodyPr>
          <a:lstStyle/>
          <a:p>
            <a:r>
              <a:rPr lang="en-US" dirty="0" err="1">
                <a:solidFill>
                  <a:srgbClr val="FF0000"/>
                </a:solidFill>
              </a:rPr>
              <a:t>ItemID</a:t>
            </a:r>
            <a:endParaRPr lang="en-US" dirty="0">
              <a:solidFill>
                <a:srgbClr val="FF0000"/>
              </a:solidFill>
            </a:endParaRPr>
          </a:p>
        </p:txBody>
      </p:sp>
      <p:sp>
        <p:nvSpPr>
          <p:cNvPr id="6" name="Oval 5">
            <a:extLst>
              <a:ext uri="{FF2B5EF4-FFF2-40B4-BE49-F238E27FC236}">
                <a16:creationId xmlns:a16="http://schemas.microsoft.com/office/drawing/2014/main" id="{9D037FD7-1954-4B15-B5CD-94D294A6B44C}"/>
              </a:ext>
            </a:extLst>
          </p:cNvPr>
          <p:cNvSpPr/>
          <p:nvPr/>
        </p:nvSpPr>
        <p:spPr>
          <a:xfrm>
            <a:off x="8495438" y="3657600"/>
            <a:ext cx="3940875" cy="23932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Score Column from Raw data for this instrument pivoted into a row for each person</a:t>
            </a:r>
          </a:p>
        </p:txBody>
      </p:sp>
    </p:spTree>
    <p:extLst>
      <p:ext uri="{BB962C8B-B14F-4D97-AF65-F5344CB8AC3E}">
        <p14:creationId xmlns:p14="http://schemas.microsoft.com/office/powerpoint/2010/main" val="3579492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B681-6B86-4EFD-87DE-2DA77066ADE3}"/>
              </a:ext>
            </a:extLst>
          </p:cNvPr>
          <p:cNvSpPr>
            <a:spLocks noGrp="1"/>
          </p:cNvSpPr>
          <p:nvPr>
            <p:ph type="title"/>
          </p:nvPr>
        </p:nvSpPr>
        <p:spPr/>
        <p:txBody>
          <a:bodyPr/>
          <a:lstStyle/>
          <a:p>
            <a:r>
              <a:rPr lang="en-US" dirty="0"/>
              <a:t>SO HOW DO YOU DO THIS for your data?</a:t>
            </a:r>
          </a:p>
        </p:txBody>
      </p:sp>
      <p:sp>
        <p:nvSpPr>
          <p:cNvPr id="3" name="Content Placeholder 2">
            <a:extLst>
              <a:ext uri="{FF2B5EF4-FFF2-40B4-BE49-F238E27FC236}">
                <a16:creationId xmlns:a16="http://schemas.microsoft.com/office/drawing/2014/main" id="{1FA3232D-C2C9-4090-92F7-A426A40B2F7F}"/>
              </a:ext>
            </a:extLst>
          </p:cNvPr>
          <p:cNvSpPr>
            <a:spLocks noGrp="1"/>
          </p:cNvSpPr>
          <p:nvPr>
            <p:ph idx="1"/>
          </p:nvPr>
        </p:nvSpPr>
        <p:spPr/>
        <p:txBody>
          <a:bodyPr/>
          <a:lstStyle/>
          <a:p>
            <a:r>
              <a:rPr lang="en-US" dirty="0"/>
              <a:t>Go to README.md for a general overview </a:t>
            </a:r>
            <a:r>
              <a:rPr lang="en-US"/>
              <a:t>of steps</a:t>
            </a:r>
            <a:endParaRPr lang="en-US" dirty="0"/>
          </a:p>
          <a:p>
            <a:pPr marL="457200" lvl="1" indent="0">
              <a:buNone/>
            </a:pPr>
            <a:r>
              <a:rPr lang="en-US" sz="2000" dirty="0"/>
              <a:t>https://github.com/humanconnectome/NIHToolbox2NDA/blob/master/README.md </a:t>
            </a:r>
          </a:p>
        </p:txBody>
      </p:sp>
    </p:spTree>
    <p:extLst>
      <p:ext uri="{BB962C8B-B14F-4D97-AF65-F5344CB8AC3E}">
        <p14:creationId xmlns:p14="http://schemas.microsoft.com/office/powerpoint/2010/main" val="195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031A-67D8-4DC7-A008-DBDDF6E9A87F}"/>
              </a:ext>
            </a:extLst>
          </p:cNvPr>
          <p:cNvSpPr>
            <a:spLocks noGrp="1"/>
          </p:cNvSpPr>
          <p:nvPr>
            <p:ph type="title"/>
          </p:nvPr>
        </p:nvSpPr>
        <p:spPr>
          <a:xfrm>
            <a:off x="838199" y="858611"/>
            <a:ext cx="10976429" cy="4976132"/>
          </a:xfrm>
        </p:spPr>
        <p:txBody>
          <a:bodyPr>
            <a:noAutofit/>
          </a:bodyPr>
          <a:lstStyle/>
          <a:p>
            <a:r>
              <a:rPr lang="en-US" sz="3600" dirty="0"/>
              <a:t>Harmonization: map between source and destination locations, based on data dictionaries from the two universes</a:t>
            </a:r>
            <a:br>
              <a:rPr lang="en-US" sz="3600" dirty="0"/>
            </a:br>
            <a:br>
              <a:rPr lang="en-US" sz="3600" dirty="0"/>
            </a:br>
            <a:r>
              <a:rPr lang="en-US" sz="3600" dirty="0"/>
              <a:t>Simplest case: one row per person per visit in both universes – mapping is one to one; nothing else to consider</a:t>
            </a:r>
            <a:br>
              <a:rPr lang="en-US" sz="3600" dirty="0"/>
            </a:br>
            <a:br>
              <a:rPr lang="en-US" sz="3600" dirty="0"/>
            </a:br>
            <a:r>
              <a:rPr lang="en-US" sz="3600" dirty="0"/>
              <a:t>NIH TOOLBOX Case:  three files of different dimensionality per person, per versioned ‘instrument’ going to structures with different dimensionality grouped by domain and/or size of battery</a:t>
            </a:r>
          </a:p>
        </p:txBody>
      </p:sp>
    </p:spTree>
    <p:extLst>
      <p:ext uri="{BB962C8B-B14F-4D97-AF65-F5344CB8AC3E}">
        <p14:creationId xmlns:p14="http://schemas.microsoft.com/office/powerpoint/2010/main" val="27220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D44A-0231-4F4C-A9E8-C8E83C8B7EB1}"/>
              </a:ext>
            </a:extLst>
          </p:cNvPr>
          <p:cNvSpPr>
            <a:spLocks noGrp="1"/>
          </p:cNvSpPr>
          <p:nvPr>
            <p:ph type="title"/>
          </p:nvPr>
        </p:nvSpPr>
        <p:spPr/>
        <p:txBody>
          <a:bodyPr/>
          <a:lstStyle/>
          <a:p>
            <a:r>
              <a:rPr lang="en-US" dirty="0">
                <a:solidFill>
                  <a:srgbClr val="0070C0"/>
                </a:solidFill>
              </a:rPr>
              <a:t>What do the NIH Toolbox Data Look like coming off the </a:t>
            </a:r>
            <a:r>
              <a:rPr lang="en-US" dirty="0" err="1">
                <a:solidFill>
                  <a:srgbClr val="0070C0"/>
                </a:solidFill>
              </a:rPr>
              <a:t>iPAD</a:t>
            </a:r>
            <a:r>
              <a:rPr lang="en-US" dirty="0">
                <a:solidFill>
                  <a:srgbClr val="0070C0"/>
                </a:solidFill>
              </a:rPr>
              <a:t>?</a:t>
            </a:r>
          </a:p>
        </p:txBody>
      </p:sp>
      <p:sp>
        <p:nvSpPr>
          <p:cNvPr id="3" name="Content Placeholder 2">
            <a:extLst>
              <a:ext uri="{FF2B5EF4-FFF2-40B4-BE49-F238E27FC236}">
                <a16:creationId xmlns:a16="http://schemas.microsoft.com/office/drawing/2014/main" id="{E448783E-EB5A-497E-A21E-D9D1DA9C5F9D}"/>
              </a:ext>
            </a:extLst>
          </p:cNvPr>
          <p:cNvSpPr>
            <a:spLocks noGrp="1"/>
          </p:cNvSpPr>
          <p:nvPr>
            <p:ph idx="1"/>
          </p:nvPr>
        </p:nvSpPr>
        <p:spPr/>
        <p:txBody>
          <a:bodyPr>
            <a:normAutofit/>
          </a:bodyPr>
          <a:lstStyle/>
          <a:p>
            <a:r>
              <a:rPr lang="en-US" dirty="0"/>
              <a:t>Each subject/visit is associated with data in three files</a:t>
            </a:r>
          </a:p>
          <a:p>
            <a:pPr lvl="1"/>
            <a:r>
              <a:rPr lang="en-US" dirty="0"/>
              <a:t>Registration </a:t>
            </a:r>
          </a:p>
          <a:p>
            <a:pPr lvl="1"/>
            <a:r>
              <a:rPr lang="en-US" dirty="0"/>
              <a:t>‘Data’ files (item level responses)</a:t>
            </a:r>
          </a:p>
          <a:p>
            <a:pPr lvl="1"/>
            <a:r>
              <a:rPr lang="en-US" dirty="0"/>
              <a:t>Scores file (summary statistics calculated by the IPAD software on these item level responses and/or across instruments)</a:t>
            </a:r>
          </a:p>
          <a:p>
            <a:pPr lvl="1"/>
            <a:endParaRPr lang="en-US" dirty="0"/>
          </a:p>
          <a:p>
            <a:r>
              <a:rPr lang="en-US" dirty="0"/>
              <a:t>ID/key linking these files = ‘PIN’ variable and ‘Inst’ (Instrument).  </a:t>
            </a:r>
          </a:p>
          <a:p>
            <a:pPr marL="457200" lvl="1" indent="0">
              <a:buNone/>
            </a:pPr>
            <a:r>
              <a:rPr lang="en-US" dirty="0"/>
              <a:t>ex). HCA1234567_V1, HCD2222222_V2, ‘NIH Toolbox Visual Acuity Test Age 8+ v2.0’</a:t>
            </a:r>
          </a:p>
          <a:p>
            <a:pPr marL="457200" lvl="1" indent="0">
              <a:buNone/>
            </a:pPr>
            <a:endParaRPr lang="en-US" dirty="0"/>
          </a:p>
        </p:txBody>
      </p:sp>
    </p:spTree>
    <p:extLst>
      <p:ext uri="{BB962C8B-B14F-4D97-AF65-F5344CB8AC3E}">
        <p14:creationId xmlns:p14="http://schemas.microsoft.com/office/powerpoint/2010/main" val="832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197D-A657-4BCB-8F85-1140C03B0029}"/>
              </a:ext>
            </a:extLst>
          </p:cNvPr>
          <p:cNvSpPr>
            <a:spLocks noGrp="1"/>
          </p:cNvSpPr>
          <p:nvPr>
            <p:ph type="title"/>
          </p:nvPr>
        </p:nvSpPr>
        <p:spPr/>
        <p:txBody>
          <a:bodyPr/>
          <a:lstStyle/>
          <a:p>
            <a:r>
              <a:rPr lang="en-US" dirty="0"/>
              <a:t>‘Scores’ files</a:t>
            </a:r>
          </a:p>
        </p:txBody>
      </p:sp>
      <p:sp>
        <p:nvSpPr>
          <p:cNvPr id="3" name="Content Placeholder 2">
            <a:extLst>
              <a:ext uri="{FF2B5EF4-FFF2-40B4-BE49-F238E27FC236}">
                <a16:creationId xmlns:a16="http://schemas.microsoft.com/office/drawing/2014/main" id="{E59E3374-72AC-4D51-9378-4553478555E1}"/>
              </a:ext>
            </a:extLst>
          </p:cNvPr>
          <p:cNvSpPr>
            <a:spLocks noGrp="1"/>
          </p:cNvSpPr>
          <p:nvPr>
            <p:ph idx="1"/>
          </p:nvPr>
        </p:nvSpPr>
        <p:spPr>
          <a:xfrm>
            <a:off x="838200" y="1825625"/>
            <a:ext cx="10515600" cy="3241227"/>
          </a:xfrm>
        </p:spPr>
        <p:txBody>
          <a:bodyPr>
            <a:normAutofit lnSpcReduction="10000"/>
          </a:bodyPr>
          <a:lstStyle/>
          <a:p>
            <a:r>
              <a:rPr lang="en-US" dirty="0"/>
              <a:t>Every row in the file represents a score for a particular ‘instrument’ or (as for composite scores) score across instruments</a:t>
            </a:r>
          </a:p>
          <a:p>
            <a:r>
              <a:rPr lang="en-US" dirty="0"/>
              <a:t>Subjects complete instruments depending on age, protocol, typos…etc. Roughly 40 unique instruments per person are completed for Lifespan subjects.  </a:t>
            </a:r>
          </a:p>
          <a:p>
            <a:r>
              <a:rPr lang="en-US" dirty="0"/>
              <a:t>The union of all unique instruments completed is ~120 over the Lifespan Studies (HCP-A and HCP-D) due to protocol differences by age, gender, etc.</a:t>
            </a:r>
          </a:p>
        </p:txBody>
      </p:sp>
    </p:spTree>
    <p:extLst>
      <p:ext uri="{BB962C8B-B14F-4D97-AF65-F5344CB8AC3E}">
        <p14:creationId xmlns:p14="http://schemas.microsoft.com/office/powerpoint/2010/main" val="372238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42CDB43-86CA-4B73-B1E7-8ACEF1FD769D}"/>
              </a:ext>
            </a:extLst>
          </p:cNvPr>
          <p:cNvPicPr>
            <a:picLocks noChangeAspect="1"/>
          </p:cNvPicPr>
          <p:nvPr/>
        </p:nvPicPr>
        <p:blipFill>
          <a:blip r:embed="rId2"/>
          <a:stretch>
            <a:fillRect/>
          </a:stretch>
        </p:blipFill>
        <p:spPr>
          <a:xfrm>
            <a:off x="46669" y="1312187"/>
            <a:ext cx="12126196" cy="5687878"/>
          </a:xfrm>
          <a:prstGeom prst="rect">
            <a:avLst/>
          </a:prstGeom>
        </p:spPr>
      </p:pic>
      <p:sp>
        <p:nvSpPr>
          <p:cNvPr id="9" name="Title 1">
            <a:extLst>
              <a:ext uri="{FF2B5EF4-FFF2-40B4-BE49-F238E27FC236}">
                <a16:creationId xmlns:a16="http://schemas.microsoft.com/office/drawing/2014/main" id="{E414634F-AC46-4FA3-B0E5-674738CBEF32}"/>
              </a:ext>
            </a:extLst>
          </p:cNvPr>
          <p:cNvSpPr>
            <a:spLocks noGrp="1"/>
          </p:cNvSpPr>
          <p:nvPr>
            <p:ph type="title"/>
          </p:nvPr>
        </p:nvSpPr>
        <p:spPr>
          <a:xfrm>
            <a:off x="0" y="-235516"/>
            <a:ext cx="10515600" cy="1325563"/>
          </a:xfrm>
        </p:spPr>
        <p:txBody>
          <a:bodyPr/>
          <a:lstStyle/>
          <a:p>
            <a:r>
              <a:rPr lang="en-US" dirty="0"/>
              <a:t>‘Scores’ files</a:t>
            </a:r>
          </a:p>
        </p:txBody>
      </p:sp>
      <p:sp>
        <p:nvSpPr>
          <p:cNvPr id="10" name="Content Placeholder 2">
            <a:extLst>
              <a:ext uri="{FF2B5EF4-FFF2-40B4-BE49-F238E27FC236}">
                <a16:creationId xmlns:a16="http://schemas.microsoft.com/office/drawing/2014/main" id="{A82E7760-0C3D-4928-9DBD-5AE8BEBF5AEE}"/>
              </a:ext>
            </a:extLst>
          </p:cNvPr>
          <p:cNvSpPr>
            <a:spLocks noGrp="1"/>
          </p:cNvSpPr>
          <p:nvPr>
            <p:ph idx="1"/>
          </p:nvPr>
        </p:nvSpPr>
        <p:spPr>
          <a:xfrm>
            <a:off x="3881034" y="69743"/>
            <a:ext cx="8223142" cy="1769982"/>
          </a:xfrm>
        </p:spPr>
        <p:txBody>
          <a:bodyPr>
            <a:normAutofit fontScale="62500" lnSpcReduction="20000"/>
          </a:bodyPr>
          <a:lstStyle/>
          <a:p>
            <a:r>
              <a:rPr lang="en-US" dirty="0">
                <a:solidFill>
                  <a:srgbClr val="00B050"/>
                </a:solidFill>
              </a:rPr>
              <a:t>Every row in the file represents a particular ‘instrument’ or  behavioral data battery that a subject has completed , or (as for composite scores) score across instruments.  </a:t>
            </a:r>
          </a:p>
          <a:p>
            <a:r>
              <a:rPr lang="en-US" dirty="0">
                <a:solidFill>
                  <a:srgbClr val="00B050"/>
                </a:solidFill>
              </a:rPr>
              <a:t>Which instruments a subject completes depends on age, protocol, typos…etc. Roughly 40 unique instruments per person are completed.  </a:t>
            </a:r>
          </a:p>
          <a:p>
            <a:r>
              <a:rPr lang="en-US" dirty="0">
                <a:solidFill>
                  <a:srgbClr val="00B050"/>
                </a:solidFill>
              </a:rPr>
              <a:t>The union of all unique instruments completed is ~120 over the Lifespan Studies (HCP-A and HCP-D)</a:t>
            </a:r>
          </a:p>
        </p:txBody>
      </p:sp>
    </p:spTree>
    <p:extLst>
      <p:ext uri="{BB962C8B-B14F-4D97-AF65-F5344CB8AC3E}">
        <p14:creationId xmlns:p14="http://schemas.microsoft.com/office/powerpoint/2010/main" val="265803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DC572B-0F92-47BE-B678-07F4869786CD}"/>
              </a:ext>
            </a:extLst>
          </p:cNvPr>
          <p:cNvPicPr>
            <a:picLocks noChangeAspect="1"/>
          </p:cNvPicPr>
          <p:nvPr/>
        </p:nvPicPr>
        <p:blipFill rotWithShape="1">
          <a:blip r:embed="rId2"/>
          <a:srcRect b="79134"/>
          <a:stretch/>
        </p:blipFill>
        <p:spPr>
          <a:xfrm>
            <a:off x="5767184" y="175647"/>
            <a:ext cx="5939183" cy="3682749"/>
          </a:xfrm>
          <a:prstGeom prst="rect">
            <a:avLst/>
          </a:prstGeom>
        </p:spPr>
      </p:pic>
      <p:pic>
        <p:nvPicPr>
          <p:cNvPr id="5" name="Picture 4">
            <a:extLst>
              <a:ext uri="{FF2B5EF4-FFF2-40B4-BE49-F238E27FC236}">
                <a16:creationId xmlns:a16="http://schemas.microsoft.com/office/drawing/2014/main" id="{16E8DCCF-3434-4177-ABC7-D18875E9D07A}"/>
              </a:ext>
            </a:extLst>
          </p:cNvPr>
          <p:cNvPicPr>
            <a:picLocks noChangeAspect="1"/>
          </p:cNvPicPr>
          <p:nvPr/>
        </p:nvPicPr>
        <p:blipFill rotWithShape="1">
          <a:blip r:embed="rId2"/>
          <a:srcRect t="84633"/>
          <a:stretch/>
        </p:blipFill>
        <p:spPr>
          <a:xfrm>
            <a:off x="5767184" y="4060554"/>
            <a:ext cx="5939183" cy="2712206"/>
          </a:xfrm>
          <a:prstGeom prst="rect">
            <a:avLst/>
          </a:prstGeom>
        </p:spPr>
      </p:pic>
      <p:sp>
        <p:nvSpPr>
          <p:cNvPr id="6" name="Title 1">
            <a:extLst>
              <a:ext uri="{FF2B5EF4-FFF2-40B4-BE49-F238E27FC236}">
                <a16:creationId xmlns:a16="http://schemas.microsoft.com/office/drawing/2014/main" id="{4C499DDD-4D05-4258-9D49-C0043E9AC097}"/>
              </a:ext>
            </a:extLst>
          </p:cNvPr>
          <p:cNvSpPr>
            <a:spLocks noGrp="1"/>
          </p:cNvSpPr>
          <p:nvPr>
            <p:ph type="title"/>
          </p:nvPr>
        </p:nvSpPr>
        <p:spPr>
          <a:xfrm>
            <a:off x="569563" y="556270"/>
            <a:ext cx="10515600" cy="1325563"/>
          </a:xfrm>
        </p:spPr>
        <p:txBody>
          <a:bodyPr/>
          <a:lstStyle/>
          <a:p>
            <a:r>
              <a:rPr lang="en-US" dirty="0"/>
              <a:t>Raw or ‘Data’ files, example</a:t>
            </a:r>
          </a:p>
        </p:txBody>
      </p:sp>
      <p:sp>
        <p:nvSpPr>
          <p:cNvPr id="7" name="Content Placeholder 2">
            <a:extLst>
              <a:ext uri="{FF2B5EF4-FFF2-40B4-BE49-F238E27FC236}">
                <a16:creationId xmlns:a16="http://schemas.microsoft.com/office/drawing/2014/main" id="{830D0CEB-340B-48AF-A5EA-0F383C7AA0AF}"/>
              </a:ext>
            </a:extLst>
          </p:cNvPr>
          <p:cNvSpPr>
            <a:spLocks noGrp="1"/>
          </p:cNvSpPr>
          <p:nvPr>
            <p:ph idx="1"/>
          </p:nvPr>
        </p:nvSpPr>
        <p:spPr>
          <a:xfrm>
            <a:off x="196312" y="1825625"/>
            <a:ext cx="5140271" cy="4632002"/>
          </a:xfrm>
        </p:spPr>
        <p:txBody>
          <a:bodyPr>
            <a:normAutofit fontScale="85000" lnSpcReduction="10000"/>
          </a:bodyPr>
          <a:lstStyle/>
          <a:p>
            <a:r>
              <a:rPr lang="en-US" dirty="0"/>
              <a:t>Every row represents an event on the IPAD.  </a:t>
            </a:r>
          </a:p>
          <a:p>
            <a:r>
              <a:rPr lang="en-US" dirty="0"/>
              <a:t>For example 20 questions for a given instrument would be 20 rows in the raw/data files, which were then summarized as a single row in the scores file (sum of all 20 entries, for example).</a:t>
            </a:r>
          </a:p>
          <a:p>
            <a:r>
              <a:rPr lang="en-US" dirty="0"/>
              <a:t>~40 instruments x 10 events per instruments (ball park), per person.</a:t>
            </a:r>
          </a:p>
          <a:p>
            <a:r>
              <a:rPr lang="en-US" dirty="0"/>
              <a:t>Key variable to merge with scores file for NDA data dictionary: </a:t>
            </a:r>
            <a:r>
              <a:rPr lang="en-US" b="1" dirty="0" err="1"/>
              <a:t>ItemID</a:t>
            </a:r>
            <a:r>
              <a:rPr lang="en-US" b="1" dirty="0"/>
              <a:t> </a:t>
            </a:r>
          </a:p>
          <a:p>
            <a:r>
              <a:rPr lang="en-US" dirty="0"/>
              <a:t>By PIN and Inst</a:t>
            </a:r>
          </a:p>
        </p:txBody>
      </p:sp>
    </p:spTree>
    <p:extLst>
      <p:ext uri="{BB962C8B-B14F-4D97-AF65-F5344CB8AC3E}">
        <p14:creationId xmlns:p14="http://schemas.microsoft.com/office/powerpoint/2010/main" val="268407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8C22-2CF5-408C-8926-778B371430CC}"/>
              </a:ext>
            </a:extLst>
          </p:cNvPr>
          <p:cNvSpPr>
            <a:spLocks noGrp="1"/>
          </p:cNvSpPr>
          <p:nvPr>
            <p:ph type="title"/>
          </p:nvPr>
        </p:nvSpPr>
        <p:spPr/>
        <p:txBody>
          <a:bodyPr/>
          <a:lstStyle/>
          <a:p>
            <a:r>
              <a:rPr lang="en-US" dirty="0"/>
              <a:t>Problem 1 -- &gt; Solution</a:t>
            </a:r>
          </a:p>
        </p:txBody>
      </p:sp>
      <p:sp>
        <p:nvSpPr>
          <p:cNvPr id="3" name="Content Placeholder 2">
            <a:extLst>
              <a:ext uri="{FF2B5EF4-FFF2-40B4-BE49-F238E27FC236}">
                <a16:creationId xmlns:a16="http://schemas.microsoft.com/office/drawing/2014/main" id="{83C6B69A-B9CB-4630-A6C8-291B00A6D867}"/>
              </a:ext>
            </a:extLst>
          </p:cNvPr>
          <p:cNvSpPr>
            <a:spLocks noGrp="1"/>
          </p:cNvSpPr>
          <p:nvPr>
            <p:ph idx="1"/>
          </p:nvPr>
        </p:nvSpPr>
        <p:spPr/>
        <p:txBody>
          <a:bodyPr>
            <a:normAutofit/>
          </a:bodyPr>
          <a:lstStyle/>
          <a:p>
            <a:r>
              <a:rPr lang="en-US" dirty="0"/>
              <a:t>NIH TOOLBOX </a:t>
            </a:r>
            <a:r>
              <a:rPr lang="en-US" dirty="0" err="1"/>
              <a:t>Ipad</a:t>
            </a:r>
            <a:r>
              <a:rPr lang="en-US" dirty="0"/>
              <a:t> exports received as raw, scored, and registration data files, but NDA has just one destination row for each instrument.  Need to link this information together into single record</a:t>
            </a:r>
          </a:p>
          <a:p>
            <a:pPr marL="0" indent="0">
              <a:buNone/>
            </a:pPr>
            <a:r>
              <a:rPr lang="en-US" dirty="0"/>
              <a:t>  </a:t>
            </a:r>
            <a:r>
              <a:rPr lang="en-US" dirty="0">
                <a:sym typeface="Wingdings" panose="05000000000000000000" pitchFamily="2" charset="2"/>
              </a:rPr>
              <a:t>P</a:t>
            </a:r>
            <a:r>
              <a:rPr lang="en-US" dirty="0"/>
              <a:t>ivot (transpose) score of each item into single row (with </a:t>
            </a:r>
            <a:r>
              <a:rPr lang="en-US" dirty="0" err="1"/>
              <a:t>ItemID</a:t>
            </a:r>
            <a:r>
              <a:rPr lang="en-US" dirty="0"/>
              <a:t> as variable name) to merge with scored data before transforming to NDA universe.  Now you have one row per person per instrument per timepoint of data coming from the (reduced) NIH Toolbox IPAD output data</a:t>
            </a:r>
          </a:p>
          <a:p>
            <a:endParaRPr lang="en-US" dirty="0"/>
          </a:p>
        </p:txBody>
      </p:sp>
    </p:spTree>
    <p:extLst>
      <p:ext uri="{BB962C8B-B14F-4D97-AF65-F5344CB8AC3E}">
        <p14:creationId xmlns:p14="http://schemas.microsoft.com/office/powerpoint/2010/main" val="37047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DE0A-D998-4002-9190-1719A7EB9C76}"/>
              </a:ext>
            </a:extLst>
          </p:cNvPr>
          <p:cNvSpPr>
            <a:spLocks noGrp="1"/>
          </p:cNvSpPr>
          <p:nvPr>
            <p:ph type="title"/>
          </p:nvPr>
        </p:nvSpPr>
        <p:spPr>
          <a:xfrm>
            <a:off x="968829" y="2469696"/>
            <a:ext cx="10515600" cy="1325563"/>
          </a:xfrm>
        </p:spPr>
        <p:txBody>
          <a:bodyPr>
            <a:normAutofit fontScale="90000"/>
          </a:bodyPr>
          <a:lstStyle/>
          <a:p>
            <a:r>
              <a:rPr lang="en-US" dirty="0"/>
              <a:t>Now that you have the data in the same dimensions, you can think about the one-to-one mapping of variables</a:t>
            </a:r>
          </a:p>
        </p:txBody>
      </p:sp>
    </p:spTree>
    <p:extLst>
      <p:ext uri="{BB962C8B-B14F-4D97-AF65-F5344CB8AC3E}">
        <p14:creationId xmlns:p14="http://schemas.microsoft.com/office/powerpoint/2010/main" val="323010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AD1E92-E5DF-4BFC-9311-A6D96C9EB946}"/>
              </a:ext>
            </a:extLst>
          </p:cNvPr>
          <p:cNvGraphicFramePr>
            <a:graphicFrameLocks noGrp="1"/>
          </p:cNvGraphicFramePr>
          <p:nvPr>
            <p:ph idx="1"/>
            <p:extLst>
              <p:ext uri="{D42A27DB-BD31-4B8C-83A1-F6EECF244321}">
                <p14:modId xmlns:p14="http://schemas.microsoft.com/office/powerpoint/2010/main" val="1630554989"/>
              </p:ext>
            </p:extLst>
          </p:nvPr>
        </p:nvGraphicFramePr>
        <p:xfrm>
          <a:off x="601980" y="350520"/>
          <a:ext cx="10927079" cy="6257838"/>
        </p:xfrm>
        <a:graphic>
          <a:graphicData uri="http://schemas.openxmlformats.org/drawingml/2006/table">
            <a:tbl>
              <a:tblPr/>
              <a:tblGrid>
                <a:gridCol w="2320036">
                  <a:extLst>
                    <a:ext uri="{9D8B030D-6E8A-4147-A177-3AD203B41FA5}">
                      <a16:colId xmlns:a16="http://schemas.microsoft.com/office/drawing/2014/main" val="250788802"/>
                    </a:ext>
                  </a:extLst>
                </a:gridCol>
                <a:gridCol w="2377320">
                  <a:extLst>
                    <a:ext uri="{9D8B030D-6E8A-4147-A177-3AD203B41FA5}">
                      <a16:colId xmlns:a16="http://schemas.microsoft.com/office/drawing/2014/main" val="3062751839"/>
                    </a:ext>
                  </a:extLst>
                </a:gridCol>
                <a:gridCol w="6229723">
                  <a:extLst>
                    <a:ext uri="{9D8B030D-6E8A-4147-A177-3AD203B41FA5}">
                      <a16:colId xmlns:a16="http://schemas.microsoft.com/office/drawing/2014/main" val="1247638288"/>
                    </a:ext>
                  </a:extLst>
                </a:gridCol>
              </a:tblGrid>
              <a:tr h="241177">
                <a:tc>
                  <a:txBody>
                    <a:bodyPr/>
                    <a:lstStyle/>
                    <a:p>
                      <a:pPr algn="l" fontAlgn="b"/>
                      <a:r>
                        <a:rPr lang="en-US" sz="900" b="1" i="0" u="none" strike="noStrike">
                          <a:solidFill>
                            <a:srgbClr val="000000"/>
                          </a:solidFill>
                          <a:effectLst/>
                          <a:latin typeface="Calibri" panose="020F0502020204030204" pitchFamily="34" charset="0"/>
                        </a:rPr>
                        <a:t>Column in the Crosswalk</a:t>
                      </a:r>
                    </a:p>
                  </a:txBody>
                  <a:tcPr marL="2903" marR="2903" marT="2903" marB="0" anchor="b">
                    <a:lnL>
                      <a:noFill/>
                    </a:lnL>
                    <a:lnR>
                      <a:noFill/>
                    </a:lnR>
                    <a:lnT>
                      <a:noFill/>
                    </a:lnT>
                    <a:lnB>
                      <a:noFill/>
                    </a:lnB>
                  </a:tcPr>
                </a:tc>
                <a:tc>
                  <a:txBody>
                    <a:bodyPr/>
                    <a:lstStyle/>
                    <a:p>
                      <a:pPr algn="l" fontAlgn="b"/>
                      <a:r>
                        <a:rPr lang="en-US" sz="900" b="1" i="0" u="none" strike="noStrike">
                          <a:solidFill>
                            <a:srgbClr val="000000"/>
                          </a:solidFill>
                          <a:effectLst/>
                          <a:latin typeface="Calibri" panose="020F0502020204030204" pitchFamily="34" charset="0"/>
                        </a:rPr>
                        <a:t>Annotation Source</a:t>
                      </a:r>
                    </a:p>
                  </a:txBody>
                  <a:tcPr marL="2903" marR="2903" marT="2903" marB="0" anchor="b">
                    <a:lnL>
                      <a:noFill/>
                    </a:lnL>
                    <a:lnR>
                      <a:noFill/>
                    </a:lnR>
                    <a:lnT>
                      <a:noFill/>
                    </a:lnT>
                    <a:lnB>
                      <a:noFill/>
                    </a:lnB>
                  </a:tcPr>
                </a:tc>
                <a:tc>
                  <a:txBody>
                    <a:bodyPr/>
                    <a:lstStyle/>
                    <a:p>
                      <a:pPr algn="l" fontAlgn="b"/>
                      <a:r>
                        <a:rPr lang="en-US" sz="900" b="1" i="0" u="none" strike="noStrike" dirty="0">
                          <a:solidFill>
                            <a:srgbClr val="000000"/>
                          </a:solidFill>
                          <a:effectLst/>
                          <a:latin typeface="Calibri" panose="020F0502020204030204" pitchFamily="34" charset="0"/>
                        </a:rPr>
                        <a:t>Description</a:t>
                      </a:r>
                    </a:p>
                  </a:txBody>
                  <a:tcPr marL="2903" marR="2903" marT="2903" marB="0" anchor="b">
                    <a:lnL>
                      <a:noFill/>
                    </a:lnL>
                    <a:lnR>
                      <a:noFill/>
                    </a:lnR>
                    <a:lnT>
                      <a:noFill/>
                    </a:lnT>
                    <a:lnB>
                      <a:noFill/>
                    </a:lnB>
                  </a:tcPr>
                </a:tc>
                <a:extLst>
                  <a:ext uri="{0D108BD9-81ED-4DB2-BD59-A6C34878D82A}">
                    <a16:rowId xmlns:a16="http://schemas.microsoft.com/office/drawing/2014/main" val="3883803472"/>
                  </a:ext>
                </a:extLst>
              </a:tr>
              <a:tr h="120589">
                <a:tc>
                  <a:txBody>
                    <a:bodyPr/>
                    <a:lstStyle/>
                    <a:p>
                      <a:pPr algn="l" fontAlgn="b"/>
                      <a:r>
                        <a:rPr lang="en-US" sz="900" b="0" i="0" u="none" strike="noStrike" dirty="0">
                          <a:solidFill>
                            <a:srgbClr val="000000"/>
                          </a:solidFill>
                          <a:effectLst/>
                          <a:latin typeface="Calibri" panose="020F0502020204030204" pitchFamily="34" charset="0"/>
                        </a:rPr>
                        <a:t>validated</a:t>
                      </a:r>
                    </a:p>
                  </a:txBody>
                  <a:tcPr marL="2903" marR="2903" marT="2903"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Calibri" panose="020F0502020204030204" pitchFamily="34" charset="0"/>
                        </a:rPr>
                        <a:t>HCP</a:t>
                      </a:r>
                    </a:p>
                  </a:txBody>
                  <a:tcPr marL="2903" marR="2903" marT="2903"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Calibri" panose="020F0502020204030204" pitchFamily="34" charset="0"/>
                        </a:rPr>
                        <a:t>Indicator, if 'NO' means the code will skip this instrument because the Instrument hasn't yet been fully fleshed out (at the NDA), doesn't have complete documentation (NIH Toolbox Data dictionary incomplete) or is otherwise un-validated</a:t>
                      </a:r>
                    </a:p>
                  </a:txBody>
                  <a:tcPr marL="2903" marR="2903" marT="2903" marB="0" anchor="b">
                    <a:lnL>
                      <a:noFill/>
                    </a:lnL>
                    <a:lnR>
                      <a:noFill/>
                    </a:lnR>
                    <a:lnT>
                      <a:noFill/>
                    </a:lnT>
                    <a:lnB>
                      <a:noFill/>
                    </a:lnB>
                    <a:noFill/>
                  </a:tcPr>
                </a:tc>
                <a:extLst>
                  <a:ext uri="{0D108BD9-81ED-4DB2-BD59-A6C34878D82A}">
                    <a16:rowId xmlns:a16="http://schemas.microsoft.com/office/drawing/2014/main" val="1759236687"/>
                  </a:ext>
                </a:extLst>
              </a:tr>
              <a:tr h="22194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panose="020F0502020204030204" pitchFamily="34" charset="0"/>
                        </a:rPr>
                        <a:t>Measurement System</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NIH Toolbox Data Dictionary</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Calibri" panose="020F0502020204030204" pitchFamily="34" charset="0"/>
                        </a:rPr>
                        <a:t>NIH Toolbox, </a:t>
                      </a:r>
                      <a:r>
                        <a:rPr lang="en-US" sz="900" b="0" i="0" u="none" strike="noStrike" dirty="0" err="1">
                          <a:solidFill>
                            <a:srgbClr val="000000"/>
                          </a:solidFill>
                          <a:effectLst/>
                          <a:latin typeface="Calibri" panose="020F0502020204030204" pitchFamily="34" charset="0"/>
                        </a:rPr>
                        <a:t>Promis</a:t>
                      </a:r>
                      <a:r>
                        <a:rPr lang="en-US" sz="900" b="0" i="0" u="none" strike="noStrike" dirty="0">
                          <a:solidFill>
                            <a:srgbClr val="000000"/>
                          </a:solidFill>
                          <a:effectLst/>
                          <a:latin typeface="Calibri" panose="020F0502020204030204" pitchFamily="34" charset="0"/>
                        </a:rPr>
                        <a:t>, Neuro-QOL, Sci-QOL SCI-FI TBI-QOL </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2582179065"/>
                  </a:ext>
                </a:extLst>
              </a:tr>
              <a:tr h="241177">
                <a:tc>
                  <a:txBody>
                    <a:bodyPr/>
                    <a:lstStyle/>
                    <a:p>
                      <a:pPr algn="l" fontAlgn="b"/>
                      <a:r>
                        <a:rPr lang="en-US" sz="900" b="0" i="0" u="none" strike="noStrike">
                          <a:solidFill>
                            <a:srgbClr val="000000"/>
                          </a:solidFill>
                          <a:effectLst/>
                          <a:latin typeface="Calibri" panose="020F0502020204030204" pitchFamily="34" charset="0"/>
                        </a:rPr>
                        <a:t>Domain</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NIH Toolbox Data Dictionary</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Sensation, Cognition, Motor, Emotion</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682948839"/>
                  </a:ext>
                </a:extLst>
              </a:tr>
              <a:tr h="241177">
                <a:tc>
                  <a:txBody>
                    <a:bodyPr/>
                    <a:lstStyle/>
                    <a:p>
                      <a:pPr algn="l" fontAlgn="b"/>
                      <a:r>
                        <a:rPr lang="en-US" sz="900" b="0" i="0" u="none" strike="noStrike">
                          <a:solidFill>
                            <a:srgbClr val="000000"/>
                          </a:solidFill>
                          <a:effectLst/>
                          <a:latin typeface="Calibri" panose="020F0502020204030204" pitchFamily="34" charset="0"/>
                        </a:rPr>
                        <a:t>Inst</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NIH Toolbox Data Dictionary</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where applicable: NIH Toolbox Instrument Name - e.g. the contents of 'Inst'</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618283525"/>
                  </a:ext>
                </a:extLst>
              </a:tr>
              <a:tr h="241177">
                <a:tc>
                  <a:txBody>
                    <a:bodyPr/>
                    <a:lstStyle/>
                    <a:p>
                      <a:pPr algn="l" fontAlgn="b"/>
                      <a:r>
                        <a:rPr lang="en-US" sz="900" b="0" i="0" u="none" strike="noStrike">
                          <a:solidFill>
                            <a:srgbClr val="000000"/>
                          </a:solidFill>
                          <a:effectLst/>
                          <a:latin typeface="Calibri" panose="020F0502020204030204" pitchFamily="34" charset="0"/>
                        </a:rPr>
                        <a:t>Item ID</a:t>
                      </a:r>
                    </a:p>
                  </a:txBody>
                  <a:tcPr marL="2903" marR="2903" marT="2903" marB="0" anchor="b">
                    <a:lnL>
                      <a:noFill/>
                    </a:lnL>
                    <a:lnR>
                      <a:noFill/>
                    </a:lnR>
                    <a:lnT>
                      <a:noFill/>
                    </a:lnT>
                    <a:lnB>
                      <a:noFill/>
                    </a:lnB>
                    <a:solidFill>
                      <a:srgbClr val="92D050"/>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Name of variable in the NIH Toolbox (has special characters that needed stripping)</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283015100"/>
                  </a:ext>
                </a:extLst>
              </a:tr>
              <a:tr h="241177">
                <a:tc>
                  <a:txBody>
                    <a:bodyPr/>
                    <a:lstStyle/>
                    <a:p>
                      <a:pPr algn="l" fontAlgn="b"/>
                      <a:r>
                        <a:rPr lang="en-US" sz="900" b="0" i="0" u="none" strike="noStrike">
                          <a:solidFill>
                            <a:srgbClr val="000000"/>
                          </a:solidFill>
                          <a:effectLst/>
                          <a:latin typeface="Calibri" panose="020F0502020204030204" pitchFamily="34" charset="0"/>
                        </a:rPr>
                        <a:t>Stem</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18543127"/>
                  </a:ext>
                </a:extLst>
              </a:tr>
              <a:tr h="241177">
                <a:tc>
                  <a:txBody>
                    <a:bodyPr/>
                    <a:lstStyle/>
                    <a:p>
                      <a:pPr algn="l" fontAlgn="b"/>
                      <a:r>
                        <a:rPr lang="en-US" sz="900" b="0" i="0" u="none" strike="noStrike">
                          <a:solidFill>
                            <a:srgbClr val="000000"/>
                          </a:solidFill>
                          <a:effectLst/>
                          <a:latin typeface="Calibri" panose="020F0502020204030204" pitchFamily="34" charset="0"/>
                        </a:rPr>
                        <a:t>Context</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3747178359"/>
                  </a:ext>
                </a:extLst>
              </a:tr>
              <a:tr h="241177">
                <a:tc>
                  <a:txBody>
                    <a:bodyPr/>
                    <a:lstStyle/>
                    <a:p>
                      <a:pPr algn="l" fontAlgn="b"/>
                      <a:r>
                        <a:rPr lang="en-US" sz="900" b="0" i="0" u="none" strike="noStrike">
                          <a:solidFill>
                            <a:srgbClr val="000000"/>
                          </a:solidFill>
                          <a:effectLst/>
                          <a:latin typeface="Calibri" panose="020F0502020204030204" pitchFamily="34" charset="0"/>
                        </a:rPr>
                        <a:t>DataType</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not located</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032230953"/>
                  </a:ext>
                </a:extLst>
              </a:tr>
              <a:tr h="241177">
                <a:tc>
                  <a:txBody>
                    <a:bodyPr/>
                    <a:lstStyle/>
                    <a:p>
                      <a:pPr algn="l" fontAlgn="b"/>
                      <a:r>
                        <a:rPr lang="en-US" sz="900" b="0" i="0" u="none" strike="noStrike">
                          <a:solidFill>
                            <a:srgbClr val="000000"/>
                          </a:solidFill>
                          <a:effectLst/>
                          <a:latin typeface="Calibri" panose="020F0502020204030204" pitchFamily="34" charset="0"/>
                        </a:rPr>
                        <a:t>Responses</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NIH Toolbox Data Dictionary</a:t>
                      </a:r>
                    </a:p>
                  </a:txBody>
                  <a:tcPr marL="2903" marR="2903" marT="2903" marB="0" anchor="b">
                    <a:lnL>
                      <a:noFill/>
                    </a:lnL>
                    <a:lnR>
                      <a:noFill/>
                    </a:lnR>
                    <a:lnT>
                      <a:noFill/>
                    </a:lnT>
                    <a:lnB>
                      <a:noFill/>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Values observed in exported data ‘Response’ column (with exceptions).  Note that the score for these responses (e.g. correct/incorrect) is in the Score column.  Often, the response column and the score column are the same, but not always</a:t>
                      </a:r>
                    </a:p>
                  </a:txBody>
                  <a:tcPr marL="2903" marR="2903" marT="2903" marB="0" anchor="b">
                    <a:lnL>
                      <a:noFill/>
                    </a:lnL>
                    <a:lnR>
                      <a:noFill/>
                    </a:lnR>
                    <a:lnT>
                      <a:noFill/>
                    </a:lnT>
                    <a:lnB>
                      <a:noFill/>
                    </a:lnB>
                    <a:solidFill>
                      <a:srgbClr val="92D050"/>
                    </a:solidFill>
                  </a:tcPr>
                </a:tc>
                <a:extLst>
                  <a:ext uri="{0D108BD9-81ED-4DB2-BD59-A6C34878D82A}">
                    <a16:rowId xmlns:a16="http://schemas.microsoft.com/office/drawing/2014/main" val="1133872969"/>
                  </a:ext>
                </a:extLst>
              </a:tr>
              <a:tr h="241177">
                <a:tc>
                  <a:txBody>
                    <a:bodyPr/>
                    <a:lstStyle/>
                    <a:p>
                      <a:pPr algn="l" fontAlgn="b"/>
                      <a:r>
                        <a:rPr lang="en-US" sz="900" b="0" i="0" u="none" strike="noStrike">
                          <a:solidFill>
                            <a:srgbClr val="000000"/>
                          </a:solidFill>
                          <a:effectLst/>
                          <a:latin typeface="Calibri" panose="020F0502020204030204" pitchFamily="34" charset="0"/>
                        </a:rPr>
                        <a:t>Source</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 </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HCPA or HCPD – housekeeping variable useful for keeping track during Crosswalk building process</a:t>
                      </a:r>
                    </a:p>
                  </a:txBody>
                  <a:tcPr marL="2903" marR="2903" marT="2903" marB="0" anchor="b">
                    <a:lnL>
                      <a:noFill/>
                    </a:lnL>
                    <a:lnR>
                      <a:noFill/>
                    </a:lnR>
                    <a:lnT>
                      <a:noFill/>
                    </a:lnT>
                    <a:lnB>
                      <a:noFill/>
                    </a:lnB>
                  </a:tcPr>
                </a:tc>
                <a:extLst>
                  <a:ext uri="{0D108BD9-81ED-4DB2-BD59-A6C34878D82A}">
                    <a16:rowId xmlns:a16="http://schemas.microsoft.com/office/drawing/2014/main" val="1113967338"/>
                  </a:ext>
                </a:extLst>
              </a:tr>
              <a:tr h="241177">
                <a:tc>
                  <a:txBody>
                    <a:bodyPr/>
                    <a:lstStyle/>
                    <a:p>
                      <a:pPr algn="l" fontAlgn="b"/>
                      <a:r>
                        <a:rPr lang="en-US" sz="900" b="0" i="0" u="none" strike="noStrike">
                          <a:solidFill>
                            <a:srgbClr val="000000"/>
                          </a:solidFill>
                          <a:effectLst/>
                          <a:latin typeface="Calibri" panose="020F0502020204030204" pitchFamily="34" charset="0"/>
                        </a:rPr>
                        <a:t>hcp_variable</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Name of the Variable being mapped, as it exists in HCP data ready for crossing over</a:t>
                      </a:r>
                    </a:p>
                  </a:txBody>
                  <a:tcPr marL="2903" marR="2903" marT="2903" marB="0" anchor="b">
                    <a:lnL>
                      <a:noFill/>
                    </a:lnL>
                    <a:lnR>
                      <a:noFill/>
                    </a:lnR>
                    <a:lnT>
                      <a:noFill/>
                    </a:lnT>
                    <a:lnB>
                      <a:noFill/>
                    </a:lnB>
                  </a:tcPr>
                </a:tc>
                <a:extLst>
                  <a:ext uri="{0D108BD9-81ED-4DB2-BD59-A6C34878D82A}">
                    <a16:rowId xmlns:a16="http://schemas.microsoft.com/office/drawing/2014/main" val="2833066397"/>
                  </a:ext>
                </a:extLst>
              </a:tr>
              <a:tr h="241177">
                <a:tc>
                  <a:txBody>
                    <a:bodyPr/>
                    <a:lstStyle/>
                    <a:p>
                      <a:pPr algn="l" fontAlgn="b"/>
                      <a:r>
                        <a:rPr lang="en-US" sz="900" b="0" i="0" u="none" strike="noStrike">
                          <a:solidFill>
                            <a:srgbClr val="000000"/>
                          </a:solidFill>
                          <a:effectLst/>
                          <a:latin typeface="Calibri" panose="020F0502020204030204" pitchFamily="34" charset="0"/>
                        </a:rPr>
                        <a:t>requested_python</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Python code to handle Form Requests, unless specialty code required</a:t>
                      </a:r>
                    </a:p>
                  </a:txBody>
                  <a:tcPr marL="2903" marR="2903" marT="2903" marB="0" anchor="b">
                    <a:lnL>
                      <a:noFill/>
                    </a:lnL>
                    <a:lnR>
                      <a:noFill/>
                    </a:lnR>
                    <a:lnT>
                      <a:noFill/>
                    </a:lnT>
                    <a:lnB>
                      <a:noFill/>
                    </a:lnB>
                  </a:tcPr>
                </a:tc>
                <a:extLst>
                  <a:ext uri="{0D108BD9-81ED-4DB2-BD59-A6C34878D82A}">
                    <a16:rowId xmlns:a16="http://schemas.microsoft.com/office/drawing/2014/main" val="1360785924"/>
                  </a:ext>
                </a:extLst>
              </a:tr>
              <a:tr h="403345">
                <a:tc>
                  <a:txBody>
                    <a:bodyPr/>
                    <a:lstStyle/>
                    <a:p>
                      <a:pPr algn="l" fontAlgn="b"/>
                      <a:r>
                        <a:rPr lang="en-US" sz="900" b="0" i="0" u="none" strike="noStrike">
                          <a:solidFill>
                            <a:srgbClr val="000000"/>
                          </a:solidFill>
                          <a:effectLst/>
                          <a:latin typeface="Calibri" panose="020F0502020204030204" pitchFamily="34" charset="0"/>
                        </a:rPr>
                        <a:t>specialty_code</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Indicator for when data needs to be reshaped (change in data vector unit) and specialty code is needed. </a:t>
                      </a:r>
                    </a:p>
                  </a:txBody>
                  <a:tcPr marL="2903" marR="2903" marT="2903" marB="0" anchor="b">
                    <a:lnL>
                      <a:noFill/>
                    </a:lnL>
                    <a:lnR>
                      <a:noFill/>
                    </a:lnR>
                    <a:lnT>
                      <a:noFill/>
                    </a:lnT>
                    <a:lnB>
                      <a:noFill/>
                    </a:lnB>
                  </a:tcPr>
                </a:tc>
                <a:extLst>
                  <a:ext uri="{0D108BD9-81ED-4DB2-BD59-A6C34878D82A}">
                    <a16:rowId xmlns:a16="http://schemas.microsoft.com/office/drawing/2014/main" val="3250512630"/>
                  </a:ext>
                </a:extLst>
              </a:tr>
              <a:tr h="241177">
                <a:tc>
                  <a:txBody>
                    <a:bodyPr/>
                    <a:lstStyle/>
                    <a:p>
                      <a:pPr algn="l" fontAlgn="b"/>
                      <a:r>
                        <a:rPr lang="en-US" sz="900" b="0" i="0" u="none" strike="noStrike">
                          <a:solidFill>
                            <a:srgbClr val="000000"/>
                          </a:solidFill>
                          <a:effectLst/>
                          <a:latin typeface="Calibri" panose="020F0502020204030204" pitchFamily="34" charset="0"/>
                        </a:rPr>
                        <a:t>hcp_variable_upload</a:t>
                      </a:r>
                    </a:p>
                  </a:txBody>
                  <a:tcPr marL="2903" marR="2903" marT="2903"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HCP</a:t>
                      </a:r>
                    </a:p>
                  </a:txBody>
                  <a:tcPr marL="2903" marR="2903" marT="2903"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HCP renaming to NDA elements locally to keep track of mapping.  This should be exactly the same as </a:t>
                      </a:r>
                      <a:r>
                        <a:rPr lang="en-US" sz="900" b="0" i="0" u="none" strike="noStrike" dirty="0" err="1">
                          <a:solidFill>
                            <a:srgbClr val="000000"/>
                          </a:solidFill>
                          <a:effectLst/>
                          <a:latin typeface="Calibri" panose="020F0502020204030204" pitchFamily="34" charset="0"/>
                        </a:rPr>
                        <a:t>nda_element</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tcPr>
                </a:tc>
                <a:extLst>
                  <a:ext uri="{0D108BD9-81ED-4DB2-BD59-A6C34878D82A}">
                    <a16:rowId xmlns:a16="http://schemas.microsoft.com/office/drawing/2014/main" val="1141457759"/>
                  </a:ext>
                </a:extLst>
              </a:tr>
              <a:tr h="241177">
                <a:tc>
                  <a:txBody>
                    <a:bodyPr/>
                    <a:lstStyle/>
                    <a:p>
                      <a:pPr algn="l" fontAlgn="b"/>
                      <a:r>
                        <a:rPr lang="en-US" sz="900" b="0" i="0" u="none" strike="noStrike">
                          <a:solidFill>
                            <a:srgbClr val="000000"/>
                          </a:solidFill>
                          <a:effectLst/>
                          <a:latin typeface="Calibri" panose="020F0502020204030204" pitchFamily="34" charset="0"/>
                        </a:rPr>
                        <a:t>nda_structure</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Short name of NDA Structure to which our data is mapped</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2258329742"/>
                  </a:ext>
                </a:extLst>
              </a:tr>
              <a:tr h="241177">
                <a:tc>
                  <a:txBody>
                    <a:bodyPr/>
                    <a:lstStyle/>
                    <a:p>
                      <a:pPr algn="l" fontAlgn="b"/>
                      <a:r>
                        <a:rPr lang="en-US" sz="900" b="0" i="0" u="none" strike="noStrike">
                          <a:solidFill>
                            <a:srgbClr val="000000"/>
                          </a:solidFill>
                          <a:effectLst/>
                          <a:latin typeface="Calibri" panose="020F0502020204030204" pitchFamily="34" charset="0"/>
                        </a:rPr>
                        <a:t>nda_element</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element  </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764288654"/>
                  </a:ext>
                </a:extLst>
              </a:tr>
              <a:tr h="241177">
                <a:tc>
                  <a:txBody>
                    <a:bodyPr/>
                    <a:lstStyle/>
                    <a:p>
                      <a:pPr algn="l" fontAlgn="b"/>
                      <a:r>
                        <a:rPr lang="en-US" sz="900" b="0" i="0" u="none" strike="noStrike">
                          <a:solidFill>
                            <a:srgbClr val="000000"/>
                          </a:solidFill>
                          <a:effectLst/>
                          <a:latin typeface="Calibri" panose="020F0502020204030204" pitchFamily="34" charset="0"/>
                        </a:rPr>
                        <a:t>description</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element description</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2654952760"/>
                  </a:ext>
                </a:extLst>
              </a:tr>
              <a:tr h="241177">
                <a:tc>
                  <a:txBody>
                    <a:bodyPr/>
                    <a:lstStyle/>
                    <a:p>
                      <a:pPr algn="l" fontAlgn="b"/>
                      <a:r>
                        <a:rPr lang="en-US" sz="900" b="0" i="0" u="none" strike="noStrike">
                          <a:solidFill>
                            <a:srgbClr val="000000"/>
                          </a:solidFill>
                          <a:effectLst/>
                          <a:latin typeface="Calibri" panose="020F0502020204030204" pitchFamily="34" charset="0"/>
                        </a:rPr>
                        <a:t>valueRange</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value Range</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449474598"/>
                  </a:ext>
                </a:extLst>
              </a:tr>
              <a:tr h="241177">
                <a:tc>
                  <a:txBody>
                    <a:bodyPr/>
                    <a:lstStyle/>
                    <a:p>
                      <a:pPr algn="l" fontAlgn="b"/>
                      <a:r>
                        <a:rPr lang="en-US" sz="900" b="0" i="0" u="none" strike="noStrike">
                          <a:solidFill>
                            <a:srgbClr val="000000"/>
                          </a:solidFill>
                          <a:effectLst/>
                          <a:latin typeface="Calibri" panose="020F0502020204030204" pitchFamily="34" charset="0"/>
                        </a:rPr>
                        <a:t>notes</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 Data Dictionary</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NDA notes</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587911008"/>
                  </a:ext>
                </a:extLst>
              </a:tr>
              <a:tr h="241177">
                <a:tc>
                  <a:txBody>
                    <a:bodyPr/>
                    <a:lstStyle/>
                    <a:p>
                      <a:pPr algn="l" fontAlgn="b"/>
                      <a:r>
                        <a:rPr lang="en-US" sz="900" b="0" i="0" u="none" strike="noStrike">
                          <a:solidFill>
                            <a:srgbClr val="000000"/>
                          </a:solidFill>
                          <a:effectLst/>
                          <a:latin typeface="Calibri" panose="020F0502020204030204" pitchFamily="34" charset="0"/>
                        </a:rPr>
                        <a:t>action_requested</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Requests that NDA made of CCF to avoid naming conflicts, or value codings, etc. </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1265348900"/>
                  </a:ext>
                </a:extLst>
              </a:tr>
              <a:tr h="241177">
                <a:tc>
                  <a:txBody>
                    <a:bodyPr/>
                    <a:lstStyle/>
                    <a:p>
                      <a:pPr algn="l" fontAlgn="b"/>
                      <a:r>
                        <a:rPr lang="en-US" sz="900" b="0" i="0" u="none" strike="noStrike">
                          <a:solidFill>
                            <a:srgbClr val="000000"/>
                          </a:solidFill>
                          <a:effectLst/>
                          <a:latin typeface="Calibri" panose="020F0502020204030204" pitchFamily="34" charset="0"/>
                        </a:rPr>
                        <a:t>template</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dirty="0">
                          <a:solidFill>
                            <a:srgbClr val="000000"/>
                          </a:solidFill>
                          <a:effectLst/>
                          <a:latin typeface="Calibri" panose="020F0502020204030204" pitchFamily="34" charset="0"/>
                        </a:rPr>
                        <a:t>name of NDA template provided by Leo for crossover mapping -</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3684963124"/>
                  </a:ext>
                </a:extLst>
              </a:tr>
              <a:tr h="495735">
                <a:tc>
                  <a:txBody>
                    <a:bodyPr/>
                    <a:lstStyle/>
                    <a:p>
                      <a:pPr algn="l" fontAlgn="b"/>
                      <a:r>
                        <a:rPr lang="en-US" sz="900" b="0" i="0" u="none" strike="noStrike" dirty="0" err="1">
                          <a:solidFill>
                            <a:srgbClr val="000000"/>
                          </a:solidFill>
                          <a:effectLst/>
                          <a:latin typeface="Calibri" panose="020F0502020204030204" pitchFamily="34" charset="0"/>
                        </a:rPr>
                        <a:t>inst_short</a:t>
                      </a:r>
                      <a:endParaRPr lang="en-US" sz="900" b="0" i="0" u="none" strike="noStrike" dirty="0">
                        <a:solidFill>
                          <a:srgbClr val="000000"/>
                        </a:solidFill>
                        <a:effectLst/>
                        <a:latin typeface="Calibri" panose="020F0502020204030204" pitchFamily="34" charset="0"/>
                      </a:endParaRP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NDA -Curator</a:t>
                      </a:r>
                    </a:p>
                  </a:txBody>
                  <a:tcPr marL="2903" marR="2903" marT="2903" marB="0" anchor="b">
                    <a:lnL>
                      <a:noFill/>
                    </a:lnL>
                    <a:lnR>
                      <a:noFill/>
                    </a:lnR>
                    <a:lnT>
                      <a:noFill/>
                    </a:lnT>
                    <a:lnB>
                      <a:noFill/>
                    </a:lnB>
                    <a:solidFill>
                      <a:srgbClr val="D9E1F2"/>
                    </a:solidFill>
                  </a:tcPr>
                </a:tc>
                <a:tc>
                  <a:txBody>
                    <a:bodyPr/>
                    <a:lstStyle/>
                    <a:p>
                      <a:pPr algn="l" fontAlgn="b"/>
                      <a:r>
                        <a:rPr lang="en-US" sz="900" b="0" i="0" u="none" strike="noStrike" dirty="0">
                          <a:solidFill>
                            <a:srgbClr val="000000"/>
                          </a:solidFill>
                          <a:effectLst/>
                          <a:latin typeface="Calibri" panose="020F0502020204030204" pitchFamily="34" charset="0"/>
                        </a:rPr>
                        <a:t>where applicable: NDAs shorthand for NIH Toolbox Instrument name of the Zip folder (usually)- this is NOT NDAs name for any particular structure –  it is merely a housekeeping variable used in crossover mapping.</a:t>
                      </a:r>
                    </a:p>
                  </a:txBody>
                  <a:tcPr marL="2903" marR="2903" marT="2903" marB="0" anchor="b">
                    <a:lnL>
                      <a:noFill/>
                    </a:lnL>
                    <a:lnR>
                      <a:noFill/>
                    </a:lnR>
                    <a:lnT>
                      <a:noFill/>
                    </a:lnT>
                    <a:lnB>
                      <a:noFill/>
                    </a:lnB>
                    <a:solidFill>
                      <a:srgbClr val="D9E1F2"/>
                    </a:solidFill>
                  </a:tcPr>
                </a:tc>
                <a:extLst>
                  <a:ext uri="{0D108BD9-81ED-4DB2-BD59-A6C34878D82A}">
                    <a16:rowId xmlns:a16="http://schemas.microsoft.com/office/drawing/2014/main" val="2985234567"/>
                  </a:ext>
                </a:extLst>
              </a:tr>
              <a:tr h="241177">
                <a:tc>
                  <a:txBody>
                    <a:bodyPr/>
                    <a:lstStyle/>
                    <a:p>
                      <a:pPr algn="l" fontAlgn="b"/>
                      <a:r>
                        <a:rPr lang="en-US" sz="900" b="0" i="0" u="none" strike="noStrike">
                          <a:solidFill>
                            <a:srgbClr val="000000"/>
                          </a:solidFill>
                          <a:effectLst/>
                          <a:latin typeface="Calibri" panose="020F0502020204030204" pitchFamily="34" charset="0"/>
                        </a:rPr>
                        <a:t>structure_label</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a:solidFill>
                            <a:srgbClr val="000000"/>
                          </a:solidFill>
                          <a:effectLst/>
                          <a:latin typeface="Calibri" panose="020F0502020204030204" pitchFamily="34" charset="0"/>
                        </a:rPr>
                        <a:t>needed</a:t>
                      </a:r>
                    </a:p>
                  </a:txBody>
                  <a:tcPr marL="2903" marR="2903" marT="2903" marB="0" anchor="b">
                    <a:lnL>
                      <a:noFill/>
                    </a:lnL>
                    <a:lnR>
                      <a:noFill/>
                    </a:lnR>
                    <a:lnT>
                      <a:noFill/>
                    </a:lnT>
                    <a:lnB>
                      <a:noFill/>
                    </a:lnB>
                    <a:solidFill>
                      <a:srgbClr val="B4C6E7"/>
                    </a:solidFill>
                  </a:tcPr>
                </a:tc>
                <a:tc>
                  <a:txBody>
                    <a:bodyPr/>
                    <a:lstStyle/>
                    <a:p>
                      <a:pPr algn="l" fontAlgn="b"/>
                      <a:r>
                        <a:rPr lang="en-US" sz="900" b="0" i="0" u="none" strike="noStrike" dirty="0">
                          <a:solidFill>
                            <a:srgbClr val="000000"/>
                          </a:solidFill>
                          <a:effectLst/>
                          <a:latin typeface="Calibri" panose="020F0502020204030204" pitchFamily="34" charset="0"/>
                        </a:rPr>
                        <a:t>Long name of structure</a:t>
                      </a:r>
                    </a:p>
                  </a:txBody>
                  <a:tcPr marL="2903" marR="2903" marT="2903" marB="0" anchor="b">
                    <a:lnL>
                      <a:noFill/>
                    </a:lnL>
                    <a:lnR>
                      <a:noFill/>
                    </a:lnR>
                    <a:lnT>
                      <a:noFill/>
                    </a:lnT>
                    <a:lnB>
                      <a:noFill/>
                    </a:lnB>
                    <a:solidFill>
                      <a:srgbClr val="B4C6E7"/>
                    </a:solidFill>
                  </a:tcPr>
                </a:tc>
                <a:extLst>
                  <a:ext uri="{0D108BD9-81ED-4DB2-BD59-A6C34878D82A}">
                    <a16:rowId xmlns:a16="http://schemas.microsoft.com/office/drawing/2014/main" val="2266959170"/>
                  </a:ext>
                </a:extLst>
              </a:tr>
            </a:tbl>
          </a:graphicData>
        </a:graphic>
      </p:graphicFrame>
      <p:sp>
        <p:nvSpPr>
          <p:cNvPr id="5" name="TextBox 4">
            <a:extLst>
              <a:ext uri="{FF2B5EF4-FFF2-40B4-BE49-F238E27FC236}">
                <a16:creationId xmlns:a16="http://schemas.microsoft.com/office/drawing/2014/main" id="{17F62744-E745-48E6-8823-F20162CC8B5E}"/>
              </a:ext>
            </a:extLst>
          </p:cNvPr>
          <p:cNvSpPr txBox="1"/>
          <p:nvPr/>
        </p:nvSpPr>
        <p:spPr>
          <a:xfrm>
            <a:off x="106680" y="0"/>
            <a:ext cx="11818620" cy="369332"/>
          </a:xfrm>
          <a:prstGeom prst="rect">
            <a:avLst/>
          </a:prstGeom>
          <a:solidFill>
            <a:schemeClr val="bg1"/>
          </a:solidFill>
        </p:spPr>
        <p:txBody>
          <a:bodyPr wrap="square" rtlCol="0">
            <a:spAutoFit/>
          </a:bodyPr>
          <a:lstStyle/>
          <a:p>
            <a:r>
              <a:rPr lang="en-US" dirty="0"/>
              <a:t>Complete List of CROSSWALK COLUMNS for NIH TOOLBOX DATA TYPES necessary for mapping between SYSTEMS</a:t>
            </a:r>
          </a:p>
        </p:txBody>
      </p:sp>
    </p:spTree>
    <p:extLst>
      <p:ext uri="{BB962C8B-B14F-4D97-AF65-F5344CB8AC3E}">
        <p14:creationId xmlns:p14="http://schemas.microsoft.com/office/powerpoint/2010/main" val="3652609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2016</Words>
  <Application>Microsoft Office PowerPoint</Application>
  <PresentationFormat>Widescreen</PresentationFormat>
  <Paragraphs>208</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Calibri Light</vt:lpstr>
      <vt:lpstr>Office Theme</vt:lpstr>
      <vt:lpstr>Microsoft Excel Worksheet</vt:lpstr>
      <vt:lpstr>PowerPoint Presentation</vt:lpstr>
      <vt:lpstr>Harmonization: map between source and destination locations, based on data dictionaries from the two universes  Simplest case: one row per person per visit in both universes – mapping is one to one; nothing else to consider  NIH TOOLBOX Case:  three files of different dimensionality per person, per versioned ‘instrument’ going to structures with different dimensionality grouped by domain and/or size of battery</vt:lpstr>
      <vt:lpstr>What do the NIH Toolbox Data Look like coming off the iPAD?</vt:lpstr>
      <vt:lpstr>‘Scores’ files</vt:lpstr>
      <vt:lpstr>‘Scores’ files</vt:lpstr>
      <vt:lpstr>Raw or ‘Data’ files, example</vt:lpstr>
      <vt:lpstr>Problem 1 -- &gt; Solution</vt:lpstr>
      <vt:lpstr>Now that you have the data in the same dimensions, you can think about the one-to-one mapping of variables</vt:lpstr>
      <vt:lpstr>PowerPoint Presentation</vt:lpstr>
      <vt:lpstr>PowerPoint Presentation</vt:lpstr>
      <vt:lpstr>PowerPoint Presentation</vt:lpstr>
      <vt:lpstr>Problem 2:</vt:lpstr>
      <vt:lpstr>PowerPoint Presentation</vt:lpstr>
      <vt:lpstr>Solution</vt:lpstr>
      <vt:lpstr>NDA Destination File (for the NIH Toolbox Friendship FF Age 18+ 2.0 instrument) looks like this when it is uploaded</vt:lpstr>
      <vt:lpstr>NDA Destination File (for the NIH Toolbox Friendship FF Age 18+ 2.0 instrument) looks like this when it is uploaded</vt:lpstr>
      <vt:lpstr>NDA Destination File (for the NIH Toolbox Friendship FF Age 18+ 2.0 instrument) looks like this when it is uploaded</vt:lpstr>
      <vt:lpstr>NDA Destination File (for the NIH Toolbox Friendship FF Age 18+ 2.0 instrument) looks like this when it is uploaded</vt:lpstr>
      <vt:lpstr>SO HOW DO YOU DO THIS for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CCF Behavioral Data (a data movement perspective)</dc:title>
  <dc:creator>Petra Lenzini</dc:creator>
  <cp:lastModifiedBy> </cp:lastModifiedBy>
  <cp:revision>45</cp:revision>
  <dcterms:created xsi:type="dcterms:W3CDTF">2020-03-23T14:35:27Z</dcterms:created>
  <dcterms:modified xsi:type="dcterms:W3CDTF">2020-04-13T20:48:08Z</dcterms:modified>
</cp:coreProperties>
</file>