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72"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95C7-98C5-44E5-91FA-78395CDCE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BCAF1-9B98-41AE-AFF2-E3364DE7C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C00BD2-266B-4A83-AEE3-0A04324085EA}"/>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5" name="Footer Placeholder 4">
            <a:extLst>
              <a:ext uri="{FF2B5EF4-FFF2-40B4-BE49-F238E27FC236}">
                <a16:creationId xmlns:a16="http://schemas.microsoft.com/office/drawing/2014/main" id="{06E832DE-8EE5-4094-9020-0EC8A68C2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44030-867F-4277-AEEA-4F0C78E94FA1}"/>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357738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5EB8-2851-4AE3-A3A0-2FE9504CD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9DA28-DF9B-4DD9-9E36-4655741CA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0AE24-5504-445B-B7A7-CE15E1E7ED2D}"/>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5" name="Footer Placeholder 4">
            <a:extLst>
              <a:ext uri="{FF2B5EF4-FFF2-40B4-BE49-F238E27FC236}">
                <a16:creationId xmlns:a16="http://schemas.microsoft.com/office/drawing/2014/main" id="{FB264CFB-F4EC-48E6-91A6-F84E3D423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4F8BF-A067-41DD-9E76-D60B2386285F}"/>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367140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578D2-08D1-4B22-B860-E627252D2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FD9AB-82F4-40F5-A245-367891C15A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D0F4D-EC5F-4C6D-A810-997E0F51B834}"/>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5" name="Footer Placeholder 4">
            <a:extLst>
              <a:ext uri="{FF2B5EF4-FFF2-40B4-BE49-F238E27FC236}">
                <a16:creationId xmlns:a16="http://schemas.microsoft.com/office/drawing/2014/main" id="{C514CE6F-A298-4B67-AA27-A5FEE1127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B8174-0543-448D-9250-48A76A0C10FF}"/>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6421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2DAD-0073-4649-B1B6-DEE402FA2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0A9C3-DC93-4647-9D20-7EEC0DB01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A2F1F-9EA0-4F4C-8B74-7E0159E2DF5C}"/>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5" name="Footer Placeholder 4">
            <a:extLst>
              <a:ext uri="{FF2B5EF4-FFF2-40B4-BE49-F238E27FC236}">
                <a16:creationId xmlns:a16="http://schemas.microsoft.com/office/drawing/2014/main" id="{6EC42116-BE5D-4DDE-A367-44CAC6D84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9EC33-5A90-475B-B243-0D45B881E574}"/>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203760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43BA-36D6-4444-9E34-A80257689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DB6066-DD33-4E8E-B2E8-0A16C0905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4B3AA-E290-4DD6-9343-C70530A644C2}"/>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5" name="Footer Placeholder 4">
            <a:extLst>
              <a:ext uri="{FF2B5EF4-FFF2-40B4-BE49-F238E27FC236}">
                <a16:creationId xmlns:a16="http://schemas.microsoft.com/office/drawing/2014/main" id="{517F425A-4C0F-40BA-8DB2-FBDC50A75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57FEF-6FF8-40D6-A0B1-624E35FADB8B}"/>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316907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4C3F-12B4-4416-B94F-C7A1B84A0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EA538-8BBD-47F8-816A-7171BB51A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F9667-8551-44DA-B353-04C99F0AC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CD44B-8DDD-408D-8E1D-DA87637BAB55}"/>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6" name="Footer Placeholder 5">
            <a:extLst>
              <a:ext uri="{FF2B5EF4-FFF2-40B4-BE49-F238E27FC236}">
                <a16:creationId xmlns:a16="http://schemas.microsoft.com/office/drawing/2014/main" id="{E1ABF738-7071-48D2-A91D-CFB444CFA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DF9BF-E2D6-4F1E-A18F-0287B096EE0E}"/>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173228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9466-9272-4AE9-98D8-F9F40444B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10974-6263-4A7E-8619-69DEB998D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979A9-B12B-4A98-861F-65F6F09F13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9C1911-D53F-4200-B4DF-8B57A3FD3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E35068-49AC-4F59-A4D0-7A2736DD26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C29F63-82D6-48C1-BF91-50E64A6ABC88}"/>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8" name="Footer Placeholder 7">
            <a:extLst>
              <a:ext uri="{FF2B5EF4-FFF2-40B4-BE49-F238E27FC236}">
                <a16:creationId xmlns:a16="http://schemas.microsoft.com/office/drawing/2014/main" id="{E6112786-7DBC-45E0-B1FB-6C07A1456F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DE5BA-ED4E-4982-8962-2E2464619F80}"/>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379387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55D2-1028-42E4-AB63-FEF8BD6BE7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B636C-8BF0-45DA-AF5D-41A48DD2D4E0}"/>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4" name="Footer Placeholder 3">
            <a:extLst>
              <a:ext uri="{FF2B5EF4-FFF2-40B4-BE49-F238E27FC236}">
                <a16:creationId xmlns:a16="http://schemas.microsoft.com/office/drawing/2014/main" id="{8EA4FF15-C496-40A5-BDE2-C979D1C5A4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F24C61-EAD4-4AD9-B92B-0C2B6EECEC0C}"/>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243095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A42530-E637-4D16-8F10-46BF74533297}"/>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3" name="Footer Placeholder 2">
            <a:extLst>
              <a:ext uri="{FF2B5EF4-FFF2-40B4-BE49-F238E27FC236}">
                <a16:creationId xmlns:a16="http://schemas.microsoft.com/office/drawing/2014/main" id="{E11D45E5-8E63-4B2F-80BA-59ACEB53F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F8B5-EEA5-4286-A527-2EDECE5A03C1}"/>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370544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E7CB-79B3-44B2-A4EE-D71BD61CF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632E5-8B00-46CA-8D31-B7A710F02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28DB7D-6ED8-4B91-B046-005AF7F12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BA22A-E60E-49F7-AA5D-0060FA851A1B}"/>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6" name="Footer Placeholder 5">
            <a:extLst>
              <a:ext uri="{FF2B5EF4-FFF2-40B4-BE49-F238E27FC236}">
                <a16:creationId xmlns:a16="http://schemas.microsoft.com/office/drawing/2014/main" id="{5850E429-1B2C-40FC-846E-DFDC99BCA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05406-FD9F-410E-8EAC-558267F16662}"/>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81168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B5F4-0907-43AE-8781-C0198B37C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3DDCB-7A62-47F9-806D-035C1CA7F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0C2C43-BFDD-48B1-8E07-71CD16070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DE63D-581E-4EF8-AD32-EB3698440484}"/>
              </a:ext>
            </a:extLst>
          </p:cNvPr>
          <p:cNvSpPr>
            <a:spLocks noGrp="1"/>
          </p:cNvSpPr>
          <p:nvPr>
            <p:ph type="dt" sz="half" idx="10"/>
          </p:nvPr>
        </p:nvSpPr>
        <p:spPr/>
        <p:txBody>
          <a:bodyPr/>
          <a:lstStyle/>
          <a:p>
            <a:fld id="{232E26A0-6B5E-4900-98AB-83E94A03B6CF}" type="datetimeFigureOut">
              <a:rPr lang="en-US" smtClean="0"/>
              <a:t>5/20/2019</a:t>
            </a:fld>
            <a:endParaRPr lang="en-US"/>
          </a:p>
        </p:txBody>
      </p:sp>
      <p:sp>
        <p:nvSpPr>
          <p:cNvPr id="6" name="Footer Placeholder 5">
            <a:extLst>
              <a:ext uri="{FF2B5EF4-FFF2-40B4-BE49-F238E27FC236}">
                <a16:creationId xmlns:a16="http://schemas.microsoft.com/office/drawing/2014/main" id="{B76C14F2-609B-4AA7-8363-A6DE2C7A6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09016-7176-450A-8515-0417783A76C4}"/>
              </a:ext>
            </a:extLst>
          </p:cNvPr>
          <p:cNvSpPr>
            <a:spLocks noGrp="1"/>
          </p:cNvSpPr>
          <p:nvPr>
            <p:ph type="sldNum" sz="quarter" idx="12"/>
          </p:nvPr>
        </p:nvSpPr>
        <p:spPr/>
        <p:txBody>
          <a:bodyPr/>
          <a:lstStyle/>
          <a:p>
            <a:fld id="{B4EE97F1-BB5A-4E44-A9A0-AC80F656BF80}" type="slidenum">
              <a:rPr lang="en-US" smtClean="0"/>
              <a:t>‹#›</a:t>
            </a:fld>
            <a:endParaRPr lang="en-US"/>
          </a:p>
        </p:txBody>
      </p:sp>
    </p:spTree>
    <p:extLst>
      <p:ext uri="{BB962C8B-B14F-4D97-AF65-F5344CB8AC3E}">
        <p14:creationId xmlns:p14="http://schemas.microsoft.com/office/powerpoint/2010/main" val="421631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57F42-168F-4027-B432-9ABF06C13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23051-BDB3-48D3-8ECF-E768D7224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3459F-D429-4C3C-937E-2E9E88ED8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E26A0-6B5E-4900-98AB-83E94A03B6CF}" type="datetimeFigureOut">
              <a:rPr lang="en-US" smtClean="0"/>
              <a:t>5/20/2019</a:t>
            </a:fld>
            <a:endParaRPr lang="en-US"/>
          </a:p>
        </p:txBody>
      </p:sp>
      <p:sp>
        <p:nvSpPr>
          <p:cNvPr id="5" name="Footer Placeholder 4">
            <a:extLst>
              <a:ext uri="{FF2B5EF4-FFF2-40B4-BE49-F238E27FC236}">
                <a16:creationId xmlns:a16="http://schemas.microsoft.com/office/drawing/2014/main" id="{675B75C2-D30E-466A-A0AA-91C0BC004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A0D830-EE62-431F-9626-233C4268D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97F1-BB5A-4E44-A9A0-AC80F656BF80}" type="slidenum">
              <a:rPr lang="en-US" smtClean="0"/>
              <a:t>‹#›</a:t>
            </a:fld>
            <a:endParaRPr lang="en-US"/>
          </a:p>
        </p:txBody>
      </p:sp>
    </p:spTree>
    <p:extLst>
      <p:ext uri="{BB962C8B-B14F-4D97-AF65-F5344CB8AC3E}">
        <p14:creationId xmlns:p14="http://schemas.microsoft.com/office/powerpoint/2010/main" val="38066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A0C381-4192-4948-9352-A30697452A5F}"/>
              </a:ext>
            </a:extLst>
          </p:cNvPr>
          <p:cNvSpPr>
            <a:spLocks noGrp="1"/>
          </p:cNvSpPr>
          <p:nvPr>
            <p:ph type="subTitle" idx="1"/>
          </p:nvPr>
        </p:nvSpPr>
        <p:spPr>
          <a:xfrm>
            <a:off x="1524000" y="4530398"/>
            <a:ext cx="9144000" cy="1655762"/>
          </a:xfrm>
        </p:spPr>
        <p:txBody>
          <a:bodyPr/>
          <a:lstStyle/>
          <a:p>
            <a:r>
              <a:rPr lang="en-US" dirty="0"/>
              <a:t>Here are salaries plotted as a normalized histogram for both, as can be deduced from the graph, the average salary for a pro bowl player is slightly higher. Pro bowl players are also more likely to have a higher salary based on the histogram.</a:t>
            </a:r>
          </a:p>
        </p:txBody>
      </p:sp>
      <p:pic>
        <p:nvPicPr>
          <p:cNvPr id="5" name="Picture 4" descr="A picture containing screenshot&#10;&#10;Description automatically generated">
            <a:extLst>
              <a:ext uri="{FF2B5EF4-FFF2-40B4-BE49-F238E27FC236}">
                <a16:creationId xmlns:a16="http://schemas.microsoft.com/office/drawing/2014/main" id="{1A3670D4-D7D4-40B7-8838-F109DE075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735" y="331597"/>
            <a:ext cx="5856628" cy="3992010"/>
          </a:xfrm>
          <a:prstGeom prst="rect">
            <a:avLst/>
          </a:prstGeom>
        </p:spPr>
      </p:pic>
    </p:spTree>
    <p:extLst>
      <p:ext uri="{BB962C8B-B14F-4D97-AF65-F5344CB8AC3E}">
        <p14:creationId xmlns:p14="http://schemas.microsoft.com/office/powerpoint/2010/main" val="138482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A0C381-4192-4948-9352-A30697452A5F}"/>
              </a:ext>
            </a:extLst>
          </p:cNvPr>
          <p:cNvSpPr>
            <a:spLocks noGrp="1"/>
          </p:cNvSpPr>
          <p:nvPr>
            <p:ph type="subTitle" idx="1"/>
          </p:nvPr>
        </p:nvSpPr>
        <p:spPr>
          <a:xfrm>
            <a:off x="1524000" y="4530398"/>
            <a:ext cx="9144000" cy="1655762"/>
          </a:xfrm>
        </p:spPr>
        <p:txBody>
          <a:bodyPr>
            <a:normAutofit lnSpcReduction="10000"/>
          </a:bodyPr>
          <a:lstStyle/>
          <a:p>
            <a:r>
              <a:rPr lang="en-US" dirty="0"/>
              <a:t> As can be seen from the plot for all players salary, there are many outliers (the different markers) This indicates that 97.5% of all players have salaries below ~$5 million$. However, the pro bowl players have a higher average salary, and generally don't have outliers in terms of salary (</a:t>
            </a:r>
            <a:r>
              <a:rPr lang="en-US" dirty="0" err="1"/>
              <a:t>a.k.a</a:t>
            </a:r>
            <a:r>
              <a:rPr lang="en-US" dirty="0"/>
              <a:t> all salaries are within 2 IQR from the mean). </a:t>
            </a:r>
          </a:p>
        </p:txBody>
      </p:sp>
      <p:pic>
        <p:nvPicPr>
          <p:cNvPr id="4" name="Picture 3">
            <a:extLst>
              <a:ext uri="{FF2B5EF4-FFF2-40B4-BE49-F238E27FC236}">
                <a16:creationId xmlns:a16="http://schemas.microsoft.com/office/drawing/2014/main" id="{FEF915B8-B258-4BCF-B6E3-CB4CD89D3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1" y="78650"/>
            <a:ext cx="7503297" cy="4193203"/>
          </a:xfrm>
          <a:prstGeom prst="rect">
            <a:avLst/>
          </a:prstGeom>
        </p:spPr>
      </p:pic>
    </p:spTree>
    <p:extLst>
      <p:ext uri="{BB962C8B-B14F-4D97-AF65-F5344CB8AC3E}">
        <p14:creationId xmlns:p14="http://schemas.microsoft.com/office/powerpoint/2010/main" val="33312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A0C381-4192-4948-9352-A30697452A5F}"/>
              </a:ext>
            </a:extLst>
          </p:cNvPr>
          <p:cNvSpPr>
            <a:spLocks noGrp="1"/>
          </p:cNvSpPr>
          <p:nvPr>
            <p:ph type="subTitle" idx="1"/>
          </p:nvPr>
        </p:nvSpPr>
        <p:spPr>
          <a:xfrm>
            <a:off x="1524000" y="4530398"/>
            <a:ext cx="9144000" cy="1655762"/>
          </a:xfrm>
        </p:spPr>
        <p:txBody>
          <a:bodyPr/>
          <a:lstStyle/>
          <a:p>
            <a:r>
              <a:rPr lang="en-US" dirty="0"/>
              <a:t>Here is a probability distribution of pro bowl players ages assuming age is a random gaussian variable. The median age is 27, and the average is 27.26</a:t>
            </a:r>
          </a:p>
        </p:txBody>
      </p:sp>
      <p:pic>
        <p:nvPicPr>
          <p:cNvPr id="11" name="Picture 10" descr="A close up of a map&#10;&#10;Description automatically generated">
            <a:extLst>
              <a:ext uri="{FF2B5EF4-FFF2-40B4-BE49-F238E27FC236}">
                <a16:creationId xmlns:a16="http://schemas.microsoft.com/office/drawing/2014/main" id="{1DF967B5-93D1-4569-8F7C-9A316FE81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963" y="0"/>
            <a:ext cx="7252073" cy="4350238"/>
          </a:xfrm>
          <a:prstGeom prst="rect">
            <a:avLst/>
          </a:prstGeom>
        </p:spPr>
      </p:pic>
    </p:spTree>
    <p:extLst>
      <p:ext uri="{BB962C8B-B14F-4D97-AF65-F5344CB8AC3E}">
        <p14:creationId xmlns:p14="http://schemas.microsoft.com/office/powerpoint/2010/main" val="253756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A0C381-4192-4948-9352-A30697452A5F}"/>
              </a:ext>
            </a:extLst>
          </p:cNvPr>
          <p:cNvSpPr>
            <a:spLocks noGrp="1"/>
          </p:cNvSpPr>
          <p:nvPr>
            <p:ph type="subTitle" idx="1"/>
          </p:nvPr>
        </p:nvSpPr>
        <p:spPr>
          <a:xfrm>
            <a:off x="1524000" y="4530398"/>
            <a:ext cx="9144000" cy="2201328"/>
          </a:xfrm>
        </p:spPr>
        <p:txBody>
          <a:bodyPr>
            <a:normAutofit fontScale="47500" lnSpcReduction="20000"/>
          </a:bodyPr>
          <a:lstStyle/>
          <a:p>
            <a:r>
              <a:rPr lang="en-US" dirty="0"/>
              <a:t>Heatmap for the correlation matrix between all columns for pro bowl players. Yards and completions are very heavily correlated. Surprising to see that ranking is negatively correlated with most other data fields, and pretty uncorrelated to any field. It seems that it correlates a bit to Touchdowns and receptions throughout the season (depending by position of course), but not as much as I would have initially thought. </a:t>
            </a:r>
          </a:p>
          <a:p>
            <a:endParaRPr lang="en-US" dirty="0"/>
          </a:p>
          <a:p>
            <a:r>
              <a:rPr lang="en-US" dirty="0"/>
              <a:t>Key</a:t>
            </a:r>
          </a:p>
          <a:p>
            <a:r>
              <a:rPr lang="en-US" dirty="0"/>
              <a:t>### ================</a:t>
            </a:r>
          </a:p>
          <a:p>
            <a:endParaRPr lang="en-US" dirty="0"/>
          </a:p>
          <a:p>
            <a:r>
              <a:rPr lang="en-US" dirty="0"/>
              <a:t>+1 heavily correlated&lt;</a:t>
            </a:r>
            <a:r>
              <a:rPr lang="en-US" dirty="0" err="1"/>
              <a:t>br</a:t>
            </a:r>
            <a:r>
              <a:rPr lang="en-US" dirty="0"/>
              <a:t>&gt;</a:t>
            </a:r>
          </a:p>
          <a:p>
            <a:r>
              <a:rPr lang="en-US" dirty="0"/>
              <a:t>-1 negatively correlated&lt;</a:t>
            </a:r>
            <a:r>
              <a:rPr lang="en-US" dirty="0" err="1"/>
              <a:t>br</a:t>
            </a:r>
            <a:r>
              <a:rPr lang="en-US" dirty="0"/>
              <a:t>&gt;</a:t>
            </a:r>
          </a:p>
          <a:p>
            <a:r>
              <a:rPr lang="en-US" dirty="0"/>
              <a:t>0 not correlated</a:t>
            </a:r>
          </a:p>
        </p:txBody>
      </p:sp>
      <p:pic>
        <p:nvPicPr>
          <p:cNvPr id="4" name="Picture 3" descr="A close up of a logo&#10;&#10;Description automatically generated">
            <a:extLst>
              <a:ext uri="{FF2B5EF4-FFF2-40B4-BE49-F238E27FC236}">
                <a16:creationId xmlns:a16="http://schemas.microsoft.com/office/drawing/2014/main" id="{3243C2AB-7A06-44B9-9687-76E08350A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538" y="206339"/>
            <a:ext cx="6714126" cy="4242526"/>
          </a:xfrm>
          <a:prstGeom prst="rect">
            <a:avLst/>
          </a:prstGeom>
        </p:spPr>
      </p:pic>
    </p:spTree>
    <p:extLst>
      <p:ext uri="{BB962C8B-B14F-4D97-AF65-F5344CB8AC3E}">
        <p14:creationId xmlns:p14="http://schemas.microsoft.com/office/powerpoint/2010/main" val="263714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A0C381-4192-4948-9352-A30697452A5F}"/>
              </a:ext>
            </a:extLst>
          </p:cNvPr>
          <p:cNvSpPr>
            <a:spLocks noGrp="1"/>
          </p:cNvSpPr>
          <p:nvPr>
            <p:ph type="subTitle" idx="1"/>
          </p:nvPr>
        </p:nvSpPr>
        <p:spPr>
          <a:xfrm>
            <a:off x="1524000" y="4835198"/>
            <a:ext cx="9144000" cy="1655762"/>
          </a:xfrm>
        </p:spPr>
        <p:txBody>
          <a:bodyPr/>
          <a:lstStyle/>
          <a:p>
            <a:r>
              <a:rPr lang="en-US"/>
              <a:t>Chart representing how many pro bowl players there were by position in 2019.</a:t>
            </a:r>
            <a:endParaRPr lang="en-US" dirty="0"/>
          </a:p>
        </p:txBody>
      </p:sp>
      <p:pic>
        <p:nvPicPr>
          <p:cNvPr id="6" name="Picture 5">
            <a:extLst>
              <a:ext uri="{FF2B5EF4-FFF2-40B4-BE49-F238E27FC236}">
                <a16:creationId xmlns:a16="http://schemas.microsoft.com/office/drawing/2014/main" id="{FF834A26-C2A7-4F35-9043-6A8CB50AC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937" y="56771"/>
            <a:ext cx="7297782" cy="4778427"/>
          </a:xfrm>
          <a:prstGeom prst="rect">
            <a:avLst/>
          </a:prstGeom>
        </p:spPr>
      </p:pic>
    </p:spTree>
    <p:extLst>
      <p:ext uri="{BB962C8B-B14F-4D97-AF65-F5344CB8AC3E}">
        <p14:creationId xmlns:p14="http://schemas.microsoft.com/office/powerpoint/2010/main" val="1125948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259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El-Khalil Osman</dc:creator>
  <cp:lastModifiedBy>El-Khalil Osman</cp:lastModifiedBy>
  <cp:revision>3</cp:revision>
  <dcterms:created xsi:type="dcterms:W3CDTF">2019-05-21T03:54:04Z</dcterms:created>
  <dcterms:modified xsi:type="dcterms:W3CDTF">2019-05-21T04:09:45Z</dcterms:modified>
</cp:coreProperties>
</file>