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70" r:id="rId4"/>
    <p:sldId id="269" r:id="rId5"/>
    <p:sldId id="271" r:id="rId6"/>
    <p:sldId id="260" r:id="rId7"/>
    <p:sldId id="272" r:id="rId8"/>
    <p:sldId id="261" r:id="rId9"/>
    <p:sldId id="268" r:id="rId10"/>
    <p:sldId id="262" r:id="rId11"/>
    <p:sldId id="264" r:id="rId12"/>
    <p:sldId id="263" r:id="rId13"/>
    <p:sldId id="265" r:id="rId14"/>
    <p:sldId id="266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011"/>
  </p:normalViewPr>
  <p:slideViewPr>
    <p:cSldViewPr snapToGrid="0" snapToObjects="1">
      <p:cViewPr varScale="1">
        <p:scale>
          <a:sx n="108" d="100"/>
          <a:sy n="108" d="100"/>
        </p:scale>
        <p:origin x="640" y="18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40E21-1D95-1542-ACC5-6C982955620A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46451-97D0-E847-ACDB-6E21C1F6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46451-97D0-E847-ACDB-6E21C1F60D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90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46451-97D0-E847-ACDB-6E21C1F60D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2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46451-97D0-E847-ACDB-6E21C1F60D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3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46451-97D0-E847-ACDB-6E21C1F60D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92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46451-97D0-E847-ACDB-6E21C1F60D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48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46451-97D0-E847-ACDB-6E21C1F60D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1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46451-97D0-E847-ACDB-6E21C1F60D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02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46451-97D0-E847-ACDB-6E21C1F60D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0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rms values, they indicate the error of our fit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46451-97D0-E847-ACDB-6E21C1F60D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22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46451-97D0-E847-ACDB-6E21C1F60D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7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C81-A52A-F346-87B5-4683BE35B30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63EA-8414-B94F-9827-1530A901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C81-A52A-F346-87B5-4683BE35B30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63EA-8414-B94F-9827-1530A901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C81-A52A-F346-87B5-4683BE35B30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63EA-8414-B94F-9827-1530A901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4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C81-A52A-F346-87B5-4683BE35B30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63EA-8414-B94F-9827-1530A901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8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C81-A52A-F346-87B5-4683BE35B30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63EA-8414-B94F-9827-1530A901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6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C81-A52A-F346-87B5-4683BE35B30B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63EA-8414-B94F-9827-1530A901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9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C81-A52A-F346-87B5-4683BE35B30B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63EA-8414-B94F-9827-1530A901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4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C81-A52A-F346-87B5-4683BE35B30B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63EA-8414-B94F-9827-1530A901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2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C81-A52A-F346-87B5-4683BE35B30B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63EA-8414-B94F-9827-1530A901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1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C81-A52A-F346-87B5-4683BE35B30B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63EA-8414-B94F-9827-1530A901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4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C81-A52A-F346-87B5-4683BE35B30B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63EA-8414-B94F-9827-1530A901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5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CC81-A52A-F346-87B5-4683BE35B30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63EA-8414-B94F-9827-1530A901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0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7A93-F4C2-B94B-A34E-8B7BA4E03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</a:t>
            </a:r>
            <a:r>
              <a:rPr lang="en-US" sz="4400" dirty="0">
                <a:cs typeface="Times New Roman" panose="02020603050405020304" pitchFamily="18" charset="0"/>
              </a:rPr>
              <a:t>LASSO Regression Model to Improve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Chemical Shift Predictions in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NMRFx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76364-FB7A-C048-8DBF-0CECE1A39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</a:rPr>
              <a:t>Ellen </a:t>
            </a:r>
            <a:r>
              <a:rPr lang="en-US" sz="2200" dirty="0" err="1">
                <a:latin typeface="Times New Roman" panose="02020603050405020304" pitchFamily="18" charset="0"/>
              </a:rPr>
              <a:t>Koag</a:t>
            </a:r>
            <a:endParaRPr lang="en-US" sz="2200" dirty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</a:rPr>
              <a:t>Johnson Lab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</a:rPr>
              <a:t>Structural Biology Initiative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</a:rPr>
              <a:t>CUNY ASRC</a:t>
            </a:r>
          </a:p>
        </p:txBody>
      </p:sp>
    </p:spTree>
    <p:extLst>
      <p:ext uri="{BB962C8B-B14F-4D97-AF65-F5344CB8AC3E}">
        <p14:creationId xmlns:p14="http://schemas.microsoft.com/office/powerpoint/2010/main" val="403740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implement, stationary, pencil, sitting&#10;&#10;Description automatically generated">
            <a:extLst>
              <a:ext uri="{FF2B5EF4-FFF2-40B4-BE49-F238E27FC236}">
                <a16:creationId xmlns:a16="http://schemas.microsoft.com/office/drawing/2014/main" id="{BA184A79-A199-4C4F-961F-12277412A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053" y="1262144"/>
            <a:ext cx="7279980" cy="545998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2C3199-6288-4E4B-87B4-98946356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8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Initial Fit Results Show Need for Further Dataset Refinement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EBE6ED-8144-ED46-A0AE-818D715B2EDE}"/>
              </a:ext>
            </a:extLst>
          </p:cNvPr>
          <p:cNvSpPr txBox="1"/>
          <p:nvPr/>
        </p:nvSpPr>
        <p:spPr>
          <a:xfrm>
            <a:off x="7469033" y="1461434"/>
            <a:ext cx="4013053" cy="378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represents the deviation/error of our fit 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lower, the better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model trained on SHIFTX2 dataset and on our own dataset of the same proteins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trained on new dataset performed worse on predictions of N, CA, and C atoms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0D038D-418F-E042-BC40-9DDBDCE4FCC3}"/>
              </a:ext>
            </a:extLst>
          </p:cNvPr>
          <p:cNvSpPr txBox="1"/>
          <p:nvPr/>
        </p:nvSpPr>
        <p:spPr>
          <a:xfrm>
            <a:off x="189053" y="6657945"/>
            <a:ext cx="6404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SHIFTX2: Significantly Improved Protein Chemical Shift Prediction, Wishart et al., Journal of Biomolecular NMR 2011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9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mplement, stationary, pencil&#10;&#10;Description automatically generated">
            <a:extLst>
              <a:ext uri="{FF2B5EF4-FFF2-40B4-BE49-F238E27FC236}">
                <a16:creationId xmlns:a16="http://schemas.microsoft.com/office/drawing/2014/main" id="{87C063E9-0A60-E84F-B1C3-E719681D6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15" y="1232966"/>
            <a:ext cx="7315200" cy="548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31277-42CB-2E40-B39C-F4178847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3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Final Fit Results are Comparable to High Performing Predictors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F9DF0-8A94-0448-84EE-26F494EBBC58}"/>
                  </a:ext>
                </a:extLst>
              </p:cNvPr>
              <p:cNvSpPr txBox="1"/>
              <p:nvPr/>
            </p:nvSpPr>
            <p:spPr>
              <a:xfrm>
                <a:off x="7730924" y="1464197"/>
                <a:ext cx="3832185" cy="3781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Refined dataset further to improve overall quality by adding PDB entry assessment and subsequent rounds of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rereferencing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trimming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attribute to list of features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a much simpler model, we achieve comparable rms with other predictors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F9DF0-8A94-0448-84EE-26F494EBB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924" y="1464197"/>
                <a:ext cx="3832185" cy="3781997"/>
              </a:xfrm>
              <a:prstGeom prst="rect">
                <a:avLst/>
              </a:prstGeom>
              <a:blipFill>
                <a:blip r:embed="rId4"/>
                <a:stretch>
                  <a:fillRect l="-993" r="-1656" b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B00D37D-B90A-5447-8B03-0BD599ACEEB0}"/>
              </a:ext>
            </a:extLst>
          </p:cNvPr>
          <p:cNvSpPr txBox="1"/>
          <p:nvPr/>
        </p:nvSpPr>
        <p:spPr>
          <a:xfrm>
            <a:off x="206415" y="6657945"/>
            <a:ext cx="6404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SHIFTX2: Significantly Improved Protein Chemical Shift Prediction, Wishart et al., Journal of Biomolecular NMR 2011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50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close up of a map&#10;&#10;Description automatically generated">
            <a:extLst>
              <a:ext uri="{FF2B5EF4-FFF2-40B4-BE49-F238E27FC236}">
                <a16:creationId xmlns:a16="http://schemas.microsoft.com/office/drawing/2014/main" id="{319F7BB5-F131-9C49-ACC3-67F58A63C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211" y="807262"/>
            <a:ext cx="4585545" cy="3057030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AD6BA7BF-3223-8C48-83A9-65BA6686EC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22" t="5680" r="8071"/>
          <a:stretch/>
        </p:blipFill>
        <p:spPr>
          <a:xfrm>
            <a:off x="1701053" y="3864292"/>
            <a:ext cx="3912669" cy="2901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715972-222C-E74D-947E-9A50791F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Experimental vs Predicted Shifts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D429C786-1099-4246-A430-3BF8BEB96D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77" t="3857" r="8416" b="3857"/>
          <a:stretch/>
        </p:blipFill>
        <p:spPr>
          <a:xfrm>
            <a:off x="7899262" y="970393"/>
            <a:ext cx="3840189" cy="2785864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D284916B-7F0E-A24A-91C9-46AFCE608A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596" t="4304" r="7596" b="3411"/>
          <a:stretch/>
        </p:blipFill>
        <p:spPr>
          <a:xfrm>
            <a:off x="4059073" y="970392"/>
            <a:ext cx="3840189" cy="2785864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FEE07CFE-6782-1D4B-B564-40D272DDBF9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60" t="3900" r="7531" b="3815"/>
          <a:stretch/>
        </p:blipFill>
        <p:spPr>
          <a:xfrm>
            <a:off x="5990665" y="3800971"/>
            <a:ext cx="4001554" cy="29029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0A4DBC-0CD1-1F4A-B9E0-A49C47CD994A}"/>
              </a:ext>
            </a:extLst>
          </p:cNvPr>
          <p:cNvSpPr txBox="1"/>
          <p:nvPr/>
        </p:nvSpPr>
        <p:spPr>
          <a:xfrm>
            <a:off x="476464" y="1320037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7523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5C7B7-246E-F240-A3C3-E90C06C21501}"/>
              </a:ext>
            </a:extLst>
          </p:cNvPr>
          <p:cNvSpPr txBox="1"/>
          <p:nvPr/>
        </p:nvSpPr>
        <p:spPr>
          <a:xfrm>
            <a:off x="4311944" y="1320163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6420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B84D35-7F15-6547-A0B9-F8F9A7B524C9}"/>
              </a:ext>
            </a:extLst>
          </p:cNvPr>
          <p:cNvSpPr txBox="1"/>
          <p:nvPr/>
        </p:nvSpPr>
        <p:spPr>
          <a:xfrm>
            <a:off x="8182028" y="1320037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6696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E4C789-A301-A843-B8D9-26E271F8C2CC}"/>
              </a:ext>
            </a:extLst>
          </p:cNvPr>
          <p:cNvSpPr txBox="1"/>
          <p:nvPr/>
        </p:nvSpPr>
        <p:spPr>
          <a:xfrm>
            <a:off x="6286982" y="4238787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8038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844B9E-5333-554B-AF56-528DAA9B45AB}"/>
              </a:ext>
            </a:extLst>
          </p:cNvPr>
          <p:cNvSpPr txBox="1"/>
          <p:nvPr/>
        </p:nvSpPr>
        <p:spPr>
          <a:xfrm>
            <a:off x="2070595" y="4238786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7550</a:t>
            </a:r>
          </a:p>
        </p:txBody>
      </p:sp>
    </p:spTree>
    <p:extLst>
      <p:ext uri="{BB962C8B-B14F-4D97-AF65-F5344CB8AC3E}">
        <p14:creationId xmlns:p14="http://schemas.microsoft.com/office/powerpoint/2010/main" val="57362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66B1-1A90-A946-8856-7F144252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2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B3AC-4780-7E4A-BF85-4CD158BC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achieve reasonably accurate chemical shift predictions using a simple linear regression model 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embedded directly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NMRFx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developed a set of tools to assess and to extract information from PDB and STAR files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gained experience in working with Deep Learning Java libraries such as SMILE and Deeplearning4j</a:t>
            </a:r>
          </a:p>
        </p:txBody>
      </p:sp>
    </p:spTree>
    <p:extLst>
      <p:ext uri="{BB962C8B-B14F-4D97-AF65-F5344CB8AC3E}">
        <p14:creationId xmlns:p14="http://schemas.microsoft.com/office/powerpoint/2010/main" val="4217874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636971A-38C2-D84F-A415-473E008EC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415" y="2285478"/>
            <a:ext cx="7423170" cy="44504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31765-ECF5-164E-BC72-B0B7CD99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7FA08-95EE-AC44-B8CF-CDF98DE7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31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side chain atom shift predictions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Reversing the order – predicting backbone angles from chemical shifts </a:t>
            </a:r>
          </a:p>
        </p:txBody>
      </p:sp>
    </p:spTree>
    <p:extLst>
      <p:ext uri="{BB962C8B-B14F-4D97-AF65-F5344CB8AC3E}">
        <p14:creationId xmlns:p14="http://schemas.microsoft.com/office/powerpoint/2010/main" val="166585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A15527-479E-CC46-8534-C52295887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36" y="1920978"/>
            <a:ext cx="8562927" cy="5133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31765-ECF5-164E-BC72-B0B7CD99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7FA08-95EE-AC44-B8CF-CDF98DE7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31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side chain atom shift predictions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Reversing the order – predicting backbone angles from chemical shifts </a:t>
            </a:r>
          </a:p>
        </p:txBody>
      </p:sp>
    </p:spTree>
    <p:extLst>
      <p:ext uri="{BB962C8B-B14F-4D97-AF65-F5344CB8AC3E}">
        <p14:creationId xmlns:p14="http://schemas.microsoft.com/office/powerpoint/2010/main" val="137691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84D9-734E-5D43-A1B2-F7437127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85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EE72-3C71-0F45-A4C0-698D68EFB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1" y="1343818"/>
            <a:ext cx="10735519" cy="4582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Johnson Group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Bruce Johnson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Martha Beckwith</a:t>
            </a:r>
          </a:p>
          <a:p>
            <a:pPr marL="0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Audrigue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Jean-Louis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Teddy Colon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Biology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Initiative 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*Special thanks to Emily Armbruster for valuable feedback on this presentation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49F7B0-63FA-F943-A1EE-F531A7011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412" y="1436415"/>
            <a:ext cx="7518307" cy="401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7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08C-4E92-A944-B228-0814EAA0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Why We Predict Chemical Shifts</a:t>
            </a:r>
          </a:p>
        </p:txBody>
      </p:sp>
      <p:pic>
        <p:nvPicPr>
          <p:cNvPr id="1026" name="Picture 2" descr="Foodball">
            <a:extLst>
              <a:ext uri="{FF2B5EF4-FFF2-40B4-BE49-F238E27FC236}">
                <a16:creationId xmlns:a16="http://schemas.microsoft.com/office/drawing/2014/main" id="{B2774750-3AB9-7E49-BDE5-A46187A15F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1400" y1="44153" x2="35800" y2="39718"/>
                        <a14:foregroundMark x1="45600" y1="48387" x2="43200" y2="40927"/>
                        <a14:foregroundMark x1="46200" y1="45968" x2="46200" y2="42944"/>
                        <a14:foregroundMark x1="56000" y1="41532" x2="57400" y2="46573"/>
                        <a14:foregroundMark x1="28400" y1="59677" x2="27200" y2="58468"/>
                        <a14:foregroundMark x1="17800" y1="65927" x2="17800" y2="69556"/>
                        <a14:foregroundMark x1="34400" y1="81048" x2="34400" y2="81048"/>
                        <a14:foregroundMark x1="36000" y1="79234" x2="36000" y2="79234"/>
                        <a14:foregroundMark x1="36200" y1="77016" x2="36200" y2="77016"/>
                        <a14:foregroundMark x1="48800" y1="76613" x2="48800" y2="76613"/>
                        <a14:foregroundMark x1="69400" y1="78226" x2="69400" y2="78226"/>
                        <a14:foregroundMark x1="57800" y1="81048" x2="57800" y2="81048"/>
                        <a14:foregroundMark x1="53800" y1="83065" x2="53800" y2="83065"/>
                        <a14:backgroundMark x1="21600" y1="13710" x2="21600" y2="13710"/>
                        <a14:backgroundMark x1="13000" y1="24194" x2="13000" y2="24194"/>
                        <a14:backgroundMark x1="6800" y1="40927" x2="6800" y2="40927"/>
                        <a14:backgroundMark x1="6800" y1="40927" x2="25200" y2="241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417" y="4952949"/>
            <a:ext cx="1410722" cy="139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CSB PDB - 6Y84: SARS-CoV-2 main protease with unliganded active ...">
            <a:extLst>
              <a:ext uri="{FF2B5EF4-FFF2-40B4-BE49-F238E27FC236}">
                <a16:creationId xmlns:a16="http://schemas.microsoft.com/office/drawing/2014/main" id="{71C489C8-1251-E647-87E7-F76DA5A55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590" y="5361561"/>
            <a:ext cx="1726628" cy="59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1179D3-D850-8247-B4F3-B3562434F88C}"/>
              </a:ext>
            </a:extLst>
          </p:cNvPr>
          <p:cNvSpPr txBox="1"/>
          <p:nvPr/>
        </p:nvSpPr>
        <p:spPr>
          <a:xfrm>
            <a:off x="838200" y="1420033"/>
            <a:ext cx="4578752" cy="423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shifts are exquisitely sensitive to secondary structure and local conformation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shifts can be useful in solving structures, assigning peaks, and interpreting peak perturbations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databases = more data to use in prediction 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73C6A-0E5E-6649-8699-9D3E9A5982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37" t="2377" r="4475" b="5770"/>
          <a:stretch/>
        </p:blipFill>
        <p:spPr>
          <a:xfrm>
            <a:off x="5625296" y="1375752"/>
            <a:ext cx="6165542" cy="53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2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6F8C-E8AF-E644-9EEA-B4D8C682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5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Chemical Shifts Depend on Protein 3D Structure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CDDA31-19D2-8B4E-96BF-7FBE39F81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3" t="3276" r="2691" b="3982"/>
          <a:stretch/>
        </p:blipFill>
        <p:spPr>
          <a:xfrm>
            <a:off x="5520045" y="1574451"/>
            <a:ext cx="6029562" cy="5111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589256-FCBF-5B4F-AD8A-3C6C26ED8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73" t="18059" r="4473" b="16287"/>
          <a:stretch/>
        </p:blipFill>
        <p:spPr>
          <a:xfrm>
            <a:off x="642393" y="2476982"/>
            <a:ext cx="4791015" cy="33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3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44DCA6-1538-B04E-84DE-FDA71AB11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052" y="1455307"/>
                <a:ext cx="5169061" cy="509596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Expand protein dataset 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 database of high quality, accurate protein structures with corresponding chemical shift assignments 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residue peptides with high sequence identity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X-ray structure with resolution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2.4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Å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or most recent NMR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Establish a workflow to parse through and refine input data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 Train and test the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44DCA6-1538-B04E-84DE-FDA71AB11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052" y="1455307"/>
                <a:ext cx="5169061" cy="5095964"/>
              </a:xfrm>
              <a:blipFill>
                <a:blip r:embed="rId3"/>
                <a:stretch>
                  <a:fillRect l="-1471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CFA7842C-5DFA-7643-A7C4-765454EB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74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Objectives to Improve Chemical Shift Predictions in </a:t>
            </a:r>
            <a:r>
              <a:rPr lang="en-US" dirty="0" err="1"/>
              <a:t>NMRFx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5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92D311-0570-6941-ADAB-3A376AB01F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35" t="20810" r="8879" b="26667"/>
          <a:stretch/>
        </p:blipFill>
        <p:spPr>
          <a:xfrm>
            <a:off x="5417281" y="1891880"/>
            <a:ext cx="6595947" cy="42421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44DCA6-1538-B04E-84DE-FDA71AB11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052" y="1455307"/>
                <a:ext cx="5169061" cy="509596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Expand protein dataset 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 database of high quality, accurate protein structures with corresponding chemical shift assignments 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residue peptides with high sequence identity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X-ray structure with resolution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2.4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Å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or most recent NMR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Establish a workflow to parse through and refine input data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 Train and test the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44DCA6-1538-B04E-84DE-FDA71AB11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052" y="1455307"/>
                <a:ext cx="5169061" cy="5095964"/>
              </a:xfrm>
              <a:blipFill>
                <a:blip r:embed="rId4"/>
                <a:stretch>
                  <a:fillRect l="-1471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CFA7842C-5DFA-7643-A7C4-765454EB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74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Objectives to Improve Chemical Shift Predictions in </a:t>
            </a:r>
            <a:r>
              <a:rPr lang="en-US" dirty="0" err="1"/>
              <a:t>NMRFx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951DFB-62BC-9140-B1DB-2BAACC9933A9}"/>
              </a:ext>
            </a:extLst>
          </p:cNvPr>
          <p:cNvSpPr txBox="1"/>
          <p:nvPr/>
        </p:nvSpPr>
        <p:spPr>
          <a:xfrm>
            <a:off x="6112946" y="1707214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56FDB-0922-6943-A9AB-B4554FBE8400}"/>
              </a:ext>
            </a:extLst>
          </p:cNvPr>
          <p:cNvSpPr txBox="1"/>
          <p:nvPr/>
        </p:nvSpPr>
        <p:spPr>
          <a:xfrm>
            <a:off x="5987138" y="392060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224E6-4F95-F94E-A492-B069CB6B904D}"/>
              </a:ext>
            </a:extLst>
          </p:cNvPr>
          <p:cNvSpPr txBox="1"/>
          <p:nvPr/>
        </p:nvSpPr>
        <p:spPr>
          <a:xfrm>
            <a:off x="8539565" y="3244334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2317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1781-962A-4248-881D-16072640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94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Choosing Features for the Model</a:t>
            </a:r>
          </a:p>
        </p:txBody>
      </p:sp>
      <p:pic>
        <p:nvPicPr>
          <p:cNvPr id="56" name="Picture 55" descr="A star in the background&#10;&#10;Description automatically generated">
            <a:extLst>
              <a:ext uri="{FF2B5EF4-FFF2-40B4-BE49-F238E27FC236}">
                <a16:creationId xmlns:a16="http://schemas.microsoft.com/office/drawing/2014/main" id="{CB6E7076-7BCD-DE4D-958D-3B395155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730" y="1394998"/>
            <a:ext cx="6870539" cy="1755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29D2119-F54F-614B-AEAD-5A4223513979}"/>
                  </a:ext>
                </a:extLst>
              </p:cNvPr>
              <p:cNvSpPr txBox="1"/>
              <p:nvPr/>
            </p:nvSpPr>
            <p:spPr>
              <a:xfrm>
                <a:off x="5381252" y="3166440"/>
                <a:ext cx="14294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residue,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29D2119-F54F-614B-AEAD-5A4223513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3166440"/>
                <a:ext cx="1429494" cy="307777"/>
              </a:xfrm>
              <a:prstGeom prst="rect">
                <a:avLst/>
              </a:prstGeom>
              <a:blipFill>
                <a:blip r:embed="rId4"/>
                <a:stretch>
                  <a:fillRect l="-885"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7F968C-74DC-454D-A99D-129F01670756}"/>
                  </a:ext>
                </a:extLst>
              </p:cNvPr>
              <p:cNvSpPr txBox="1"/>
              <p:nvPr/>
            </p:nvSpPr>
            <p:spPr>
              <a:xfrm>
                <a:off x="7254193" y="3164644"/>
                <a:ext cx="2004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Successive residue,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7F968C-74DC-454D-A99D-129F0167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193" y="3164644"/>
                <a:ext cx="2004588" cy="307777"/>
              </a:xfrm>
              <a:prstGeom prst="rect">
                <a:avLst/>
              </a:prstGeom>
              <a:blipFill>
                <a:blip r:embed="rId5"/>
                <a:stretch>
                  <a:fillRect l="-629"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728A81-A133-C141-8228-846CBCD944EE}"/>
                  </a:ext>
                </a:extLst>
              </p:cNvPr>
              <p:cNvSpPr txBox="1"/>
              <p:nvPr/>
            </p:nvSpPr>
            <p:spPr>
              <a:xfrm>
                <a:off x="3079639" y="3157809"/>
                <a:ext cx="18426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Previous residue,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728A81-A133-C141-8228-846CBCD94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639" y="3157809"/>
                <a:ext cx="1842684" cy="307777"/>
              </a:xfrm>
              <a:prstGeom prst="rect">
                <a:avLst/>
              </a:prstGeom>
              <a:blipFill>
                <a:blip r:embed="rId6"/>
                <a:stretch>
                  <a:fillRect l="-680" t="-8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3" name="TextBox 3082">
                <a:extLst>
                  <a:ext uri="{FF2B5EF4-FFF2-40B4-BE49-F238E27FC236}">
                    <a16:creationId xmlns:a16="http://schemas.microsoft.com/office/drawing/2014/main" id="{F56EE59E-23F9-B54D-AB72-74F855EDA56B}"/>
                  </a:ext>
                </a:extLst>
              </p:cNvPr>
              <p:cNvSpPr txBox="1"/>
              <p:nvPr/>
            </p:nvSpPr>
            <p:spPr>
              <a:xfrm>
                <a:off x="420829" y="3486889"/>
                <a:ext cx="10932971" cy="2951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approach: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residue of interest,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attributes of neighboring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 residues are also considered in the prediction of atoms of residue</a:t>
                </a:r>
                <a14:m>
                  <m:oMath xmlns:m="http://schemas.openxmlformats.org/officeDocument/2006/math">
                    <m:r>
                      <a:rPr lang="en-US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 of attributes include backbone angles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side chain angle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size, charge, hydrophobicity, hydrogen bonding, ring current shifts, etc.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Amino acid types are represented by a set of physical properties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083" name="TextBox 3082">
                <a:extLst>
                  <a:ext uri="{FF2B5EF4-FFF2-40B4-BE49-F238E27FC236}">
                    <a16:creationId xmlns:a16="http://schemas.microsoft.com/office/drawing/2014/main" id="{F56EE59E-23F9-B54D-AB72-74F855ED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29" y="3486889"/>
                <a:ext cx="10932971" cy="2951001"/>
              </a:xfrm>
              <a:prstGeom prst="rect">
                <a:avLst/>
              </a:prstGeom>
              <a:blipFill>
                <a:blip r:embed="rId7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84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1781-962A-4248-881D-16072640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94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Translating Physical Properties into Numerical Values </a:t>
            </a:r>
          </a:p>
        </p:txBody>
      </p:sp>
      <p:pic>
        <p:nvPicPr>
          <p:cNvPr id="56" name="Picture 55" descr="A star in the background&#10;&#10;Description automatically generated">
            <a:extLst>
              <a:ext uri="{FF2B5EF4-FFF2-40B4-BE49-F238E27FC236}">
                <a16:creationId xmlns:a16="http://schemas.microsoft.com/office/drawing/2014/main" id="{CB6E7076-7BCD-DE4D-958D-3B395155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730" y="1394998"/>
            <a:ext cx="6870539" cy="1755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29D2119-F54F-614B-AEAD-5A4223513979}"/>
                  </a:ext>
                </a:extLst>
              </p:cNvPr>
              <p:cNvSpPr txBox="1"/>
              <p:nvPr/>
            </p:nvSpPr>
            <p:spPr>
              <a:xfrm>
                <a:off x="5381252" y="3166440"/>
                <a:ext cx="14294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residue,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29D2119-F54F-614B-AEAD-5A4223513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52" y="3166440"/>
                <a:ext cx="1429494" cy="307777"/>
              </a:xfrm>
              <a:prstGeom prst="rect">
                <a:avLst/>
              </a:prstGeom>
              <a:blipFill>
                <a:blip r:embed="rId4"/>
                <a:stretch>
                  <a:fillRect l="-885"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7F968C-74DC-454D-A99D-129F01670756}"/>
                  </a:ext>
                </a:extLst>
              </p:cNvPr>
              <p:cNvSpPr txBox="1"/>
              <p:nvPr/>
            </p:nvSpPr>
            <p:spPr>
              <a:xfrm>
                <a:off x="7254193" y="3164644"/>
                <a:ext cx="2004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Successive residue,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7F968C-74DC-454D-A99D-129F0167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193" y="3164644"/>
                <a:ext cx="2004588" cy="307777"/>
              </a:xfrm>
              <a:prstGeom prst="rect">
                <a:avLst/>
              </a:prstGeom>
              <a:blipFill>
                <a:blip r:embed="rId5"/>
                <a:stretch>
                  <a:fillRect l="-629"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728A81-A133-C141-8228-846CBCD944EE}"/>
                  </a:ext>
                </a:extLst>
              </p:cNvPr>
              <p:cNvSpPr txBox="1"/>
              <p:nvPr/>
            </p:nvSpPr>
            <p:spPr>
              <a:xfrm>
                <a:off x="3079639" y="3157809"/>
                <a:ext cx="18426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Previous residue,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728A81-A133-C141-8228-846CBCD94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639" y="3157809"/>
                <a:ext cx="1842684" cy="307777"/>
              </a:xfrm>
              <a:prstGeom prst="rect">
                <a:avLst/>
              </a:prstGeom>
              <a:blipFill>
                <a:blip r:embed="rId6"/>
                <a:stretch>
                  <a:fillRect l="-680" t="-8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3" name="TextBox 3082">
            <a:extLst>
              <a:ext uri="{FF2B5EF4-FFF2-40B4-BE49-F238E27FC236}">
                <a16:creationId xmlns:a16="http://schemas.microsoft.com/office/drawing/2014/main" id="{F56EE59E-23F9-B54D-AB72-74F855EDA56B}"/>
              </a:ext>
            </a:extLst>
          </p:cNvPr>
          <p:cNvSpPr txBox="1"/>
          <p:nvPr/>
        </p:nvSpPr>
        <p:spPr>
          <a:xfrm>
            <a:off x="838199" y="3707825"/>
            <a:ext cx="5675171" cy="21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)*ARO_P, sin(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)*ARO_P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)*BULK_P, sin(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)*BULK_P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)*CHRG, sin(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)*CHRG_P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)*HPHB_P, sin(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)*HPHB_P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)*PRO_P, sin(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)*PRO_P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062D8-4831-044C-894A-A4D196EF515F}"/>
              </a:ext>
            </a:extLst>
          </p:cNvPr>
          <p:cNvSpPr txBox="1"/>
          <p:nvPr/>
        </p:nvSpPr>
        <p:spPr>
          <a:xfrm>
            <a:off x="6400800" y="3706029"/>
            <a:ext cx="2383986" cy="1704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)*cos(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)*sin(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)*cos(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)*sin(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723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819322-E209-D243-A471-7CC2CA3B4CF5}"/>
                  </a:ext>
                </a:extLst>
              </p:cNvPr>
              <p:cNvSpPr txBox="1"/>
              <p:nvPr/>
            </p:nvSpPr>
            <p:spPr>
              <a:xfrm>
                <a:off x="5624629" y="1478755"/>
                <a:ext cx="6096000" cy="5194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Minimizing loss: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l-G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l-G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applied to magnitude of coefficients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is the tuning parameter, shrinks coefficients of unimportant features to zero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 0 the equation will become a normal regression loss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all coefficients will be shrunken to 0, leaving only the y-intercept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Selects only the important features out of the ~85 features in the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In contrast, in L2 regularization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is applied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itchFamily="2" charset="2"/>
                      </a:rPr>
                      <m:t>,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driving coefficients towards but never reaching zero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819322-E209-D243-A471-7CC2CA3B4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629" y="1478755"/>
                <a:ext cx="6096000" cy="5194755"/>
              </a:xfrm>
              <a:prstGeom prst="rect">
                <a:avLst/>
              </a:prstGeom>
              <a:blipFill>
                <a:blip r:embed="rId3"/>
                <a:stretch>
                  <a:fillRect l="-1247" t="-10000" r="-1040" b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42B229A9-498B-4741-ADCC-053361804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20" y="1585732"/>
            <a:ext cx="5235509" cy="349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056025-5DC7-324B-A8BE-D8BB7382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33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Applying LASSO/L1 Regularization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888D3-AC75-A245-94CF-1BB35796C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2296" y="1478755"/>
                <a:ext cx="5423704" cy="522605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Regression: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b + mx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800" dirty="0"/>
                  <a:t>…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 features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coefficients 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888D3-AC75-A245-94CF-1BB35796C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296" y="1478755"/>
                <a:ext cx="5423704" cy="5226053"/>
              </a:xfrm>
              <a:blipFill>
                <a:blip r:embed="rId5"/>
                <a:stretch>
                  <a:fillRect l="-1168" t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3AF9E99E-637A-944D-A5ED-48491C11AC64}"/>
              </a:ext>
            </a:extLst>
          </p:cNvPr>
          <p:cNvSpPr/>
          <p:nvPr/>
        </p:nvSpPr>
        <p:spPr>
          <a:xfrm rot="16200000">
            <a:off x="7108811" y="1764300"/>
            <a:ext cx="412652" cy="1876784"/>
          </a:xfrm>
          <a:prstGeom prst="leftBrace">
            <a:avLst>
              <a:gd name="adj1" fmla="val 67237"/>
              <a:gd name="adj2" fmla="val 488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3EF33-87C6-934C-A13B-7C29AA0FFCFF}"/>
              </a:ext>
            </a:extLst>
          </p:cNvPr>
          <p:cNvSpPr txBox="1"/>
          <p:nvPr/>
        </p:nvSpPr>
        <p:spPr>
          <a:xfrm>
            <a:off x="6307489" y="2857714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OLS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– predicted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2F6B753-60E9-544C-A799-59FC8E226655}"/>
              </a:ext>
            </a:extLst>
          </p:cNvPr>
          <p:cNvSpPr/>
          <p:nvPr/>
        </p:nvSpPr>
        <p:spPr>
          <a:xfrm rot="16200000">
            <a:off x="8839762" y="2277801"/>
            <a:ext cx="161782" cy="891251"/>
          </a:xfrm>
          <a:prstGeom prst="leftBrace">
            <a:avLst>
              <a:gd name="adj1" fmla="val 67237"/>
              <a:gd name="adj2" fmla="val 4888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E548F-4FA6-B441-AC4E-8D3EC65736B1}"/>
              </a:ext>
            </a:extLst>
          </p:cNvPr>
          <p:cNvSpPr txBox="1"/>
          <p:nvPr/>
        </p:nvSpPr>
        <p:spPr>
          <a:xfrm>
            <a:off x="8372265" y="2857714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Penalty term</a:t>
            </a:r>
          </a:p>
        </p:txBody>
      </p:sp>
    </p:spTree>
    <p:extLst>
      <p:ext uri="{BB962C8B-B14F-4D97-AF65-F5344CB8AC3E}">
        <p14:creationId xmlns:p14="http://schemas.microsoft.com/office/powerpoint/2010/main" val="332171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2D53-60D0-7943-AA96-591B8EF0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Chemical Shift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AAFD-E124-1C46-B1CE-B4BC7EC45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792"/>
            <a:ext cx="10515600" cy="50370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chemical shift prediction models are highly complex and computationally demanding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rely on several different software programs to sift through BMRB and PDB data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SPARTA – performs a database search for top 20 homologous tripeptide fragments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SHIFTX – uses various ‘classical equations’ to analyze each attribute in conjunction with hypersurfaces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SHIFTX2 – samples over five machine learning algorithms using ensemble methods, bagging and boosting with regression trees 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01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8644</TotalTime>
  <Words>941</Words>
  <Application>Microsoft Macintosh PowerPoint</Application>
  <PresentationFormat>Widescreen</PresentationFormat>
  <Paragraphs>135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Office Theme</vt:lpstr>
      <vt:lpstr>Implementation of a LASSO Regression Model to Improve Protein Chemical Shift Predictions in NMRFx Software </vt:lpstr>
      <vt:lpstr>Why We Predict Chemical Shifts</vt:lpstr>
      <vt:lpstr>Chemical Shifts Depend on Protein 3D Structure </vt:lpstr>
      <vt:lpstr>Objectives to Improve Chemical Shift Predictions in NMRFx</vt:lpstr>
      <vt:lpstr>Objectives to Improve Chemical Shift Predictions in NMRFx</vt:lpstr>
      <vt:lpstr>Choosing Features for the Model</vt:lpstr>
      <vt:lpstr>Translating Physical Properties into Numerical Values </vt:lpstr>
      <vt:lpstr>Applying LASSO/L1 Regularization </vt:lpstr>
      <vt:lpstr>Chemical Shift Predictors</vt:lpstr>
      <vt:lpstr>Initial Fit Results Show Need for Further Dataset Refinement</vt:lpstr>
      <vt:lpstr>Final Fit Results are Comparable to High Performing Predictors </vt:lpstr>
      <vt:lpstr>Experimental vs Predicted Shifts</vt:lpstr>
      <vt:lpstr>Conclusion</vt:lpstr>
      <vt:lpstr>Future Directions</vt:lpstr>
      <vt:lpstr>Future Directions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NMRFx: Improving Chemical Shift Predictions with LASSO Regression Model </dc:title>
  <dc:creator>Ellen Koag</dc:creator>
  <cp:lastModifiedBy>Ellen Koag</cp:lastModifiedBy>
  <cp:revision>129</cp:revision>
  <dcterms:created xsi:type="dcterms:W3CDTF">2020-03-27T17:08:46Z</dcterms:created>
  <dcterms:modified xsi:type="dcterms:W3CDTF">2020-04-02T19:31:49Z</dcterms:modified>
</cp:coreProperties>
</file>