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66"/>
  </p:notesMasterIdLst>
  <p:handoutMasterIdLst>
    <p:handoutMasterId r:id="rId67"/>
  </p:handoutMasterIdLst>
  <p:sldIdLst>
    <p:sldId id="342" r:id="rId2"/>
    <p:sldId id="259" r:id="rId3"/>
    <p:sldId id="289" r:id="rId4"/>
    <p:sldId id="28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16" r:id="rId19"/>
    <p:sldId id="317" r:id="rId20"/>
    <p:sldId id="318" r:id="rId21"/>
    <p:sldId id="319" r:id="rId22"/>
    <p:sldId id="320" r:id="rId23"/>
    <p:sldId id="321" r:id="rId24"/>
    <p:sldId id="322" r:id="rId25"/>
    <p:sldId id="323" r:id="rId26"/>
    <p:sldId id="315" r:id="rId27"/>
    <p:sldId id="295" r:id="rId28"/>
    <p:sldId id="260" r:id="rId29"/>
    <p:sldId id="262" r:id="rId30"/>
    <p:sldId id="263" r:id="rId31"/>
    <p:sldId id="264" r:id="rId32"/>
    <p:sldId id="265" r:id="rId33"/>
    <p:sldId id="266" r:id="rId34"/>
    <p:sldId id="267" r:id="rId35"/>
    <p:sldId id="268" r:id="rId36"/>
    <p:sldId id="324" r:id="rId37"/>
    <p:sldId id="325" r:id="rId38"/>
    <p:sldId id="326" r:id="rId39"/>
    <p:sldId id="327" r:id="rId40"/>
    <p:sldId id="328" r:id="rId41"/>
    <p:sldId id="269" r:id="rId42"/>
    <p:sldId id="297" r:id="rId43"/>
    <p:sldId id="298" r:id="rId44"/>
    <p:sldId id="299" r:id="rId45"/>
    <p:sldId id="300" r:id="rId46"/>
    <p:sldId id="301" r:id="rId47"/>
    <p:sldId id="302" r:id="rId48"/>
    <p:sldId id="307" r:id="rId49"/>
    <p:sldId id="303" r:id="rId50"/>
    <p:sldId id="306" r:id="rId51"/>
    <p:sldId id="274" r:id="rId52"/>
    <p:sldId id="275" r:id="rId53"/>
    <p:sldId id="276" r:id="rId54"/>
    <p:sldId id="277" r:id="rId55"/>
    <p:sldId id="308" r:id="rId56"/>
    <p:sldId id="309" r:id="rId57"/>
    <p:sldId id="278" r:id="rId58"/>
    <p:sldId id="281" r:id="rId59"/>
    <p:sldId id="291" r:id="rId60"/>
    <p:sldId id="310" r:id="rId61"/>
    <p:sldId id="311" r:id="rId62"/>
    <p:sldId id="312" r:id="rId63"/>
    <p:sldId id="313" r:id="rId64"/>
    <p:sldId id="314" r:id="rId6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00"/>
    <a:srgbClr val="FFFFFF"/>
    <a:srgbClr val="66FFFF"/>
    <a:srgbClr val="FF3399"/>
    <a:srgbClr val="009900"/>
    <a:srgbClr val="FF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77" autoAdjust="0"/>
    <p:restoredTop sz="88728" autoAdjust="0"/>
  </p:normalViewPr>
  <p:slideViewPr>
    <p:cSldViewPr>
      <p:cViewPr varScale="1">
        <p:scale>
          <a:sx n="52" d="100"/>
          <a:sy n="52" d="100"/>
        </p:scale>
        <p:origin x="1072" y="44"/>
      </p:cViewPr>
      <p:guideLst>
        <p:guide orient="horz" pos="33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87E18B8-7F14-4576-BD5D-FA6CA468F871}" type="slidenum">
              <a:rPr lang="en-US" altLang="en-US"/>
              <a:pPr>
                <a:defRPr/>
              </a:pPr>
              <a:t>‹#›</a:t>
            </a:fld>
            <a:endParaRPr lang="en-US" altLang="en-US"/>
          </a:p>
        </p:txBody>
      </p:sp>
    </p:spTree>
    <p:extLst>
      <p:ext uri="{BB962C8B-B14F-4D97-AF65-F5344CB8AC3E}">
        <p14:creationId xmlns:p14="http://schemas.microsoft.com/office/powerpoint/2010/main" val="2927415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8608006C-541A-477A-B494-E522CFD89016}" type="slidenum">
              <a:rPr lang="en-US" altLang="en-US"/>
              <a:pPr>
                <a:defRPr/>
              </a:pPr>
              <a:t>‹#›</a:t>
            </a:fld>
            <a:endParaRPr lang="en-US" altLang="en-US"/>
          </a:p>
        </p:txBody>
      </p:sp>
    </p:spTree>
    <p:extLst>
      <p:ext uri="{BB962C8B-B14F-4D97-AF65-F5344CB8AC3E}">
        <p14:creationId xmlns:p14="http://schemas.microsoft.com/office/powerpoint/2010/main" val="41146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092F14A-E055-4C60-BA8B-4113AF8B5724}" type="slidenum">
              <a:rPr lang="en-US" altLang="en-US" sz="1200" b="0">
                <a:latin typeface="Arial" panose="020B0604020202020204" pitchFamily="34" charset="0"/>
              </a:rPr>
              <a:pPr/>
              <a:t>1</a:t>
            </a:fld>
            <a:endParaRPr lang="en-US" altLang="en-US" sz="1200" b="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smtClean="0"/>
          </a:p>
        </p:txBody>
      </p:sp>
    </p:spTree>
    <p:extLst>
      <p:ext uri="{BB962C8B-B14F-4D97-AF65-F5344CB8AC3E}">
        <p14:creationId xmlns:p14="http://schemas.microsoft.com/office/powerpoint/2010/main" val="33380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2F1343B-EBC0-4ACB-8A53-222EF070BDC8}" type="slidenum">
              <a:rPr lang="en-US" altLang="en-US" sz="1200" b="0"/>
              <a:pPr/>
              <a:t>22</a:t>
            </a:fld>
            <a:endParaRPr lang="en-US" altLang="en-US" sz="1200" b="0"/>
          </a:p>
        </p:txBody>
      </p:sp>
      <p:sp>
        <p:nvSpPr>
          <p:cNvPr id="35843"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184086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B6F7B44-FCEA-463A-A24F-062EC5D13261}" type="slidenum">
              <a:rPr lang="en-US" altLang="en-US" sz="1200" b="0"/>
              <a:pPr/>
              <a:t>23</a:t>
            </a:fld>
            <a:endParaRPr lang="en-US" altLang="en-US" sz="1200" b="0"/>
          </a:p>
        </p:txBody>
      </p:sp>
      <p:sp>
        <p:nvSpPr>
          <p:cNvPr id="37891"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186023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D85DD6D-5BFC-4208-97C3-D8EBAB6CCE0A}" type="slidenum">
              <a:rPr lang="en-US" altLang="en-US" sz="1200" b="0"/>
              <a:pPr/>
              <a:t>24</a:t>
            </a:fld>
            <a:endParaRPr lang="en-US" altLang="en-US" sz="1200" b="0"/>
          </a:p>
        </p:txBody>
      </p:sp>
      <p:sp>
        <p:nvSpPr>
          <p:cNvPr id="39939"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876084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8A649E3-C575-4D5B-B593-B1D1A9929A1B}" type="slidenum">
              <a:rPr lang="en-US" altLang="en-US" sz="1200" b="0"/>
              <a:pPr/>
              <a:t>25</a:t>
            </a:fld>
            <a:endParaRPr lang="en-US" altLang="en-US" sz="1200" b="0"/>
          </a:p>
        </p:txBody>
      </p:sp>
      <p:sp>
        <p:nvSpPr>
          <p:cNvPr id="41987"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369565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F4FCA51-58E3-4DB2-B0ED-6E543337BD43}" type="slidenum">
              <a:rPr lang="en-US" altLang="en-US" sz="1200" b="0"/>
              <a:pPr/>
              <a:t>36</a:t>
            </a:fld>
            <a:endParaRPr lang="en-US" altLang="en-US" sz="1200" b="0"/>
          </a:p>
        </p:txBody>
      </p:sp>
      <p:sp>
        <p:nvSpPr>
          <p:cNvPr id="54275" name="Rectangle 102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42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17076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56F9C3E-14C6-4213-86AA-7835ABE294EA}" type="slidenum">
              <a:rPr lang="en-US" altLang="en-US" sz="1200" b="0"/>
              <a:pPr/>
              <a:t>37</a:t>
            </a:fld>
            <a:endParaRPr lang="en-US" altLang="en-US" sz="1200" b="0"/>
          </a:p>
        </p:txBody>
      </p:sp>
      <p:sp>
        <p:nvSpPr>
          <p:cNvPr id="56323"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2187256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88BF185-472A-4AA2-98EB-B8A52F47E773}" type="slidenum">
              <a:rPr lang="en-US" altLang="en-US" sz="1200" b="0"/>
              <a:pPr/>
              <a:t>38</a:t>
            </a:fld>
            <a:endParaRPr lang="en-US" altLang="en-US" sz="1200" b="0"/>
          </a:p>
        </p:txBody>
      </p:sp>
      <p:sp>
        <p:nvSpPr>
          <p:cNvPr id="58371"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107003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E41B0E8-EE6B-449B-B139-04E607B454F3}" type="slidenum">
              <a:rPr lang="en-US" altLang="en-US" sz="1200" b="0"/>
              <a:pPr/>
              <a:t>39</a:t>
            </a:fld>
            <a:endParaRPr lang="en-US" altLang="en-US" sz="1200" b="0"/>
          </a:p>
        </p:txBody>
      </p:sp>
      <p:sp>
        <p:nvSpPr>
          <p:cNvPr id="60419"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2764113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43FD0FE-BF0F-4ADB-978E-093CA3532606}" type="slidenum">
              <a:rPr lang="en-US" altLang="en-US" sz="1200" b="0"/>
              <a:pPr/>
              <a:t>40</a:t>
            </a:fld>
            <a:endParaRPr lang="en-US" altLang="en-US" sz="1200" b="0"/>
          </a:p>
        </p:txBody>
      </p:sp>
      <p:sp>
        <p:nvSpPr>
          <p:cNvPr id="62467"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4174683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08006C-541A-477A-B494-E522CFD89016}" type="slidenum">
              <a:rPr lang="en-US" altLang="en-US" smtClean="0"/>
              <a:pPr>
                <a:defRPr/>
              </a:pPr>
              <a:t>56</a:t>
            </a:fld>
            <a:endParaRPr lang="en-US" altLang="en-US"/>
          </a:p>
        </p:txBody>
      </p:sp>
    </p:spTree>
    <p:extLst>
      <p:ext uri="{BB962C8B-B14F-4D97-AF65-F5344CB8AC3E}">
        <p14:creationId xmlns:p14="http://schemas.microsoft.com/office/powerpoint/2010/main" val="136508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DA178BA8-A63B-4776-BE02-3ADF45024697}" type="slidenum">
              <a:rPr lang="en-US" altLang="en-US" sz="1200" b="0"/>
              <a:pPr/>
              <a:t>13</a:t>
            </a:fld>
            <a:endParaRPr lang="en-US" altLang="en-US" sz="1200" b="0"/>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r>
              <a:rPr lang="tr-TR" altLang="en-US" smtClean="0"/>
              <a:t>Attribute is a tool used for evaluation of alternatives w.r.t. criterion</a:t>
            </a:r>
            <a:endParaRPr lang="en-US" altLang="en-US" smtClean="0"/>
          </a:p>
          <a:p>
            <a:r>
              <a:rPr lang="tr-TR" altLang="en-US" smtClean="0"/>
              <a:t>Objective: decreasing cost</a:t>
            </a:r>
            <a:endParaRPr lang="en-US" altLang="en-US" smtClean="0"/>
          </a:p>
          <a:p>
            <a:r>
              <a:rPr lang="tr-TR" altLang="en-US" smtClean="0"/>
              <a:t>Criterion: cost</a:t>
            </a:r>
            <a:endParaRPr lang="en-US" altLang="en-US" smtClean="0"/>
          </a:p>
          <a:p>
            <a:r>
              <a:rPr lang="tr-TR" altLang="en-US" smtClean="0"/>
              <a:t>Attribute: cost in MTL (quantitative value)</a:t>
            </a:r>
            <a:endParaRPr lang="en-US" altLang="en-US" smtClean="0"/>
          </a:p>
        </p:txBody>
      </p:sp>
    </p:spTree>
    <p:extLst>
      <p:ext uri="{BB962C8B-B14F-4D97-AF65-F5344CB8AC3E}">
        <p14:creationId xmlns:p14="http://schemas.microsoft.com/office/powerpoint/2010/main" val="353269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4DD68E0-7C74-4A28-A009-3FBD62BC3BE5}" type="slidenum">
              <a:rPr lang="en-US" altLang="en-US" sz="1200" b="0"/>
              <a:pPr/>
              <a:t>14</a:t>
            </a:fld>
            <a:endParaRPr lang="en-US" altLang="en-US" sz="1200" b="0"/>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r>
              <a:rPr lang="tr-TR" altLang="en-US" smtClean="0"/>
              <a:t>Benefit: fuel efficiency</a:t>
            </a:r>
            <a:endParaRPr lang="en-US" altLang="en-US" smtClean="0"/>
          </a:p>
          <a:p>
            <a:r>
              <a:rPr lang="tr-TR" altLang="en-US" smtClean="0"/>
              <a:t>Cost: production cost</a:t>
            </a:r>
            <a:endParaRPr lang="en-US" altLang="en-US" smtClean="0"/>
          </a:p>
          <a:p>
            <a:r>
              <a:rPr lang="tr-TR" altLang="en-US" smtClean="0"/>
              <a:t>Nonmon.: blood sugar level in a human body, room temperature in the Office.</a:t>
            </a:r>
            <a:endParaRPr lang="en-US" altLang="en-US" smtClean="0"/>
          </a:p>
        </p:txBody>
      </p:sp>
    </p:spTree>
    <p:extLst>
      <p:ext uri="{BB962C8B-B14F-4D97-AF65-F5344CB8AC3E}">
        <p14:creationId xmlns:p14="http://schemas.microsoft.com/office/powerpoint/2010/main" val="96180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2E7C17F-F44D-4080-BFA3-9584041B268A}" type="slidenum">
              <a:rPr lang="en-US" altLang="en-US" sz="1200" b="0"/>
              <a:pPr/>
              <a:t>15</a:t>
            </a:fld>
            <a:endParaRPr lang="en-US" altLang="en-US" sz="1200" b="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tr-TR" altLang="en-US" smtClean="0"/>
              <a:t>minimize cost: the attribute “cost measured in TL” is a natural attribute</a:t>
            </a:r>
            <a:endParaRPr lang="en-US" altLang="en-US" smtClean="0"/>
          </a:p>
          <a:p>
            <a:r>
              <a:rPr lang="tr-TR" altLang="en-US" smtClean="0"/>
              <a:t> </a:t>
            </a:r>
            <a:endParaRPr lang="en-US" altLang="en-US" smtClean="0"/>
          </a:p>
          <a:p>
            <a:r>
              <a:rPr lang="tr-TR" altLang="en-US" smtClean="0"/>
              <a:t> </a:t>
            </a:r>
            <a:endParaRPr lang="en-US" altLang="en-US" smtClean="0"/>
          </a:p>
          <a:p>
            <a:r>
              <a:rPr lang="tr-TR" altLang="en-US" smtClean="0"/>
              <a:t>If a natural attribute does not exist or if it seems to have inappropriate built in value judgments, there are two other possibilities. One is to construct an attribute to measure the associated objective directly. The other is to measure the achievement of the objective indirectly using a proxy attribute</a:t>
            </a:r>
            <a:endParaRPr lang="en-US" altLang="en-US" smtClean="0"/>
          </a:p>
          <a:p>
            <a:r>
              <a:rPr lang="tr-TR" altLang="en-US" smtClean="0"/>
              <a:t> </a:t>
            </a:r>
            <a:endParaRPr lang="en-US" altLang="en-US" smtClean="0"/>
          </a:p>
          <a:p>
            <a:r>
              <a:rPr lang="tr-TR" altLang="en-US" smtClean="0"/>
              <a:t> </a:t>
            </a:r>
            <a:endParaRPr lang="en-US" altLang="en-US" smtClean="0"/>
          </a:p>
          <a:p>
            <a:r>
              <a:rPr lang="tr-TR" altLang="en-US" smtClean="0"/>
              <a:t>A constructed attribute for public attitudes toward power plant sites:</a:t>
            </a:r>
            <a:endParaRPr lang="en-US" altLang="en-US" smtClean="0"/>
          </a:p>
          <a:p>
            <a:r>
              <a:rPr lang="tr-TR" altLang="en-US" smtClean="0"/>
              <a:t>Attribute level-description of level 1-support, 0-neutrality, -1-controversy, -2-action oriented opposition, -3-strong action oriented opposition</a:t>
            </a:r>
            <a:endParaRPr lang="en-US" altLang="en-US" smtClean="0"/>
          </a:p>
          <a:p>
            <a:r>
              <a:rPr lang="tr-TR" altLang="en-US" smtClean="0"/>
              <a:t>Comfort: 5 very high, 4 high, 3 average, 2 low, 1 very low</a:t>
            </a:r>
            <a:endParaRPr lang="en-US" altLang="en-US" smtClean="0"/>
          </a:p>
          <a:p>
            <a:r>
              <a:rPr lang="tr-TR" altLang="en-US" smtClean="0"/>
              <a:t> </a:t>
            </a:r>
            <a:endParaRPr lang="en-US" altLang="en-US" smtClean="0"/>
          </a:p>
          <a:p>
            <a:r>
              <a:rPr lang="tr-TR" altLang="en-US" smtClean="0"/>
              <a:t>Proxy attribute: </a:t>
            </a:r>
            <a:endParaRPr lang="en-US" altLang="en-US" smtClean="0"/>
          </a:p>
          <a:p>
            <a:r>
              <a:rPr lang="tr-TR" altLang="en-US" smtClean="0"/>
              <a:t>Consider decisions involving the control of the effects of sulphur dioxide. One fundamental objective in cities to minimize the damage to historic buildings caused by acid formed by water and sulphur dioxide (acid rain). It is difficult to measure “stone disfiguration”. In this case a proxy attribute defined as the sulphur dioxide concentration measured by parts per million in the vicinity of buildings may be appropriate</a:t>
            </a:r>
            <a:endParaRPr lang="en-US" altLang="en-US" smtClean="0"/>
          </a:p>
          <a:p>
            <a:endParaRPr lang="tr-TR" altLang="en-US" smtClean="0"/>
          </a:p>
        </p:txBody>
      </p:sp>
    </p:spTree>
    <p:extLst>
      <p:ext uri="{BB962C8B-B14F-4D97-AF65-F5344CB8AC3E}">
        <p14:creationId xmlns:p14="http://schemas.microsoft.com/office/powerpoint/2010/main" val="387137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2BE0839-D816-481D-9346-C4089C7B95B1}" type="slidenum">
              <a:rPr lang="en-US" altLang="en-US" sz="1200" b="0"/>
              <a:pPr/>
              <a:t>17</a:t>
            </a:fld>
            <a:endParaRPr lang="en-US" altLang="en-US" sz="12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smtClean="0"/>
              <a:t>A firm has two options: launching a new product or cancelling the project. They have contacted with a consultant firm in order to make the decision. </a:t>
            </a:r>
            <a:endParaRPr lang="en-US" altLang="en-US" smtClean="0"/>
          </a:p>
          <a:p>
            <a:r>
              <a:rPr lang="tr-TR" altLang="en-US" smtClean="0"/>
              <a:t>The problem owner: executive officers</a:t>
            </a:r>
            <a:endParaRPr lang="en-US" altLang="en-US" smtClean="0"/>
          </a:p>
          <a:p>
            <a:r>
              <a:rPr lang="tr-TR" altLang="en-US" smtClean="0"/>
              <a:t>The problem user: professionals in marketing and production department</a:t>
            </a:r>
            <a:endParaRPr lang="en-US" altLang="en-US" smtClean="0"/>
          </a:p>
          <a:p>
            <a:r>
              <a:rPr lang="tr-TR" altLang="en-US" smtClean="0"/>
              <a:t>The problem customer: customers purhasing the goods of the firm</a:t>
            </a:r>
            <a:endParaRPr lang="en-US" altLang="en-US" smtClean="0"/>
          </a:p>
          <a:p>
            <a:r>
              <a:rPr lang="tr-TR" altLang="en-US" smtClean="0"/>
              <a:t>The problem solver: consultants </a:t>
            </a:r>
            <a:endParaRPr lang="en-US" altLang="en-US" smtClean="0"/>
          </a:p>
          <a:p>
            <a:r>
              <a:rPr lang="tr-TR" altLang="en-US" smtClean="0"/>
              <a:t> </a:t>
            </a:r>
            <a:endParaRPr lang="en-US" altLang="en-US" smtClean="0"/>
          </a:p>
          <a:p>
            <a:r>
              <a:rPr lang="tr-TR" altLang="en-US" smtClean="0"/>
              <a:t> </a:t>
            </a:r>
            <a:endParaRPr lang="en-US" altLang="en-US" smtClean="0"/>
          </a:p>
          <a:p>
            <a:r>
              <a:rPr lang="tr-TR" altLang="en-US" smtClean="0"/>
              <a:t>The same individual may act in different roles:</a:t>
            </a:r>
            <a:endParaRPr lang="en-US" altLang="en-US" smtClean="0"/>
          </a:p>
          <a:p>
            <a:r>
              <a:rPr lang="tr-TR" altLang="en-US" smtClean="0"/>
              <a:t>Assume that you are consifdering the replacement of your current car. You have limited finance and borrowing capacity, a wish list of desirfable and absolutely essential features that the new car should meet,, and a wide choice of options: a range of new cars, as well as, suitable second-hand cars. In this case you are the problem owner, the problem user, the problem customer, and if you are not aided by anyone you will be also problem solver.</a:t>
            </a:r>
            <a:endParaRPr lang="en-US" altLang="en-US" smtClean="0"/>
          </a:p>
        </p:txBody>
      </p:sp>
    </p:spTree>
    <p:extLst>
      <p:ext uri="{BB962C8B-B14F-4D97-AF65-F5344CB8AC3E}">
        <p14:creationId xmlns:p14="http://schemas.microsoft.com/office/powerpoint/2010/main" val="334291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64A93AA-93A7-4618-987E-911C8A2B5C54}" type="slidenum">
              <a:rPr lang="en-US" altLang="en-US" sz="1200" b="0"/>
              <a:pPr/>
              <a:t>18</a:t>
            </a:fld>
            <a:endParaRPr lang="en-US" altLang="en-US" sz="1200" b="0"/>
          </a:p>
        </p:txBody>
      </p:sp>
      <p:sp>
        <p:nvSpPr>
          <p:cNvPr id="27651"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1265283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F93B2A4-CD0E-45B1-8C7E-D9AA531B5C80}" type="slidenum">
              <a:rPr lang="en-US" altLang="en-US" sz="1200" b="0"/>
              <a:pPr/>
              <a:t>19</a:t>
            </a:fld>
            <a:endParaRPr lang="en-US" altLang="en-US" sz="1200" b="0"/>
          </a:p>
        </p:txBody>
      </p:sp>
      <p:sp>
        <p:nvSpPr>
          <p:cNvPr id="29699"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2471825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55E4B64-CF03-4E1D-9E48-81411D924A82}" type="slidenum">
              <a:rPr lang="en-US" altLang="en-US" sz="1200" b="0"/>
              <a:pPr/>
              <a:t>20</a:t>
            </a:fld>
            <a:endParaRPr lang="en-US" altLang="en-US" sz="1200" b="0"/>
          </a:p>
        </p:txBody>
      </p:sp>
      <p:sp>
        <p:nvSpPr>
          <p:cNvPr id="31747"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189571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C878EAD-A62F-4EAF-8583-76DABF906A49}" type="slidenum">
              <a:rPr lang="en-US" altLang="en-US" sz="1200" b="0"/>
              <a:pPr/>
              <a:t>21</a:t>
            </a:fld>
            <a:endParaRPr lang="en-US" altLang="en-US" sz="1200" b="0"/>
          </a:p>
        </p:txBody>
      </p:sp>
      <p:sp>
        <p:nvSpPr>
          <p:cNvPr id="33795"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p>
        </p:txBody>
      </p:sp>
    </p:spTree>
    <p:extLst>
      <p:ext uri="{BB962C8B-B14F-4D97-AF65-F5344CB8AC3E}">
        <p14:creationId xmlns:p14="http://schemas.microsoft.com/office/powerpoint/2010/main" val="3719142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7" name="Slide Number Placeholder 26"/>
          <p:cNvSpPr>
            <a:spLocks noGrp="1"/>
          </p:cNvSpPr>
          <p:nvPr>
            <p:ph type="sldNum" sz="quarter" idx="12"/>
          </p:nvPr>
        </p:nvSpPr>
        <p:spPr>
          <a:xfrm>
            <a:off x="7924800" y="6453336"/>
            <a:ext cx="762000" cy="365125"/>
          </a:xfrm>
        </p:spPr>
        <p:txBody>
          <a:bodyPr/>
          <a:lstStyle/>
          <a:p>
            <a:pPr>
              <a:defRPr/>
            </a:pPr>
            <a:fld id="{35AB791F-2264-4BC4-A251-0BDEC85D141B}" type="slidenum">
              <a:rPr lang="en-US" altLang="en-US" smtClean="0"/>
              <a:pPr>
                <a:defRPr/>
              </a:pPr>
              <a:t>‹#›</a:t>
            </a:fld>
            <a:endParaRPr lang="en-US" altLang="en-US"/>
          </a:p>
        </p:txBody>
      </p:sp>
      <p:sp>
        <p:nvSpPr>
          <p:cNvPr id="7" name="Footer Placeholder 4"/>
          <p:cNvSpPr>
            <a:spLocks noGrp="1"/>
          </p:cNvSpPr>
          <p:nvPr>
            <p:ph type="ftr" sz="quarter" idx="11"/>
          </p:nvPr>
        </p:nvSpPr>
        <p:spPr>
          <a:xfrm>
            <a:off x="539552" y="6473307"/>
            <a:ext cx="7272808" cy="363426"/>
          </a:xfrm>
        </p:spPr>
        <p:txBody>
          <a:bodyPr/>
          <a:lstStyle>
            <a:lvl1pPr algn="ctr">
              <a:defRPr/>
            </a:lvl1pPr>
          </a:lstStyle>
          <a:p>
            <a:endParaRPr lang="tr-TR"/>
          </a:p>
        </p:txBody>
      </p:sp>
    </p:spTree>
    <p:extLst>
      <p:ext uri="{BB962C8B-B14F-4D97-AF65-F5344CB8AC3E}">
        <p14:creationId xmlns:p14="http://schemas.microsoft.com/office/powerpoint/2010/main" val="6762961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5FCB3-3C07-4394-A0C2-BEC1190D8F1A}" type="datetimeFigureOut">
              <a:rPr lang="tr-TR" smtClean="0"/>
              <a:pPr/>
              <a:t>4.01.2016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a:defRPr/>
            </a:pPr>
            <a:fld id="{0A13FB6B-AF22-413E-AC9F-79042ACB1549}" type="slidenum">
              <a:rPr lang="en-US" altLang="en-US" smtClean="0"/>
              <a:pPr>
                <a:defRPr/>
              </a:pPr>
              <a:t>‹#›</a:t>
            </a:fld>
            <a:endParaRPr lang="en-US" altLang="en-US"/>
          </a:p>
        </p:txBody>
      </p:sp>
    </p:spTree>
    <p:extLst>
      <p:ext uri="{BB962C8B-B14F-4D97-AF65-F5344CB8AC3E}">
        <p14:creationId xmlns:p14="http://schemas.microsoft.com/office/powerpoint/2010/main" val="229085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5FCB3-3C07-4394-A0C2-BEC1190D8F1A}" type="datetimeFigureOut">
              <a:rPr lang="tr-TR" smtClean="0"/>
              <a:pPr/>
              <a:t>4.01.2016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a:defRPr/>
            </a:pPr>
            <a:fld id="{BADC9028-78B4-4D27-810C-0F513A54DD09}" type="slidenum">
              <a:rPr lang="en-US" altLang="en-US" smtClean="0"/>
              <a:pPr>
                <a:defRPr/>
              </a:pPr>
              <a:t>‹#›</a:t>
            </a:fld>
            <a:endParaRPr lang="en-US" altLang="en-US"/>
          </a:p>
        </p:txBody>
      </p:sp>
    </p:spTree>
    <p:extLst>
      <p:ext uri="{BB962C8B-B14F-4D97-AF65-F5344CB8AC3E}">
        <p14:creationId xmlns:p14="http://schemas.microsoft.com/office/powerpoint/2010/main" val="259707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a:xfrm>
            <a:off x="7924800" y="6473307"/>
            <a:ext cx="762000" cy="365125"/>
          </a:xfrm>
        </p:spPr>
        <p:txBody>
          <a:bodyPr/>
          <a:lstStyle/>
          <a:p>
            <a:pPr>
              <a:defRPr/>
            </a:pPr>
            <a:fld id="{F514BF15-FBA3-440A-93B6-AC8749827806}" type="slidenum">
              <a:rPr lang="en-US" altLang="en-US" smtClean="0"/>
              <a:pPr>
                <a:defRPr/>
              </a:pPr>
              <a:t>‹#›</a:t>
            </a:fld>
            <a:endParaRPr lang="en-US" altLang="en-US"/>
          </a:p>
        </p:txBody>
      </p:sp>
      <p:sp>
        <p:nvSpPr>
          <p:cNvPr id="5" name="Footer Placeholder 4"/>
          <p:cNvSpPr>
            <a:spLocks noGrp="1"/>
          </p:cNvSpPr>
          <p:nvPr>
            <p:ph type="ftr" sz="quarter" idx="11"/>
          </p:nvPr>
        </p:nvSpPr>
        <p:spPr>
          <a:xfrm>
            <a:off x="539552" y="6473307"/>
            <a:ext cx="7272808" cy="363426"/>
          </a:xfrm>
        </p:spPr>
        <p:txBody>
          <a:bodyPr/>
          <a:lstStyle>
            <a:lvl1pPr algn="ctr">
              <a:defRPr/>
            </a:lvl1pPr>
          </a:lstStyle>
          <a:p>
            <a:endParaRPr lang="tr-T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973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a:xfrm>
            <a:off x="7924800" y="6453336"/>
            <a:ext cx="762000" cy="365125"/>
          </a:xfrm>
        </p:spPr>
        <p:txBody>
          <a:bodyPr/>
          <a:lstStyle/>
          <a:p>
            <a:pPr>
              <a:defRPr/>
            </a:pPr>
            <a:fld id="{BCE7E104-F430-4CBA-A457-4AE1C5F6C54A}" type="slidenum">
              <a:rPr lang="en-US" altLang="en-US" smtClean="0"/>
              <a:pPr>
                <a:defRPr/>
              </a:pPr>
              <a:t>‹#›</a:t>
            </a:fld>
            <a:endParaRPr lang="en-US" altLang="en-US"/>
          </a:p>
        </p:txBody>
      </p:sp>
      <p:sp>
        <p:nvSpPr>
          <p:cNvPr id="7" name="Footer Placeholder 4"/>
          <p:cNvSpPr>
            <a:spLocks noGrp="1"/>
          </p:cNvSpPr>
          <p:nvPr>
            <p:ph type="ftr" sz="quarter" idx="11"/>
          </p:nvPr>
        </p:nvSpPr>
        <p:spPr>
          <a:xfrm>
            <a:off x="539552" y="6473307"/>
            <a:ext cx="7272808" cy="363426"/>
          </a:xfrm>
        </p:spPr>
        <p:txBody>
          <a:bodyPr/>
          <a:lstStyle>
            <a:lvl1pPr algn="ctr">
              <a:defRPr/>
            </a:lvl1pPr>
          </a:lstStyle>
          <a:p>
            <a:endParaRPr lang="tr-TR"/>
          </a:p>
        </p:txBody>
      </p:sp>
    </p:spTree>
    <p:extLst>
      <p:ext uri="{BB962C8B-B14F-4D97-AF65-F5344CB8AC3E}">
        <p14:creationId xmlns:p14="http://schemas.microsoft.com/office/powerpoint/2010/main" val="19810306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a:xfrm>
            <a:off x="457200" y="6441214"/>
            <a:ext cx="7355160" cy="401638"/>
          </a:xfrm>
        </p:spPr>
        <p:txBody>
          <a:bodyPr/>
          <a:lstStyle>
            <a:lvl1pPr algn="ctr">
              <a:defRPr/>
            </a:lvl1pPr>
          </a:lstStyle>
          <a:p>
            <a:endParaRPr lang="tr-TR"/>
          </a:p>
        </p:txBody>
      </p:sp>
      <p:sp>
        <p:nvSpPr>
          <p:cNvPr id="7" name="Slide Number Placeholder 6"/>
          <p:cNvSpPr>
            <a:spLocks noGrp="1"/>
          </p:cNvSpPr>
          <p:nvPr>
            <p:ph type="sldNum" sz="quarter" idx="12"/>
          </p:nvPr>
        </p:nvSpPr>
        <p:spPr>
          <a:xfrm>
            <a:off x="7924800" y="6473313"/>
            <a:ext cx="762000" cy="365125"/>
          </a:xfrm>
        </p:spPr>
        <p:txBody>
          <a:bodyPr/>
          <a:lstStyle/>
          <a:p>
            <a:pPr>
              <a:defRPr/>
            </a:pPr>
            <a:fld id="{68D1BB16-1B37-4A46-A16B-7E52F2C9EDEC}" type="slidenum">
              <a:rPr lang="en-US" altLang="en-US" smtClean="0"/>
              <a:pPr>
                <a:defRPr/>
              </a:pPr>
              <a:t>‹#›</a:t>
            </a:fld>
            <a:endParaRPr lang="en-US" altLang="en-US"/>
          </a:p>
        </p:txBody>
      </p:sp>
    </p:spTree>
    <p:extLst>
      <p:ext uri="{BB962C8B-B14F-4D97-AF65-F5344CB8AC3E}">
        <p14:creationId xmlns:p14="http://schemas.microsoft.com/office/powerpoint/2010/main" val="56585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a:xfrm>
            <a:off x="7924800" y="6477727"/>
            <a:ext cx="762000" cy="365125"/>
          </a:xfrm>
        </p:spPr>
        <p:txBody>
          <a:bodyPr/>
          <a:lstStyle/>
          <a:p>
            <a:pPr>
              <a:defRPr/>
            </a:pPr>
            <a:fld id="{3C2559D5-A8DF-4506-8009-BD7E7EE81657}" type="slidenum">
              <a:rPr lang="en-US" altLang="en-US" smtClean="0"/>
              <a:pPr>
                <a:defRPr/>
              </a:pPr>
              <a:t>‹#›</a:t>
            </a:fld>
            <a:endParaRPr lang="en-US" altLang="en-US"/>
          </a:p>
        </p:txBody>
      </p:sp>
      <p:sp>
        <p:nvSpPr>
          <p:cNvPr id="10" name="Footer Placeholder 4"/>
          <p:cNvSpPr>
            <a:spLocks noGrp="1"/>
          </p:cNvSpPr>
          <p:nvPr>
            <p:ph type="ftr" sz="quarter" idx="11"/>
          </p:nvPr>
        </p:nvSpPr>
        <p:spPr>
          <a:xfrm>
            <a:off x="539552" y="6473307"/>
            <a:ext cx="7272808" cy="363426"/>
          </a:xfrm>
        </p:spPr>
        <p:txBody>
          <a:bodyPr/>
          <a:lstStyle>
            <a:lvl1pPr algn="ctr">
              <a:defRPr/>
            </a:lvl1pPr>
          </a:lstStyle>
          <a:p>
            <a:endParaRPr lang="tr-TR"/>
          </a:p>
        </p:txBody>
      </p:sp>
    </p:spTree>
    <p:extLst>
      <p:ext uri="{BB962C8B-B14F-4D97-AF65-F5344CB8AC3E}">
        <p14:creationId xmlns:p14="http://schemas.microsoft.com/office/powerpoint/2010/main" val="77251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6" name="Footer Placeholder 4"/>
          <p:cNvSpPr>
            <a:spLocks noGrp="1"/>
          </p:cNvSpPr>
          <p:nvPr>
            <p:ph type="ftr" sz="quarter" idx="11"/>
          </p:nvPr>
        </p:nvSpPr>
        <p:spPr>
          <a:xfrm>
            <a:off x="539552" y="6473307"/>
            <a:ext cx="7272808" cy="363426"/>
          </a:xfrm>
        </p:spPr>
        <p:txBody>
          <a:bodyPr/>
          <a:lstStyle>
            <a:lvl1pPr algn="ctr">
              <a:defRPr/>
            </a:lvl1pPr>
          </a:lstStyle>
          <a:p>
            <a:endParaRPr lang="tr-TR"/>
          </a:p>
        </p:txBody>
      </p:sp>
    </p:spTree>
    <p:extLst>
      <p:ext uri="{BB962C8B-B14F-4D97-AF65-F5344CB8AC3E}">
        <p14:creationId xmlns:p14="http://schemas.microsoft.com/office/powerpoint/2010/main" val="191349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924800" y="6474602"/>
            <a:ext cx="762000" cy="365125"/>
          </a:xfrm>
        </p:spPr>
        <p:txBody>
          <a:bodyPr/>
          <a:lstStyle/>
          <a:p>
            <a:pPr>
              <a:defRPr/>
            </a:pPr>
            <a:fld id="{2C1EE7C1-30AB-4ED2-8C75-A5BBCC88E5E7}" type="slidenum">
              <a:rPr lang="en-US" altLang="en-US" smtClean="0"/>
              <a:pPr>
                <a:defRPr/>
              </a:pPr>
              <a:t>‹#›</a:t>
            </a:fld>
            <a:endParaRPr lang="en-US" altLang="en-US"/>
          </a:p>
        </p:txBody>
      </p:sp>
      <p:sp>
        <p:nvSpPr>
          <p:cNvPr id="5" name="Footer Placeholder 4"/>
          <p:cNvSpPr>
            <a:spLocks noGrp="1"/>
          </p:cNvSpPr>
          <p:nvPr>
            <p:ph type="ftr" sz="quarter" idx="11"/>
          </p:nvPr>
        </p:nvSpPr>
        <p:spPr>
          <a:xfrm>
            <a:off x="539552" y="6473307"/>
            <a:ext cx="7272808" cy="363426"/>
          </a:xfrm>
        </p:spPr>
        <p:txBody>
          <a:bodyPr/>
          <a:lstStyle>
            <a:lvl1pPr algn="ctr">
              <a:defRPr/>
            </a:lvl1pPr>
          </a:lstStyle>
          <a:p>
            <a:endParaRPr lang="tr-TR"/>
          </a:p>
        </p:txBody>
      </p:sp>
    </p:spTree>
    <p:extLst>
      <p:ext uri="{BB962C8B-B14F-4D97-AF65-F5344CB8AC3E}">
        <p14:creationId xmlns:p14="http://schemas.microsoft.com/office/powerpoint/2010/main" val="160343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75FCB3-3C07-4394-A0C2-BEC1190D8F1A}" type="datetimeFigureOut">
              <a:rPr lang="tr-TR" smtClean="0"/>
              <a:pPr/>
              <a:t>4.01.2016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a:defRPr/>
            </a:pPr>
            <a:fld id="{75611701-C969-498C-BD2A-B2F23D1D7E18}" type="slidenum">
              <a:rPr lang="en-US" altLang="en-US" smtClean="0"/>
              <a:pPr>
                <a:defRPr/>
              </a:pPr>
              <a:t>‹#›</a:t>
            </a:fld>
            <a:endParaRPr lang="en-US" altLang="en-US"/>
          </a:p>
        </p:txBody>
      </p:sp>
    </p:spTree>
    <p:extLst>
      <p:ext uri="{BB962C8B-B14F-4D97-AF65-F5344CB8AC3E}">
        <p14:creationId xmlns:p14="http://schemas.microsoft.com/office/powerpoint/2010/main" val="23169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75FCB3-3C07-4394-A0C2-BEC1190D8F1A}" type="datetimeFigureOut">
              <a:rPr lang="tr-TR" smtClean="0"/>
              <a:pPr/>
              <a:t>4.01.2016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pPr>
              <a:defRPr/>
            </a:pPr>
            <a:fld id="{663C6A8F-4D0A-4E2F-99AE-0427FB8B3CA2}" type="slidenum">
              <a:rPr lang="en-US" altLang="en-US" smtClean="0"/>
              <a:pPr>
                <a:defRPr/>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109472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75FCB3-3C07-4394-A0C2-BEC1190D8F1A}" type="datetimeFigureOut">
              <a:rPr lang="tr-TR" smtClean="0"/>
              <a:pPr/>
              <a:t>4.01.2016</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B505842-DD01-4A8A-8523-9F2DAF53EA07}" type="slidenum">
              <a:rPr lang="en-US" altLang="en-US" smtClean="0"/>
              <a:pPr>
                <a:defRPr/>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741104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685800" y="1171575"/>
            <a:ext cx="8153400" cy="1752600"/>
          </a:xfrm>
        </p:spPr>
        <p:txBody>
          <a:bodyPr/>
          <a:lstStyle/>
          <a:p>
            <a:pPr algn="ctr" eaLnBrk="1" hangingPunct="1">
              <a:lnSpc>
                <a:spcPct val="100000"/>
              </a:lnSpc>
              <a:defRPr/>
            </a:pPr>
            <a:r>
              <a:rPr lang="tr-TR" sz="5400" dirty="0" smtClean="0">
                <a:latin typeface="Comic Sans MS" pitchFamily="66" charset="0"/>
              </a:rPr>
              <a:t>Decision Making</a:t>
            </a:r>
            <a:endParaRPr lang="en-US" sz="4800" dirty="0" smtClean="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a:lnSpc>
                <a:spcPct val="90000"/>
              </a:lnSpc>
            </a:pPr>
            <a:r>
              <a:rPr lang="en-US" altLang="en-US" smtClean="0"/>
              <a:t>Problems</a:t>
            </a:r>
          </a:p>
          <a:p>
            <a:pPr>
              <a:lnSpc>
                <a:spcPct val="90000"/>
              </a:lnSpc>
            </a:pPr>
            <a:r>
              <a:rPr lang="en-US" altLang="en-US" smtClean="0"/>
              <a:t>Variables</a:t>
            </a:r>
          </a:p>
          <a:p>
            <a:pPr lvl="1">
              <a:lnSpc>
                <a:spcPct val="90000"/>
              </a:lnSpc>
            </a:pPr>
            <a:r>
              <a:rPr lang="en-US" altLang="en-US" smtClean="0"/>
              <a:t>Objective</a:t>
            </a:r>
          </a:p>
          <a:p>
            <a:pPr lvl="1">
              <a:lnSpc>
                <a:spcPct val="90000"/>
              </a:lnSpc>
            </a:pPr>
            <a:r>
              <a:rPr lang="en-US" altLang="en-US" smtClean="0"/>
              <a:t>Criteria</a:t>
            </a:r>
          </a:p>
          <a:p>
            <a:pPr lvl="1">
              <a:lnSpc>
                <a:spcPct val="90000"/>
              </a:lnSpc>
            </a:pPr>
            <a:r>
              <a:rPr lang="en-US" altLang="en-US" smtClean="0"/>
              <a:t>Attributes</a:t>
            </a:r>
          </a:p>
          <a:p>
            <a:pPr>
              <a:lnSpc>
                <a:spcPct val="90000"/>
              </a:lnSpc>
            </a:pPr>
            <a:r>
              <a:rPr lang="en-US" altLang="en-US" smtClean="0"/>
              <a:t>Alternatives</a:t>
            </a:r>
          </a:p>
          <a:p>
            <a:pPr>
              <a:lnSpc>
                <a:spcPct val="90000"/>
              </a:lnSpc>
            </a:pPr>
            <a:r>
              <a:rPr lang="en-US" altLang="en-US" smtClean="0"/>
              <a:t>Participants in the decision making process (problem stakeholders)</a:t>
            </a:r>
          </a:p>
        </p:txBody>
      </p:sp>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050B6E65-BE5D-4C8A-AC9B-792A4049076D}" type="slidenum">
              <a:rPr lang="en-US" altLang="en-US" sz="1400" b="0"/>
              <a:pPr>
                <a:spcBef>
                  <a:spcPct val="0"/>
                </a:spcBef>
                <a:buClrTx/>
                <a:buFontTx/>
                <a:buNone/>
              </a:pPr>
              <a:t>10</a:t>
            </a:fld>
            <a:endParaRPr lang="en-US" altLang="en-US" sz="1400" b="0"/>
          </a:p>
        </p:txBody>
      </p:sp>
      <p:sp>
        <p:nvSpPr>
          <p:cNvPr id="177154" name="Rectangle 2"/>
          <p:cNvSpPr>
            <a:spLocks noGrp="1" noChangeArrowheads="1"/>
          </p:cNvSpPr>
          <p:nvPr>
            <p:ph type="title"/>
          </p:nvPr>
        </p:nvSpPr>
        <p:spPr/>
        <p:txBody>
          <a:bodyPr/>
          <a:lstStyle/>
          <a:p>
            <a:pPr>
              <a:defRPr/>
            </a:pPr>
            <a:r>
              <a:rPr lang="en-US" smtClean="0"/>
              <a:t>Basic Concepts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685800" y="1487760"/>
            <a:ext cx="8229600" cy="5181600"/>
          </a:xfrm>
        </p:spPr>
        <p:txBody>
          <a:bodyPr/>
          <a:lstStyle/>
          <a:p>
            <a:pPr algn="just"/>
            <a:r>
              <a:rPr lang="en-US" altLang="en-US" sz="2800" dirty="0" smtClean="0">
                <a:cs typeface="Times New Roman" panose="02020603050405020304" pitchFamily="18" charset="0"/>
              </a:rPr>
              <a:t>A felt difficulty</a:t>
            </a:r>
          </a:p>
          <a:p>
            <a:pPr algn="just"/>
            <a:r>
              <a:rPr lang="en-US" altLang="en-US" sz="2800" dirty="0" smtClean="0">
                <a:cs typeface="Times New Roman" panose="02020603050405020304" pitchFamily="18" charset="0"/>
              </a:rPr>
              <a:t>A gap or obstacle to be circumvented</a:t>
            </a:r>
          </a:p>
          <a:p>
            <a:pPr algn="just"/>
            <a:r>
              <a:rPr lang="en-US" altLang="en-US" sz="2800" dirty="0" smtClean="0">
                <a:cs typeface="Times New Roman" panose="02020603050405020304" pitchFamily="18" charset="0"/>
              </a:rPr>
              <a:t>Dissatisfaction with a purposeful state </a:t>
            </a:r>
          </a:p>
          <a:p>
            <a:pPr algn="just"/>
            <a:r>
              <a:rPr lang="en-US" altLang="en-US" sz="2800" dirty="0" smtClean="0">
                <a:cs typeface="Times New Roman" panose="02020603050405020304" pitchFamily="18" charset="0"/>
              </a:rPr>
              <a:t>A perception of a variance, or gap, between the present and some desired </a:t>
            </a:r>
            <a:r>
              <a:rPr lang="en-US" altLang="en-US" sz="2800" dirty="0" smtClean="0"/>
              <a:t>s</a:t>
            </a:r>
            <a:r>
              <a:rPr lang="en-US" altLang="en-US" sz="2800" dirty="0" smtClean="0">
                <a:cs typeface="Times New Roman" panose="02020603050405020304" pitchFamily="18" charset="0"/>
              </a:rPr>
              <a:t>tate of affairs</a:t>
            </a:r>
            <a:endParaRPr lang="en-US" altLang="en-US" sz="2800" dirty="0" smtClean="0"/>
          </a:p>
          <a:p>
            <a:r>
              <a:rPr lang="en-US" altLang="en-US" sz="2800" dirty="0" smtClean="0">
                <a:cs typeface="Times New Roman" panose="02020603050405020304" pitchFamily="18" charset="0"/>
              </a:rPr>
              <a:t>Three conditions </a:t>
            </a:r>
            <a:r>
              <a:rPr lang="en-US" altLang="en-US" sz="2800" dirty="0" err="1" smtClean="0">
                <a:cs typeface="Times New Roman" panose="02020603050405020304" pitchFamily="18" charset="0"/>
              </a:rPr>
              <a:t>characterise</a:t>
            </a:r>
            <a:r>
              <a:rPr lang="en-US" altLang="en-US" sz="2800" dirty="0" smtClean="0">
                <a:cs typeface="Times New Roman" panose="02020603050405020304" pitchFamily="18" charset="0"/>
              </a:rPr>
              <a:t> a problem</a:t>
            </a:r>
            <a:r>
              <a:rPr lang="en-US" altLang="en-US" sz="2800" dirty="0" smtClean="0"/>
              <a:t> </a:t>
            </a:r>
            <a:r>
              <a:rPr lang="en-US" altLang="en-US" sz="2400" dirty="0" smtClean="0"/>
              <a:t>(Evans, 1989)</a:t>
            </a:r>
            <a:r>
              <a:rPr lang="en-US" altLang="en-US" sz="2800" dirty="0" smtClean="0">
                <a:cs typeface="Times New Roman" panose="02020603050405020304" pitchFamily="18" charset="0"/>
              </a:rPr>
              <a:t>:</a:t>
            </a:r>
            <a:endParaRPr lang="en-US" altLang="en-US" sz="2800" dirty="0" smtClean="0"/>
          </a:p>
          <a:p>
            <a:pPr lvl="1" algn="just">
              <a:buFontTx/>
              <a:buNone/>
            </a:pPr>
            <a:r>
              <a:rPr lang="en-US" altLang="en-US" sz="2000" dirty="0" smtClean="0"/>
              <a:t>	T</a:t>
            </a:r>
            <a:r>
              <a:rPr lang="en-US" altLang="en-US" sz="2000" dirty="0" smtClean="0">
                <a:cs typeface="Times New Roman" panose="02020603050405020304" pitchFamily="18" charset="0"/>
              </a:rPr>
              <a:t>here are alternate courses of action available from which to choose </a:t>
            </a:r>
            <a:endParaRPr lang="en-US" altLang="en-US" sz="2000" dirty="0" smtClean="0"/>
          </a:p>
          <a:p>
            <a:pPr lvl="1" algn="just">
              <a:buFontTx/>
              <a:buNone/>
            </a:pPr>
            <a:r>
              <a:rPr lang="en-US" altLang="en-US" sz="2000" dirty="0" smtClean="0"/>
              <a:t>	</a:t>
            </a:r>
            <a:r>
              <a:rPr lang="en-US" altLang="en-US" sz="2000" dirty="0" smtClean="0">
                <a:cs typeface="Times New Roman" panose="02020603050405020304" pitchFamily="18" charset="0"/>
              </a:rPr>
              <a:t>The choice of a course of action can have a significant effect on the future </a:t>
            </a:r>
            <a:endParaRPr lang="en-US" altLang="en-US" sz="2000" dirty="0" smtClean="0"/>
          </a:p>
          <a:p>
            <a:pPr lvl="1" algn="just">
              <a:buFontTx/>
              <a:buNone/>
            </a:pPr>
            <a:r>
              <a:rPr lang="en-US" altLang="en-US" sz="2000" dirty="0" smtClean="0"/>
              <a:t>	</a:t>
            </a:r>
            <a:r>
              <a:rPr lang="en-US" altLang="en-US" sz="2000" dirty="0" smtClean="0">
                <a:cs typeface="Times New Roman" panose="02020603050405020304" pitchFamily="18" charset="0"/>
              </a:rPr>
              <a:t>There is some doubt as to which course of action to select</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F0328AEB-99D8-499B-ACC3-50C4E3CE77CA}" type="slidenum">
              <a:rPr lang="en-US" altLang="en-US" sz="1400" b="0"/>
              <a:pPr>
                <a:spcBef>
                  <a:spcPct val="0"/>
                </a:spcBef>
                <a:buClrTx/>
                <a:buFontTx/>
                <a:buNone/>
              </a:pPr>
              <a:t>11</a:t>
            </a:fld>
            <a:endParaRPr lang="en-US" altLang="en-US" sz="1400" b="0"/>
          </a:p>
        </p:txBody>
      </p:sp>
      <p:sp>
        <p:nvSpPr>
          <p:cNvPr id="178178" name="Rectangle 2"/>
          <p:cNvSpPr>
            <a:spLocks noGrp="1" noChangeArrowheads="1"/>
          </p:cNvSpPr>
          <p:nvPr>
            <p:ph type="title"/>
          </p:nvPr>
        </p:nvSpPr>
        <p:spPr>
          <a:xfrm>
            <a:off x="457200" y="260648"/>
            <a:ext cx="8229600" cy="1143000"/>
          </a:xfrm>
        </p:spPr>
        <p:txBody>
          <a:bodyPr/>
          <a:lstStyle/>
          <a:p>
            <a:pPr>
              <a:defRPr/>
            </a:pPr>
            <a:r>
              <a:rPr lang="en-US" sz="4000" dirty="0" smtClean="0"/>
              <a:t>Problem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685800" y="1762472"/>
            <a:ext cx="8229600" cy="4114800"/>
          </a:xfrm>
        </p:spPr>
        <p:txBody>
          <a:bodyPr/>
          <a:lstStyle/>
          <a:p>
            <a:pPr>
              <a:lnSpc>
                <a:spcPct val="90000"/>
              </a:lnSpc>
            </a:pPr>
            <a:r>
              <a:rPr lang="en-US" altLang="en-US" dirty="0" smtClean="0"/>
              <a:t>A</a:t>
            </a:r>
            <a:r>
              <a:rPr lang="en-US" altLang="en-US" dirty="0" smtClean="0">
                <a:cs typeface="Times New Roman" panose="02020603050405020304" pitchFamily="18" charset="0"/>
              </a:rPr>
              <a:t>n undesirable situation that is significant to and may be solvable by some agent, although probably with difficulty</a:t>
            </a:r>
            <a:r>
              <a:rPr lang="en-US" altLang="en-US" dirty="0" smtClean="0"/>
              <a:t> </a:t>
            </a:r>
            <a:r>
              <a:rPr lang="en-US" altLang="en-US" sz="2800" dirty="0" smtClean="0"/>
              <a:t>(Smith, 1989)</a:t>
            </a:r>
            <a:r>
              <a:rPr lang="en-US" altLang="en-US" dirty="0" smtClean="0">
                <a:cs typeface="Times New Roman" panose="02020603050405020304" pitchFamily="18" charset="0"/>
              </a:rPr>
              <a:t>. </a:t>
            </a:r>
            <a:endParaRPr lang="en-US" altLang="en-US" dirty="0" smtClean="0"/>
          </a:p>
          <a:p>
            <a:pPr>
              <a:lnSpc>
                <a:spcPct val="90000"/>
              </a:lnSpc>
            </a:pPr>
            <a:r>
              <a:rPr lang="en-US" altLang="en-US" dirty="0" smtClean="0">
                <a:cs typeface="Times New Roman" panose="02020603050405020304" pitchFamily="18" charset="0"/>
              </a:rPr>
              <a:t>Key elements of this definition</a:t>
            </a:r>
            <a:r>
              <a:rPr lang="en-US" altLang="en-US" dirty="0" smtClean="0"/>
              <a:t>:</a:t>
            </a:r>
          </a:p>
          <a:p>
            <a:pPr lvl="1">
              <a:lnSpc>
                <a:spcPct val="90000"/>
              </a:lnSpc>
            </a:pPr>
            <a:r>
              <a:rPr lang="en-US" altLang="en-US" dirty="0" smtClean="0">
                <a:cs typeface="Times New Roman" panose="02020603050405020304" pitchFamily="18" charset="0"/>
              </a:rPr>
              <a:t>the gap between preferences and reality, </a:t>
            </a:r>
            <a:endParaRPr lang="en-US" altLang="en-US" dirty="0" smtClean="0"/>
          </a:p>
          <a:p>
            <a:pPr lvl="1">
              <a:lnSpc>
                <a:spcPct val="90000"/>
              </a:lnSpc>
            </a:pPr>
            <a:r>
              <a:rPr lang="en-US" altLang="en-US" dirty="0" smtClean="0">
                <a:cs typeface="Times New Roman" panose="02020603050405020304" pitchFamily="18" charset="0"/>
              </a:rPr>
              <a:t>the importance of remedying this gap, </a:t>
            </a:r>
            <a:endParaRPr lang="en-US" altLang="en-US" dirty="0" smtClean="0"/>
          </a:p>
          <a:p>
            <a:pPr lvl="1">
              <a:lnSpc>
                <a:spcPct val="90000"/>
              </a:lnSpc>
            </a:pPr>
            <a:r>
              <a:rPr lang="en-US" altLang="en-US" dirty="0" smtClean="0">
                <a:cs typeface="Times New Roman" panose="02020603050405020304" pitchFamily="18" charset="0"/>
              </a:rPr>
              <a:t>the expected difficulty of doing so. </a:t>
            </a:r>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5EB08205-EA2F-4FBA-8EBD-520B185E980C}" type="slidenum">
              <a:rPr lang="en-US" altLang="en-US" sz="1400" b="0"/>
              <a:pPr>
                <a:spcBef>
                  <a:spcPct val="0"/>
                </a:spcBef>
                <a:buClrTx/>
                <a:buFontTx/>
                <a:buNone/>
              </a:pPr>
              <a:t>12</a:t>
            </a:fld>
            <a:endParaRPr lang="en-US" altLang="en-US" sz="1400" b="0"/>
          </a:p>
        </p:txBody>
      </p:sp>
      <p:sp>
        <p:nvSpPr>
          <p:cNvPr id="179202" name="Rectangle 2"/>
          <p:cNvSpPr>
            <a:spLocks noGrp="1" noChangeArrowheads="1"/>
          </p:cNvSpPr>
          <p:nvPr>
            <p:ph type="title"/>
          </p:nvPr>
        </p:nvSpPr>
        <p:spPr>
          <a:xfrm>
            <a:off x="457200" y="260648"/>
            <a:ext cx="8229600" cy="1143000"/>
          </a:xfrm>
        </p:spPr>
        <p:txBody>
          <a:bodyPr/>
          <a:lstStyle/>
          <a:p>
            <a:pPr>
              <a:defRPr/>
            </a:pPr>
            <a:r>
              <a:rPr lang="en-US" sz="4000" dirty="0" smtClean="0"/>
              <a:t>Problem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685800" y="1555576"/>
            <a:ext cx="8458200" cy="5257800"/>
          </a:xfrm>
        </p:spPr>
        <p:txBody>
          <a:bodyPr/>
          <a:lstStyle/>
          <a:p>
            <a:r>
              <a:rPr lang="en-US" altLang="en-US" sz="2800" dirty="0" smtClean="0"/>
              <a:t>An objective is a statement of something that one desires to achieve</a:t>
            </a:r>
            <a:endParaRPr lang="en-US" altLang="en-US" sz="2400" dirty="0" smtClean="0"/>
          </a:p>
          <a:p>
            <a:r>
              <a:rPr lang="en-US" altLang="en-US" sz="2800" dirty="0" smtClean="0"/>
              <a:t>A criterion is a “tool” allowing to compare alternatives according to a particular “significance axis” or a “point of view” </a:t>
            </a:r>
            <a:r>
              <a:rPr lang="en-US" altLang="en-US" sz="2400" dirty="0" smtClean="0"/>
              <a:t>(</a:t>
            </a:r>
            <a:r>
              <a:rPr lang="en-US" altLang="en-US" sz="2400" dirty="0" err="1" smtClean="0"/>
              <a:t>Bouyssou</a:t>
            </a:r>
            <a:r>
              <a:rPr lang="en-US" altLang="en-US" sz="2400" dirty="0" smtClean="0"/>
              <a:t>, 1990)</a:t>
            </a:r>
          </a:p>
          <a:p>
            <a:r>
              <a:rPr lang="en-US" altLang="en-US" sz="2800" dirty="0" smtClean="0"/>
              <a:t>An attribute measures the degree in which an objective is achieved</a:t>
            </a:r>
            <a:r>
              <a:rPr lang="en-US" altLang="en-US" sz="2400" dirty="0" smtClean="0"/>
              <a:t> (Keeney, 1996)</a:t>
            </a:r>
          </a:p>
          <a:p>
            <a:pPr>
              <a:buFontTx/>
              <a:buNone/>
            </a:pPr>
            <a:r>
              <a:rPr lang="en-US" altLang="en-US" sz="2800" dirty="0" smtClean="0"/>
              <a:t>	An attribute represents the basic characteristic, quality, or efficiency parameter of an alternative </a:t>
            </a:r>
            <a:r>
              <a:rPr lang="en-US" altLang="en-US" sz="2400" dirty="0" smtClean="0"/>
              <a:t>(Evren and Ulengin, 1992)</a:t>
            </a:r>
            <a:endParaRPr lang="en-US" altLang="en-US" sz="2800" dirty="0" smtClean="0"/>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89AF12E7-6408-4C6A-846F-E883009452F5}" type="slidenum">
              <a:rPr lang="en-US" altLang="en-US" sz="1400" b="0"/>
              <a:pPr>
                <a:spcBef>
                  <a:spcPct val="0"/>
                </a:spcBef>
                <a:buClrTx/>
                <a:buFontTx/>
                <a:buNone/>
              </a:pPr>
              <a:t>13</a:t>
            </a:fld>
            <a:endParaRPr lang="en-US" altLang="en-US" sz="1400" b="0"/>
          </a:p>
        </p:txBody>
      </p:sp>
      <p:sp>
        <p:nvSpPr>
          <p:cNvPr id="180226" name="Rectangle 2"/>
          <p:cNvSpPr>
            <a:spLocks noGrp="1" noChangeArrowheads="1"/>
          </p:cNvSpPr>
          <p:nvPr>
            <p:ph type="title"/>
          </p:nvPr>
        </p:nvSpPr>
        <p:spPr>
          <a:xfrm>
            <a:off x="457200" y="269776"/>
            <a:ext cx="8229600" cy="1143000"/>
          </a:xfrm>
        </p:spPr>
        <p:txBody>
          <a:bodyPr/>
          <a:lstStyle/>
          <a:p>
            <a:pPr>
              <a:defRPr/>
            </a:pPr>
            <a:r>
              <a:rPr lang="en-US" sz="4000" dirty="0" smtClean="0"/>
              <a:t>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685800" y="1487760"/>
            <a:ext cx="8153400" cy="5181600"/>
          </a:xfrm>
        </p:spPr>
        <p:txBody>
          <a:bodyPr/>
          <a:lstStyle/>
          <a:p>
            <a:pPr>
              <a:lnSpc>
                <a:spcPct val="90000"/>
              </a:lnSpc>
              <a:buFontTx/>
              <a:buNone/>
            </a:pPr>
            <a:r>
              <a:rPr lang="en-US" altLang="en-US" dirty="0" smtClean="0"/>
              <a:t>Classification: Function type</a:t>
            </a:r>
          </a:p>
          <a:p>
            <a:pPr>
              <a:lnSpc>
                <a:spcPct val="90000"/>
              </a:lnSpc>
            </a:pPr>
            <a:r>
              <a:rPr lang="en-US" altLang="en-US" dirty="0" smtClean="0"/>
              <a:t>Benefit attributes</a:t>
            </a:r>
          </a:p>
          <a:p>
            <a:pPr lvl="1">
              <a:lnSpc>
                <a:spcPct val="90000"/>
              </a:lnSpc>
              <a:buFontTx/>
              <a:buNone/>
            </a:pPr>
            <a:r>
              <a:rPr lang="en-US" altLang="en-US" dirty="0" smtClean="0"/>
              <a:t>	Offer increasing monotonic utility. Greater the attribute value the more its preference</a:t>
            </a:r>
          </a:p>
          <a:p>
            <a:pPr>
              <a:lnSpc>
                <a:spcPct val="90000"/>
              </a:lnSpc>
            </a:pPr>
            <a:r>
              <a:rPr lang="en-US" altLang="en-US" dirty="0" smtClean="0"/>
              <a:t>Cost attributes</a:t>
            </a:r>
          </a:p>
          <a:p>
            <a:pPr lvl="1">
              <a:lnSpc>
                <a:spcPct val="90000"/>
              </a:lnSpc>
              <a:buFontTx/>
              <a:buNone/>
            </a:pPr>
            <a:r>
              <a:rPr lang="en-US" altLang="en-US" dirty="0" smtClean="0"/>
              <a:t>	Offer decreasing monotonic utility. Greater the attribute value the less its preference</a:t>
            </a:r>
          </a:p>
          <a:p>
            <a:pPr>
              <a:lnSpc>
                <a:spcPct val="90000"/>
              </a:lnSpc>
            </a:pPr>
            <a:r>
              <a:rPr lang="en-US" altLang="en-US" dirty="0" err="1" smtClean="0"/>
              <a:t>Nonmonot</a:t>
            </a:r>
            <a:r>
              <a:rPr lang="tr-TR" altLang="en-US" dirty="0" smtClean="0"/>
              <a:t>on</a:t>
            </a:r>
            <a:r>
              <a:rPr lang="en-US" altLang="en-US" dirty="0" err="1" smtClean="0"/>
              <a:t>ic</a:t>
            </a:r>
            <a:r>
              <a:rPr lang="en-US" altLang="en-US" dirty="0" smtClean="0"/>
              <a:t> attributes</a:t>
            </a:r>
          </a:p>
          <a:p>
            <a:pPr lvl="1">
              <a:lnSpc>
                <a:spcPct val="90000"/>
              </a:lnSpc>
              <a:buFontTx/>
              <a:buNone/>
            </a:pPr>
            <a:r>
              <a:rPr lang="en-US" altLang="en-US" dirty="0" smtClean="0"/>
              <a:t>	Offer </a:t>
            </a:r>
            <a:r>
              <a:rPr lang="en-US" altLang="en-US" dirty="0" err="1" smtClean="0"/>
              <a:t>nonmonotonic</a:t>
            </a:r>
            <a:r>
              <a:rPr lang="en-US" altLang="en-US" dirty="0" smtClean="0"/>
              <a:t> utility. The maximum utility is located somewhere in the middle of an attribute range</a:t>
            </a:r>
          </a:p>
        </p:txBody>
      </p:sp>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7E4A73F-67D2-4F8E-A952-9AFAAF6BED3C}" type="slidenum">
              <a:rPr lang="en-US" altLang="en-US" sz="1400" b="0"/>
              <a:pPr>
                <a:spcBef>
                  <a:spcPct val="0"/>
                </a:spcBef>
                <a:buClrTx/>
                <a:buFontTx/>
                <a:buNone/>
              </a:pPr>
              <a:t>14</a:t>
            </a:fld>
            <a:endParaRPr lang="en-US" altLang="en-US" sz="1400" b="0"/>
          </a:p>
        </p:txBody>
      </p:sp>
      <p:sp>
        <p:nvSpPr>
          <p:cNvPr id="182274" name="Rectangle 2"/>
          <p:cNvSpPr>
            <a:spLocks noGrp="1" noChangeArrowheads="1"/>
          </p:cNvSpPr>
          <p:nvPr>
            <p:ph type="title"/>
          </p:nvPr>
        </p:nvSpPr>
        <p:spPr>
          <a:xfrm>
            <a:off x="457200" y="188640"/>
            <a:ext cx="8229600" cy="1143000"/>
          </a:xfrm>
        </p:spPr>
        <p:txBody>
          <a:bodyPr/>
          <a:lstStyle/>
          <a:p>
            <a:pPr>
              <a:defRPr/>
            </a:pPr>
            <a:r>
              <a:rPr lang="en-US" sz="3600" dirty="0" smtClean="0"/>
              <a:t>Attributes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685800" y="1631776"/>
            <a:ext cx="8153400" cy="5181600"/>
          </a:xfrm>
        </p:spPr>
        <p:txBody>
          <a:bodyPr/>
          <a:lstStyle/>
          <a:p>
            <a:pPr>
              <a:lnSpc>
                <a:spcPct val="90000"/>
              </a:lnSpc>
              <a:buFontTx/>
              <a:buNone/>
            </a:pPr>
            <a:r>
              <a:rPr lang="en-US" altLang="en-US" dirty="0" smtClean="0"/>
              <a:t>Classification: construction type</a:t>
            </a:r>
          </a:p>
          <a:p>
            <a:pPr>
              <a:lnSpc>
                <a:spcPct val="90000"/>
              </a:lnSpc>
            </a:pPr>
            <a:r>
              <a:rPr lang="en-US" altLang="en-US" dirty="0" smtClean="0"/>
              <a:t>Natural attributes</a:t>
            </a:r>
          </a:p>
          <a:p>
            <a:pPr lvl="1">
              <a:lnSpc>
                <a:spcPct val="90000"/>
              </a:lnSpc>
              <a:buFontTx/>
              <a:buNone/>
            </a:pPr>
            <a:r>
              <a:rPr lang="en-US" altLang="en-US" dirty="0" smtClean="0"/>
              <a:t>	Those in general use that have a common interpretation to everyone</a:t>
            </a:r>
          </a:p>
          <a:p>
            <a:pPr>
              <a:lnSpc>
                <a:spcPct val="90000"/>
              </a:lnSpc>
            </a:pPr>
            <a:r>
              <a:rPr lang="en-US" altLang="en-US" dirty="0" smtClean="0"/>
              <a:t>Constructed (subjective) attributes</a:t>
            </a:r>
          </a:p>
          <a:p>
            <a:pPr lvl="1">
              <a:lnSpc>
                <a:spcPct val="90000"/>
              </a:lnSpc>
              <a:buFontTx/>
              <a:buNone/>
            </a:pPr>
            <a:r>
              <a:rPr lang="en-US" altLang="en-US" dirty="0" smtClean="0"/>
              <a:t>	Made up of verbal </a:t>
            </a:r>
            <a:r>
              <a:rPr lang="en-US" altLang="en-US" dirty="0" err="1" smtClean="0"/>
              <a:t>verbal</a:t>
            </a:r>
            <a:r>
              <a:rPr lang="en-US" altLang="en-US" dirty="0" smtClean="0"/>
              <a:t> descriptions of pre</a:t>
            </a:r>
            <a:r>
              <a:rPr lang="tr-TR" altLang="en-US" dirty="0" smtClean="0"/>
              <a:t>-</a:t>
            </a:r>
            <a:r>
              <a:rPr lang="en-US" altLang="en-US" dirty="0" smtClean="0"/>
              <a:t>described levels</a:t>
            </a:r>
          </a:p>
          <a:p>
            <a:pPr>
              <a:lnSpc>
                <a:spcPct val="90000"/>
              </a:lnSpc>
            </a:pPr>
            <a:r>
              <a:rPr lang="en-US" altLang="en-US" dirty="0" smtClean="0"/>
              <a:t>Proxy (indirect) attribute</a:t>
            </a:r>
          </a:p>
          <a:p>
            <a:pPr lvl="1">
              <a:lnSpc>
                <a:spcPct val="90000"/>
              </a:lnSpc>
              <a:buFontTx/>
              <a:buNone/>
            </a:pPr>
            <a:r>
              <a:rPr lang="en-US" altLang="en-US" dirty="0" smtClean="0"/>
              <a:t>	If measuring the degree of achievement is inadequate, it may be necessary to utilize an indirect measure</a:t>
            </a: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366FD086-CDBE-435A-9342-E22EFEDE6711}" type="slidenum">
              <a:rPr lang="en-US" altLang="en-US" sz="1400" b="0"/>
              <a:pPr>
                <a:spcBef>
                  <a:spcPct val="0"/>
                </a:spcBef>
                <a:buClrTx/>
                <a:buFontTx/>
                <a:buNone/>
              </a:pPr>
              <a:t>15</a:t>
            </a:fld>
            <a:endParaRPr lang="en-US" altLang="en-US" sz="1400" b="0"/>
          </a:p>
        </p:txBody>
      </p:sp>
      <p:sp>
        <p:nvSpPr>
          <p:cNvPr id="184322" name="Rectangle 2"/>
          <p:cNvSpPr>
            <a:spLocks noGrp="1" noChangeArrowheads="1"/>
          </p:cNvSpPr>
          <p:nvPr>
            <p:ph type="title"/>
          </p:nvPr>
        </p:nvSpPr>
        <p:spPr>
          <a:xfrm>
            <a:off x="457200" y="188640"/>
            <a:ext cx="8229600" cy="1143000"/>
          </a:xfrm>
        </p:spPr>
        <p:txBody>
          <a:bodyPr/>
          <a:lstStyle/>
          <a:p>
            <a:pPr>
              <a:defRPr/>
            </a:pPr>
            <a:r>
              <a:rPr lang="en-US" sz="3600" dirty="0" smtClean="0"/>
              <a:t>Attributes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xfrm>
            <a:off x="685800" y="1484784"/>
            <a:ext cx="8153400" cy="5029200"/>
          </a:xfrm>
        </p:spPr>
        <p:txBody>
          <a:bodyPr/>
          <a:lstStyle/>
          <a:p>
            <a:r>
              <a:rPr lang="en-US" altLang="en-US" dirty="0" smtClean="0"/>
              <a:t>Alternatives is the set of actions, objects, candidates, decisions... To be explored during the decision process</a:t>
            </a:r>
          </a:p>
          <a:p>
            <a:r>
              <a:rPr lang="en-US" altLang="en-US" dirty="0" smtClean="0"/>
              <a:t>Alternative set may be defined by:</a:t>
            </a:r>
          </a:p>
          <a:p>
            <a:pPr lvl="1"/>
            <a:r>
              <a:rPr lang="en-US" altLang="en-US" dirty="0" smtClean="0"/>
              <a:t>Listing its members when it is finite and sufficiently small (MADM)</a:t>
            </a:r>
          </a:p>
          <a:p>
            <a:pPr lvl="1"/>
            <a:r>
              <a:rPr lang="en-US" altLang="en-US" dirty="0" smtClean="0"/>
              <a:t>Stating the properties which characterize its elements when it is infinite or finite but too large for an enumeration to be possible (MODM)</a:t>
            </a:r>
          </a:p>
          <a:p>
            <a:endParaRPr lang="en-US" altLang="en-US" dirty="0" smtClean="0"/>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005F6CF2-5883-4984-98A0-1875EA0C663C}" type="slidenum">
              <a:rPr lang="en-US" altLang="en-US" sz="1400" b="0"/>
              <a:pPr>
                <a:spcBef>
                  <a:spcPct val="0"/>
                </a:spcBef>
                <a:buClrTx/>
                <a:buFontTx/>
                <a:buNone/>
              </a:pPr>
              <a:t>16</a:t>
            </a:fld>
            <a:endParaRPr lang="en-US" altLang="en-US" sz="1400" b="0"/>
          </a:p>
        </p:txBody>
      </p:sp>
      <p:sp>
        <p:nvSpPr>
          <p:cNvPr id="186370" name="Rectangle 2"/>
          <p:cNvSpPr>
            <a:spLocks noGrp="1" noChangeArrowheads="1"/>
          </p:cNvSpPr>
          <p:nvPr>
            <p:ph type="title"/>
          </p:nvPr>
        </p:nvSpPr>
        <p:spPr>
          <a:xfrm>
            <a:off x="457200" y="260648"/>
            <a:ext cx="8229600" cy="1143000"/>
          </a:xfrm>
        </p:spPr>
        <p:txBody>
          <a:bodyPr/>
          <a:lstStyle/>
          <a:p>
            <a:pPr>
              <a:defRPr/>
            </a:pPr>
            <a:r>
              <a:rPr lang="en-US" sz="4000" dirty="0" smtClean="0"/>
              <a:t>Alternative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457200" y="1772816"/>
            <a:ext cx="8686800" cy="5065616"/>
          </a:xfrm>
        </p:spPr>
        <p:txBody>
          <a:bodyPr/>
          <a:lstStyle/>
          <a:p>
            <a:pPr algn="just">
              <a:lnSpc>
                <a:spcPct val="80000"/>
              </a:lnSpc>
            </a:pPr>
            <a:r>
              <a:rPr lang="en-US" altLang="en-US" sz="2800" dirty="0" smtClean="0">
                <a:cs typeface="Times New Roman" panose="02020603050405020304" pitchFamily="18" charset="0"/>
              </a:rPr>
              <a:t>The problem owner</a:t>
            </a:r>
            <a:endParaRPr lang="en-US" altLang="en-US" sz="2800" dirty="0" smtClean="0"/>
          </a:p>
          <a:p>
            <a:pPr lvl="1">
              <a:lnSpc>
                <a:spcPct val="80000"/>
              </a:lnSpc>
              <a:buFontTx/>
              <a:buNone/>
            </a:pPr>
            <a:r>
              <a:rPr lang="en-US" altLang="en-US" sz="2400" dirty="0" smtClean="0"/>
              <a:t>	</a:t>
            </a:r>
            <a:r>
              <a:rPr lang="en-US" altLang="en-US" sz="2400" dirty="0" smtClean="0">
                <a:cs typeface="Times New Roman" panose="02020603050405020304" pitchFamily="18" charset="0"/>
              </a:rPr>
              <a:t>The person or group who has control over certain aspects of the problem situation, in particular over the choice of action to be taken. Most often, the problem owner is the decision maker.</a:t>
            </a:r>
          </a:p>
          <a:p>
            <a:pPr algn="just">
              <a:lnSpc>
                <a:spcPct val="80000"/>
              </a:lnSpc>
            </a:pPr>
            <a:r>
              <a:rPr lang="en-US" altLang="en-US" sz="2800" dirty="0" smtClean="0">
                <a:cs typeface="Times New Roman" panose="02020603050405020304" pitchFamily="18" charset="0"/>
              </a:rPr>
              <a:t>The problem user</a:t>
            </a:r>
            <a:endParaRPr lang="en-US" altLang="en-US" sz="2800" dirty="0" smtClean="0"/>
          </a:p>
          <a:p>
            <a:pPr lvl="1">
              <a:lnSpc>
                <a:spcPct val="80000"/>
              </a:lnSpc>
              <a:buFontTx/>
              <a:buNone/>
            </a:pPr>
            <a:r>
              <a:rPr lang="en-US" altLang="en-US" sz="2400" dirty="0" smtClean="0"/>
              <a:t>	</a:t>
            </a:r>
            <a:r>
              <a:rPr lang="en-US" altLang="en-US" sz="2400" dirty="0" smtClean="0">
                <a:cs typeface="Times New Roman" panose="02020603050405020304" pitchFamily="18" charset="0"/>
              </a:rPr>
              <a:t>Uses the solution and/or executes the decisions approved by the problem owner or decision maker. Has no authority to change the decision</a:t>
            </a:r>
          </a:p>
          <a:p>
            <a:pPr algn="just">
              <a:lnSpc>
                <a:spcPct val="80000"/>
              </a:lnSpc>
            </a:pPr>
            <a:r>
              <a:rPr lang="en-US" altLang="en-US" sz="2800" dirty="0" smtClean="0">
                <a:cs typeface="Times New Roman" panose="02020603050405020304" pitchFamily="18" charset="0"/>
              </a:rPr>
              <a:t>The problem customer </a:t>
            </a:r>
            <a:endParaRPr lang="en-US" altLang="en-US" sz="2800" dirty="0" smtClean="0"/>
          </a:p>
          <a:p>
            <a:pPr lvl="1" algn="just">
              <a:lnSpc>
                <a:spcPct val="80000"/>
              </a:lnSpc>
              <a:buFontTx/>
              <a:buNone/>
            </a:pPr>
            <a:r>
              <a:rPr lang="en-US" altLang="en-US" sz="2400" dirty="0" smtClean="0"/>
              <a:t>	</a:t>
            </a:r>
            <a:r>
              <a:rPr lang="en-US" altLang="en-US" sz="2400" dirty="0" smtClean="0">
                <a:cs typeface="Times New Roman" panose="02020603050405020304" pitchFamily="18" charset="0"/>
              </a:rPr>
              <a:t>The beneficiary or victim of the consequences of using the solution</a:t>
            </a:r>
          </a:p>
          <a:p>
            <a:pPr>
              <a:lnSpc>
                <a:spcPct val="80000"/>
              </a:lnSpc>
            </a:pPr>
            <a:r>
              <a:rPr lang="en-US" altLang="en-US" sz="2800" dirty="0" smtClean="0">
                <a:cs typeface="Times New Roman" panose="02020603050405020304" pitchFamily="18" charset="0"/>
              </a:rPr>
              <a:t>The problem solver </a:t>
            </a:r>
            <a:endParaRPr lang="en-US" altLang="en-US" sz="2800" dirty="0" smtClean="0"/>
          </a:p>
          <a:p>
            <a:pPr lvl="1">
              <a:lnSpc>
                <a:spcPct val="80000"/>
              </a:lnSpc>
              <a:buFontTx/>
              <a:buNone/>
            </a:pPr>
            <a:r>
              <a:rPr lang="en-US" altLang="en-US" sz="2400" dirty="0" smtClean="0"/>
              <a:t>	Decision </a:t>
            </a:r>
            <a:r>
              <a:rPr lang="en-US" altLang="en-US" sz="2400" dirty="0" smtClean="0">
                <a:cs typeface="Times New Roman" panose="02020603050405020304" pitchFamily="18" charset="0"/>
              </a:rPr>
              <a:t>Analyst who analyzes the problem and develops a solution for approval by the problem owner</a:t>
            </a:r>
            <a:endParaRPr lang="en-US" altLang="en-US" sz="2400" dirty="0" smtClean="0"/>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C54E0FC9-E7C3-4BB4-AD74-F5A081012926}" type="slidenum">
              <a:rPr lang="en-US" altLang="en-US" sz="1400" b="0"/>
              <a:pPr>
                <a:spcBef>
                  <a:spcPct val="0"/>
                </a:spcBef>
                <a:buClrTx/>
                <a:buFontTx/>
                <a:buNone/>
              </a:pPr>
              <a:t>17</a:t>
            </a:fld>
            <a:endParaRPr lang="en-US" altLang="en-US" sz="1400" b="0"/>
          </a:p>
        </p:txBody>
      </p:sp>
      <p:sp>
        <p:nvSpPr>
          <p:cNvPr id="187394" name="Rectangle 2"/>
          <p:cNvSpPr>
            <a:spLocks noGrp="1" noChangeArrowheads="1"/>
          </p:cNvSpPr>
          <p:nvPr>
            <p:ph type="title"/>
          </p:nvPr>
        </p:nvSpPr>
        <p:spPr>
          <a:xfrm>
            <a:off x="457200" y="332656"/>
            <a:ext cx="8229600" cy="1143000"/>
          </a:xfrm>
        </p:spPr>
        <p:txBody>
          <a:bodyPr/>
          <a:lstStyle/>
          <a:p>
            <a:pPr>
              <a:defRPr/>
            </a:pPr>
            <a:r>
              <a:rPr lang="en-US" dirty="0" smtClean="0"/>
              <a:t>Problem Stakeholders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615950" y="1484784"/>
            <a:ext cx="8451850" cy="4483100"/>
          </a:xfrm>
          <a:noFill/>
        </p:spPr>
        <p:txBody>
          <a:bodyPr lIns="90488" tIns="44450" rIns="90488" bIns="44450"/>
          <a:lstStyle/>
          <a:p>
            <a:pPr marL="252413" indent="-185738">
              <a:lnSpc>
                <a:spcPct val="90000"/>
              </a:lnSpc>
            </a:pPr>
            <a:r>
              <a:rPr lang="en-US" altLang="en-US" sz="2800" i="1" dirty="0" smtClean="0">
                <a:solidFill>
                  <a:srgbClr val="790015"/>
                </a:solidFill>
              </a:rPr>
              <a:t>Decision making:</a:t>
            </a:r>
            <a:r>
              <a:rPr lang="en-US" altLang="en-US" sz="2800" dirty="0" smtClean="0">
                <a:solidFill>
                  <a:srgbClr val="790015"/>
                </a:solidFill>
              </a:rPr>
              <a:t> </a:t>
            </a:r>
            <a:r>
              <a:rPr lang="en-US" altLang="en-US" sz="2800" dirty="0" smtClean="0"/>
              <a:t>the process by which managers respond to opportunities and threats by analyzing options, and making decisions about goals and courses of action.</a:t>
            </a:r>
          </a:p>
          <a:p>
            <a:pPr marL="252413" indent="-185738">
              <a:lnSpc>
                <a:spcPct val="90000"/>
              </a:lnSpc>
            </a:pPr>
            <a:r>
              <a:rPr lang="en-US" altLang="en-US" sz="2800" i="1" dirty="0" smtClean="0">
                <a:solidFill>
                  <a:srgbClr val="790015"/>
                </a:solidFill>
              </a:rPr>
              <a:t>Decisions in response to opportunities:</a:t>
            </a:r>
            <a:r>
              <a:rPr lang="en-US" altLang="en-US" sz="2800" dirty="0" smtClean="0">
                <a:solidFill>
                  <a:srgbClr val="790015"/>
                </a:solidFill>
              </a:rPr>
              <a:t> </a:t>
            </a:r>
            <a:r>
              <a:rPr lang="en-US" altLang="en-US" sz="2800" dirty="0" smtClean="0"/>
              <a:t>managers respond to ways to improve organizational performance.</a:t>
            </a:r>
          </a:p>
          <a:p>
            <a:pPr marL="252413" indent="-185738">
              <a:lnSpc>
                <a:spcPct val="90000"/>
              </a:lnSpc>
            </a:pPr>
            <a:r>
              <a:rPr lang="en-US" altLang="en-US" sz="2800" i="1" dirty="0" smtClean="0">
                <a:solidFill>
                  <a:srgbClr val="790015"/>
                </a:solidFill>
              </a:rPr>
              <a:t>Decisions in response to threats:</a:t>
            </a:r>
            <a:r>
              <a:rPr lang="en-US" altLang="en-US" sz="2800" dirty="0" smtClean="0">
                <a:solidFill>
                  <a:srgbClr val="790015"/>
                </a:solidFill>
              </a:rPr>
              <a:t> </a:t>
            </a:r>
            <a:r>
              <a:rPr lang="en-US" altLang="en-US" sz="2800" dirty="0" smtClean="0"/>
              <a:t>occurs when managers are impacted by adverse events to the organization.</a:t>
            </a:r>
          </a:p>
        </p:txBody>
      </p:sp>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4B2990B2-1135-4075-8D9B-BB00AD9697BC}" type="slidenum">
              <a:rPr lang="en-US" altLang="en-US" sz="1400" b="0"/>
              <a:pPr>
                <a:spcBef>
                  <a:spcPct val="0"/>
                </a:spcBef>
                <a:buClrTx/>
                <a:buFontTx/>
                <a:buNone/>
              </a:pPr>
              <a:t>18</a:t>
            </a:fld>
            <a:endParaRPr lang="en-US" altLang="en-US" sz="1400" b="0"/>
          </a:p>
        </p:txBody>
      </p:sp>
      <p:sp>
        <p:nvSpPr>
          <p:cNvPr id="144386" name="Rectangle 2"/>
          <p:cNvSpPr>
            <a:spLocks noGrp="1" noChangeArrowheads="1"/>
          </p:cNvSpPr>
          <p:nvPr>
            <p:ph type="title"/>
          </p:nvPr>
        </p:nvSpPr>
        <p:spPr>
          <a:xfrm>
            <a:off x="457200" y="404664"/>
            <a:ext cx="8229600" cy="1143000"/>
          </a:xfrm>
          <a:effectLst>
            <a:outerShdw dist="17961" dir="13500000" algn="ctr" rotWithShape="0">
              <a:schemeClr val="tx1"/>
            </a:outerShdw>
          </a:effectLst>
        </p:spPr>
        <p:txBody>
          <a:bodyPr lIns="90488" tIns="44450" rIns="90488" bIns="44450"/>
          <a:lstStyle/>
          <a:p>
            <a:pPr>
              <a:defRPr/>
            </a:pPr>
            <a:r>
              <a:rPr lang="en-US" altLang="en-US" dirty="0" smtClean="0"/>
              <a:t>Managerial Decision Making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a:xfrm>
            <a:off x="533400" y="1565870"/>
            <a:ext cx="8077200" cy="4743450"/>
          </a:xfrm>
          <a:noFill/>
        </p:spPr>
        <p:txBody>
          <a:bodyPr lIns="90488" tIns="44450" rIns="90488" bIns="44450"/>
          <a:lstStyle/>
          <a:p>
            <a:pPr marL="252413" indent="-185738">
              <a:lnSpc>
                <a:spcPct val="80000"/>
              </a:lnSpc>
            </a:pPr>
            <a:r>
              <a:rPr lang="en-US" altLang="en-US" sz="2800" i="1" dirty="0" smtClean="0">
                <a:solidFill>
                  <a:srgbClr val="790015"/>
                </a:solidFill>
              </a:rPr>
              <a:t>Programmed Decisions:</a:t>
            </a:r>
            <a:r>
              <a:rPr lang="en-US" altLang="en-US" sz="2800" dirty="0" smtClean="0">
                <a:solidFill>
                  <a:srgbClr val="790015"/>
                </a:solidFill>
              </a:rPr>
              <a:t> </a:t>
            </a:r>
            <a:r>
              <a:rPr lang="en-US" altLang="en-US" sz="2800" dirty="0" smtClean="0"/>
              <a:t>routine, almost automatic process.</a:t>
            </a:r>
          </a:p>
          <a:p>
            <a:pPr marL="647700" lvl="1" indent="-266700">
              <a:buSzPct val="75000"/>
            </a:pPr>
            <a:r>
              <a:rPr lang="en-US" altLang="en-US" sz="2400" dirty="0" smtClean="0"/>
              <a:t>Managers have made decision many times before.</a:t>
            </a:r>
          </a:p>
          <a:p>
            <a:pPr marL="647700" lvl="1" indent="-266700">
              <a:buSzPct val="75000"/>
            </a:pPr>
            <a:r>
              <a:rPr lang="en-US" altLang="en-US" sz="2400" dirty="0" smtClean="0"/>
              <a:t>There are rules or guidelines to follow.</a:t>
            </a:r>
          </a:p>
          <a:p>
            <a:pPr marL="647700" lvl="1" indent="-266700">
              <a:buSzPct val="75000"/>
            </a:pPr>
            <a:r>
              <a:rPr lang="en-US" altLang="en-US" sz="2400" i="1" dirty="0" smtClean="0"/>
              <a:t>Example: Deciding to reorder office supplies.</a:t>
            </a:r>
          </a:p>
          <a:p>
            <a:pPr marL="252413" indent="-185738">
              <a:lnSpc>
                <a:spcPct val="80000"/>
              </a:lnSpc>
            </a:pPr>
            <a:r>
              <a:rPr lang="en-US" altLang="en-US" sz="2800" i="1" dirty="0" smtClean="0">
                <a:solidFill>
                  <a:srgbClr val="790015"/>
                </a:solidFill>
              </a:rPr>
              <a:t>Non-programmed Decisions:</a:t>
            </a:r>
            <a:r>
              <a:rPr lang="en-US" altLang="en-US" sz="2800" dirty="0" smtClean="0">
                <a:solidFill>
                  <a:srgbClr val="790015"/>
                </a:solidFill>
              </a:rPr>
              <a:t> </a:t>
            </a:r>
            <a:r>
              <a:rPr lang="en-US" altLang="en-US" sz="2800" dirty="0" smtClean="0"/>
              <a:t>unusual situations that have not been often addressed.</a:t>
            </a:r>
          </a:p>
          <a:p>
            <a:pPr marL="647700" lvl="1" indent="-266700">
              <a:buSzPct val="75000"/>
            </a:pPr>
            <a:r>
              <a:rPr lang="en-US" altLang="en-US" sz="2400" dirty="0" smtClean="0"/>
              <a:t>No rules to follow since the decision is new.</a:t>
            </a:r>
          </a:p>
          <a:p>
            <a:pPr marL="647700" lvl="1" indent="-266700">
              <a:lnSpc>
                <a:spcPct val="80000"/>
              </a:lnSpc>
              <a:buSzPct val="75000"/>
            </a:pPr>
            <a:r>
              <a:rPr lang="en-US" altLang="en-US" sz="2400" dirty="0" smtClean="0"/>
              <a:t>These decisions are made based on information, and a manger’s intuition, and judgment.</a:t>
            </a:r>
            <a:r>
              <a:rPr lang="en-US" altLang="en-US" sz="2400" dirty="0" smtClean="0">
                <a:solidFill>
                  <a:srgbClr val="7B00E4"/>
                </a:solidFill>
              </a:rPr>
              <a:t> </a:t>
            </a:r>
          </a:p>
          <a:p>
            <a:pPr marL="647700" lvl="1" indent="-266700">
              <a:buSzPct val="75000"/>
            </a:pPr>
            <a:r>
              <a:rPr lang="en-US" altLang="en-US" sz="2400" i="1" dirty="0" smtClean="0"/>
              <a:t>Example: Should the firm invest in a new technology?</a:t>
            </a: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263F9057-4507-42EB-AAC3-3BE831656FCF}" type="slidenum">
              <a:rPr lang="en-US" altLang="en-US" sz="1400" b="0"/>
              <a:pPr>
                <a:spcBef>
                  <a:spcPct val="0"/>
                </a:spcBef>
                <a:buClrTx/>
                <a:buFontTx/>
                <a:buNone/>
              </a:pPr>
              <a:t>19</a:t>
            </a:fld>
            <a:endParaRPr lang="en-US" altLang="en-US" sz="1400" b="0"/>
          </a:p>
        </p:txBody>
      </p:sp>
      <p:sp>
        <p:nvSpPr>
          <p:cNvPr id="146434" name="Rectangle 2"/>
          <p:cNvSpPr>
            <a:spLocks noGrp="1" noChangeArrowheads="1"/>
          </p:cNvSpPr>
          <p:nvPr>
            <p:ph type="title"/>
          </p:nvPr>
        </p:nvSpPr>
        <p:spPr>
          <a:xfrm>
            <a:off x="457200" y="413792"/>
            <a:ext cx="8229600" cy="1143000"/>
          </a:xfrm>
          <a:effectLst>
            <a:outerShdw dist="17961" dir="13500000" algn="ctr" rotWithShape="0">
              <a:schemeClr val="tx1"/>
            </a:outerShdw>
          </a:effectLst>
        </p:spPr>
        <p:txBody>
          <a:bodyPr lIns="90488" tIns="44450" rIns="90488" bIns="44450"/>
          <a:lstStyle/>
          <a:p>
            <a:pPr>
              <a:defRPr/>
            </a:pPr>
            <a:r>
              <a:rPr lang="en-US" altLang="en-US" dirty="0" smtClean="0"/>
              <a:t>Types of Decision Making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06400" y="1200150"/>
            <a:ext cx="8737600" cy="5657850"/>
          </a:xfrm>
        </p:spPr>
        <p:txBody>
          <a:bodyPr/>
          <a:lstStyle/>
          <a:p>
            <a:r>
              <a:rPr lang="en-US" altLang="en-US" sz="2800" b="0" smtClean="0"/>
              <a:t>Management science uses a scientific approach for solving management problems</a:t>
            </a:r>
          </a:p>
          <a:p>
            <a:r>
              <a:rPr lang="en-US" altLang="en-US" sz="2800" b="0" smtClean="0"/>
              <a:t>It is used in a variety of organizations to solve many different types of problems </a:t>
            </a:r>
          </a:p>
          <a:p>
            <a:r>
              <a:rPr lang="en-US" altLang="en-US" sz="2800" b="0" smtClean="0"/>
              <a:t>It encompasses a logical mathematical approach to problem solving</a:t>
            </a:r>
          </a:p>
          <a:p>
            <a:r>
              <a:rPr lang="en-US" altLang="en-US" sz="2800" b="0" smtClean="0"/>
              <a:t>Mathematical tools have been used for thousands of years</a:t>
            </a:r>
          </a:p>
          <a:p>
            <a:r>
              <a:rPr lang="en-US" altLang="en-US" sz="2800" b="0" smtClean="0"/>
              <a:t>Quantitative analysis can be applied to a wide variety of problems</a:t>
            </a:r>
          </a:p>
          <a:p>
            <a:r>
              <a:rPr lang="en-US" altLang="en-US" sz="2800" b="0" smtClean="0"/>
              <a:t>One must understand: the specific applicability of the technique, its limitations and its assumptions</a:t>
            </a:r>
          </a:p>
        </p:txBody>
      </p:sp>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75456D45-44AF-45FE-B002-84761688B59C}" type="slidenum">
              <a:rPr lang="en-US" altLang="en-US" sz="1400" b="0"/>
              <a:pPr>
                <a:spcBef>
                  <a:spcPct val="0"/>
                </a:spcBef>
                <a:buClrTx/>
                <a:buFontTx/>
                <a:buNone/>
              </a:pPr>
              <a:t>2</a:t>
            </a:fld>
            <a:endParaRPr lang="en-US" altLang="en-US" sz="1400" b="0"/>
          </a:p>
        </p:txBody>
      </p:sp>
      <p:sp>
        <p:nvSpPr>
          <p:cNvPr id="41986" name="Rectangle 2"/>
          <p:cNvSpPr>
            <a:spLocks noGrp="1" noChangeArrowheads="1"/>
          </p:cNvSpPr>
          <p:nvPr>
            <p:ph type="title"/>
          </p:nvPr>
        </p:nvSpPr>
        <p:spPr>
          <a:xfrm>
            <a:off x="762000" y="76200"/>
            <a:ext cx="7772400" cy="1143000"/>
          </a:xfrm>
        </p:spPr>
        <p:txBody>
          <a:bodyPr/>
          <a:lstStyle/>
          <a:p>
            <a:pPr>
              <a:defRPr/>
            </a:pPr>
            <a:r>
              <a:rPr lang="en-US" smtClean="0"/>
              <a:t>Problem Solving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615950" y="1538188"/>
            <a:ext cx="8451850" cy="4483100"/>
          </a:xfrm>
          <a:noFill/>
        </p:spPr>
        <p:txBody>
          <a:bodyPr lIns="90488" tIns="44450" rIns="90488" bIns="44450"/>
          <a:lstStyle/>
          <a:p>
            <a:pPr>
              <a:lnSpc>
                <a:spcPct val="90000"/>
              </a:lnSpc>
            </a:pPr>
            <a:r>
              <a:rPr lang="en-US" altLang="en-US" i="1" dirty="0" smtClean="0">
                <a:solidFill>
                  <a:srgbClr val="790015"/>
                </a:solidFill>
              </a:rPr>
              <a:t>Classical model of decision making:</a:t>
            </a:r>
            <a:r>
              <a:rPr lang="en-US" altLang="en-US" dirty="0" smtClean="0">
                <a:solidFill>
                  <a:srgbClr val="790015"/>
                </a:solidFill>
              </a:rPr>
              <a:t> </a:t>
            </a:r>
            <a:r>
              <a:rPr lang="en-US" altLang="en-US" dirty="0" smtClean="0"/>
              <a:t>a prescriptive model that tells how the decision should be made.</a:t>
            </a:r>
          </a:p>
          <a:p>
            <a:pPr lvl="1">
              <a:lnSpc>
                <a:spcPct val="90000"/>
              </a:lnSpc>
              <a:buSzPct val="75000"/>
            </a:pPr>
            <a:r>
              <a:rPr lang="en-US" altLang="en-US" dirty="0" smtClean="0"/>
              <a:t>Assumes managers have access to all the information needed to reach a decision.</a:t>
            </a:r>
          </a:p>
          <a:p>
            <a:pPr lvl="1">
              <a:lnSpc>
                <a:spcPct val="90000"/>
              </a:lnSpc>
              <a:buSzPct val="75000"/>
            </a:pPr>
            <a:r>
              <a:rPr lang="en-US" altLang="en-US" dirty="0" smtClean="0"/>
              <a:t>Managers can then make the optimum decision by easily ranking their own preferences among alternatives.</a:t>
            </a:r>
          </a:p>
          <a:p>
            <a:pPr>
              <a:lnSpc>
                <a:spcPct val="90000"/>
              </a:lnSpc>
            </a:pPr>
            <a:r>
              <a:rPr lang="en-US" altLang="en-US" dirty="0" smtClean="0"/>
              <a:t>Unfortunately, managers often do not have all (or even most) required information.</a:t>
            </a:r>
          </a:p>
        </p:txBody>
      </p:sp>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4A8801B-CF32-4B54-BA3C-8176CCD90EF9}" type="slidenum">
              <a:rPr lang="en-US" altLang="en-US" sz="1400" b="0"/>
              <a:pPr>
                <a:spcBef>
                  <a:spcPct val="0"/>
                </a:spcBef>
                <a:buClrTx/>
                <a:buFontTx/>
                <a:buNone/>
              </a:pPr>
              <a:t>20</a:t>
            </a:fld>
            <a:endParaRPr lang="en-US" altLang="en-US" sz="1400" b="0"/>
          </a:p>
        </p:txBody>
      </p:sp>
      <p:sp>
        <p:nvSpPr>
          <p:cNvPr id="148482" name="Rectangle 2"/>
          <p:cNvSpPr>
            <a:spLocks noGrp="1" noChangeArrowheads="1"/>
          </p:cNvSpPr>
          <p:nvPr>
            <p:ph type="title"/>
          </p:nvPr>
        </p:nvSpPr>
        <p:spPr>
          <a:xfrm>
            <a:off x="457200" y="476672"/>
            <a:ext cx="8229600" cy="1143000"/>
          </a:xfrm>
          <a:effectLst>
            <a:outerShdw dist="17961" dir="13500000" algn="ctr" rotWithShape="0">
              <a:schemeClr val="tx1"/>
            </a:outerShdw>
          </a:effectLst>
        </p:spPr>
        <p:txBody>
          <a:bodyPr lIns="90488" tIns="44450" rIns="90488" bIns="44450"/>
          <a:lstStyle/>
          <a:p>
            <a:pPr>
              <a:defRPr/>
            </a:pPr>
            <a:r>
              <a:rPr lang="en-US" altLang="en-US" dirty="0" smtClean="0"/>
              <a:t>The Classical Model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5E9E9614-9417-4CF5-B135-B24CA8B773C5}" type="slidenum">
              <a:rPr lang="en-US" altLang="en-US" sz="1400" b="0"/>
              <a:pPr>
                <a:spcBef>
                  <a:spcPct val="0"/>
                </a:spcBef>
                <a:buClrTx/>
                <a:buFontTx/>
                <a:buNone/>
              </a:pPr>
              <a:t>21</a:t>
            </a:fld>
            <a:endParaRPr lang="en-US" altLang="en-US" sz="1400" b="0"/>
          </a:p>
        </p:txBody>
      </p:sp>
      <p:sp>
        <p:nvSpPr>
          <p:cNvPr id="150530" name="Rectangle 2"/>
          <p:cNvSpPr>
            <a:spLocks noGrp="1" noChangeArrowheads="1"/>
          </p:cNvSpPr>
          <p:nvPr>
            <p:ph type="title"/>
          </p:nvPr>
        </p:nvSpPr>
        <p:spPr>
          <a:xfrm>
            <a:off x="457200" y="476672"/>
            <a:ext cx="8229600" cy="1143000"/>
          </a:xfrm>
          <a:effectLst>
            <a:outerShdw dist="17961" dir="13500000" algn="ctr" rotWithShape="0">
              <a:schemeClr val="tx1"/>
            </a:outerShdw>
          </a:effectLst>
        </p:spPr>
        <p:txBody>
          <a:bodyPr lIns="90488" tIns="44450" rIns="90488" bIns="44450"/>
          <a:lstStyle/>
          <a:p>
            <a:pPr>
              <a:defRPr/>
            </a:pPr>
            <a:r>
              <a:rPr lang="en-US" altLang="en-US" dirty="0" smtClean="0"/>
              <a:t>The Classical Model</a:t>
            </a:r>
          </a:p>
        </p:txBody>
      </p:sp>
      <p:sp>
        <p:nvSpPr>
          <p:cNvPr id="32772" name="Rectangle 3"/>
          <p:cNvSpPr>
            <a:spLocks noChangeArrowheads="1"/>
          </p:cNvSpPr>
          <p:nvPr/>
        </p:nvSpPr>
        <p:spPr bwMode="auto">
          <a:xfrm>
            <a:off x="825500" y="1778000"/>
            <a:ext cx="2921000" cy="1016000"/>
          </a:xfrm>
          <a:prstGeom prst="rect">
            <a:avLst/>
          </a:prstGeom>
          <a:solidFill>
            <a:srgbClr val="002CBA"/>
          </a:solidFill>
          <a:ln w="508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2773" name="Rectangle 4"/>
          <p:cNvSpPr>
            <a:spLocks noChangeArrowheads="1"/>
          </p:cNvSpPr>
          <p:nvPr/>
        </p:nvSpPr>
        <p:spPr bwMode="auto">
          <a:xfrm>
            <a:off x="825500" y="4902200"/>
            <a:ext cx="2921000" cy="1016000"/>
          </a:xfrm>
          <a:prstGeom prst="rect">
            <a:avLst/>
          </a:prstGeom>
          <a:solidFill>
            <a:srgbClr val="2D5EF9"/>
          </a:solidFill>
          <a:ln w="508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2774" name="Rectangle 5"/>
          <p:cNvSpPr>
            <a:spLocks noChangeArrowheads="1"/>
          </p:cNvSpPr>
          <p:nvPr/>
        </p:nvSpPr>
        <p:spPr bwMode="auto">
          <a:xfrm>
            <a:off x="825500" y="3302000"/>
            <a:ext cx="2921000" cy="1016000"/>
          </a:xfrm>
          <a:prstGeom prst="rect">
            <a:avLst/>
          </a:prstGeom>
          <a:solidFill>
            <a:srgbClr val="063DE8"/>
          </a:solidFill>
          <a:ln w="508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150534" name="Rectangle 6"/>
          <p:cNvSpPr>
            <a:spLocks noChangeArrowheads="1"/>
          </p:cNvSpPr>
          <p:nvPr/>
        </p:nvSpPr>
        <p:spPr bwMode="auto">
          <a:xfrm>
            <a:off x="1168400" y="1814513"/>
            <a:ext cx="2363788" cy="819150"/>
          </a:xfrm>
          <a:prstGeom prst="rect">
            <a:avLst/>
          </a:prstGeom>
          <a:noFill/>
          <a:ln w="12700">
            <a:noFill/>
            <a:miter lim="800000"/>
            <a:headEnd/>
            <a:tailEnd/>
          </a:ln>
          <a:effectLst/>
        </p:spPr>
        <p:txBody>
          <a:bodyPr wrap="none" lIns="90488" tIns="44450" rIns="90488" bIns="44450">
            <a:spAutoFit/>
          </a:bodyPr>
          <a:lstStyle/>
          <a:p>
            <a:pPr algn="ctr">
              <a:defRPr/>
            </a:pPr>
            <a:r>
              <a:rPr lang="en-US" altLang="en-US">
                <a:solidFill>
                  <a:srgbClr val="FFFF00"/>
                </a:solidFill>
                <a:effectLst>
                  <a:outerShdw blurRad="38100" dist="38100" dir="2700000" algn="tl">
                    <a:srgbClr val="000000"/>
                  </a:outerShdw>
                </a:effectLst>
              </a:rPr>
              <a:t>List alternatives </a:t>
            </a:r>
          </a:p>
          <a:p>
            <a:pPr algn="ctr">
              <a:defRPr/>
            </a:pPr>
            <a:r>
              <a:rPr lang="en-US" altLang="en-US">
                <a:solidFill>
                  <a:srgbClr val="FFFF00"/>
                </a:solidFill>
                <a:effectLst>
                  <a:outerShdw blurRad="38100" dist="38100" dir="2700000" algn="tl">
                    <a:srgbClr val="000000"/>
                  </a:outerShdw>
                </a:effectLst>
              </a:rPr>
              <a:t>&amp; consequences</a:t>
            </a:r>
          </a:p>
        </p:txBody>
      </p:sp>
      <p:sp>
        <p:nvSpPr>
          <p:cNvPr id="150535" name="Rectangle 7"/>
          <p:cNvSpPr>
            <a:spLocks noChangeArrowheads="1"/>
          </p:cNvSpPr>
          <p:nvPr/>
        </p:nvSpPr>
        <p:spPr bwMode="auto">
          <a:xfrm>
            <a:off x="771525" y="3414713"/>
            <a:ext cx="3117850" cy="819150"/>
          </a:xfrm>
          <a:prstGeom prst="rect">
            <a:avLst/>
          </a:prstGeom>
          <a:noFill/>
          <a:ln w="12700">
            <a:noFill/>
            <a:miter lim="800000"/>
            <a:headEnd/>
            <a:tailEnd/>
          </a:ln>
          <a:effectLst/>
        </p:spPr>
        <p:txBody>
          <a:bodyPr wrap="none" lIns="90488" tIns="44450" rIns="90488" bIns="44450">
            <a:spAutoFit/>
          </a:bodyPr>
          <a:lstStyle/>
          <a:p>
            <a:pPr algn="ctr">
              <a:defRPr/>
            </a:pPr>
            <a:r>
              <a:rPr lang="en-US" altLang="en-US">
                <a:solidFill>
                  <a:srgbClr val="FFFF00"/>
                </a:solidFill>
                <a:effectLst>
                  <a:outerShdw blurRad="38100" dist="38100" dir="2700000" algn="tl">
                    <a:srgbClr val="000000"/>
                  </a:outerShdw>
                </a:effectLst>
              </a:rPr>
              <a:t>Rank each alternative </a:t>
            </a:r>
          </a:p>
          <a:p>
            <a:pPr algn="ctr">
              <a:defRPr/>
            </a:pPr>
            <a:r>
              <a:rPr lang="en-US" altLang="en-US">
                <a:solidFill>
                  <a:srgbClr val="FFFF00"/>
                </a:solidFill>
                <a:effectLst>
                  <a:outerShdw blurRad="38100" dist="38100" dir="2700000" algn="tl">
                    <a:srgbClr val="000000"/>
                  </a:outerShdw>
                </a:effectLst>
              </a:rPr>
              <a:t>from low to high</a:t>
            </a:r>
          </a:p>
        </p:txBody>
      </p:sp>
      <p:sp>
        <p:nvSpPr>
          <p:cNvPr id="150536" name="Rectangle 8"/>
          <p:cNvSpPr>
            <a:spLocks noChangeArrowheads="1"/>
          </p:cNvSpPr>
          <p:nvPr/>
        </p:nvSpPr>
        <p:spPr bwMode="auto">
          <a:xfrm>
            <a:off x="1479550" y="5014913"/>
            <a:ext cx="1584325" cy="819150"/>
          </a:xfrm>
          <a:prstGeom prst="rect">
            <a:avLst/>
          </a:prstGeom>
          <a:noFill/>
          <a:ln w="12700">
            <a:noFill/>
            <a:miter lim="800000"/>
            <a:headEnd/>
            <a:tailEnd/>
          </a:ln>
          <a:effectLst/>
        </p:spPr>
        <p:txBody>
          <a:bodyPr wrap="none" lIns="90488" tIns="44450" rIns="90488" bIns="44450">
            <a:spAutoFit/>
          </a:bodyPr>
          <a:lstStyle/>
          <a:p>
            <a:pPr algn="ctr">
              <a:defRPr/>
            </a:pPr>
            <a:r>
              <a:rPr lang="en-US" altLang="en-US">
                <a:solidFill>
                  <a:srgbClr val="FFFF00"/>
                </a:solidFill>
                <a:effectLst>
                  <a:outerShdw blurRad="38100" dist="38100" dir="2700000" algn="tl">
                    <a:srgbClr val="000000"/>
                  </a:outerShdw>
                </a:effectLst>
              </a:rPr>
              <a:t>Select best</a:t>
            </a:r>
          </a:p>
          <a:p>
            <a:pPr algn="ctr">
              <a:defRPr/>
            </a:pPr>
            <a:r>
              <a:rPr lang="en-US" altLang="en-US">
                <a:solidFill>
                  <a:srgbClr val="FFFF00"/>
                </a:solidFill>
                <a:effectLst>
                  <a:outerShdw blurRad="38100" dist="38100" dir="2700000" algn="tl">
                    <a:srgbClr val="000000"/>
                  </a:outerShdw>
                </a:effectLst>
              </a:rPr>
              <a:t>alternative</a:t>
            </a:r>
          </a:p>
        </p:txBody>
      </p:sp>
      <p:sp>
        <p:nvSpPr>
          <p:cNvPr id="32778" name="Rectangle 9"/>
          <p:cNvSpPr>
            <a:spLocks noChangeArrowheads="1"/>
          </p:cNvSpPr>
          <p:nvPr/>
        </p:nvSpPr>
        <p:spPr bwMode="auto">
          <a:xfrm>
            <a:off x="5029200" y="1676400"/>
            <a:ext cx="3378200" cy="4292600"/>
          </a:xfrm>
          <a:prstGeom prst="rect">
            <a:avLst/>
          </a:prstGeom>
          <a:solidFill>
            <a:schemeClr val="accent1"/>
          </a:solidFill>
          <a:ln w="508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2779" name="Rectangle 10"/>
          <p:cNvSpPr>
            <a:spLocks noChangeArrowheads="1"/>
          </p:cNvSpPr>
          <p:nvPr/>
        </p:nvSpPr>
        <p:spPr bwMode="auto">
          <a:xfrm>
            <a:off x="5000625" y="1814513"/>
            <a:ext cx="345281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t>Assumes all information</a:t>
            </a:r>
          </a:p>
          <a:p>
            <a:pPr algn="ctr">
              <a:spcBef>
                <a:spcPct val="0"/>
              </a:spcBef>
              <a:buClrTx/>
              <a:buFontTx/>
              <a:buNone/>
            </a:pPr>
            <a:r>
              <a:rPr lang="en-US" altLang="en-US" sz="2400"/>
              <a:t>is available to manager</a:t>
            </a:r>
          </a:p>
          <a:p>
            <a:pPr algn="ctr">
              <a:spcBef>
                <a:spcPct val="0"/>
              </a:spcBef>
              <a:buClrTx/>
              <a:buFontTx/>
              <a:buNone/>
            </a:pPr>
            <a:endParaRPr lang="en-US" altLang="en-US" sz="2400"/>
          </a:p>
          <a:p>
            <a:pPr algn="ctr">
              <a:spcBef>
                <a:spcPct val="0"/>
              </a:spcBef>
              <a:buClrTx/>
              <a:buFontTx/>
              <a:buNone/>
            </a:pPr>
            <a:endParaRPr lang="en-US" altLang="en-US" sz="2400"/>
          </a:p>
          <a:p>
            <a:pPr algn="ctr">
              <a:spcBef>
                <a:spcPct val="0"/>
              </a:spcBef>
              <a:buClrTx/>
              <a:buFontTx/>
              <a:buNone/>
            </a:pPr>
            <a:r>
              <a:rPr lang="en-US" altLang="en-US" sz="2400"/>
              <a:t>Assumes manager can</a:t>
            </a:r>
          </a:p>
          <a:p>
            <a:pPr algn="ctr">
              <a:spcBef>
                <a:spcPct val="0"/>
              </a:spcBef>
              <a:buClrTx/>
              <a:buFontTx/>
              <a:buNone/>
            </a:pPr>
            <a:r>
              <a:rPr lang="en-US" altLang="en-US" sz="2400"/>
              <a:t>process information</a:t>
            </a:r>
          </a:p>
          <a:p>
            <a:pPr algn="ctr">
              <a:spcBef>
                <a:spcPct val="0"/>
              </a:spcBef>
              <a:buClrTx/>
              <a:buFontTx/>
              <a:buNone/>
            </a:pPr>
            <a:endParaRPr lang="en-US" altLang="en-US" sz="2400"/>
          </a:p>
          <a:p>
            <a:pPr algn="ctr">
              <a:spcBef>
                <a:spcPct val="0"/>
              </a:spcBef>
              <a:buClrTx/>
              <a:buFontTx/>
              <a:buNone/>
            </a:pPr>
            <a:endParaRPr lang="en-US" altLang="en-US" sz="2400"/>
          </a:p>
          <a:p>
            <a:pPr algn="ctr">
              <a:spcBef>
                <a:spcPct val="0"/>
              </a:spcBef>
              <a:buClrTx/>
              <a:buFontTx/>
              <a:buNone/>
            </a:pPr>
            <a:r>
              <a:rPr lang="en-US" altLang="en-US" sz="2400"/>
              <a:t>Assumes manager knows</a:t>
            </a:r>
          </a:p>
          <a:p>
            <a:pPr algn="ctr">
              <a:spcBef>
                <a:spcPct val="0"/>
              </a:spcBef>
              <a:buClrTx/>
              <a:buFontTx/>
              <a:buNone/>
            </a:pPr>
            <a:r>
              <a:rPr lang="en-US" altLang="en-US" sz="2400"/>
              <a:t>the best future course of</a:t>
            </a:r>
          </a:p>
          <a:p>
            <a:pPr algn="ctr">
              <a:spcBef>
                <a:spcPct val="0"/>
              </a:spcBef>
              <a:buClrTx/>
              <a:buFontTx/>
              <a:buNone/>
            </a:pPr>
            <a:r>
              <a:rPr lang="en-US" altLang="en-US" sz="2400"/>
              <a:t>the organization </a:t>
            </a:r>
          </a:p>
        </p:txBody>
      </p:sp>
      <p:sp>
        <p:nvSpPr>
          <p:cNvPr id="32780" name="AutoShape 11"/>
          <p:cNvSpPr>
            <a:spLocks noChangeArrowheads="1"/>
          </p:cNvSpPr>
          <p:nvPr/>
        </p:nvSpPr>
        <p:spPr bwMode="auto">
          <a:xfrm>
            <a:off x="4083050" y="2063750"/>
            <a:ext cx="825500" cy="368300"/>
          </a:xfrm>
          <a:prstGeom prst="rightArrow">
            <a:avLst>
              <a:gd name="adj1" fmla="val 75000"/>
              <a:gd name="adj2" fmla="val 112100"/>
            </a:avLst>
          </a:prstGeom>
          <a:solidFill>
            <a:srgbClr val="790015"/>
          </a:solidFill>
          <a:ln w="127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2781" name="AutoShape 12"/>
          <p:cNvSpPr>
            <a:spLocks noChangeArrowheads="1"/>
          </p:cNvSpPr>
          <p:nvPr/>
        </p:nvSpPr>
        <p:spPr bwMode="auto">
          <a:xfrm>
            <a:off x="4083050" y="3511550"/>
            <a:ext cx="825500" cy="368300"/>
          </a:xfrm>
          <a:prstGeom prst="rightArrow">
            <a:avLst>
              <a:gd name="adj1" fmla="val 75000"/>
              <a:gd name="adj2" fmla="val 112100"/>
            </a:avLst>
          </a:prstGeom>
          <a:solidFill>
            <a:srgbClr val="790015"/>
          </a:solidFill>
          <a:ln w="127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2782" name="AutoShape 13"/>
          <p:cNvSpPr>
            <a:spLocks noChangeArrowheads="1"/>
          </p:cNvSpPr>
          <p:nvPr/>
        </p:nvSpPr>
        <p:spPr bwMode="auto">
          <a:xfrm>
            <a:off x="4083050" y="5111750"/>
            <a:ext cx="825500" cy="368300"/>
          </a:xfrm>
          <a:prstGeom prst="rightArrow">
            <a:avLst>
              <a:gd name="adj1" fmla="val 75000"/>
              <a:gd name="adj2" fmla="val 112100"/>
            </a:avLst>
          </a:prstGeom>
          <a:solidFill>
            <a:srgbClr val="790015"/>
          </a:solidFill>
          <a:ln w="127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2783" name="AutoShape 14"/>
          <p:cNvSpPr>
            <a:spLocks noChangeArrowheads="1"/>
          </p:cNvSpPr>
          <p:nvPr/>
        </p:nvSpPr>
        <p:spPr bwMode="auto">
          <a:xfrm rot="16200000" flipH="1">
            <a:off x="1987550" y="2940050"/>
            <a:ext cx="444500" cy="215900"/>
          </a:xfrm>
          <a:prstGeom prst="rightArrow">
            <a:avLst>
              <a:gd name="adj1" fmla="val 50000"/>
              <a:gd name="adj2" fmla="val 102970"/>
            </a:avLst>
          </a:prstGeom>
          <a:solidFill>
            <a:schemeClr val="bg2"/>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32784" name="AutoShape 15"/>
          <p:cNvSpPr>
            <a:spLocks noChangeArrowheads="1"/>
          </p:cNvSpPr>
          <p:nvPr/>
        </p:nvSpPr>
        <p:spPr bwMode="auto">
          <a:xfrm rot="16200000" flipH="1">
            <a:off x="1987550" y="4540250"/>
            <a:ext cx="444500" cy="215900"/>
          </a:xfrm>
          <a:prstGeom prst="rightArrow">
            <a:avLst>
              <a:gd name="adj1" fmla="val 50000"/>
              <a:gd name="adj2" fmla="val 102970"/>
            </a:avLst>
          </a:prstGeom>
          <a:solidFill>
            <a:schemeClr val="bg2"/>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381000" y="1625724"/>
            <a:ext cx="8458200" cy="4035524"/>
          </a:xfrm>
          <a:noFill/>
        </p:spPr>
        <p:txBody>
          <a:bodyPr lIns="90488" tIns="44450" rIns="90488" bIns="44450"/>
          <a:lstStyle/>
          <a:p>
            <a:pPr>
              <a:lnSpc>
                <a:spcPct val="70000"/>
              </a:lnSpc>
            </a:pPr>
            <a:r>
              <a:rPr lang="en-US" altLang="en-US" i="1" dirty="0" smtClean="0">
                <a:solidFill>
                  <a:srgbClr val="790015"/>
                </a:solidFill>
              </a:rPr>
              <a:t>Administrative Model of decision making:</a:t>
            </a:r>
            <a:r>
              <a:rPr lang="en-US" altLang="en-US" dirty="0" smtClean="0">
                <a:solidFill>
                  <a:srgbClr val="790015"/>
                </a:solidFill>
              </a:rPr>
              <a:t>  </a:t>
            </a:r>
            <a:r>
              <a:rPr lang="en-US" altLang="en-US" dirty="0" smtClean="0"/>
              <a:t>Challenged the classical assumptions that managers have and process all the information.</a:t>
            </a:r>
          </a:p>
          <a:p>
            <a:pPr lvl="1">
              <a:lnSpc>
                <a:spcPct val="90000"/>
              </a:lnSpc>
              <a:buSzPct val="75000"/>
            </a:pPr>
            <a:r>
              <a:rPr lang="en-US" altLang="en-US" dirty="0" smtClean="0"/>
              <a:t>As a result, decision making is risky.</a:t>
            </a:r>
          </a:p>
          <a:p>
            <a:pPr>
              <a:lnSpc>
                <a:spcPct val="70000"/>
              </a:lnSpc>
            </a:pPr>
            <a:r>
              <a:rPr lang="en-US" altLang="en-US" i="1" dirty="0" smtClean="0">
                <a:solidFill>
                  <a:srgbClr val="790015"/>
                </a:solidFill>
              </a:rPr>
              <a:t>Bounded rationality:</a:t>
            </a:r>
            <a:r>
              <a:rPr lang="en-US" altLang="en-US" dirty="0" smtClean="0">
                <a:solidFill>
                  <a:srgbClr val="790015"/>
                </a:solidFill>
              </a:rPr>
              <a:t> </a:t>
            </a:r>
            <a:r>
              <a:rPr lang="en-US" altLang="en-US" dirty="0" smtClean="0"/>
              <a:t>There is a large number of alternatives and information is vast so that managers cannot consider it all.</a:t>
            </a:r>
          </a:p>
          <a:p>
            <a:pPr lvl="1">
              <a:lnSpc>
                <a:spcPct val="90000"/>
              </a:lnSpc>
              <a:buClr>
                <a:srgbClr val="00279F"/>
              </a:buClr>
              <a:buSzPct val="75000"/>
            </a:pPr>
            <a:r>
              <a:rPr lang="en-US" altLang="en-US" dirty="0" smtClean="0"/>
              <a:t>Decisions are limited by people’s cognitive abilities.</a:t>
            </a:r>
          </a:p>
          <a:p>
            <a:pPr>
              <a:lnSpc>
                <a:spcPct val="70000"/>
              </a:lnSpc>
            </a:pPr>
            <a:r>
              <a:rPr lang="en-US" altLang="en-US" i="1" dirty="0" smtClean="0">
                <a:solidFill>
                  <a:srgbClr val="790015"/>
                </a:solidFill>
              </a:rPr>
              <a:t>Incomplete information:</a:t>
            </a:r>
            <a:r>
              <a:rPr lang="en-US" altLang="en-US" dirty="0" smtClean="0">
                <a:solidFill>
                  <a:srgbClr val="790015"/>
                </a:solidFill>
              </a:rPr>
              <a:t> </a:t>
            </a:r>
            <a:r>
              <a:rPr lang="en-US" altLang="en-US" dirty="0" smtClean="0"/>
              <a:t>most managers do not see all alternatives and decide based on incomplete information.</a:t>
            </a:r>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82B0A8DF-D041-4B73-A9A1-8BAD4F62A4A9}" type="slidenum">
              <a:rPr lang="en-US" altLang="en-US" sz="1400" b="0"/>
              <a:pPr>
                <a:spcBef>
                  <a:spcPct val="0"/>
                </a:spcBef>
                <a:buClrTx/>
                <a:buFontTx/>
                <a:buNone/>
              </a:pPr>
              <a:t>22</a:t>
            </a:fld>
            <a:endParaRPr lang="en-US" altLang="en-US" sz="1400" b="0"/>
          </a:p>
        </p:txBody>
      </p:sp>
      <p:sp>
        <p:nvSpPr>
          <p:cNvPr id="152578" name="Rectangle 2"/>
          <p:cNvSpPr>
            <a:spLocks noGrp="1" noChangeArrowheads="1"/>
          </p:cNvSpPr>
          <p:nvPr>
            <p:ph type="title"/>
          </p:nvPr>
        </p:nvSpPr>
        <p:spPr>
          <a:xfrm>
            <a:off x="457200" y="476672"/>
            <a:ext cx="8229600" cy="1143000"/>
          </a:xfrm>
          <a:effectLst>
            <a:outerShdw dist="17961" dir="13500000" algn="ctr" rotWithShape="0">
              <a:schemeClr val="tx1"/>
            </a:outerShdw>
          </a:effectLst>
        </p:spPr>
        <p:txBody>
          <a:bodyPr lIns="90488" tIns="44450" rIns="90488" bIns="44450"/>
          <a:lstStyle/>
          <a:p>
            <a:pPr>
              <a:defRPr/>
            </a:pPr>
            <a:r>
              <a:rPr lang="en-US" altLang="en-US" dirty="0" smtClean="0"/>
              <a:t>The Administrative Model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CB6782FE-1311-4A79-AB92-E7758F5E9942}" type="slidenum">
              <a:rPr lang="en-US" altLang="en-US" sz="1400" b="0"/>
              <a:pPr>
                <a:spcBef>
                  <a:spcPct val="0"/>
                </a:spcBef>
                <a:buClrTx/>
                <a:buFontTx/>
                <a:buNone/>
              </a:pPr>
              <a:t>23</a:t>
            </a:fld>
            <a:endParaRPr lang="en-US" altLang="en-US" sz="1400" b="0"/>
          </a:p>
        </p:txBody>
      </p:sp>
      <p:sp>
        <p:nvSpPr>
          <p:cNvPr id="154626" name="Rectangle 2"/>
          <p:cNvSpPr>
            <a:spLocks noGrp="1" noChangeArrowheads="1"/>
          </p:cNvSpPr>
          <p:nvPr>
            <p:ph type="title"/>
          </p:nvPr>
        </p:nvSpPr>
        <p:spPr>
          <a:xfrm>
            <a:off x="985838" y="332656"/>
            <a:ext cx="7297737" cy="1012825"/>
          </a:xfrm>
          <a:effectLst>
            <a:outerShdw dist="17961" dir="13500000" algn="ctr" rotWithShape="0">
              <a:schemeClr val="tx1"/>
            </a:outerShdw>
          </a:effectLst>
        </p:spPr>
        <p:txBody>
          <a:bodyPr lIns="90488" tIns="44450" rIns="90488" bIns="44450"/>
          <a:lstStyle/>
          <a:p>
            <a:pPr>
              <a:defRPr/>
            </a:pPr>
            <a:r>
              <a:rPr lang="en-US" altLang="en-US" sz="4000" dirty="0" smtClean="0"/>
              <a:t>Why Information is Incomplete</a:t>
            </a:r>
          </a:p>
        </p:txBody>
      </p:sp>
      <p:sp>
        <p:nvSpPr>
          <p:cNvPr id="36868" name="Oval 3"/>
          <p:cNvSpPr>
            <a:spLocks noChangeArrowheads="1"/>
          </p:cNvSpPr>
          <p:nvPr/>
        </p:nvSpPr>
        <p:spPr bwMode="auto">
          <a:xfrm>
            <a:off x="3511550" y="2730500"/>
            <a:ext cx="2197100" cy="2349500"/>
          </a:xfrm>
          <a:prstGeom prst="ellipse">
            <a:avLst/>
          </a:prstGeom>
          <a:solidFill>
            <a:srgbClr val="00279F"/>
          </a:solidFill>
          <a:ln w="12700">
            <a:solidFill>
              <a:schemeClr val="tx1"/>
            </a:solidFill>
            <a:round/>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6869" name="Rectangle 4"/>
          <p:cNvSpPr>
            <a:spLocks noChangeArrowheads="1"/>
          </p:cNvSpPr>
          <p:nvPr/>
        </p:nvSpPr>
        <p:spPr bwMode="auto">
          <a:xfrm>
            <a:off x="1225550" y="1739900"/>
            <a:ext cx="1816100" cy="1130300"/>
          </a:xfrm>
          <a:prstGeom prst="rect">
            <a:avLst/>
          </a:prstGeom>
          <a:solidFill>
            <a:srgbClr val="99CC00"/>
          </a:solidFill>
          <a:ln w="127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6870" name="Rectangle 5"/>
          <p:cNvSpPr>
            <a:spLocks noChangeArrowheads="1"/>
          </p:cNvSpPr>
          <p:nvPr/>
        </p:nvSpPr>
        <p:spPr bwMode="auto">
          <a:xfrm>
            <a:off x="6102350" y="1739900"/>
            <a:ext cx="1816100" cy="1130300"/>
          </a:xfrm>
          <a:prstGeom prst="rect">
            <a:avLst/>
          </a:prstGeom>
          <a:solidFill>
            <a:srgbClr val="99CC00"/>
          </a:solidFill>
          <a:ln w="127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6871" name="Rectangle 6"/>
          <p:cNvSpPr>
            <a:spLocks noChangeArrowheads="1"/>
          </p:cNvSpPr>
          <p:nvPr/>
        </p:nvSpPr>
        <p:spPr bwMode="auto">
          <a:xfrm>
            <a:off x="3054350" y="5549900"/>
            <a:ext cx="3263900" cy="901700"/>
          </a:xfrm>
          <a:prstGeom prst="rect">
            <a:avLst/>
          </a:prstGeom>
          <a:solidFill>
            <a:srgbClr val="99CC00"/>
          </a:solidFill>
          <a:ln w="12700">
            <a:solidFill>
              <a:schemeClr val="tx1"/>
            </a:solidFill>
            <a:miter lim="800000"/>
            <a:headEnd/>
            <a:tailEnd/>
          </a:ln>
          <a:effectLst>
            <a:outerShdw dist="53882"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36872" name="Rectangle 7"/>
          <p:cNvSpPr>
            <a:spLocks noChangeArrowheads="1"/>
          </p:cNvSpPr>
          <p:nvPr/>
        </p:nvSpPr>
        <p:spPr bwMode="auto">
          <a:xfrm>
            <a:off x="1222375" y="1871663"/>
            <a:ext cx="17383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t>Uncertainty</a:t>
            </a:r>
          </a:p>
          <a:p>
            <a:pPr algn="ctr">
              <a:spcBef>
                <a:spcPct val="0"/>
              </a:spcBef>
              <a:buClrTx/>
              <a:buFontTx/>
              <a:buNone/>
            </a:pPr>
            <a:r>
              <a:rPr lang="en-US" altLang="en-US" sz="2400"/>
              <a:t>&amp; risk</a:t>
            </a:r>
          </a:p>
        </p:txBody>
      </p:sp>
      <p:sp>
        <p:nvSpPr>
          <p:cNvPr id="36873" name="Rectangle 8"/>
          <p:cNvSpPr>
            <a:spLocks noChangeArrowheads="1"/>
          </p:cNvSpPr>
          <p:nvPr/>
        </p:nvSpPr>
        <p:spPr bwMode="auto">
          <a:xfrm>
            <a:off x="6157913" y="1871663"/>
            <a:ext cx="17732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t>Ambiguous</a:t>
            </a:r>
          </a:p>
          <a:p>
            <a:pPr algn="ctr">
              <a:spcBef>
                <a:spcPct val="0"/>
              </a:spcBef>
              <a:buClrTx/>
              <a:buFontTx/>
              <a:buNone/>
            </a:pPr>
            <a:r>
              <a:rPr lang="en-US" altLang="en-US" sz="2400"/>
              <a:t>Information</a:t>
            </a:r>
          </a:p>
        </p:txBody>
      </p:sp>
      <p:sp>
        <p:nvSpPr>
          <p:cNvPr id="36874" name="Rectangle 9"/>
          <p:cNvSpPr>
            <a:spLocks noChangeArrowheads="1"/>
          </p:cNvSpPr>
          <p:nvPr/>
        </p:nvSpPr>
        <p:spPr bwMode="auto">
          <a:xfrm>
            <a:off x="3406775" y="5605463"/>
            <a:ext cx="27035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t>Time constraints &amp;</a:t>
            </a:r>
          </a:p>
          <a:p>
            <a:pPr algn="ctr">
              <a:spcBef>
                <a:spcPct val="0"/>
              </a:spcBef>
              <a:buClrTx/>
              <a:buFontTx/>
              <a:buNone/>
            </a:pPr>
            <a:r>
              <a:rPr lang="en-US" altLang="en-US" sz="2400"/>
              <a:t>information costs</a:t>
            </a:r>
          </a:p>
        </p:txBody>
      </p:sp>
      <p:sp>
        <p:nvSpPr>
          <p:cNvPr id="36875" name="AutoShape 10"/>
          <p:cNvSpPr>
            <a:spLocks noChangeArrowheads="1"/>
          </p:cNvSpPr>
          <p:nvPr/>
        </p:nvSpPr>
        <p:spPr bwMode="auto">
          <a:xfrm rot="12840000" flipH="1">
            <a:off x="3219450" y="2382838"/>
            <a:ext cx="749300" cy="596900"/>
          </a:xfrm>
          <a:prstGeom prst="rightArrow">
            <a:avLst>
              <a:gd name="adj1" fmla="val 50000"/>
              <a:gd name="adj2" fmla="val 62783"/>
            </a:avLst>
          </a:prstGeom>
          <a:solidFill>
            <a:schemeClr val="tx1"/>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36876" name="AutoShape 11"/>
          <p:cNvSpPr>
            <a:spLocks noChangeArrowheads="1"/>
          </p:cNvSpPr>
          <p:nvPr/>
        </p:nvSpPr>
        <p:spPr bwMode="auto">
          <a:xfrm rot="18960000" flipH="1">
            <a:off x="5276850" y="2306638"/>
            <a:ext cx="749300" cy="596900"/>
          </a:xfrm>
          <a:prstGeom prst="rightArrow">
            <a:avLst>
              <a:gd name="adj1" fmla="val 50000"/>
              <a:gd name="adj2" fmla="val 62783"/>
            </a:avLst>
          </a:prstGeom>
          <a:solidFill>
            <a:schemeClr val="tx1"/>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36877" name="AutoShape 12"/>
          <p:cNvSpPr>
            <a:spLocks noChangeArrowheads="1"/>
          </p:cNvSpPr>
          <p:nvPr/>
        </p:nvSpPr>
        <p:spPr bwMode="auto">
          <a:xfrm rot="-5400000">
            <a:off x="4470400" y="5060950"/>
            <a:ext cx="368300" cy="584200"/>
          </a:xfrm>
          <a:prstGeom prst="rightArrow">
            <a:avLst>
              <a:gd name="adj1" fmla="val 50000"/>
              <a:gd name="adj2" fmla="val 50014"/>
            </a:avLst>
          </a:prstGeom>
          <a:solidFill>
            <a:schemeClr val="tx1"/>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154637" name="Rectangle 13"/>
          <p:cNvSpPr>
            <a:spLocks noChangeArrowheads="1"/>
          </p:cNvSpPr>
          <p:nvPr/>
        </p:nvSpPr>
        <p:spPr bwMode="auto">
          <a:xfrm>
            <a:off x="3662363" y="3471863"/>
            <a:ext cx="2039937" cy="942975"/>
          </a:xfrm>
          <a:prstGeom prst="rect">
            <a:avLst/>
          </a:prstGeom>
          <a:noFill/>
          <a:ln w="12700">
            <a:noFill/>
            <a:miter lim="800000"/>
            <a:headEnd/>
            <a:tailEnd/>
          </a:ln>
          <a:effectLst/>
        </p:spPr>
        <p:txBody>
          <a:bodyPr wrap="none" lIns="90488" tIns="44450" rIns="90488" bIns="44450">
            <a:spAutoFit/>
          </a:bodyPr>
          <a:lstStyle/>
          <a:p>
            <a:pPr algn="ctr">
              <a:defRPr/>
            </a:pPr>
            <a:r>
              <a:rPr lang="en-US" altLang="en-US" sz="2800">
                <a:solidFill>
                  <a:srgbClr val="FFFF00"/>
                </a:solidFill>
                <a:effectLst>
                  <a:outerShdw blurRad="38100" dist="38100" dir="2700000" algn="tl">
                    <a:srgbClr val="000000"/>
                  </a:outerShdw>
                </a:effectLst>
              </a:rPr>
              <a:t>Incomplete</a:t>
            </a:r>
          </a:p>
          <a:p>
            <a:pPr algn="ctr">
              <a:defRPr/>
            </a:pPr>
            <a:r>
              <a:rPr lang="en-US" altLang="en-US" sz="2800">
                <a:solidFill>
                  <a:srgbClr val="FFFF00"/>
                </a:solidFill>
                <a:effectLst>
                  <a:outerShdw blurRad="38100" dist="38100" dir="2700000" algn="tl">
                    <a:srgbClr val="000000"/>
                  </a:outerShdw>
                </a:effectLst>
              </a:rPr>
              <a:t>Information</a:t>
            </a:r>
            <a:endParaRPr lang="en-US" altLang="en-US">
              <a:solidFill>
                <a:srgbClr val="FFFF00"/>
              </a:solidFill>
              <a:effectLst>
                <a:outerShdw blurRad="38100" dist="38100" dir="2700000" algn="tl">
                  <a:srgbClr val="000000"/>
                </a:outerShdw>
              </a:effectLs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539750" y="1579240"/>
            <a:ext cx="8451850" cy="4154016"/>
          </a:xfrm>
          <a:noFill/>
        </p:spPr>
        <p:txBody>
          <a:bodyPr lIns="90488" tIns="44450" rIns="90488" bIns="44450"/>
          <a:lstStyle/>
          <a:p>
            <a:pPr marL="252413" indent="-185738">
              <a:lnSpc>
                <a:spcPct val="90000"/>
              </a:lnSpc>
            </a:pPr>
            <a:r>
              <a:rPr lang="en-US" altLang="en-US" dirty="0" smtClean="0"/>
              <a:t>Incomplete information exists due to many issues:</a:t>
            </a:r>
          </a:p>
          <a:p>
            <a:pPr marL="647700" lvl="1" indent="-266700">
              <a:lnSpc>
                <a:spcPct val="90000"/>
              </a:lnSpc>
              <a:buSzPct val="75000"/>
            </a:pPr>
            <a:r>
              <a:rPr lang="en-US" altLang="en-US" i="1" dirty="0" smtClean="0">
                <a:solidFill>
                  <a:srgbClr val="790015"/>
                </a:solidFill>
              </a:rPr>
              <a:t>Risk:</a:t>
            </a:r>
            <a:r>
              <a:rPr lang="en-US" altLang="en-US" dirty="0" smtClean="0">
                <a:solidFill>
                  <a:srgbClr val="7B00E4"/>
                </a:solidFill>
              </a:rPr>
              <a:t> </a:t>
            </a:r>
            <a:r>
              <a:rPr lang="en-US" altLang="en-US" dirty="0" smtClean="0"/>
              <a:t>managers know a given outcome can fail or succeed and probabilities can be assigned.</a:t>
            </a:r>
          </a:p>
          <a:p>
            <a:pPr marL="647700" lvl="1" indent="-266700">
              <a:lnSpc>
                <a:spcPct val="90000"/>
              </a:lnSpc>
              <a:buSzPct val="75000"/>
            </a:pPr>
            <a:r>
              <a:rPr lang="en-US" altLang="en-US" dirty="0" smtClean="0"/>
              <a:t> </a:t>
            </a:r>
            <a:r>
              <a:rPr lang="en-US" altLang="en-US" i="1" dirty="0" smtClean="0">
                <a:solidFill>
                  <a:srgbClr val="790015"/>
                </a:solidFill>
              </a:rPr>
              <a:t>Uncertainty:</a:t>
            </a:r>
            <a:r>
              <a:rPr lang="en-US" altLang="en-US" dirty="0" smtClean="0">
                <a:solidFill>
                  <a:srgbClr val="7B00E4"/>
                </a:solidFill>
              </a:rPr>
              <a:t> </a:t>
            </a:r>
            <a:r>
              <a:rPr lang="en-US" altLang="en-US" dirty="0" smtClean="0"/>
              <a:t>probabilities cannot be given for outcomes and the future is unknown.</a:t>
            </a:r>
          </a:p>
          <a:p>
            <a:pPr marL="1036638" lvl="2" indent="-260350">
              <a:lnSpc>
                <a:spcPct val="90000"/>
              </a:lnSpc>
              <a:buSzPct val="65000"/>
            </a:pPr>
            <a:r>
              <a:rPr lang="en-US" altLang="en-US" dirty="0" smtClean="0"/>
              <a:t>Many decision outcomes are not known such as a new product introduction.</a:t>
            </a:r>
          </a:p>
          <a:p>
            <a:pPr marL="647700" lvl="1" indent="-266700">
              <a:lnSpc>
                <a:spcPct val="90000"/>
              </a:lnSpc>
              <a:buSzPct val="75000"/>
            </a:pPr>
            <a:r>
              <a:rPr lang="en-US" altLang="en-US" i="1" dirty="0" smtClean="0">
                <a:solidFill>
                  <a:srgbClr val="790015"/>
                </a:solidFill>
              </a:rPr>
              <a:t>Ambiguous information:</a:t>
            </a:r>
            <a:r>
              <a:rPr lang="en-US" altLang="en-US" dirty="0" smtClean="0">
                <a:solidFill>
                  <a:srgbClr val="7B00E4"/>
                </a:solidFill>
              </a:rPr>
              <a:t> </a:t>
            </a:r>
            <a:r>
              <a:rPr lang="en-US" altLang="en-US" dirty="0" smtClean="0"/>
              <a:t>information whose meaning is not clear.</a:t>
            </a:r>
          </a:p>
          <a:p>
            <a:pPr marL="1036638" lvl="2" indent="-260350">
              <a:lnSpc>
                <a:spcPct val="90000"/>
              </a:lnSpc>
              <a:buSzPct val="65000"/>
            </a:pPr>
            <a:r>
              <a:rPr lang="en-US" altLang="en-US" dirty="0" smtClean="0"/>
              <a:t>Information can be interpreted in different ways.</a:t>
            </a:r>
          </a:p>
        </p:txBody>
      </p:sp>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928064F-D106-4856-8405-83092B71FBBE}" type="slidenum">
              <a:rPr lang="en-US" altLang="en-US" sz="1400" b="0"/>
              <a:pPr>
                <a:spcBef>
                  <a:spcPct val="0"/>
                </a:spcBef>
                <a:buClrTx/>
                <a:buFontTx/>
                <a:buNone/>
              </a:pPr>
              <a:t>24</a:t>
            </a:fld>
            <a:endParaRPr lang="en-US" altLang="en-US" sz="1400" b="0"/>
          </a:p>
        </p:txBody>
      </p:sp>
      <p:sp>
        <p:nvSpPr>
          <p:cNvPr id="156674" name="Rectangle 2"/>
          <p:cNvSpPr>
            <a:spLocks noGrp="1" noChangeArrowheads="1"/>
          </p:cNvSpPr>
          <p:nvPr>
            <p:ph type="title"/>
          </p:nvPr>
        </p:nvSpPr>
        <p:spPr>
          <a:xfrm>
            <a:off x="457200" y="332656"/>
            <a:ext cx="8229600" cy="1143000"/>
          </a:xfrm>
          <a:effectLst>
            <a:outerShdw dist="17961" dir="13500000" algn="ctr" rotWithShape="0">
              <a:schemeClr val="tx1"/>
            </a:outerShdw>
          </a:effectLst>
        </p:spPr>
        <p:txBody>
          <a:bodyPr lIns="90488" tIns="44450" rIns="90488" bIns="44450"/>
          <a:lstStyle/>
          <a:p>
            <a:pPr>
              <a:defRPr/>
            </a:pPr>
            <a:r>
              <a:rPr lang="en-US" altLang="en-US" sz="4000" dirty="0" smtClean="0"/>
              <a:t>Incomplete Information Factors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a:xfrm>
            <a:off x="467544" y="1571316"/>
            <a:ext cx="8534400" cy="4743450"/>
          </a:xfrm>
          <a:noFill/>
        </p:spPr>
        <p:txBody>
          <a:bodyPr lIns="90488" tIns="44450" rIns="90488" bIns="44450"/>
          <a:lstStyle/>
          <a:p>
            <a:pPr marL="252413" indent="-185738">
              <a:lnSpc>
                <a:spcPct val="80000"/>
              </a:lnSpc>
            </a:pPr>
            <a:r>
              <a:rPr lang="en-US" altLang="en-US" sz="2800" dirty="0" smtClean="0">
                <a:solidFill>
                  <a:srgbClr val="790015"/>
                </a:solidFill>
              </a:rPr>
              <a:t>Time constraints and Information costs: </a:t>
            </a:r>
            <a:r>
              <a:rPr lang="en-US" altLang="en-US" sz="2800" dirty="0" smtClean="0"/>
              <a:t>Managers do not have the time or money to search for all alternatives.</a:t>
            </a:r>
          </a:p>
          <a:p>
            <a:pPr marL="647700" lvl="1" indent="-266700">
              <a:buSzPct val="75000"/>
            </a:pPr>
            <a:r>
              <a:rPr lang="en-US" altLang="en-US" sz="2400" dirty="0" smtClean="0"/>
              <a:t>This leads the manager to again decide based on incomplete information.</a:t>
            </a:r>
          </a:p>
          <a:p>
            <a:pPr marL="252413" indent="-185738">
              <a:lnSpc>
                <a:spcPct val="80000"/>
              </a:lnSpc>
            </a:pPr>
            <a:r>
              <a:rPr lang="en-US" altLang="en-US" sz="2800" dirty="0" smtClean="0">
                <a:solidFill>
                  <a:srgbClr val="790015"/>
                </a:solidFill>
              </a:rPr>
              <a:t>Satisficing: </a:t>
            </a:r>
            <a:r>
              <a:rPr lang="en-US" altLang="en-US" sz="2800" dirty="0" smtClean="0"/>
              <a:t>Managers explore a limited number of options and choose an acceptable decision rather than the optimum decision.</a:t>
            </a:r>
          </a:p>
          <a:p>
            <a:pPr marL="647700" lvl="1" indent="-266700">
              <a:buSzPct val="75000"/>
            </a:pPr>
            <a:r>
              <a:rPr lang="en-US" altLang="en-US" sz="2400" dirty="0" smtClean="0"/>
              <a:t>This is the response of managers when dealing with incomplete information.</a:t>
            </a:r>
          </a:p>
          <a:p>
            <a:pPr marL="647700" lvl="1" indent="-266700">
              <a:buSzPct val="75000"/>
            </a:pPr>
            <a:r>
              <a:rPr lang="en-US" altLang="en-US" sz="2400" dirty="0" smtClean="0"/>
              <a:t>Managers assume that the limited options they examine represent all options.</a:t>
            </a:r>
          </a:p>
        </p:txBody>
      </p:sp>
      <p:sp>
        <p:nvSpPr>
          <p:cNvPr id="409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910AB6AB-A7D4-4C00-8785-5A00BD764640}" type="slidenum">
              <a:rPr lang="en-US" altLang="en-US" sz="1400" b="0"/>
              <a:pPr>
                <a:spcBef>
                  <a:spcPct val="0"/>
                </a:spcBef>
                <a:buClrTx/>
                <a:buFontTx/>
                <a:buNone/>
              </a:pPr>
              <a:t>25</a:t>
            </a:fld>
            <a:endParaRPr lang="en-US" altLang="en-US" sz="1400" b="0"/>
          </a:p>
        </p:txBody>
      </p:sp>
      <p:sp>
        <p:nvSpPr>
          <p:cNvPr id="158722" name="Rectangle 2"/>
          <p:cNvSpPr>
            <a:spLocks noGrp="1" noChangeArrowheads="1"/>
          </p:cNvSpPr>
          <p:nvPr>
            <p:ph type="title"/>
          </p:nvPr>
        </p:nvSpPr>
        <p:spPr>
          <a:xfrm>
            <a:off x="704850" y="326926"/>
            <a:ext cx="7772400" cy="1085850"/>
          </a:xfrm>
          <a:effectLst>
            <a:outerShdw dist="17961" dir="13500000" algn="ctr" rotWithShape="0">
              <a:schemeClr val="tx1"/>
            </a:outerShdw>
          </a:effectLst>
        </p:spPr>
        <p:txBody>
          <a:bodyPr lIns="90488" tIns="44450" rIns="90488" bIns="44450"/>
          <a:lstStyle/>
          <a:p>
            <a:pPr>
              <a:defRPr/>
            </a:pPr>
            <a:r>
              <a:rPr lang="en-US" altLang="en-US" sz="4000" dirty="0" smtClean="0"/>
              <a:t>Incomplete Information Factors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marL="609600" indent="-609600">
              <a:buFontTx/>
              <a:buAutoNum type="arabicPeriod"/>
            </a:pPr>
            <a:r>
              <a:rPr lang="en-US" altLang="en-US" smtClean="0"/>
              <a:t>Structuring the Problem</a:t>
            </a:r>
          </a:p>
          <a:p>
            <a:pPr marL="609600" indent="-609600">
              <a:buFontTx/>
              <a:buAutoNum type="arabicPeriod"/>
            </a:pPr>
            <a:r>
              <a:rPr lang="en-US" altLang="en-US" smtClean="0"/>
              <a:t>Constructing the Decision Model</a:t>
            </a:r>
          </a:p>
          <a:p>
            <a:pPr marL="609600" indent="-609600">
              <a:buFontTx/>
              <a:buAutoNum type="arabicPeriod"/>
            </a:pPr>
            <a:r>
              <a:rPr lang="en-US" altLang="en-US" smtClean="0"/>
              <a:t>Analyzing (solving) the Problem</a:t>
            </a:r>
          </a:p>
        </p:txBody>
      </p:sp>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6B8D91FB-8C7A-44C3-B35B-0473CF5A0D51}" type="slidenum">
              <a:rPr lang="en-US" altLang="en-US" sz="1400" b="0"/>
              <a:pPr>
                <a:spcBef>
                  <a:spcPct val="0"/>
                </a:spcBef>
                <a:buClrTx/>
                <a:buFontTx/>
                <a:buNone/>
              </a:pPr>
              <a:t>26</a:t>
            </a:fld>
            <a:endParaRPr lang="en-US" altLang="en-US" sz="1400" b="0"/>
          </a:p>
        </p:txBody>
      </p:sp>
      <p:sp>
        <p:nvSpPr>
          <p:cNvPr id="142338" name="Rectangle 2"/>
          <p:cNvSpPr>
            <a:spLocks noGrp="1" noChangeArrowheads="1"/>
          </p:cNvSpPr>
          <p:nvPr>
            <p:ph type="title"/>
          </p:nvPr>
        </p:nvSpPr>
        <p:spPr/>
        <p:txBody>
          <a:bodyPr/>
          <a:lstStyle/>
          <a:p>
            <a:pPr>
              <a:defRPr/>
            </a:pPr>
            <a:r>
              <a:rPr lang="en-US" smtClean="0"/>
              <a:t>Decision Making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a:xfrm>
            <a:off x="457200" y="332656"/>
            <a:ext cx="8305800" cy="1143000"/>
          </a:xfrm>
        </p:spPr>
        <p:txBody>
          <a:bodyPr/>
          <a:lstStyle/>
          <a:p>
            <a:pPr>
              <a:defRPr/>
            </a:pPr>
            <a:r>
              <a:rPr lang="en-US" dirty="0" smtClean="0"/>
              <a:t>Management Science Process</a:t>
            </a:r>
          </a:p>
        </p:txBody>
      </p:sp>
      <p:sp>
        <p:nvSpPr>
          <p:cNvPr id="44034"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2F8AFC72-3654-4EFB-8509-5CBA9F201184}" type="slidenum">
              <a:rPr lang="en-US" altLang="en-US" sz="1400" b="0"/>
              <a:pPr>
                <a:spcBef>
                  <a:spcPct val="0"/>
                </a:spcBef>
                <a:buClrTx/>
                <a:buFontTx/>
                <a:buNone/>
              </a:pPr>
              <a:t>27</a:t>
            </a:fld>
            <a:endParaRPr lang="en-US" altLang="en-US" sz="1400" b="0"/>
          </a:p>
        </p:txBody>
      </p:sp>
      <p:pic>
        <p:nvPicPr>
          <p:cNvPr id="44036" name="Picture 1027" descr="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447800"/>
            <a:ext cx="512921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a:xfrm>
            <a:off x="965200" y="1762472"/>
            <a:ext cx="7772400" cy="4114800"/>
          </a:xfrm>
        </p:spPr>
        <p:txBody>
          <a:bodyPr>
            <a:normAutofit fontScale="92500" lnSpcReduction="10000"/>
          </a:bodyPr>
          <a:lstStyle/>
          <a:p>
            <a:pPr>
              <a:lnSpc>
                <a:spcPct val="130000"/>
              </a:lnSpc>
            </a:pPr>
            <a:r>
              <a:rPr lang="en-US" altLang="en-US" sz="2800" b="0" smtClean="0"/>
              <a:t>Define the problem</a:t>
            </a:r>
          </a:p>
          <a:p>
            <a:pPr>
              <a:lnSpc>
                <a:spcPct val="130000"/>
              </a:lnSpc>
            </a:pPr>
            <a:r>
              <a:rPr lang="en-US" altLang="en-US" sz="2800" b="0" smtClean="0"/>
              <a:t>Develop a model</a:t>
            </a:r>
          </a:p>
          <a:p>
            <a:pPr>
              <a:lnSpc>
                <a:spcPct val="130000"/>
              </a:lnSpc>
            </a:pPr>
            <a:r>
              <a:rPr lang="en-US" altLang="en-US" sz="2800" b="0" smtClean="0"/>
              <a:t>Acquire data</a:t>
            </a:r>
          </a:p>
          <a:p>
            <a:pPr>
              <a:lnSpc>
                <a:spcPct val="130000"/>
              </a:lnSpc>
            </a:pPr>
            <a:r>
              <a:rPr lang="en-US" altLang="en-US" sz="2800" b="0" smtClean="0"/>
              <a:t>Develop a solution</a:t>
            </a:r>
          </a:p>
          <a:p>
            <a:pPr>
              <a:lnSpc>
                <a:spcPct val="130000"/>
              </a:lnSpc>
            </a:pPr>
            <a:r>
              <a:rPr lang="en-US" altLang="en-US" sz="2800" b="0" smtClean="0"/>
              <a:t>Test the solution</a:t>
            </a:r>
          </a:p>
          <a:p>
            <a:pPr>
              <a:lnSpc>
                <a:spcPct val="130000"/>
              </a:lnSpc>
            </a:pPr>
            <a:r>
              <a:rPr lang="en-US" altLang="en-US" sz="2800" b="0" smtClean="0"/>
              <a:t>Analyze the results and perform sensitivity analysis</a:t>
            </a:r>
          </a:p>
          <a:p>
            <a:pPr>
              <a:lnSpc>
                <a:spcPct val="130000"/>
              </a:lnSpc>
            </a:pPr>
            <a:r>
              <a:rPr lang="en-US" altLang="en-US" sz="2800" b="0" smtClean="0"/>
              <a:t>Implement the results</a:t>
            </a:r>
          </a:p>
        </p:txBody>
      </p:sp>
      <p:sp>
        <p:nvSpPr>
          <p:cNvPr id="450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D56C299F-E207-4149-89C5-7BC8952FD40B}" type="slidenum">
              <a:rPr lang="en-US" altLang="en-US" sz="1400" b="0"/>
              <a:pPr>
                <a:spcBef>
                  <a:spcPct val="0"/>
                </a:spcBef>
                <a:buClrTx/>
                <a:buFontTx/>
                <a:buNone/>
              </a:pPr>
              <a:t>28</a:t>
            </a:fld>
            <a:endParaRPr lang="en-US" altLang="en-US" sz="1400" b="0"/>
          </a:p>
        </p:txBody>
      </p:sp>
      <p:sp>
        <p:nvSpPr>
          <p:cNvPr id="43010" name="Rectangle 2"/>
          <p:cNvSpPr>
            <a:spLocks noGrp="1" noChangeArrowheads="1"/>
          </p:cNvSpPr>
          <p:nvPr>
            <p:ph type="title"/>
          </p:nvPr>
        </p:nvSpPr>
        <p:spPr>
          <a:xfrm>
            <a:off x="430088" y="332656"/>
            <a:ext cx="8534400" cy="1143000"/>
          </a:xfrm>
        </p:spPr>
        <p:txBody>
          <a:bodyPr/>
          <a:lstStyle/>
          <a:p>
            <a:pPr>
              <a:defRPr/>
            </a:pPr>
            <a:r>
              <a:rPr lang="en-US" dirty="0" smtClean="0"/>
              <a:t>Approach I</a:t>
            </a:r>
          </a:p>
        </p:txBody>
      </p:sp>
      <p:grpSp>
        <p:nvGrpSpPr>
          <p:cNvPr id="45061" name="Group 13"/>
          <p:cNvGrpSpPr>
            <a:grpSpLocks/>
          </p:cNvGrpSpPr>
          <p:nvPr/>
        </p:nvGrpSpPr>
        <p:grpSpPr bwMode="auto">
          <a:xfrm>
            <a:off x="4495800" y="2753072"/>
            <a:ext cx="3352800" cy="2895600"/>
            <a:chOff x="2352" y="1968"/>
            <a:chExt cx="1584" cy="1632"/>
          </a:xfrm>
        </p:grpSpPr>
        <p:sp>
          <p:nvSpPr>
            <p:cNvPr id="45066" name="Line 5"/>
            <p:cNvSpPr>
              <a:spLocks noChangeShapeType="1"/>
            </p:cNvSpPr>
            <p:nvPr/>
          </p:nvSpPr>
          <p:spPr bwMode="auto">
            <a:xfrm>
              <a:off x="3840" y="3600"/>
              <a:ext cx="96" cy="0"/>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5067" name="Line 6"/>
            <p:cNvSpPr>
              <a:spLocks noChangeShapeType="1"/>
            </p:cNvSpPr>
            <p:nvPr/>
          </p:nvSpPr>
          <p:spPr bwMode="auto">
            <a:xfrm flipV="1">
              <a:off x="3936" y="1968"/>
              <a:ext cx="0" cy="1632"/>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5068" name="Line 7"/>
            <p:cNvSpPr>
              <a:spLocks noChangeShapeType="1"/>
            </p:cNvSpPr>
            <p:nvPr/>
          </p:nvSpPr>
          <p:spPr bwMode="auto">
            <a:xfrm flipH="1">
              <a:off x="2352" y="1968"/>
              <a:ext cx="1584" cy="0"/>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5062" name="Group 12"/>
          <p:cNvGrpSpPr>
            <a:grpSpLocks/>
          </p:cNvGrpSpPr>
          <p:nvPr/>
        </p:nvGrpSpPr>
        <p:grpSpPr bwMode="auto">
          <a:xfrm>
            <a:off x="381000" y="2753072"/>
            <a:ext cx="508000" cy="1982788"/>
            <a:chOff x="288" y="1968"/>
            <a:chExt cx="240" cy="1200"/>
          </a:xfrm>
        </p:grpSpPr>
        <p:sp>
          <p:nvSpPr>
            <p:cNvPr id="45063" name="Line 9"/>
            <p:cNvSpPr>
              <a:spLocks noChangeShapeType="1"/>
            </p:cNvSpPr>
            <p:nvPr/>
          </p:nvSpPr>
          <p:spPr bwMode="auto">
            <a:xfrm flipH="1">
              <a:off x="288" y="3168"/>
              <a:ext cx="192" cy="0"/>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5064" name="Line 10"/>
            <p:cNvSpPr>
              <a:spLocks noChangeShapeType="1"/>
            </p:cNvSpPr>
            <p:nvPr/>
          </p:nvSpPr>
          <p:spPr bwMode="auto">
            <a:xfrm flipV="1">
              <a:off x="288" y="1968"/>
              <a:ext cx="0" cy="1200"/>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5065" name="Line 11"/>
            <p:cNvSpPr>
              <a:spLocks noChangeShapeType="1"/>
            </p:cNvSpPr>
            <p:nvPr/>
          </p:nvSpPr>
          <p:spPr bwMode="auto">
            <a:xfrm>
              <a:off x="288" y="1968"/>
              <a:ext cx="240" cy="0"/>
            </a:xfrm>
            <a:prstGeom prst="line">
              <a:avLst/>
            </a:prstGeom>
            <a:noFill/>
            <a:ln w="28575">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685800" y="1295400"/>
            <a:ext cx="7772400" cy="4762500"/>
          </a:xfrm>
        </p:spPr>
        <p:txBody>
          <a:bodyPr>
            <a:normAutofit fontScale="92500"/>
          </a:bodyPr>
          <a:lstStyle/>
          <a:p>
            <a:pPr>
              <a:lnSpc>
                <a:spcPct val="150000"/>
              </a:lnSpc>
            </a:pPr>
            <a:r>
              <a:rPr lang="en-US" altLang="en-US" sz="2800" b="0" smtClean="0"/>
              <a:t>All else depends on this</a:t>
            </a:r>
          </a:p>
          <a:p>
            <a:pPr>
              <a:lnSpc>
                <a:spcPct val="150000"/>
              </a:lnSpc>
            </a:pPr>
            <a:r>
              <a:rPr lang="en-US" altLang="en-US" sz="2800" b="0" smtClean="0"/>
              <a:t>Clear and concise statement required</a:t>
            </a:r>
          </a:p>
          <a:p>
            <a:pPr>
              <a:lnSpc>
                <a:spcPct val="150000"/>
              </a:lnSpc>
            </a:pPr>
            <a:r>
              <a:rPr lang="en-US" altLang="en-US" sz="2800" b="0" smtClean="0"/>
              <a:t>May be the most difficult step</a:t>
            </a:r>
          </a:p>
          <a:p>
            <a:pPr>
              <a:lnSpc>
                <a:spcPct val="150000"/>
              </a:lnSpc>
            </a:pPr>
            <a:r>
              <a:rPr lang="en-US" altLang="en-US" sz="2800" b="0" smtClean="0"/>
              <a:t>Must go beyond symptoms to causes</a:t>
            </a:r>
          </a:p>
          <a:p>
            <a:pPr>
              <a:lnSpc>
                <a:spcPct val="150000"/>
              </a:lnSpc>
            </a:pPr>
            <a:r>
              <a:rPr lang="en-US" altLang="en-US" sz="2800" b="0" smtClean="0"/>
              <a:t>Problems are related to one another</a:t>
            </a:r>
          </a:p>
          <a:p>
            <a:pPr>
              <a:lnSpc>
                <a:spcPct val="150000"/>
              </a:lnSpc>
            </a:pPr>
            <a:r>
              <a:rPr lang="en-US" altLang="en-US" sz="2800" b="0" smtClean="0"/>
              <a:t>Must identify the “right” problem</a:t>
            </a:r>
          </a:p>
          <a:p>
            <a:pPr>
              <a:lnSpc>
                <a:spcPct val="150000"/>
              </a:lnSpc>
            </a:pPr>
            <a:r>
              <a:rPr lang="en-US" altLang="en-US" sz="2800" b="0" smtClean="0"/>
              <a:t>May require specific, measurable objectives</a:t>
            </a:r>
          </a:p>
        </p:txBody>
      </p:sp>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DBF83D9-C507-4F57-9672-EC7E1AC70110}" type="slidenum">
              <a:rPr lang="en-US" altLang="en-US" sz="1400" b="0"/>
              <a:pPr>
                <a:spcBef>
                  <a:spcPct val="0"/>
                </a:spcBef>
                <a:buClrTx/>
                <a:buFontTx/>
                <a:buNone/>
              </a:pPr>
              <a:t>29</a:t>
            </a:fld>
            <a:endParaRPr lang="en-US" altLang="en-US" sz="1400" b="0"/>
          </a:p>
        </p:txBody>
      </p:sp>
      <p:sp>
        <p:nvSpPr>
          <p:cNvPr id="45058" name="Rectangle 2"/>
          <p:cNvSpPr>
            <a:spLocks noGrp="1" noChangeArrowheads="1"/>
          </p:cNvSpPr>
          <p:nvPr>
            <p:ph type="title"/>
          </p:nvPr>
        </p:nvSpPr>
        <p:spPr>
          <a:xfrm>
            <a:off x="762000" y="197768"/>
            <a:ext cx="7772400" cy="1143000"/>
          </a:xfrm>
        </p:spPr>
        <p:txBody>
          <a:bodyPr/>
          <a:lstStyle/>
          <a:p>
            <a:pPr>
              <a:defRPr/>
            </a:pPr>
            <a:r>
              <a:rPr lang="en-US" sz="4000" dirty="0" smtClean="0"/>
              <a:t>Define the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075"/>
          <p:cNvSpPr>
            <a:spLocks noGrp="1" noChangeArrowheads="1"/>
          </p:cNvSpPr>
          <p:nvPr>
            <p:ph idx="1"/>
          </p:nvPr>
        </p:nvSpPr>
        <p:spPr>
          <a:xfrm>
            <a:off x="304800" y="1600200"/>
            <a:ext cx="8229600" cy="2438400"/>
          </a:xfrm>
          <a:noFill/>
        </p:spPr>
        <p:txBody>
          <a:bodyPr lIns="90488" tIns="44450" rIns="90488" bIns="44450"/>
          <a:lstStyle/>
          <a:p>
            <a:r>
              <a:rPr lang="en-US" altLang="en-US" b="0" smtClean="0"/>
              <a:t>Scientific Approach to Managerial Decision Making</a:t>
            </a:r>
          </a:p>
          <a:p>
            <a:r>
              <a:rPr lang="en-US" altLang="en-US" b="0" smtClean="0"/>
              <a:t>Consider both Quantitative and Qualitative Factors</a:t>
            </a:r>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B55EE5D8-1C35-45FD-B858-434E5CBECFF7}" type="slidenum">
              <a:rPr lang="en-US" altLang="en-US" sz="1400" b="0"/>
              <a:pPr>
                <a:spcBef>
                  <a:spcPct val="0"/>
                </a:spcBef>
                <a:buClrTx/>
                <a:buFontTx/>
                <a:buNone/>
              </a:pPr>
              <a:t>3</a:t>
            </a:fld>
            <a:endParaRPr lang="en-US" altLang="en-US" sz="1400" b="0"/>
          </a:p>
        </p:txBody>
      </p:sp>
      <p:sp>
        <p:nvSpPr>
          <p:cNvPr id="104462" name="Rectangle 3086"/>
          <p:cNvSpPr>
            <a:spLocks noGrp="1" noChangeArrowheads="1"/>
          </p:cNvSpPr>
          <p:nvPr>
            <p:ph type="title"/>
          </p:nvPr>
        </p:nvSpPr>
        <p:spPr>
          <a:xfrm>
            <a:off x="762000" y="104775"/>
            <a:ext cx="7772400" cy="1143000"/>
          </a:xfrm>
        </p:spPr>
        <p:txBody>
          <a:bodyPr/>
          <a:lstStyle/>
          <a:p>
            <a:pPr>
              <a:defRPr/>
            </a:pPr>
            <a:r>
              <a:rPr lang="en-US" sz="4000" smtClean="0"/>
              <a:t>  Overview of Quantitative Analysis</a:t>
            </a:r>
          </a:p>
        </p:txBody>
      </p:sp>
      <p:sp>
        <p:nvSpPr>
          <p:cNvPr id="7172" name="Rectangle 3076"/>
          <p:cNvSpPr>
            <a:spLocks noChangeArrowheads="1"/>
          </p:cNvSpPr>
          <p:nvPr/>
        </p:nvSpPr>
        <p:spPr bwMode="auto">
          <a:xfrm>
            <a:off x="457200" y="4419600"/>
            <a:ext cx="1981200" cy="990600"/>
          </a:xfrm>
          <a:prstGeom prst="rect">
            <a:avLst/>
          </a:prstGeom>
          <a:solidFill>
            <a:srgbClr val="FFD3EE"/>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7173" name="Rectangle 3077"/>
          <p:cNvSpPr>
            <a:spLocks noChangeArrowheads="1"/>
          </p:cNvSpPr>
          <p:nvPr/>
        </p:nvSpPr>
        <p:spPr bwMode="auto">
          <a:xfrm>
            <a:off x="412750" y="4703763"/>
            <a:ext cx="20716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latin typeface="Arial" panose="020B0604020202020204" pitchFamily="34" charset="0"/>
              </a:rPr>
              <a:t>Raw Data</a:t>
            </a:r>
          </a:p>
        </p:txBody>
      </p:sp>
      <p:sp>
        <p:nvSpPr>
          <p:cNvPr id="7174" name="Rectangle 3078"/>
          <p:cNvSpPr>
            <a:spLocks noChangeArrowheads="1"/>
          </p:cNvSpPr>
          <p:nvPr/>
        </p:nvSpPr>
        <p:spPr bwMode="auto">
          <a:xfrm>
            <a:off x="3048000" y="4419600"/>
            <a:ext cx="2438400" cy="990600"/>
          </a:xfrm>
          <a:prstGeom prst="rect">
            <a:avLst/>
          </a:prstGeom>
          <a:solidFill>
            <a:srgbClr val="D2ECFE"/>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7175" name="Rectangle 3079"/>
          <p:cNvSpPr>
            <a:spLocks noChangeArrowheads="1"/>
          </p:cNvSpPr>
          <p:nvPr/>
        </p:nvSpPr>
        <p:spPr bwMode="auto">
          <a:xfrm>
            <a:off x="2973388" y="4475163"/>
            <a:ext cx="25892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latin typeface="Arial" panose="020B0604020202020204" pitchFamily="34" charset="0"/>
              </a:rPr>
              <a:t>Quantitative</a:t>
            </a:r>
          </a:p>
          <a:p>
            <a:pPr algn="ctr">
              <a:spcBef>
                <a:spcPct val="0"/>
              </a:spcBef>
              <a:buClrTx/>
              <a:buFontTx/>
              <a:buNone/>
            </a:pPr>
            <a:r>
              <a:rPr lang="en-US" altLang="en-US" sz="2400">
                <a:latin typeface="Arial" panose="020B0604020202020204" pitchFamily="34" charset="0"/>
              </a:rPr>
              <a:t>Analysis</a:t>
            </a:r>
          </a:p>
        </p:txBody>
      </p:sp>
      <p:sp>
        <p:nvSpPr>
          <p:cNvPr id="7176" name="Rectangle 3080"/>
          <p:cNvSpPr>
            <a:spLocks noChangeArrowheads="1"/>
          </p:cNvSpPr>
          <p:nvPr/>
        </p:nvSpPr>
        <p:spPr bwMode="auto">
          <a:xfrm>
            <a:off x="6096000" y="4419600"/>
            <a:ext cx="2438400" cy="990600"/>
          </a:xfrm>
          <a:prstGeom prst="rect">
            <a:avLst/>
          </a:prstGeom>
          <a:solidFill>
            <a:srgbClr val="FFF3D8"/>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7177" name="Rectangle 3081"/>
          <p:cNvSpPr>
            <a:spLocks noChangeArrowheads="1"/>
          </p:cNvSpPr>
          <p:nvPr/>
        </p:nvSpPr>
        <p:spPr bwMode="auto">
          <a:xfrm>
            <a:off x="6059488" y="4475163"/>
            <a:ext cx="24749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400">
                <a:latin typeface="Arial" panose="020B0604020202020204" pitchFamily="34" charset="0"/>
              </a:rPr>
              <a:t>Meaningful</a:t>
            </a:r>
          </a:p>
          <a:p>
            <a:pPr algn="ctr">
              <a:spcBef>
                <a:spcPct val="0"/>
              </a:spcBef>
              <a:buClrTx/>
              <a:buFontTx/>
              <a:buNone/>
            </a:pPr>
            <a:r>
              <a:rPr lang="en-US" altLang="en-US" sz="2400">
                <a:latin typeface="Arial" panose="020B0604020202020204" pitchFamily="34" charset="0"/>
              </a:rPr>
              <a:t>Information</a:t>
            </a:r>
          </a:p>
        </p:txBody>
      </p:sp>
      <p:sp>
        <p:nvSpPr>
          <p:cNvPr id="7178" name="Line 3082"/>
          <p:cNvSpPr>
            <a:spLocks noChangeShapeType="1"/>
          </p:cNvSpPr>
          <p:nvPr/>
        </p:nvSpPr>
        <p:spPr bwMode="auto">
          <a:xfrm flipV="1">
            <a:off x="2438400" y="4857750"/>
            <a:ext cx="60960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3083"/>
          <p:cNvSpPr>
            <a:spLocks noChangeShapeType="1"/>
          </p:cNvSpPr>
          <p:nvPr/>
        </p:nvSpPr>
        <p:spPr bwMode="auto">
          <a:xfrm>
            <a:off x="5486400" y="4857750"/>
            <a:ext cx="60960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a:xfrm>
            <a:off x="685800" y="1511424"/>
            <a:ext cx="8458200" cy="5301952"/>
          </a:xfrm>
        </p:spPr>
        <p:txBody>
          <a:bodyPr>
            <a:normAutofit lnSpcReduction="10000"/>
          </a:bodyPr>
          <a:lstStyle/>
          <a:p>
            <a:pPr>
              <a:lnSpc>
                <a:spcPct val="110000"/>
              </a:lnSpc>
            </a:pPr>
            <a:r>
              <a:rPr lang="en-US" altLang="en-US" sz="2800" b="0" dirty="0" smtClean="0"/>
              <a:t>Model: representation of a situation</a:t>
            </a:r>
          </a:p>
          <a:p>
            <a:pPr>
              <a:lnSpc>
                <a:spcPct val="110000"/>
              </a:lnSpc>
            </a:pPr>
            <a:r>
              <a:rPr lang="en-US" altLang="en-US" sz="2800" b="0" dirty="0" smtClean="0"/>
              <a:t>Models: physical, logical, scale, schematic or mathematical</a:t>
            </a:r>
          </a:p>
          <a:p>
            <a:pPr>
              <a:lnSpc>
                <a:spcPct val="110000"/>
              </a:lnSpc>
            </a:pPr>
            <a:r>
              <a:rPr lang="en-US" altLang="en-US" sz="2800" b="0" dirty="0" smtClean="0"/>
              <a:t>Models: variables (controllable or uncontrollable) and parameters</a:t>
            </a:r>
          </a:p>
          <a:p>
            <a:pPr>
              <a:lnSpc>
                <a:spcPct val="110000"/>
              </a:lnSpc>
            </a:pPr>
            <a:r>
              <a:rPr lang="en-US" altLang="en-US" sz="2800" b="0" dirty="0" smtClean="0"/>
              <a:t>Controllable variables </a:t>
            </a:r>
            <a:r>
              <a:rPr lang="en-US" altLang="en-US" sz="2800" b="0" dirty="0" smtClean="0">
                <a:sym typeface="Symbol" panose="05050102010706020507" pitchFamily="18" charset="2"/>
              </a:rPr>
              <a:t></a:t>
            </a:r>
            <a:r>
              <a:rPr lang="en-US" altLang="en-US" sz="2800" b="0" dirty="0" smtClean="0"/>
              <a:t> decision variables</a:t>
            </a:r>
          </a:p>
          <a:p>
            <a:pPr>
              <a:lnSpc>
                <a:spcPct val="110000"/>
              </a:lnSpc>
            </a:pPr>
            <a:r>
              <a:rPr lang="en-US" altLang="en-US" sz="2800" b="0" dirty="0" smtClean="0"/>
              <a:t>Models must be:</a:t>
            </a:r>
          </a:p>
          <a:p>
            <a:pPr lvl="1">
              <a:lnSpc>
                <a:spcPct val="90000"/>
              </a:lnSpc>
            </a:pPr>
            <a:r>
              <a:rPr lang="en-US" altLang="en-US" sz="2400" b="0" dirty="0" smtClean="0"/>
              <a:t>solvable	</a:t>
            </a:r>
          </a:p>
          <a:p>
            <a:pPr lvl="1">
              <a:lnSpc>
                <a:spcPct val="90000"/>
              </a:lnSpc>
            </a:pPr>
            <a:r>
              <a:rPr lang="en-US" altLang="en-US" sz="2400" b="0" dirty="0" smtClean="0"/>
              <a:t>realistic</a:t>
            </a:r>
          </a:p>
          <a:p>
            <a:pPr lvl="1">
              <a:lnSpc>
                <a:spcPct val="90000"/>
              </a:lnSpc>
            </a:pPr>
            <a:r>
              <a:rPr lang="en-US" altLang="en-US" sz="2400" b="0" dirty="0" smtClean="0"/>
              <a:t>easy to understand</a:t>
            </a:r>
          </a:p>
          <a:p>
            <a:pPr lvl="1">
              <a:lnSpc>
                <a:spcPct val="90000"/>
              </a:lnSpc>
            </a:pPr>
            <a:r>
              <a:rPr lang="en-US" altLang="en-US" sz="2400" b="0" dirty="0" smtClean="0"/>
              <a:t>easy to modify</a:t>
            </a:r>
          </a:p>
        </p:txBody>
      </p:sp>
      <p:sp>
        <p:nvSpPr>
          <p:cNvPr id="471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379CD9BC-0093-477E-8B7F-938183E830B4}" type="slidenum">
              <a:rPr lang="en-US" altLang="en-US" sz="1400" b="0"/>
              <a:pPr>
                <a:spcBef>
                  <a:spcPct val="0"/>
                </a:spcBef>
                <a:buClrTx/>
                <a:buFontTx/>
                <a:buNone/>
              </a:pPr>
              <a:t>30</a:t>
            </a:fld>
            <a:endParaRPr lang="en-US" altLang="en-US" sz="1400" b="0"/>
          </a:p>
        </p:txBody>
      </p:sp>
      <p:sp>
        <p:nvSpPr>
          <p:cNvPr id="46082" name="Rectangle 2"/>
          <p:cNvSpPr>
            <a:spLocks noGrp="1" noChangeArrowheads="1"/>
          </p:cNvSpPr>
          <p:nvPr>
            <p:ph type="title"/>
          </p:nvPr>
        </p:nvSpPr>
        <p:spPr>
          <a:xfrm>
            <a:off x="457200" y="260648"/>
            <a:ext cx="8229600" cy="1143000"/>
          </a:xfrm>
        </p:spPr>
        <p:txBody>
          <a:bodyPr/>
          <a:lstStyle/>
          <a:p>
            <a:pPr>
              <a:defRPr/>
            </a:pPr>
            <a:r>
              <a:rPr lang="en-US" sz="4000" dirty="0" smtClean="0"/>
              <a:t>Develop the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457200" y="1556792"/>
            <a:ext cx="8229600" cy="4389120"/>
          </a:xfrm>
        </p:spPr>
        <p:txBody>
          <a:bodyPr>
            <a:normAutofit fontScale="92500" lnSpcReduction="10000"/>
          </a:bodyPr>
          <a:lstStyle/>
          <a:p>
            <a:pPr>
              <a:lnSpc>
                <a:spcPct val="160000"/>
              </a:lnSpc>
            </a:pPr>
            <a:r>
              <a:rPr lang="en-US" altLang="en-US" sz="2800" b="0" dirty="0" smtClean="0"/>
              <a:t>Accurate data is </a:t>
            </a:r>
            <a:r>
              <a:rPr lang="en-US" altLang="en-US" sz="2800" u="sng" dirty="0" smtClean="0"/>
              <a:t>essential</a:t>
            </a:r>
            <a:r>
              <a:rPr lang="en-US" altLang="en-US" sz="2800" b="0" dirty="0" smtClean="0"/>
              <a:t> (</a:t>
            </a:r>
            <a:r>
              <a:rPr lang="en-US" altLang="en-US" sz="2800" b="0" dirty="0" smtClean="0">
                <a:solidFill>
                  <a:schemeClr val="tx2"/>
                </a:solidFill>
              </a:rPr>
              <a:t>GIGO</a:t>
            </a:r>
            <a:r>
              <a:rPr lang="en-US" altLang="en-US" sz="2800" b="0" dirty="0" smtClean="0"/>
              <a:t>)</a:t>
            </a:r>
          </a:p>
          <a:p>
            <a:pPr>
              <a:lnSpc>
                <a:spcPct val="160000"/>
              </a:lnSpc>
            </a:pPr>
            <a:r>
              <a:rPr lang="en-US" altLang="en-US" sz="2800" b="0" dirty="0" smtClean="0"/>
              <a:t>Data from:</a:t>
            </a:r>
          </a:p>
          <a:p>
            <a:pPr lvl="1">
              <a:lnSpc>
                <a:spcPct val="160000"/>
              </a:lnSpc>
              <a:buClr>
                <a:srgbClr val="FF3399"/>
              </a:buClr>
            </a:pPr>
            <a:r>
              <a:rPr lang="en-US" altLang="en-US" sz="2400" b="0" dirty="0" smtClean="0"/>
              <a:t>company reports</a:t>
            </a:r>
          </a:p>
          <a:p>
            <a:pPr lvl="1">
              <a:lnSpc>
                <a:spcPct val="160000"/>
              </a:lnSpc>
              <a:buClr>
                <a:srgbClr val="FF3399"/>
              </a:buClr>
            </a:pPr>
            <a:r>
              <a:rPr lang="en-US" altLang="en-US" sz="2400" b="0" dirty="0" smtClean="0"/>
              <a:t>company documents</a:t>
            </a:r>
          </a:p>
          <a:p>
            <a:pPr lvl="1">
              <a:lnSpc>
                <a:spcPct val="160000"/>
              </a:lnSpc>
              <a:buClr>
                <a:srgbClr val="FF3399"/>
              </a:buClr>
            </a:pPr>
            <a:r>
              <a:rPr lang="en-US" altLang="en-US" sz="2400" b="0" dirty="0" smtClean="0"/>
              <a:t>interviews</a:t>
            </a:r>
          </a:p>
          <a:p>
            <a:pPr lvl="1">
              <a:lnSpc>
                <a:spcPct val="160000"/>
              </a:lnSpc>
              <a:buClr>
                <a:srgbClr val="FF3399"/>
              </a:buClr>
            </a:pPr>
            <a:r>
              <a:rPr lang="en-US" altLang="en-US" sz="2400" b="0" dirty="0" smtClean="0"/>
              <a:t>on-site direct measurement</a:t>
            </a:r>
          </a:p>
          <a:p>
            <a:pPr lvl="1">
              <a:lnSpc>
                <a:spcPct val="160000"/>
              </a:lnSpc>
              <a:buClr>
                <a:srgbClr val="FF3399"/>
              </a:buClr>
            </a:pPr>
            <a:r>
              <a:rPr lang="en-US" altLang="en-US" sz="2400" b="0" dirty="0" smtClean="0"/>
              <a:t>statistical sampling</a:t>
            </a:r>
          </a:p>
          <a:p>
            <a:pPr>
              <a:lnSpc>
                <a:spcPct val="160000"/>
              </a:lnSpc>
              <a:buClr>
                <a:srgbClr val="FF3399"/>
              </a:buClr>
            </a:pPr>
            <a:endParaRPr lang="en-US" altLang="en-US" sz="2400" b="0" dirty="0" smtClean="0"/>
          </a:p>
        </p:txBody>
      </p:sp>
      <p:sp>
        <p:nvSpPr>
          <p:cNvPr id="481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78C65F90-7E07-4938-B89C-FD54AFFD28CB}" type="slidenum">
              <a:rPr lang="en-US" altLang="en-US" sz="1400" b="0"/>
              <a:pPr>
                <a:spcBef>
                  <a:spcPct val="0"/>
                </a:spcBef>
                <a:buClrTx/>
                <a:buFontTx/>
                <a:buNone/>
              </a:pPr>
              <a:t>31</a:t>
            </a:fld>
            <a:endParaRPr lang="en-US" altLang="en-US" sz="1400" b="0"/>
          </a:p>
        </p:txBody>
      </p:sp>
      <p:sp>
        <p:nvSpPr>
          <p:cNvPr id="47106" name="Rectangle 2"/>
          <p:cNvSpPr>
            <a:spLocks noGrp="1" noChangeArrowheads="1"/>
          </p:cNvSpPr>
          <p:nvPr>
            <p:ph type="title"/>
          </p:nvPr>
        </p:nvSpPr>
        <p:spPr>
          <a:xfrm>
            <a:off x="457200" y="332656"/>
            <a:ext cx="8229600" cy="1143000"/>
          </a:xfrm>
        </p:spPr>
        <p:txBody>
          <a:bodyPr/>
          <a:lstStyle/>
          <a:p>
            <a:pPr>
              <a:defRPr/>
            </a:pPr>
            <a:r>
              <a:rPr lang="en-US" sz="4000" dirty="0" smtClean="0"/>
              <a:t>Acquire Data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685800" y="1419944"/>
            <a:ext cx="7772400" cy="5105400"/>
          </a:xfrm>
        </p:spPr>
        <p:txBody>
          <a:bodyPr>
            <a:normAutofit lnSpcReduction="10000"/>
          </a:bodyPr>
          <a:lstStyle/>
          <a:p>
            <a:pPr>
              <a:lnSpc>
                <a:spcPct val="130000"/>
              </a:lnSpc>
            </a:pPr>
            <a:r>
              <a:rPr lang="en-US" altLang="en-US" sz="2800" b="0" dirty="0" smtClean="0"/>
              <a:t>Manipulate the model, find the “</a:t>
            </a:r>
            <a:r>
              <a:rPr lang="en-US" altLang="en-US" sz="2800" b="0" dirty="0" smtClean="0">
                <a:solidFill>
                  <a:schemeClr val="tx2"/>
                </a:solidFill>
              </a:rPr>
              <a:t>best</a:t>
            </a:r>
            <a:r>
              <a:rPr lang="en-US" altLang="en-US" sz="2800" b="0" dirty="0" smtClean="0"/>
              <a:t>” solution</a:t>
            </a:r>
          </a:p>
          <a:p>
            <a:pPr>
              <a:lnSpc>
                <a:spcPct val="130000"/>
              </a:lnSpc>
            </a:pPr>
            <a:r>
              <a:rPr lang="en-US" altLang="en-US" sz="2800" b="0" dirty="0" smtClean="0"/>
              <a:t>Solution:</a:t>
            </a:r>
            <a:r>
              <a:rPr lang="en-US" altLang="en-US" sz="2400" b="0" dirty="0" smtClean="0"/>
              <a:t> </a:t>
            </a:r>
          </a:p>
          <a:p>
            <a:pPr lvl="1">
              <a:lnSpc>
                <a:spcPct val="130000"/>
              </a:lnSpc>
            </a:pPr>
            <a:r>
              <a:rPr lang="en-US" altLang="en-US" sz="2400" b="0" dirty="0" smtClean="0"/>
              <a:t>practical </a:t>
            </a:r>
          </a:p>
          <a:p>
            <a:pPr lvl="1">
              <a:lnSpc>
                <a:spcPct val="130000"/>
              </a:lnSpc>
            </a:pPr>
            <a:r>
              <a:rPr lang="en-US" altLang="en-US" sz="2400" b="0" dirty="0" smtClean="0"/>
              <a:t>implementable</a:t>
            </a:r>
          </a:p>
          <a:p>
            <a:pPr>
              <a:lnSpc>
                <a:spcPct val="130000"/>
              </a:lnSpc>
            </a:pPr>
            <a:r>
              <a:rPr lang="en-US" altLang="en-US" sz="2800" b="0" dirty="0" smtClean="0"/>
              <a:t>Various methods:</a:t>
            </a:r>
          </a:p>
          <a:p>
            <a:pPr lvl="1">
              <a:lnSpc>
                <a:spcPct val="130000"/>
              </a:lnSpc>
            </a:pPr>
            <a:r>
              <a:rPr lang="en-US" altLang="en-US" sz="2400" b="0" dirty="0" smtClean="0"/>
              <a:t>solution of equation(s)</a:t>
            </a:r>
          </a:p>
          <a:p>
            <a:pPr lvl="1">
              <a:lnSpc>
                <a:spcPct val="130000"/>
              </a:lnSpc>
            </a:pPr>
            <a:r>
              <a:rPr lang="en-US" altLang="en-US" sz="2400" b="0" dirty="0" smtClean="0"/>
              <a:t>trial and error</a:t>
            </a:r>
          </a:p>
          <a:p>
            <a:pPr lvl="1">
              <a:lnSpc>
                <a:spcPct val="130000"/>
              </a:lnSpc>
            </a:pPr>
            <a:r>
              <a:rPr lang="en-US" altLang="en-US" sz="2400" b="0" dirty="0" smtClean="0"/>
              <a:t>complete enumeration</a:t>
            </a:r>
          </a:p>
          <a:p>
            <a:pPr lvl="1">
              <a:lnSpc>
                <a:spcPct val="130000"/>
              </a:lnSpc>
            </a:pPr>
            <a:r>
              <a:rPr lang="en-US" altLang="en-US" sz="2400" b="0" dirty="0" smtClean="0"/>
              <a:t>implementation of algorithm</a:t>
            </a:r>
          </a:p>
        </p:txBody>
      </p:sp>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4331608C-C7B4-4849-BB0B-D88BA3329868}" type="slidenum">
              <a:rPr lang="en-US" altLang="en-US" sz="1400" b="0"/>
              <a:pPr>
                <a:spcBef>
                  <a:spcPct val="0"/>
                </a:spcBef>
                <a:buClrTx/>
                <a:buFontTx/>
                <a:buNone/>
              </a:pPr>
              <a:t>32</a:t>
            </a:fld>
            <a:endParaRPr lang="en-US" altLang="en-US" sz="1400" b="0"/>
          </a:p>
        </p:txBody>
      </p:sp>
      <p:sp>
        <p:nvSpPr>
          <p:cNvPr id="48130" name="Rectangle 2"/>
          <p:cNvSpPr>
            <a:spLocks noGrp="1" noChangeArrowheads="1"/>
          </p:cNvSpPr>
          <p:nvPr>
            <p:ph type="title"/>
          </p:nvPr>
        </p:nvSpPr>
        <p:spPr>
          <a:xfrm>
            <a:off x="762000" y="269776"/>
            <a:ext cx="7772400" cy="1143000"/>
          </a:xfrm>
        </p:spPr>
        <p:txBody>
          <a:bodyPr/>
          <a:lstStyle/>
          <a:p>
            <a:pPr>
              <a:defRPr/>
            </a:pPr>
            <a:r>
              <a:rPr lang="en-US" sz="4000" dirty="0" smtClean="0"/>
              <a:t>Develop a Solution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a:xfrm>
            <a:off x="685800" y="1504528"/>
            <a:ext cx="7747000" cy="4876800"/>
          </a:xfrm>
        </p:spPr>
        <p:txBody>
          <a:bodyPr/>
          <a:lstStyle/>
          <a:p>
            <a:r>
              <a:rPr lang="en-US" altLang="en-US" sz="2800" b="0" dirty="0" smtClean="0"/>
              <a:t>Must test </a:t>
            </a:r>
            <a:r>
              <a:rPr lang="en-US" altLang="en-US" sz="2800" b="0" u="sng" dirty="0" smtClean="0"/>
              <a:t>both</a:t>
            </a:r>
          </a:p>
          <a:p>
            <a:pPr lvl="1"/>
            <a:r>
              <a:rPr lang="en-US" altLang="en-US" sz="2400" b="0" dirty="0" smtClean="0"/>
              <a:t> </a:t>
            </a:r>
            <a:r>
              <a:rPr lang="en-US" altLang="en-US" sz="2400" b="0" dirty="0" smtClean="0">
                <a:solidFill>
                  <a:schemeClr val="tx2"/>
                </a:solidFill>
              </a:rPr>
              <a:t>Input </a:t>
            </a:r>
            <a:r>
              <a:rPr lang="en-US" altLang="en-US" sz="2400" i="1" dirty="0" smtClean="0">
                <a:solidFill>
                  <a:schemeClr val="tx2"/>
                </a:solidFill>
              </a:rPr>
              <a:t>data</a:t>
            </a:r>
          </a:p>
          <a:p>
            <a:pPr lvl="1"/>
            <a:r>
              <a:rPr lang="en-US" altLang="en-US" sz="2400" i="1" dirty="0" smtClean="0">
                <a:solidFill>
                  <a:schemeClr val="tx2"/>
                </a:solidFill>
              </a:rPr>
              <a:t>Model</a:t>
            </a:r>
            <a:endParaRPr lang="en-US" altLang="en-US" sz="2400" dirty="0" smtClean="0">
              <a:solidFill>
                <a:schemeClr val="tx2"/>
              </a:solidFill>
            </a:endParaRPr>
          </a:p>
          <a:p>
            <a:r>
              <a:rPr lang="en-US" altLang="en-US" sz="2800" b="0" dirty="0" smtClean="0"/>
              <a:t>Determine:</a:t>
            </a:r>
          </a:p>
          <a:p>
            <a:pPr lvl="1"/>
            <a:r>
              <a:rPr lang="en-US" altLang="en-US" sz="2400" b="0" dirty="0" smtClean="0"/>
              <a:t>Accuracy</a:t>
            </a:r>
          </a:p>
          <a:p>
            <a:pPr lvl="1"/>
            <a:r>
              <a:rPr lang="en-US" altLang="en-US" sz="2400" b="0" dirty="0" smtClean="0"/>
              <a:t>Completeness of input data</a:t>
            </a:r>
          </a:p>
          <a:p>
            <a:pPr lvl="2"/>
            <a:r>
              <a:rPr lang="en-US" altLang="en-US" sz="2200" b="0" dirty="0" smtClean="0"/>
              <a:t>collect data from a different sources and compare</a:t>
            </a:r>
          </a:p>
          <a:p>
            <a:r>
              <a:rPr lang="en-US" altLang="en-US" sz="2800" b="0" dirty="0" smtClean="0"/>
              <a:t>Check results for consistency</a:t>
            </a:r>
            <a:endParaRPr lang="en-US" altLang="en-US" sz="2800" dirty="0" smtClean="0"/>
          </a:p>
          <a:p>
            <a:pPr lvl="1"/>
            <a:r>
              <a:rPr lang="en-US" altLang="en-US" sz="2400" b="0" dirty="0" smtClean="0"/>
              <a:t>Do they make sense?</a:t>
            </a:r>
          </a:p>
          <a:p>
            <a:r>
              <a:rPr lang="en-US" altLang="en-US" sz="2800" b="0" dirty="0" smtClean="0"/>
              <a:t>Test before analysis!</a:t>
            </a:r>
          </a:p>
          <a:p>
            <a:pPr lvl="1"/>
            <a:endParaRPr lang="en-US" altLang="en-US" sz="2400" dirty="0" smtClean="0"/>
          </a:p>
        </p:txBody>
      </p:sp>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321AE460-573E-47AA-906D-B520B212CDBC}" type="slidenum">
              <a:rPr lang="en-US" altLang="en-US" sz="1400" b="0"/>
              <a:pPr>
                <a:spcBef>
                  <a:spcPct val="0"/>
                </a:spcBef>
                <a:buClrTx/>
                <a:buFontTx/>
                <a:buNone/>
              </a:pPr>
              <a:t>33</a:t>
            </a:fld>
            <a:endParaRPr lang="en-US" altLang="en-US" sz="1400" b="0"/>
          </a:p>
        </p:txBody>
      </p:sp>
      <p:sp>
        <p:nvSpPr>
          <p:cNvPr id="49154" name="Rectangle 2"/>
          <p:cNvSpPr>
            <a:spLocks noGrp="1" noChangeArrowheads="1"/>
          </p:cNvSpPr>
          <p:nvPr>
            <p:ph type="title"/>
          </p:nvPr>
        </p:nvSpPr>
        <p:spPr>
          <a:xfrm>
            <a:off x="762000" y="197768"/>
            <a:ext cx="7772400" cy="1143000"/>
          </a:xfrm>
        </p:spPr>
        <p:txBody>
          <a:bodyPr/>
          <a:lstStyle/>
          <a:p>
            <a:pPr>
              <a:defRPr/>
            </a:pPr>
            <a:r>
              <a:rPr lang="en-US" sz="4000" dirty="0" smtClean="0"/>
              <a:t>Test the Solution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685800" y="1504528"/>
            <a:ext cx="7772400" cy="4876800"/>
          </a:xfrm>
        </p:spPr>
        <p:txBody>
          <a:bodyPr/>
          <a:lstStyle/>
          <a:p>
            <a:pPr>
              <a:lnSpc>
                <a:spcPct val="130000"/>
              </a:lnSpc>
            </a:pPr>
            <a:r>
              <a:rPr lang="en-US" altLang="en-US" sz="2800" b="0" dirty="0" smtClean="0"/>
              <a:t>Understand the actions implied by the solution</a:t>
            </a:r>
          </a:p>
          <a:p>
            <a:pPr>
              <a:lnSpc>
                <a:spcPct val="130000"/>
              </a:lnSpc>
            </a:pPr>
            <a:r>
              <a:rPr lang="en-US" altLang="en-US" sz="2800" b="0" dirty="0" smtClean="0"/>
              <a:t>Determine the implications of the action</a:t>
            </a:r>
          </a:p>
          <a:p>
            <a:pPr>
              <a:lnSpc>
                <a:spcPct val="130000"/>
              </a:lnSpc>
            </a:pPr>
            <a:r>
              <a:rPr lang="en-US" altLang="en-US" sz="2800" b="0" dirty="0" smtClean="0"/>
              <a:t>Conduct sensitivity analysis - change input value or model parameter and see what happens</a:t>
            </a:r>
          </a:p>
          <a:p>
            <a:pPr lvl="1">
              <a:lnSpc>
                <a:spcPct val="130000"/>
              </a:lnSpc>
              <a:buClr>
                <a:srgbClr val="FF3399"/>
              </a:buClr>
            </a:pPr>
            <a:r>
              <a:rPr lang="en-US" altLang="en-US" sz="2400" dirty="0" smtClean="0">
                <a:solidFill>
                  <a:schemeClr val="tx2"/>
                </a:solidFill>
              </a:rPr>
              <a:t>Use sensitivity analysis</a:t>
            </a:r>
            <a:r>
              <a:rPr lang="en-US" altLang="en-US" sz="2400" b="0" dirty="0" smtClean="0"/>
              <a:t> to help </a:t>
            </a:r>
            <a:r>
              <a:rPr lang="en-US" altLang="en-US" sz="2400" b="0" u="sng" dirty="0" smtClean="0"/>
              <a:t>gain understanding</a:t>
            </a:r>
            <a:r>
              <a:rPr lang="en-US" altLang="en-US" sz="2400" b="0" dirty="0" smtClean="0"/>
              <a:t> of problem (as well as for answers)</a:t>
            </a:r>
          </a:p>
          <a:p>
            <a:pPr>
              <a:lnSpc>
                <a:spcPct val="130000"/>
              </a:lnSpc>
            </a:pPr>
            <a:endParaRPr lang="en-US" altLang="en-US" sz="2800" b="0" dirty="0" smtClean="0"/>
          </a:p>
        </p:txBody>
      </p:sp>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671B71D6-07D8-4854-AB72-73C80AF21DCB}" type="slidenum">
              <a:rPr lang="en-US" altLang="en-US" sz="1400" b="0"/>
              <a:pPr>
                <a:spcBef>
                  <a:spcPct val="0"/>
                </a:spcBef>
                <a:buClrTx/>
                <a:buFontTx/>
                <a:buNone/>
              </a:pPr>
              <a:t>34</a:t>
            </a:fld>
            <a:endParaRPr lang="en-US" altLang="en-US" sz="1400" b="0"/>
          </a:p>
        </p:txBody>
      </p:sp>
      <p:sp>
        <p:nvSpPr>
          <p:cNvPr id="50178" name="Rectangle 2"/>
          <p:cNvSpPr>
            <a:spLocks noGrp="1" noChangeArrowheads="1"/>
          </p:cNvSpPr>
          <p:nvPr>
            <p:ph type="title"/>
          </p:nvPr>
        </p:nvSpPr>
        <p:spPr>
          <a:xfrm>
            <a:off x="762000" y="197768"/>
            <a:ext cx="7772400" cy="1143000"/>
          </a:xfrm>
        </p:spPr>
        <p:txBody>
          <a:bodyPr/>
          <a:lstStyle/>
          <a:p>
            <a:pPr>
              <a:defRPr/>
            </a:pPr>
            <a:r>
              <a:rPr lang="en-US" sz="4000" dirty="0" smtClean="0"/>
              <a:t>Analyze the Results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idx="1"/>
          </p:nvPr>
        </p:nvSpPr>
        <p:spPr>
          <a:xfrm>
            <a:off x="685800" y="1474440"/>
            <a:ext cx="7772400" cy="4114800"/>
          </a:xfrm>
        </p:spPr>
        <p:txBody>
          <a:bodyPr/>
          <a:lstStyle/>
          <a:p>
            <a:r>
              <a:rPr lang="en-US" altLang="en-US" b="0" dirty="0" smtClean="0"/>
              <a:t>Incorporate the solution into the company</a:t>
            </a:r>
          </a:p>
          <a:p>
            <a:r>
              <a:rPr lang="en-US" altLang="en-US" b="0" dirty="0" smtClean="0"/>
              <a:t>Monitor the results</a:t>
            </a:r>
          </a:p>
          <a:p>
            <a:r>
              <a:rPr lang="en-US" altLang="en-US" b="0" dirty="0" smtClean="0"/>
              <a:t>Use the results of the model and sensitivity analysis to help you sell the solution to management</a:t>
            </a:r>
          </a:p>
          <a:p>
            <a:endParaRPr lang="en-US" altLang="en-US" dirty="0" smtClean="0"/>
          </a:p>
        </p:txBody>
      </p:sp>
      <p:sp>
        <p:nvSpPr>
          <p:cNvPr id="522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B649204A-BDB2-414E-86DE-839C86E144C0}" type="slidenum">
              <a:rPr lang="en-US" altLang="en-US" sz="1400" b="0"/>
              <a:pPr>
                <a:spcBef>
                  <a:spcPct val="0"/>
                </a:spcBef>
                <a:buClrTx/>
                <a:buFontTx/>
                <a:buNone/>
              </a:pPr>
              <a:t>35</a:t>
            </a:fld>
            <a:endParaRPr lang="en-US" altLang="en-US" sz="1400" b="0"/>
          </a:p>
        </p:txBody>
      </p:sp>
      <p:sp>
        <p:nvSpPr>
          <p:cNvPr id="51202" name="Rectangle 2"/>
          <p:cNvSpPr>
            <a:spLocks noGrp="1" noChangeArrowheads="1"/>
          </p:cNvSpPr>
          <p:nvPr>
            <p:ph type="title"/>
          </p:nvPr>
        </p:nvSpPr>
        <p:spPr>
          <a:xfrm>
            <a:off x="762000" y="269776"/>
            <a:ext cx="7772400" cy="1143000"/>
          </a:xfrm>
        </p:spPr>
        <p:txBody>
          <a:bodyPr/>
          <a:lstStyle/>
          <a:p>
            <a:pPr>
              <a:defRPr/>
            </a:pPr>
            <a:r>
              <a:rPr lang="en-US" sz="4000" dirty="0" smtClean="0"/>
              <a:t>Implement the Results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8245BD85-5F03-471F-B64F-1130DAC71A8C}" type="slidenum">
              <a:rPr lang="en-US" altLang="en-US" sz="1400" b="0"/>
              <a:pPr>
                <a:spcBef>
                  <a:spcPct val="0"/>
                </a:spcBef>
                <a:buClrTx/>
                <a:buFontTx/>
                <a:buNone/>
              </a:pPr>
              <a:t>36</a:t>
            </a:fld>
            <a:endParaRPr lang="en-US" altLang="en-US" sz="1400" b="0"/>
          </a:p>
        </p:txBody>
      </p:sp>
      <p:sp>
        <p:nvSpPr>
          <p:cNvPr id="160770" name="Rectangle 2"/>
          <p:cNvSpPr>
            <a:spLocks noGrp="1" noChangeArrowheads="1"/>
          </p:cNvSpPr>
          <p:nvPr>
            <p:ph type="title"/>
          </p:nvPr>
        </p:nvSpPr>
        <p:spPr>
          <a:xfrm>
            <a:off x="1441450" y="327943"/>
            <a:ext cx="6384925" cy="1012825"/>
          </a:xfrm>
          <a:effectLst>
            <a:outerShdw dist="17961" dir="13500000" algn="ctr" rotWithShape="0">
              <a:schemeClr val="tx1"/>
            </a:outerShdw>
          </a:effectLst>
        </p:spPr>
        <p:txBody>
          <a:bodyPr lIns="90488" tIns="44450" rIns="90488" bIns="44450"/>
          <a:lstStyle/>
          <a:p>
            <a:pPr>
              <a:defRPr/>
            </a:pPr>
            <a:r>
              <a:rPr lang="en-US" smtClean="0"/>
              <a:t>Approach II</a:t>
            </a:r>
            <a:endParaRPr lang="en-US" altLang="en-US" smtClean="0"/>
          </a:p>
        </p:txBody>
      </p:sp>
      <p:sp>
        <p:nvSpPr>
          <p:cNvPr id="53252" name="Rectangle 3"/>
          <p:cNvSpPr>
            <a:spLocks noChangeArrowheads="1"/>
          </p:cNvSpPr>
          <p:nvPr/>
        </p:nvSpPr>
        <p:spPr bwMode="auto">
          <a:xfrm>
            <a:off x="1358900" y="1397000"/>
            <a:ext cx="3416300" cy="673100"/>
          </a:xfrm>
          <a:prstGeom prst="rect">
            <a:avLst/>
          </a:prstGeom>
          <a:solidFill>
            <a:srgbClr val="3366FF"/>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3253" name="Rectangle 4"/>
          <p:cNvSpPr>
            <a:spLocks noChangeArrowheads="1"/>
          </p:cNvSpPr>
          <p:nvPr/>
        </p:nvSpPr>
        <p:spPr bwMode="auto">
          <a:xfrm>
            <a:off x="2120900" y="2235200"/>
            <a:ext cx="3416300" cy="673100"/>
          </a:xfrm>
          <a:prstGeom prst="rect">
            <a:avLst/>
          </a:prstGeom>
          <a:solidFill>
            <a:srgbClr val="3366FF"/>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3254" name="Rectangle 5"/>
          <p:cNvSpPr>
            <a:spLocks noChangeArrowheads="1"/>
          </p:cNvSpPr>
          <p:nvPr/>
        </p:nvSpPr>
        <p:spPr bwMode="auto">
          <a:xfrm>
            <a:off x="2959100" y="3073400"/>
            <a:ext cx="3416300" cy="673100"/>
          </a:xfrm>
          <a:prstGeom prst="rect">
            <a:avLst/>
          </a:prstGeom>
          <a:solidFill>
            <a:srgbClr val="3366FF"/>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3255" name="Rectangle 6"/>
          <p:cNvSpPr>
            <a:spLocks noChangeArrowheads="1"/>
          </p:cNvSpPr>
          <p:nvPr/>
        </p:nvSpPr>
        <p:spPr bwMode="auto">
          <a:xfrm>
            <a:off x="3721100" y="3911600"/>
            <a:ext cx="3416300" cy="673100"/>
          </a:xfrm>
          <a:prstGeom prst="rect">
            <a:avLst/>
          </a:prstGeom>
          <a:solidFill>
            <a:srgbClr val="3366FF"/>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3256" name="Rectangle 7"/>
          <p:cNvSpPr>
            <a:spLocks noChangeArrowheads="1"/>
          </p:cNvSpPr>
          <p:nvPr/>
        </p:nvSpPr>
        <p:spPr bwMode="auto">
          <a:xfrm>
            <a:off x="4406900" y="4826000"/>
            <a:ext cx="3416300" cy="673100"/>
          </a:xfrm>
          <a:prstGeom prst="rect">
            <a:avLst/>
          </a:prstGeom>
          <a:solidFill>
            <a:srgbClr val="3366FF"/>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3257" name="Rectangle 8"/>
          <p:cNvSpPr>
            <a:spLocks noChangeArrowheads="1"/>
          </p:cNvSpPr>
          <p:nvPr/>
        </p:nvSpPr>
        <p:spPr bwMode="auto">
          <a:xfrm>
            <a:off x="5321300" y="5740400"/>
            <a:ext cx="3416300" cy="673100"/>
          </a:xfrm>
          <a:prstGeom prst="rect">
            <a:avLst/>
          </a:prstGeom>
          <a:solidFill>
            <a:srgbClr val="3366FF"/>
          </a:solidFill>
          <a:ln w="12700">
            <a:solidFill>
              <a:schemeClr val="tx1"/>
            </a:solidFill>
            <a:miter lim="800000"/>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160777" name="Rectangle 9"/>
          <p:cNvSpPr>
            <a:spLocks noChangeArrowheads="1"/>
          </p:cNvSpPr>
          <p:nvPr/>
        </p:nvSpPr>
        <p:spPr bwMode="auto">
          <a:xfrm>
            <a:off x="1746250" y="1295400"/>
            <a:ext cx="2727325" cy="819150"/>
          </a:xfrm>
          <a:prstGeom prst="rect">
            <a:avLst/>
          </a:prstGeom>
          <a:noFill/>
          <a:ln w="12700">
            <a:noFill/>
            <a:miter lim="800000"/>
            <a:headEnd/>
            <a:tailEnd/>
          </a:ln>
          <a:effectLst/>
        </p:spPr>
        <p:txBody>
          <a:bodyPr wrap="none" lIns="90488" tIns="44450" rIns="90488" bIns="44450">
            <a:spAutoFit/>
          </a:bodyPr>
          <a:lstStyle/>
          <a:p>
            <a:pPr algn="ctr">
              <a:defRPr/>
            </a:pPr>
            <a:r>
              <a:rPr lang="en-US" altLang="en-US">
                <a:solidFill>
                  <a:srgbClr val="FFFF00"/>
                </a:solidFill>
                <a:effectLst>
                  <a:outerShdw blurRad="38100" dist="38100" dir="2700000" algn="tl">
                    <a:srgbClr val="000000"/>
                  </a:outerShdw>
                </a:effectLst>
              </a:rPr>
              <a:t>Recognize need for </a:t>
            </a:r>
          </a:p>
          <a:p>
            <a:pPr algn="ctr">
              <a:defRPr/>
            </a:pPr>
            <a:r>
              <a:rPr lang="en-US" altLang="en-US">
                <a:solidFill>
                  <a:srgbClr val="FFFF00"/>
                </a:solidFill>
                <a:effectLst>
                  <a:outerShdw blurRad="38100" dist="38100" dir="2700000" algn="tl">
                    <a:srgbClr val="000000"/>
                  </a:outerShdw>
                </a:effectLst>
              </a:rPr>
              <a:t>a decision</a:t>
            </a:r>
            <a:endParaRPr lang="en-US" altLang="en-US" sz="2000">
              <a:solidFill>
                <a:srgbClr val="FFFF00"/>
              </a:solidFill>
              <a:effectLst>
                <a:outerShdw blurRad="38100" dist="38100" dir="2700000" algn="tl">
                  <a:srgbClr val="000000"/>
                </a:outerShdw>
              </a:effectLst>
            </a:endParaRPr>
          </a:p>
        </p:txBody>
      </p:sp>
      <p:sp>
        <p:nvSpPr>
          <p:cNvPr id="160778" name="Rectangle 10"/>
          <p:cNvSpPr>
            <a:spLocks noChangeArrowheads="1"/>
          </p:cNvSpPr>
          <p:nvPr/>
        </p:nvSpPr>
        <p:spPr bwMode="auto">
          <a:xfrm>
            <a:off x="2133600" y="2349500"/>
            <a:ext cx="3429000" cy="454025"/>
          </a:xfrm>
          <a:prstGeom prst="rect">
            <a:avLst/>
          </a:prstGeom>
          <a:solidFill>
            <a:srgbClr val="3366FF"/>
          </a:solidFill>
          <a:ln w="12700">
            <a:noFill/>
            <a:miter lim="800000"/>
            <a:headEnd/>
            <a:tailEnd/>
          </a:ln>
          <a:effectLst/>
        </p:spPr>
        <p:txBody>
          <a:bodyPr lIns="90488" tIns="44450" rIns="90488" bIns="44450">
            <a:spAutoFit/>
          </a:bodyPr>
          <a:lstStyle/>
          <a:p>
            <a:pPr algn="ctr">
              <a:defRPr/>
            </a:pPr>
            <a:r>
              <a:rPr lang="en-US" altLang="en-US">
                <a:solidFill>
                  <a:srgbClr val="FFFF00"/>
                </a:solidFill>
                <a:effectLst>
                  <a:outerShdw blurRad="38100" dist="38100" dir="2700000" algn="tl">
                    <a:srgbClr val="000000"/>
                  </a:outerShdw>
                </a:effectLst>
              </a:rPr>
              <a:t>Frame the problem</a:t>
            </a:r>
          </a:p>
        </p:txBody>
      </p:sp>
      <p:sp>
        <p:nvSpPr>
          <p:cNvPr id="160779" name="Rectangle 11"/>
          <p:cNvSpPr>
            <a:spLocks noChangeArrowheads="1"/>
          </p:cNvSpPr>
          <p:nvPr/>
        </p:nvSpPr>
        <p:spPr bwMode="auto">
          <a:xfrm>
            <a:off x="2971800" y="3098800"/>
            <a:ext cx="3352800" cy="600075"/>
          </a:xfrm>
          <a:prstGeom prst="rect">
            <a:avLst/>
          </a:prstGeom>
          <a:solidFill>
            <a:srgbClr val="3366FF"/>
          </a:solidFill>
          <a:ln w="12700">
            <a:noFill/>
            <a:miter lim="800000"/>
            <a:headEnd/>
            <a:tailEnd/>
          </a:ln>
          <a:effectLst/>
        </p:spPr>
        <p:txBody>
          <a:bodyPr lIns="90488" tIns="44450" rIns="90488" bIns="44450">
            <a:spAutoFit/>
          </a:bodyPr>
          <a:lstStyle/>
          <a:p>
            <a:pPr algn="ctr">
              <a:lnSpc>
                <a:spcPct val="70000"/>
              </a:lnSpc>
              <a:defRPr/>
            </a:pPr>
            <a:r>
              <a:rPr lang="en-US" altLang="en-US">
                <a:solidFill>
                  <a:srgbClr val="FFFF00"/>
                </a:solidFill>
                <a:effectLst>
                  <a:outerShdw blurRad="38100" dist="38100" dir="2700000" algn="tl">
                    <a:srgbClr val="000000"/>
                  </a:outerShdw>
                </a:effectLst>
              </a:rPr>
              <a:t>Generate &amp; assess alternatives</a:t>
            </a:r>
            <a:endParaRPr lang="en-US" altLang="en-US" sz="2000">
              <a:solidFill>
                <a:srgbClr val="FFFF00"/>
              </a:solidFill>
              <a:effectLst>
                <a:outerShdw blurRad="38100" dist="38100" dir="2700000" algn="tl">
                  <a:srgbClr val="000000"/>
                </a:outerShdw>
              </a:effectLst>
            </a:endParaRPr>
          </a:p>
        </p:txBody>
      </p:sp>
      <p:sp>
        <p:nvSpPr>
          <p:cNvPr id="160780" name="Rectangle 12"/>
          <p:cNvSpPr>
            <a:spLocks noChangeArrowheads="1"/>
          </p:cNvSpPr>
          <p:nvPr/>
        </p:nvSpPr>
        <p:spPr bwMode="auto">
          <a:xfrm>
            <a:off x="3733800" y="3937000"/>
            <a:ext cx="3276600" cy="600075"/>
          </a:xfrm>
          <a:prstGeom prst="rect">
            <a:avLst/>
          </a:prstGeom>
          <a:solidFill>
            <a:srgbClr val="3366FF"/>
          </a:solidFill>
          <a:ln w="12700">
            <a:noFill/>
            <a:miter lim="800000"/>
            <a:headEnd/>
            <a:tailEnd/>
          </a:ln>
          <a:effectLst/>
        </p:spPr>
        <p:txBody>
          <a:bodyPr lIns="90488" tIns="44450" rIns="90488" bIns="44450">
            <a:spAutoFit/>
          </a:bodyPr>
          <a:lstStyle/>
          <a:p>
            <a:pPr algn="ctr">
              <a:lnSpc>
                <a:spcPct val="70000"/>
              </a:lnSpc>
              <a:defRPr/>
            </a:pPr>
            <a:r>
              <a:rPr lang="en-US" altLang="en-US">
                <a:solidFill>
                  <a:srgbClr val="FFFF00"/>
                </a:solidFill>
                <a:effectLst>
                  <a:outerShdw blurRad="38100" dist="38100" dir="2700000" algn="tl">
                    <a:srgbClr val="000000"/>
                  </a:outerShdw>
                </a:effectLst>
              </a:rPr>
              <a:t>Choose among alternatives</a:t>
            </a:r>
            <a:endParaRPr lang="en-US" altLang="en-US" sz="2000">
              <a:solidFill>
                <a:srgbClr val="FFFF00"/>
              </a:solidFill>
              <a:effectLst>
                <a:outerShdw blurRad="38100" dist="38100" dir="2700000" algn="tl">
                  <a:srgbClr val="000000"/>
                </a:outerShdw>
              </a:effectLst>
            </a:endParaRPr>
          </a:p>
        </p:txBody>
      </p:sp>
      <p:sp>
        <p:nvSpPr>
          <p:cNvPr id="160781" name="Rectangle 13"/>
          <p:cNvSpPr>
            <a:spLocks noChangeArrowheads="1"/>
          </p:cNvSpPr>
          <p:nvPr/>
        </p:nvSpPr>
        <p:spPr bwMode="auto">
          <a:xfrm>
            <a:off x="4572000" y="4883150"/>
            <a:ext cx="3200400" cy="527050"/>
          </a:xfrm>
          <a:prstGeom prst="rect">
            <a:avLst/>
          </a:prstGeom>
          <a:solidFill>
            <a:srgbClr val="3366FF"/>
          </a:solidFill>
          <a:ln w="12700">
            <a:noFill/>
            <a:miter lim="800000"/>
            <a:headEnd/>
            <a:tailEnd/>
          </a:ln>
          <a:effectLst/>
        </p:spPr>
        <p:txBody>
          <a:bodyPr lIns="90488" tIns="44450" rIns="90488" bIns="44450">
            <a:spAutoFit/>
          </a:bodyPr>
          <a:lstStyle/>
          <a:p>
            <a:pPr algn="ctr">
              <a:lnSpc>
                <a:spcPct val="60000"/>
              </a:lnSpc>
              <a:defRPr/>
            </a:pPr>
            <a:r>
              <a:rPr lang="en-US" altLang="en-US">
                <a:solidFill>
                  <a:srgbClr val="FFFF00"/>
                </a:solidFill>
                <a:effectLst>
                  <a:outerShdw blurRad="38100" dist="38100" dir="2700000" algn="tl">
                    <a:srgbClr val="000000"/>
                  </a:outerShdw>
                </a:effectLst>
              </a:rPr>
              <a:t>Implement chosen</a:t>
            </a:r>
          </a:p>
          <a:p>
            <a:pPr algn="ctr">
              <a:lnSpc>
                <a:spcPct val="60000"/>
              </a:lnSpc>
              <a:defRPr/>
            </a:pPr>
            <a:r>
              <a:rPr lang="en-US" altLang="en-US">
                <a:solidFill>
                  <a:srgbClr val="FFFF00"/>
                </a:solidFill>
                <a:effectLst>
                  <a:outerShdw blurRad="38100" dist="38100" dir="2700000" algn="tl">
                    <a:srgbClr val="000000"/>
                  </a:outerShdw>
                </a:effectLst>
              </a:rPr>
              <a:t>alternative</a:t>
            </a:r>
            <a:endParaRPr lang="en-US" altLang="en-US" sz="2000">
              <a:solidFill>
                <a:srgbClr val="FFFF00"/>
              </a:solidFill>
              <a:effectLst>
                <a:outerShdw blurRad="38100" dist="38100" dir="2700000" algn="tl">
                  <a:srgbClr val="000000"/>
                </a:outerShdw>
              </a:effectLst>
            </a:endParaRPr>
          </a:p>
        </p:txBody>
      </p:sp>
      <p:sp>
        <p:nvSpPr>
          <p:cNvPr id="160782" name="Rectangle 14"/>
          <p:cNvSpPr>
            <a:spLocks noChangeArrowheads="1"/>
          </p:cNvSpPr>
          <p:nvPr/>
        </p:nvSpPr>
        <p:spPr bwMode="auto">
          <a:xfrm>
            <a:off x="5334000" y="5765800"/>
            <a:ext cx="3352800" cy="454025"/>
          </a:xfrm>
          <a:prstGeom prst="rect">
            <a:avLst/>
          </a:prstGeom>
          <a:solidFill>
            <a:srgbClr val="3366FF"/>
          </a:solidFill>
          <a:ln w="12700">
            <a:noFill/>
            <a:miter lim="800000"/>
            <a:headEnd/>
            <a:tailEnd/>
          </a:ln>
          <a:effectLst/>
        </p:spPr>
        <p:txBody>
          <a:bodyPr lIns="90488" tIns="44450" rIns="90488" bIns="44450">
            <a:spAutoFit/>
          </a:bodyPr>
          <a:lstStyle/>
          <a:p>
            <a:pPr algn="ctr">
              <a:defRPr/>
            </a:pPr>
            <a:r>
              <a:rPr lang="en-US" altLang="en-US">
                <a:solidFill>
                  <a:srgbClr val="FFFF00"/>
                </a:solidFill>
                <a:effectLst>
                  <a:outerShdw blurRad="38100" dist="38100" dir="2700000" algn="tl">
                    <a:srgbClr val="000000"/>
                  </a:outerShdw>
                </a:effectLst>
              </a:rPr>
              <a:t>Learn from feedback</a:t>
            </a:r>
          </a:p>
        </p:txBody>
      </p:sp>
      <p:grpSp>
        <p:nvGrpSpPr>
          <p:cNvPr id="53264" name="Group 15"/>
          <p:cNvGrpSpPr>
            <a:grpSpLocks/>
          </p:cNvGrpSpPr>
          <p:nvPr/>
        </p:nvGrpSpPr>
        <p:grpSpPr bwMode="auto">
          <a:xfrm>
            <a:off x="3181350" y="3779838"/>
            <a:ext cx="508000" cy="430212"/>
            <a:chOff x="2112" y="2273"/>
            <a:chExt cx="320" cy="271"/>
          </a:xfrm>
        </p:grpSpPr>
        <p:sp>
          <p:nvSpPr>
            <p:cNvPr id="53279" name="Line 16"/>
            <p:cNvSpPr>
              <a:spLocks noChangeShapeType="1"/>
            </p:cNvSpPr>
            <p:nvPr/>
          </p:nvSpPr>
          <p:spPr bwMode="auto">
            <a:xfrm>
              <a:off x="2112" y="2273"/>
              <a:ext cx="0" cy="255"/>
            </a:xfrm>
            <a:prstGeom prst="line">
              <a:avLst/>
            </a:prstGeom>
            <a:noFill/>
            <a:ln w="25400">
              <a:solidFill>
                <a:srgbClr val="081D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0" name="Line 17"/>
            <p:cNvSpPr>
              <a:spLocks noChangeShapeType="1"/>
            </p:cNvSpPr>
            <p:nvPr/>
          </p:nvSpPr>
          <p:spPr bwMode="auto">
            <a:xfrm>
              <a:off x="2129" y="2544"/>
              <a:ext cx="303" cy="0"/>
            </a:xfrm>
            <a:prstGeom prst="line">
              <a:avLst/>
            </a:prstGeom>
            <a:noFill/>
            <a:ln w="25400">
              <a:solidFill>
                <a:srgbClr val="081D5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65" name="Group 18"/>
          <p:cNvGrpSpPr>
            <a:grpSpLocks/>
          </p:cNvGrpSpPr>
          <p:nvPr/>
        </p:nvGrpSpPr>
        <p:grpSpPr bwMode="auto">
          <a:xfrm>
            <a:off x="2419350" y="2941638"/>
            <a:ext cx="508000" cy="430212"/>
            <a:chOff x="1632" y="1745"/>
            <a:chExt cx="320" cy="271"/>
          </a:xfrm>
        </p:grpSpPr>
        <p:sp>
          <p:nvSpPr>
            <p:cNvPr id="53277" name="Line 19"/>
            <p:cNvSpPr>
              <a:spLocks noChangeShapeType="1"/>
            </p:cNvSpPr>
            <p:nvPr/>
          </p:nvSpPr>
          <p:spPr bwMode="auto">
            <a:xfrm>
              <a:off x="1632" y="1745"/>
              <a:ext cx="0" cy="255"/>
            </a:xfrm>
            <a:prstGeom prst="line">
              <a:avLst/>
            </a:prstGeom>
            <a:noFill/>
            <a:ln w="25400">
              <a:solidFill>
                <a:srgbClr val="081D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8" name="Line 20"/>
            <p:cNvSpPr>
              <a:spLocks noChangeShapeType="1"/>
            </p:cNvSpPr>
            <p:nvPr/>
          </p:nvSpPr>
          <p:spPr bwMode="auto">
            <a:xfrm>
              <a:off x="1649" y="2016"/>
              <a:ext cx="303" cy="0"/>
            </a:xfrm>
            <a:prstGeom prst="line">
              <a:avLst/>
            </a:prstGeom>
            <a:noFill/>
            <a:ln w="25400">
              <a:solidFill>
                <a:srgbClr val="081D5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66" name="Group 21"/>
          <p:cNvGrpSpPr>
            <a:grpSpLocks/>
          </p:cNvGrpSpPr>
          <p:nvPr/>
        </p:nvGrpSpPr>
        <p:grpSpPr bwMode="auto">
          <a:xfrm>
            <a:off x="1657350" y="2103438"/>
            <a:ext cx="508000" cy="430212"/>
            <a:chOff x="1152" y="1217"/>
            <a:chExt cx="320" cy="271"/>
          </a:xfrm>
        </p:grpSpPr>
        <p:sp>
          <p:nvSpPr>
            <p:cNvPr id="53275" name="Line 22"/>
            <p:cNvSpPr>
              <a:spLocks noChangeShapeType="1"/>
            </p:cNvSpPr>
            <p:nvPr/>
          </p:nvSpPr>
          <p:spPr bwMode="auto">
            <a:xfrm>
              <a:off x="1152" y="1217"/>
              <a:ext cx="0" cy="255"/>
            </a:xfrm>
            <a:prstGeom prst="line">
              <a:avLst/>
            </a:prstGeom>
            <a:noFill/>
            <a:ln w="25400">
              <a:solidFill>
                <a:srgbClr val="081D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6" name="Line 23"/>
            <p:cNvSpPr>
              <a:spLocks noChangeShapeType="1"/>
            </p:cNvSpPr>
            <p:nvPr/>
          </p:nvSpPr>
          <p:spPr bwMode="auto">
            <a:xfrm>
              <a:off x="1169" y="1488"/>
              <a:ext cx="303" cy="0"/>
            </a:xfrm>
            <a:prstGeom prst="line">
              <a:avLst/>
            </a:prstGeom>
            <a:noFill/>
            <a:ln w="25400">
              <a:solidFill>
                <a:srgbClr val="081D5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67" name="Group 24"/>
          <p:cNvGrpSpPr>
            <a:grpSpLocks/>
          </p:cNvGrpSpPr>
          <p:nvPr/>
        </p:nvGrpSpPr>
        <p:grpSpPr bwMode="auto">
          <a:xfrm>
            <a:off x="4857750" y="5532438"/>
            <a:ext cx="508000" cy="430212"/>
            <a:chOff x="3168" y="3377"/>
            <a:chExt cx="320" cy="271"/>
          </a:xfrm>
        </p:grpSpPr>
        <p:sp>
          <p:nvSpPr>
            <p:cNvPr id="53273" name="Line 25"/>
            <p:cNvSpPr>
              <a:spLocks noChangeShapeType="1"/>
            </p:cNvSpPr>
            <p:nvPr/>
          </p:nvSpPr>
          <p:spPr bwMode="auto">
            <a:xfrm>
              <a:off x="3168" y="3377"/>
              <a:ext cx="0" cy="255"/>
            </a:xfrm>
            <a:prstGeom prst="line">
              <a:avLst/>
            </a:prstGeom>
            <a:noFill/>
            <a:ln w="25400">
              <a:solidFill>
                <a:srgbClr val="081D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4" name="Line 26"/>
            <p:cNvSpPr>
              <a:spLocks noChangeShapeType="1"/>
            </p:cNvSpPr>
            <p:nvPr/>
          </p:nvSpPr>
          <p:spPr bwMode="auto">
            <a:xfrm>
              <a:off x="3185" y="3648"/>
              <a:ext cx="303" cy="0"/>
            </a:xfrm>
            <a:prstGeom prst="line">
              <a:avLst/>
            </a:prstGeom>
            <a:noFill/>
            <a:ln w="25400">
              <a:solidFill>
                <a:srgbClr val="081D5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68" name="Group 27"/>
          <p:cNvGrpSpPr>
            <a:grpSpLocks/>
          </p:cNvGrpSpPr>
          <p:nvPr/>
        </p:nvGrpSpPr>
        <p:grpSpPr bwMode="auto">
          <a:xfrm>
            <a:off x="3943350" y="4694238"/>
            <a:ext cx="508000" cy="430212"/>
            <a:chOff x="2592" y="2849"/>
            <a:chExt cx="320" cy="271"/>
          </a:xfrm>
        </p:grpSpPr>
        <p:sp>
          <p:nvSpPr>
            <p:cNvPr id="53271" name="Line 28"/>
            <p:cNvSpPr>
              <a:spLocks noChangeShapeType="1"/>
            </p:cNvSpPr>
            <p:nvPr/>
          </p:nvSpPr>
          <p:spPr bwMode="auto">
            <a:xfrm>
              <a:off x="2592" y="2849"/>
              <a:ext cx="0" cy="255"/>
            </a:xfrm>
            <a:prstGeom prst="line">
              <a:avLst/>
            </a:prstGeom>
            <a:noFill/>
            <a:ln w="25400">
              <a:solidFill>
                <a:srgbClr val="081D5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2" name="Line 29"/>
            <p:cNvSpPr>
              <a:spLocks noChangeShapeType="1"/>
            </p:cNvSpPr>
            <p:nvPr/>
          </p:nvSpPr>
          <p:spPr bwMode="auto">
            <a:xfrm>
              <a:off x="2609" y="3120"/>
              <a:ext cx="303" cy="0"/>
            </a:xfrm>
            <a:prstGeom prst="line">
              <a:avLst/>
            </a:prstGeom>
            <a:noFill/>
            <a:ln w="25400">
              <a:solidFill>
                <a:srgbClr val="081D5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269" name="Line 30"/>
          <p:cNvSpPr>
            <a:spLocks noChangeShapeType="1"/>
          </p:cNvSpPr>
          <p:nvPr/>
        </p:nvSpPr>
        <p:spPr bwMode="auto">
          <a:xfrm flipH="1" flipV="1">
            <a:off x="5519738" y="1747838"/>
            <a:ext cx="3249612" cy="4011612"/>
          </a:xfrm>
          <a:prstGeom prst="line">
            <a:avLst/>
          </a:prstGeom>
          <a:noFill/>
          <a:ln w="25400">
            <a:solidFill>
              <a:srgbClr val="79001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Line 31"/>
          <p:cNvSpPr>
            <a:spLocks noChangeShapeType="1"/>
          </p:cNvSpPr>
          <p:nvPr/>
        </p:nvSpPr>
        <p:spPr bwMode="auto">
          <a:xfrm flipH="1">
            <a:off x="4910138" y="1771650"/>
            <a:ext cx="658812" cy="0"/>
          </a:xfrm>
          <a:prstGeom prst="line">
            <a:avLst/>
          </a:prstGeom>
          <a:noFill/>
          <a:ln w="25400">
            <a:solidFill>
              <a:srgbClr val="79001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a:xfrm>
            <a:off x="304800" y="1468710"/>
            <a:ext cx="8534400" cy="5200650"/>
          </a:xfrm>
          <a:noFill/>
        </p:spPr>
        <p:txBody>
          <a:bodyPr lIns="90488" tIns="44450" rIns="90488" bIns="44450"/>
          <a:lstStyle/>
          <a:p>
            <a:pPr marL="252413" indent="-185738">
              <a:lnSpc>
                <a:spcPct val="70000"/>
              </a:lnSpc>
              <a:buFontTx/>
              <a:buNone/>
            </a:pPr>
            <a:r>
              <a:rPr lang="en-US" altLang="en-US" dirty="0" smtClean="0">
                <a:solidFill>
                  <a:srgbClr val="790015"/>
                </a:solidFill>
              </a:rPr>
              <a:t>1. Recognize need for a decision: </a:t>
            </a:r>
            <a:r>
              <a:rPr lang="en-US" altLang="en-US" dirty="0" smtClean="0"/>
              <a:t>Managers must first realize that a decision must be made.</a:t>
            </a:r>
          </a:p>
          <a:p>
            <a:pPr marL="1036638" lvl="2" indent="-260350">
              <a:lnSpc>
                <a:spcPct val="70000"/>
              </a:lnSpc>
              <a:buSzPct val="65000"/>
            </a:pPr>
            <a:r>
              <a:rPr lang="en-US" altLang="en-US" dirty="0" smtClean="0"/>
              <a:t>Sparked by an event such as environment changes.</a:t>
            </a:r>
          </a:p>
          <a:p>
            <a:pPr marL="252413" indent="-185738">
              <a:lnSpc>
                <a:spcPct val="70000"/>
              </a:lnSpc>
              <a:buFontTx/>
              <a:buNone/>
            </a:pPr>
            <a:r>
              <a:rPr lang="en-US" altLang="en-US" dirty="0" smtClean="0">
                <a:solidFill>
                  <a:srgbClr val="790015"/>
                </a:solidFill>
              </a:rPr>
              <a:t>2. Generate alternatives: </a:t>
            </a:r>
            <a:r>
              <a:rPr lang="en-US" altLang="en-US" dirty="0" smtClean="0"/>
              <a:t>managers must develop feasible alternative courses of action.</a:t>
            </a:r>
          </a:p>
          <a:p>
            <a:pPr marL="1036638" lvl="2" indent="-260350">
              <a:lnSpc>
                <a:spcPct val="80000"/>
              </a:lnSpc>
              <a:buSzPct val="65000"/>
            </a:pPr>
            <a:r>
              <a:rPr lang="en-US" altLang="en-US" dirty="0" smtClean="0"/>
              <a:t>If good alternatives are missed, the resulting decision is poor.</a:t>
            </a:r>
          </a:p>
          <a:p>
            <a:pPr marL="1036638" lvl="2" indent="-260350">
              <a:buSzPct val="65000"/>
            </a:pPr>
            <a:r>
              <a:rPr lang="en-US" altLang="en-US" dirty="0" smtClean="0"/>
              <a:t>It is hard to develop creative alternatives, so managers need to look for new ideas.</a:t>
            </a:r>
          </a:p>
          <a:p>
            <a:pPr marL="252413" indent="-185738">
              <a:lnSpc>
                <a:spcPct val="70000"/>
              </a:lnSpc>
              <a:buFontTx/>
              <a:buNone/>
            </a:pPr>
            <a:r>
              <a:rPr lang="en-US" altLang="en-US" dirty="0" smtClean="0">
                <a:solidFill>
                  <a:srgbClr val="790015"/>
                </a:solidFill>
              </a:rPr>
              <a:t>3. Evaluate alternatives: </a:t>
            </a:r>
            <a:r>
              <a:rPr lang="en-US" altLang="en-US" dirty="0" smtClean="0"/>
              <a:t>what are the advantages and disadvantages of each alternative?</a:t>
            </a:r>
          </a:p>
          <a:p>
            <a:pPr marL="1036638" lvl="2" indent="-260350">
              <a:lnSpc>
                <a:spcPct val="80000"/>
              </a:lnSpc>
              <a:buSzPct val="65000"/>
            </a:pPr>
            <a:r>
              <a:rPr lang="en-US" altLang="en-US" dirty="0" smtClean="0"/>
              <a:t>Managers should specify criteria, then evaluate.</a:t>
            </a:r>
          </a:p>
        </p:txBody>
      </p:sp>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56098ED9-2898-4AF6-A66D-B89EC67330E9}" type="slidenum">
              <a:rPr lang="en-US" altLang="en-US" sz="1400" b="0"/>
              <a:pPr>
                <a:spcBef>
                  <a:spcPct val="0"/>
                </a:spcBef>
                <a:buClrTx/>
                <a:buFontTx/>
                <a:buNone/>
              </a:pPr>
              <a:t>37</a:t>
            </a:fld>
            <a:endParaRPr lang="en-US" altLang="en-US" sz="1400" b="0"/>
          </a:p>
        </p:txBody>
      </p:sp>
      <p:sp>
        <p:nvSpPr>
          <p:cNvPr id="162818" name="Rectangle 2"/>
          <p:cNvSpPr>
            <a:spLocks noGrp="1" noChangeArrowheads="1"/>
          </p:cNvSpPr>
          <p:nvPr>
            <p:ph type="title"/>
          </p:nvPr>
        </p:nvSpPr>
        <p:spPr>
          <a:xfrm>
            <a:off x="1104900" y="411510"/>
            <a:ext cx="6934200" cy="857250"/>
          </a:xfrm>
          <a:effectLst>
            <a:outerShdw dist="17961" dir="13500000" algn="ctr" rotWithShape="0">
              <a:schemeClr val="tx1"/>
            </a:outerShdw>
          </a:effectLst>
        </p:spPr>
        <p:txBody>
          <a:bodyPr lIns="90488" tIns="44450" rIns="90488" bIns="44450"/>
          <a:lstStyle/>
          <a:p>
            <a:pPr>
              <a:defRPr/>
            </a:pPr>
            <a:r>
              <a:rPr lang="en-US" altLang="en-US" sz="4000" dirty="0" smtClean="0"/>
              <a:t>Decision Making Steps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idx="1"/>
          </p:nvPr>
        </p:nvSpPr>
        <p:spPr>
          <a:xfrm>
            <a:off x="495300" y="1524000"/>
            <a:ext cx="8153400" cy="5048250"/>
          </a:xfrm>
          <a:noFill/>
        </p:spPr>
        <p:txBody>
          <a:bodyPr lIns="90488" tIns="44450" rIns="90488" bIns="44450"/>
          <a:lstStyle/>
          <a:p>
            <a:pPr>
              <a:lnSpc>
                <a:spcPct val="80000"/>
              </a:lnSpc>
              <a:buFontTx/>
              <a:buNone/>
            </a:pPr>
            <a:r>
              <a:rPr lang="en-US" altLang="en-US" smtClean="0">
                <a:solidFill>
                  <a:srgbClr val="790015"/>
                </a:solidFill>
              </a:rPr>
              <a:t>4. </a:t>
            </a:r>
            <a:r>
              <a:rPr lang="en-US" altLang="en-US" i="1" smtClean="0">
                <a:solidFill>
                  <a:srgbClr val="790015"/>
                </a:solidFill>
              </a:rPr>
              <a:t>Choose among alternatives:</a:t>
            </a:r>
            <a:r>
              <a:rPr lang="en-US" altLang="en-US" smtClean="0">
                <a:solidFill>
                  <a:srgbClr val="790015"/>
                </a:solidFill>
              </a:rPr>
              <a:t> </a:t>
            </a:r>
            <a:r>
              <a:rPr lang="en-US" altLang="en-US" smtClean="0"/>
              <a:t>managers rank alternatives and decide.</a:t>
            </a:r>
          </a:p>
          <a:p>
            <a:pPr lvl="2">
              <a:lnSpc>
                <a:spcPct val="90000"/>
              </a:lnSpc>
              <a:buSzPct val="65000"/>
            </a:pPr>
            <a:r>
              <a:rPr lang="en-US" altLang="en-US" smtClean="0"/>
              <a:t>When ranking, all information needs to be considered.</a:t>
            </a:r>
          </a:p>
          <a:p>
            <a:pPr>
              <a:lnSpc>
                <a:spcPct val="80000"/>
              </a:lnSpc>
              <a:buFontTx/>
              <a:buNone/>
            </a:pPr>
            <a:r>
              <a:rPr lang="en-US" altLang="en-US" smtClean="0">
                <a:solidFill>
                  <a:srgbClr val="790015"/>
                </a:solidFill>
              </a:rPr>
              <a:t>5. </a:t>
            </a:r>
            <a:r>
              <a:rPr lang="en-US" altLang="en-US" i="1" smtClean="0">
                <a:solidFill>
                  <a:srgbClr val="790015"/>
                </a:solidFill>
              </a:rPr>
              <a:t>Implement choose alternative:</a:t>
            </a:r>
            <a:r>
              <a:rPr lang="en-US" altLang="en-US" smtClean="0">
                <a:solidFill>
                  <a:srgbClr val="790015"/>
                </a:solidFill>
              </a:rPr>
              <a:t> </a:t>
            </a:r>
            <a:r>
              <a:rPr lang="en-US" altLang="en-US" smtClean="0"/>
              <a:t>managers must now carry out the alternative.</a:t>
            </a:r>
          </a:p>
          <a:p>
            <a:pPr lvl="2">
              <a:lnSpc>
                <a:spcPct val="90000"/>
              </a:lnSpc>
              <a:buSzPct val="65000"/>
            </a:pPr>
            <a:r>
              <a:rPr lang="en-US" altLang="en-US" smtClean="0"/>
              <a:t>Often a decision is made and not implemented.</a:t>
            </a:r>
          </a:p>
          <a:p>
            <a:pPr>
              <a:lnSpc>
                <a:spcPct val="80000"/>
              </a:lnSpc>
              <a:buFontTx/>
              <a:buNone/>
            </a:pPr>
            <a:r>
              <a:rPr lang="en-US" altLang="en-US" smtClean="0">
                <a:solidFill>
                  <a:srgbClr val="790015"/>
                </a:solidFill>
              </a:rPr>
              <a:t>6. </a:t>
            </a:r>
            <a:r>
              <a:rPr lang="en-US" altLang="en-US" i="1" smtClean="0">
                <a:solidFill>
                  <a:srgbClr val="790015"/>
                </a:solidFill>
              </a:rPr>
              <a:t>Learn from feedback:</a:t>
            </a:r>
            <a:r>
              <a:rPr lang="en-US" altLang="en-US" smtClean="0">
                <a:solidFill>
                  <a:srgbClr val="790015"/>
                </a:solidFill>
              </a:rPr>
              <a:t> </a:t>
            </a:r>
            <a:r>
              <a:rPr lang="en-US" altLang="en-US" smtClean="0"/>
              <a:t>managers should consider what went right and wrong with the decision and learn for the future.</a:t>
            </a:r>
          </a:p>
          <a:p>
            <a:pPr lvl="2">
              <a:lnSpc>
                <a:spcPct val="90000"/>
              </a:lnSpc>
              <a:buSzPct val="65000"/>
            </a:pPr>
            <a:r>
              <a:rPr lang="en-US" altLang="en-US" smtClean="0"/>
              <a:t>Without feedback, managers never learn from experience and make the same mistake over.</a:t>
            </a:r>
          </a:p>
        </p:txBody>
      </p:sp>
      <p:sp>
        <p:nvSpPr>
          <p:cNvPr id="573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EA333857-415A-4900-949C-82C8BD35EA72}" type="slidenum">
              <a:rPr lang="en-US" altLang="en-US" sz="1400" b="0"/>
              <a:pPr>
                <a:spcBef>
                  <a:spcPct val="0"/>
                </a:spcBef>
                <a:buClrTx/>
                <a:buFontTx/>
                <a:buNone/>
              </a:pPr>
              <a:t>38</a:t>
            </a:fld>
            <a:endParaRPr lang="en-US" altLang="en-US" sz="1400" b="0"/>
          </a:p>
        </p:txBody>
      </p:sp>
      <p:sp>
        <p:nvSpPr>
          <p:cNvPr id="164866" name="Rectangle 2"/>
          <p:cNvSpPr>
            <a:spLocks noGrp="1" noChangeArrowheads="1"/>
          </p:cNvSpPr>
          <p:nvPr>
            <p:ph type="title"/>
          </p:nvPr>
        </p:nvSpPr>
        <p:spPr>
          <a:xfrm>
            <a:off x="1104900" y="125760"/>
            <a:ext cx="6934200" cy="1143000"/>
          </a:xfrm>
          <a:effectLst>
            <a:outerShdw dist="17961" dir="13500000" algn="ctr" rotWithShape="0">
              <a:schemeClr val="tx1"/>
            </a:outerShdw>
          </a:effectLst>
        </p:spPr>
        <p:txBody>
          <a:bodyPr lIns="90488" tIns="44450" rIns="90488" bIns="44450"/>
          <a:lstStyle/>
          <a:p>
            <a:pPr>
              <a:defRPr/>
            </a:pPr>
            <a:r>
              <a:rPr lang="en-US" altLang="en-US" sz="4000" dirty="0" smtClean="0"/>
              <a:t>Decision Making Steps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DF9211C5-A667-4991-98AC-BC5CD521B285}" type="slidenum">
              <a:rPr lang="en-US" altLang="en-US" sz="1400" b="0"/>
              <a:pPr>
                <a:spcBef>
                  <a:spcPct val="0"/>
                </a:spcBef>
                <a:buClrTx/>
                <a:buFontTx/>
                <a:buNone/>
              </a:pPr>
              <a:t>39</a:t>
            </a:fld>
            <a:endParaRPr lang="en-US" altLang="en-US" sz="1400" b="0"/>
          </a:p>
        </p:txBody>
      </p:sp>
      <p:sp>
        <p:nvSpPr>
          <p:cNvPr id="166914" name="Rectangle 2"/>
          <p:cNvSpPr>
            <a:spLocks noGrp="1" noChangeArrowheads="1"/>
          </p:cNvSpPr>
          <p:nvPr>
            <p:ph type="title"/>
          </p:nvPr>
        </p:nvSpPr>
        <p:spPr>
          <a:xfrm>
            <a:off x="1441450" y="435323"/>
            <a:ext cx="6384925" cy="833437"/>
          </a:xfrm>
          <a:effectLst>
            <a:outerShdw dist="17961" dir="13500000" algn="ctr" rotWithShape="0">
              <a:schemeClr val="tx1"/>
            </a:outerShdw>
          </a:effectLst>
        </p:spPr>
        <p:txBody>
          <a:bodyPr lIns="90488" tIns="44450" rIns="90488" bIns="44450"/>
          <a:lstStyle/>
          <a:p>
            <a:pPr>
              <a:defRPr/>
            </a:pPr>
            <a:r>
              <a:rPr lang="en-US" altLang="en-US" sz="4000" dirty="0" smtClean="0"/>
              <a:t>Evaluating Alternatives</a:t>
            </a:r>
          </a:p>
        </p:txBody>
      </p:sp>
      <p:sp>
        <p:nvSpPr>
          <p:cNvPr id="59396" name="Oval 3"/>
          <p:cNvSpPr>
            <a:spLocks noChangeArrowheads="1"/>
          </p:cNvSpPr>
          <p:nvPr/>
        </p:nvSpPr>
        <p:spPr bwMode="auto">
          <a:xfrm>
            <a:off x="2286000" y="1892300"/>
            <a:ext cx="4565650" cy="4413250"/>
          </a:xfrm>
          <a:prstGeom prst="ellipse">
            <a:avLst/>
          </a:prstGeom>
          <a:solidFill>
            <a:srgbClr val="00CCFF"/>
          </a:solidFill>
          <a:ln w="12700">
            <a:solidFill>
              <a:schemeClr val="tx1"/>
            </a:solidFill>
            <a:round/>
            <a:headEnd/>
            <a:tailEnd/>
          </a:ln>
          <a:effectLst>
            <a:outerShdw dist="107763" dir="2700000" algn="ctr" rotWithShape="0">
              <a:srgbClr val="474747"/>
            </a:outerShdw>
          </a:effec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59397" name="Oval 4"/>
          <p:cNvSpPr>
            <a:spLocks noChangeArrowheads="1"/>
          </p:cNvSpPr>
          <p:nvPr/>
        </p:nvSpPr>
        <p:spPr bwMode="auto">
          <a:xfrm>
            <a:off x="2979738" y="2562225"/>
            <a:ext cx="3248025" cy="3140075"/>
          </a:xfrm>
          <a:prstGeom prst="ellipse">
            <a:avLst/>
          </a:prstGeom>
          <a:solidFill>
            <a:srgbClr val="FFFF99"/>
          </a:solidFill>
          <a:ln w="12700">
            <a:solidFill>
              <a:schemeClr val="tx1"/>
            </a:solidFill>
            <a:round/>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9398" name="Oval 5"/>
          <p:cNvSpPr>
            <a:spLocks noChangeArrowheads="1"/>
          </p:cNvSpPr>
          <p:nvPr/>
        </p:nvSpPr>
        <p:spPr bwMode="auto">
          <a:xfrm>
            <a:off x="3465513" y="3098800"/>
            <a:ext cx="2276475" cy="2128838"/>
          </a:xfrm>
          <a:prstGeom prst="ellipse">
            <a:avLst/>
          </a:prstGeom>
          <a:solidFill>
            <a:srgbClr val="00FF00"/>
          </a:solidFill>
          <a:ln w="12700">
            <a:solidFill>
              <a:schemeClr val="tx1"/>
            </a:solidFill>
            <a:round/>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59399" name="Oval 6"/>
          <p:cNvSpPr>
            <a:spLocks noChangeArrowheads="1"/>
          </p:cNvSpPr>
          <p:nvPr/>
        </p:nvSpPr>
        <p:spPr bwMode="auto">
          <a:xfrm>
            <a:off x="3881438" y="3635375"/>
            <a:ext cx="1444625" cy="1195388"/>
          </a:xfrm>
          <a:prstGeom prst="ellipse">
            <a:avLst/>
          </a:prstGeom>
          <a:solidFill>
            <a:srgbClr val="FFFFFF"/>
          </a:solidFill>
          <a:ln w="12700">
            <a:solidFill>
              <a:schemeClr val="tx1"/>
            </a:solidFill>
            <a:round/>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
        <p:nvSpPr>
          <p:cNvPr id="166919" name="Rectangle 7"/>
          <p:cNvSpPr>
            <a:spLocks noChangeArrowheads="1"/>
          </p:cNvSpPr>
          <p:nvPr/>
        </p:nvSpPr>
        <p:spPr bwMode="auto">
          <a:xfrm>
            <a:off x="4070350" y="2074863"/>
            <a:ext cx="1060450" cy="454025"/>
          </a:xfrm>
          <a:prstGeom prst="rect">
            <a:avLst/>
          </a:prstGeom>
          <a:noFill/>
          <a:ln w="12700">
            <a:noFill/>
            <a:miter lim="800000"/>
            <a:headEnd/>
            <a:tailEnd/>
          </a:ln>
          <a:effectLst/>
        </p:spPr>
        <p:txBody>
          <a:bodyPr wrap="none" lIns="90488" tIns="44450" rIns="90488" bIns="44450">
            <a:spAutoFit/>
          </a:bodyPr>
          <a:lstStyle/>
          <a:p>
            <a:pPr>
              <a:defRPr/>
            </a:pPr>
            <a:r>
              <a:rPr lang="en-US" altLang="en-US">
                <a:effectLst>
                  <a:outerShdw blurRad="38100" dist="38100" dir="2700000" algn="tl">
                    <a:srgbClr val="FFFFFF"/>
                  </a:outerShdw>
                </a:effectLst>
              </a:rPr>
              <a:t>Legal?</a:t>
            </a:r>
          </a:p>
        </p:txBody>
      </p:sp>
      <p:sp>
        <p:nvSpPr>
          <p:cNvPr id="166920" name="Rectangle 8"/>
          <p:cNvSpPr>
            <a:spLocks noChangeArrowheads="1"/>
          </p:cNvSpPr>
          <p:nvPr/>
        </p:nvSpPr>
        <p:spPr bwMode="auto">
          <a:xfrm>
            <a:off x="4070350" y="2678113"/>
            <a:ext cx="1111250" cy="454025"/>
          </a:xfrm>
          <a:prstGeom prst="rect">
            <a:avLst/>
          </a:prstGeom>
          <a:noFill/>
          <a:ln w="12700">
            <a:noFill/>
            <a:miter lim="800000"/>
            <a:headEnd/>
            <a:tailEnd/>
          </a:ln>
          <a:effectLst/>
        </p:spPr>
        <p:txBody>
          <a:bodyPr wrap="none" lIns="90488" tIns="44450" rIns="90488" bIns="44450">
            <a:spAutoFit/>
          </a:bodyPr>
          <a:lstStyle/>
          <a:p>
            <a:pPr>
              <a:defRPr/>
            </a:pPr>
            <a:r>
              <a:rPr lang="en-US" altLang="en-US">
                <a:effectLst>
                  <a:outerShdw blurRad="38100" dist="38100" dir="2700000" algn="tl">
                    <a:srgbClr val="FFFFFF"/>
                  </a:outerShdw>
                </a:effectLst>
              </a:rPr>
              <a:t>Ethical</a:t>
            </a:r>
          </a:p>
        </p:txBody>
      </p:sp>
      <p:sp>
        <p:nvSpPr>
          <p:cNvPr id="166921" name="Rectangle 9"/>
          <p:cNvSpPr>
            <a:spLocks noChangeArrowheads="1"/>
          </p:cNvSpPr>
          <p:nvPr/>
        </p:nvSpPr>
        <p:spPr bwMode="auto">
          <a:xfrm>
            <a:off x="3792538" y="3281363"/>
            <a:ext cx="1855787" cy="454025"/>
          </a:xfrm>
          <a:prstGeom prst="rect">
            <a:avLst/>
          </a:prstGeom>
          <a:noFill/>
          <a:ln w="12700">
            <a:noFill/>
            <a:miter lim="800000"/>
            <a:headEnd/>
            <a:tailEnd/>
          </a:ln>
          <a:effectLst/>
        </p:spPr>
        <p:txBody>
          <a:bodyPr wrap="none" lIns="90488" tIns="44450" rIns="90488" bIns="44450">
            <a:spAutoFit/>
          </a:bodyPr>
          <a:lstStyle/>
          <a:p>
            <a:pPr>
              <a:defRPr/>
            </a:pPr>
            <a:r>
              <a:rPr lang="en-US" altLang="en-US">
                <a:effectLst>
                  <a:outerShdw blurRad="38100" dist="38100" dir="2700000" algn="tl">
                    <a:srgbClr val="FFFFFF"/>
                  </a:outerShdw>
                </a:effectLst>
              </a:rPr>
              <a:t>Economical?</a:t>
            </a:r>
          </a:p>
        </p:txBody>
      </p:sp>
      <p:sp>
        <p:nvSpPr>
          <p:cNvPr id="59403" name="Rectangle 10"/>
          <p:cNvSpPr>
            <a:spLocks noChangeArrowheads="1"/>
          </p:cNvSpPr>
          <p:nvPr/>
        </p:nvSpPr>
        <p:spPr bwMode="auto">
          <a:xfrm>
            <a:off x="3932238" y="3952875"/>
            <a:ext cx="1498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r>
              <a:rPr lang="en-US" altLang="en-US" sz="2400"/>
              <a:t>Practical?</a:t>
            </a:r>
          </a:p>
        </p:txBody>
      </p:sp>
      <p:sp>
        <p:nvSpPr>
          <p:cNvPr id="59404" name="Rectangle 11"/>
          <p:cNvSpPr>
            <a:spLocks noChangeArrowheads="1"/>
          </p:cNvSpPr>
          <p:nvPr/>
        </p:nvSpPr>
        <p:spPr bwMode="auto">
          <a:xfrm>
            <a:off x="2138363" y="1300163"/>
            <a:ext cx="49117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r>
              <a:rPr lang="en-US" altLang="en-US" sz="2800"/>
              <a:t>Is the possible course of action: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41" name="Rectangle 17"/>
          <p:cNvSpPr>
            <a:spLocks noGrp="1" noChangeArrowheads="1"/>
          </p:cNvSpPr>
          <p:nvPr>
            <p:ph type="title"/>
          </p:nvPr>
        </p:nvSpPr>
        <p:spPr>
          <a:xfrm>
            <a:off x="762000" y="76200"/>
            <a:ext cx="7772400" cy="1143000"/>
          </a:xfrm>
        </p:spPr>
        <p:txBody>
          <a:bodyPr/>
          <a:lstStyle/>
          <a:p>
            <a:pPr>
              <a:tabLst>
                <a:tab pos="5886450" algn="l"/>
              </a:tabLst>
              <a:defRPr/>
            </a:pPr>
            <a:r>
              <a:rPr lang="en-US" smtClean="0"/>
              <a:t>Analyses</a:t>
            </a:r>
          </a:p>
        </p:txBody>
      </p:sp>
      <p:sp>
        <p:nvSpPr>
          <p:cNvPr id="8194"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B2A5DC48-FAC9-4300-A992-1A329B2879C1}" type="slidenum">
              <a:rPr lang="en-US" altLang="en-US" sz="1400" b="0"/>
              <a:pPr>
                <a:spcBef>
                  <a:spcPct val="0"/>
                </a:spcBef>
                <a:buClrTx/>
                <a:buFontTx/>
                <a:buNone/>
              </a:pPr>
              <a:t>4</a:t>
            </a:fld>
            <a:endParaRPr lang="en-US" altLang="en-US" sz="1400" b="0"/>
          </a:p>
        </p:txBody>
      </p:sp>
      <p:sp>
        <p:nvSpPr>
          <p:cNvPr id="8195" name="Rectangle 3"/>
          <p:cNvSpPr>
            <a:spLocks noChangeArrowheads="1"/>
          </p:cNvSpPr>
          <p:nvPr/>
        </p:nvSpPr>
        <p:spPr bwMode="auto">
          <a:xfrm>
            <a:off x="406400" y="2571750"/>
            <a:ext cx="2209800" cy="2081213"/>
          </a:xfrm>
          <a:prstGeom prst="rect">
            <a:avLst/>
          </a:prstGeom>
          <a:solidFill>
            <a:srgbClr val="FFD3EE"/>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8196" name="Rectangle 4"/>
          <p:cNvSpPr>
            <a:spLocks noChangeArrowheads="1"/>
          </p:cNvSpPr>
          <p:nvPr/>
        </p:nvSpPr>
        <p:spPr bwMode="auto">
          <a:xfrm>
            <a:off x="649288" y="2768600"/>
            <a:ext cx="1597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000">
                <a:latin typeface="Arial" panose="020B0604020202020204" pitchFamily="34" charset="0"/>
              </a:rPr>
              <a:t>Problem</a:t>
            </a:r>
          </a:p>
        </p:txBody>
      </p:sp>
      <p:sp>
        <p:nvSpPr>
          <p:cNvPr id="8197" name="Rectangle 5"/>
          <p:cNvSpPr>
            <a:spLocks noChangeArrowheads="1"/>
          </p:cNvSpPr>
          <p:nvPr/>
        </p:nvSpPr>
        <p:spPr bwMode="auto">
          <a:xfrm>
            <a:off x="3200400" y="1371600"/>
            <a:ext cx="2819400" cy="2286000"/>
          </a:xfrm>
          <a:prstGeom prst="rect">
            <a:avLst/>
          </a:prstGeom>
          <a:solidFill>
            <a:srgbClr val="FFF3D8"/>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103430" name="Rectangle 6"/>
          <p:cNvSpPr>
            <a:spLocks noChangeArrowheads="1"/>
          </p:cNvSpPr>
          <p:nvPr/>
        </p:nvSpPr>
        <p:spPr bwMode="auto">
          <a:xfrm>
            <a:off x="3186113" y="1428750"/>
            <a:ext cx="3011487" cy="2105025"/>
          </a:xfrm>
          <a:prstGeom prst="rect">
            <a:avLst/>
          </a:prstGeom>
          <a:noFill/>
          <a:ln w="12700">
            <a:noFill/>
            <a:miter lim="800000"/>
            <a:headEnd/>
            <a:tailEnd/>
          </a:ln>
          <a:effectLst/>
        </p:spPr>
        <p:txBody>
          <a:bodyPr lIns="90488" tIns="44450" rIns="90488" bIns="44450">
            <a:spAutoFit/>
          </a:bodyPr>
          <a:lstStyle/>
          <a:p>
            <a:pPr>
              <a:lnSpc>
                <a:spcPct val="120000"/>
              </a:lnSpc>
              <a:defRPr/>
            </a:pPr>
            <a:r>
              <a:rPr lang="en-US" sz="2000" i="1" u="sng">
                <a:effectLst>
                  <a:outerShdw blurRad="38100" dist="38100" dir="2700000" algn="tl">
                    <a:srgbClr val="FFFFFF"/>
                  </a:outerShdw>
                </a:effectLst>
                <a:latin typeface="Arial" charset="0"/>
              </a:rPr>
              <a:t>Quant.Analysis</a:t>
            </a:r>
          </a:p>
          <a:p>
            <a:pPr>
              <a:lnSpc>
                <a:spcPct val="120000"/>
              </a:lnSpc>
              <a:defRPr/>
            </a:pPr>
            <a:r>
              <a:rPr lang="en-US" sz="1800">
                <a:latin typeface="Arial" charset="0"/>
              </a:rPr>
              <a:t>Logic</a:t>
            </a:r>
          </a:p>
          <a:p>
            <a:pPr>
              <a:lnSpc>
                <a:spcPct val="120000"/>
              </a:lnSpc>
              <a:defRPr/>
            </a:pPr>
            <a:r>
              <a:rPr lang="en-US" sz="1800">
                <a:latin typeface="Arial" charset="0"/>
              </a:rPr>
              <a:t>Historic Data</a:t>
            </a:r>
          </a:p>
          <a:p>
            <a:pPr>
              <a:lnSpc>
                <a:spcPct val="120000"/>
              </a:lnSpc>
              <a:defRPr/>
            </a:pPr>
            <a:r>
              <a:rPr lang="en-US" sz="1800">
                <a:latin typeface="Arial" charset="0"/>
              </a:rPr>
              <a:t>Marketing Research</a:t>
            </a:r>
          </a:p>
          <a:p>
            <a:pPr>
              <a:lnSpc>
                <a:spcPct val="120000"/>
              </a:lnSpc>
              <a:defRPr/>
            </a:pPr>
            <a:r>
              <a:rPr lang="en-US" sz="1800">
                <a:latin typeface="Arial" charset="0"/>
              </a:rPr>
              <a:t>Scientific Analysis</a:t>
            </a:r>
          </a:p>
          <a:p>
            <a:pPr>
              <a:lnSpc>
                <a:spcPct val="120000"/>
              </a:lnSpc>
              <a:defRPr/>
            </a:pPr>
            <a:r>
              <a:rPr lang="en-US" sz="1800">
                <a:latin typeface="Arial" charset="0"/>
              </a:rPr>
              <a:t>Modeling</a:t>
            </a:r>
          </a:p>
        </p:txBody>
      </p:sp>
      <p:sp>
        <p:nvSpPr>
          <p:cNvPr id="8199" name="Rectangle 7"/>
          <p:cNvSpPr>
            <a:spLocks noChangeArrowheads="1"/>
          </p:cNvSpPr>
          <p:nvPr/>
        </p:nvSpPr>
        <p:spPr bwMode="auto">
          <a:xfrm>
            <a:off x="3200400" y="3962400"/>
            <a:ext cx="2819400" cy="2209800"/>
          </a:xfrm>
          <a:prstGeom prst="rect">
            <a:avLst/>
          </a:prstGeom>
          <a:solidFill>
            <a:srgbClr val="9FFFE1"/>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103432" name="Rectangle 8"/>
          <p:cNvSpPr>
            <a:spLocks noChangeArrowheads="1"/>
          </p:cNvSpPr>
          <p:nvPr/>
        </p:nvSpPr>
        <p:spPr bwMode="auto">
          <a:xfrm>
            <a:off x="3225800" y="3987800"/>
            <a:ext cx="2870200" cy="2316163"/>
          </a:xfrm>
          <a:prstGeom prst="rect">
            <a:avLst/>
          </a:prstGeom>
          <a:noFill/>
          <a:ln w="12700">
            <a:noFill/>
            <a:miter lim="800000"/>
            <a:headEnd/>
            <a:tailEnd/>
          </a:ln>
          <a:effectLst/>
        </p:spPr>
        <p:txBody>
          <a:bodyPr lIns="90488" tIns="44450" rIns="90488" bIns="44450">
            <a:spAutoFit/>
          </a:bodyPr>
          <a:lstStyle/>
          <a:p>
            <a:pPr>
              <a:defRPr/>
            </a:pPr>
            <a:r>
              <a:rPr lang="en-US" sz="2000" i="1" u="sng">
                <a:effectLst>
                  <a:outerShdw blurRad="38100" dist="38100" dir="2700000" algn="tl">
                    <a:srgbClr val="FFFFFF"/>
                  </a:outerShdw>
                </a:effectLst>
                <a:latin typeface="Arial" charset="0"/>
              </a:rPr>
              <a:t>Qual. Analysis</a:t>
            </a:r>
          </a:p>
          <a:p>
            <a:pPr>
              <a:defRPr/>
            </a:pPr>
            <a:r>
              <a:rPr lang="en-US" sz="1800">
                <a:latin typeface="Arial" charset="0"/>
              </a:rPr>
              <a:t>Weather</a:t>
            </a:r>
          </a:p>
          <a:p>
            <a:pPr>
              <a:defRPr/>
            </a:pPr>
            <a:r>
              <a:rPr lang="en-US" sz="1800">
                <a:latin typeface="Arial" charset="0"/>
              </a:rPr>
              <a:t>State and federal</a:t>
            </a:r>
          </a:p>
          <a:p>
            <a:pPr>
              <a:defRPr/>
            </a:pPr>
            <a:r>
              <a:rPr lang="en-US" sz="1800">
                <a:latin typeface="Arial" charset="0"/>
              </a:rPr>
              <a:t> legislation</a:t>
            </a:r>
          </a:p>
          <a:p>
            <a:pPr>
              <a:defRPr/>
            </a:pPr>
            <a:r>
              <a:rPr lang="en-US" sz="1800">
                <a:latin typeface="Arial" charset="0"/>
              </a:rPr>
              <a:t>New technological </a:t>
            </a:r>
          </a:p>
          <a:p>
            <a:pPr>
              <a:defRPr/>
            </a:pPr>
            <a:r>
              <a:rPr lang="en-US" sz="1800">
                <a:latin typeface="Arial" charset="0"/>
              </a:rPr>
              <a:t> breakthroughs</a:t>
            </a:r>
          </a:p>
          <a:p>
            <a:pPr>
              <a:defRPr/>
            </a:pPr>
            <a:r>
              <a:rPr lang="en-US" sz="1800">
                <a:latin typeface="Arial" charset="0"/>
              </a:rPr>
              <a:t>Election outcome</a:t>
            </a:r>
          </a:p>
          <a:p>
            <a:pPr latinLnBrk="1">
              <a:defRPr/>
            </a:pPr>
            <a:endParaRPr lang="en-US" sz="1800">
              <a:latin typeface="Arial" charset="0"/>
            </a:endParaRPr>
          </a:p>
        </p:txBody>
      </p:sp>
      <p:sp>
        <p:nvSpPr>
          <p:cNvPr id="8201" name="Rectangle 9"/>
          <p:cNvSpPr>
            <a:spLocks noChangeArrowheads="1"/>
          </p:cNvSpPr>
          <p:nvPr/>
        </p:nvSpPr>
        <p:spPr bwMode="auto">
          <a:xfrm>
            <a:off x="6502400" y="2571750"/>
            <a:ext cx="2209800" cy="2081213"/>
          </a:xfrm>
          <a:prstGeom prst="rect">
            <a:avLst/>
          </a:prstGeom>
          <a:solidFill>
            <a:srgbClr val="D2ECFE"/>
          </a:solidFill>
          <a:ln>
            <a:noFill/>
          </a:ln>
          <a:effectLst>
            <a:outerShdw dist="5388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tr-TR" altLang="en-US"/>
          </a:p>
        </p:txBody>
      </p:sp>
      <p:sp>
        <p:nvSpPr>
          <p:cNvPr id="8202" name="Rectangle 11"/>
          <p:cNvSpPr>
            <a:spLocks noChangeArrowheads="1"/>
          </p:cNvSpPr>
          <p:nvPr/>
        </p:nvSpPr>
        <p:spPr bwMode="auto">
          <a:xfrm>
            <a:off x="6988175" y="2743200"/>
            <a:ext cx="1239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2000">
                <a:latin typeface="Arial" panose="020B0604020202020204" pitchFamily="34" charset="0"/>
              </a:rPr>
              <a:t>Decision</a:t>
            </a:r>
          </a:p>
        </p:txBody>
      </p:sp>
      <p:sp>
        <p:nvSpPr>
          <p:cNvPr id="8203" name="Rectangle 13"/>
          <p:cNvSpPr>
            <a:spLocks noChangeArrowheads="1"/>
          </p:cNvSpPr>
          <p:nvPr/>
        </p:nvSpPr>
        <p:spPr bwMode="auto">
          <a:xfrm>
            <a:off x="833438" y="3270250"/>
            <a:ext cx="12350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r>
              <a:rPr lang="en-US" altLang="en-US" sz="9600">
                <a:latin typeface="Arial" panose="020B0604020202020204" pitchFamily="34" charset="0"/>
              </a:rPr>
              <a:t>?</a:t>
            </a:r>
          </a:p>
        </p:txBody>
      </p:sp>
      <p:sp>
        <p:nvSpPr>
          <p:cNvPr id="8205" name="AutoShape 18"/>
          <p:cNvSpPr>
            <a:spLocks noChangeArrowheads="1"/>
          </p:cNvSpPr>
          <p:nvPr/>
        </p:nvSpPr>
        <p:spPr bwMode="auto">
          <a:xfrm>
            <a:off x="7162800" y="3429000"/>
            <a:ext cx="914400" cy="911225"/>
          </a:xfrm>
          <a:prstGeom prst="smileyFace">
            <a:avLst>
              <a:gd name="adj" fmla="val 4653"/>
            </a:avLst>
          </a:prstGeom>
          <a:solidFill>
            <a:srgbClr val="00FFFF"/>
          </a:solidFill>
          <a:ln w="9525">
            <a:solidFill>
              <a:schemeClr val="tx1"/>
            </a:solidFill>
            <a:round/>
            <a:headEnd/>
            <a:tailEnd/>
          </a:ln>
        </p:spPr>
        <p:txBody>
          <a:bodyPr wrap="none" anchor="ct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endParaRPr lang="tr-TR" altLang="en-US" sz="2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idx="1"/>
          </p:nvPr>
        </p:nvSpPr>
        <p:spPr>
          <a:xfrm>
            <a:off x="304800" y="1524000"/>
            <a:ext cx="8451850" cy="4483100"/>
          </a:xfrm>
          <a:noFill/>
        </p:spPr>
        <p:txBody>
          <a:bodyPr lIns="90488" tIns="44450" rIns="90488" bIns="44450"/>
          <a:lstStyle/>
          <a:p>
            <a:pPr marL="252413" indent="-185738"/>
            <a:r>
              <a:rPr lang="en-US" altLang="en-US" sz="2800" i="1" smtClean="0">
                <a:solidFill>
                  <a:srgbClr val="790015"/>
                </a:solidFill>
              </a:rPr>
              <a:t>Is it legal?</a:t>
            </a:r>
            <a:r>
              <a:rPr lang="en-US" altLang="en-US" sz="2800" smtClean="0">
                <a:solidFill>
                  <a:srgbClr val="790015"/>
                </a:solidFill>
              </a:rPr>
              <a:t>  </a:t>
            </a:r>
            <a:r>
              <a:rPr lang="en-US" altLang="en-US" sz="2800" smtClean="0"/>
              <a:t>Managers must first be sure that an alternative is legal both in this country and abroad for exports.</a:t>
            </a:r>
          </a:p>
          <a:p>
            <a:pPr marL="252413" indent="-185738"/>
            <a:r>
              <a:rPr lang="en-US" altLang="en-US" sz="2800" i="1" smtClean="0">
                <a:solidFill>
                  <a:srgbClr val="790015"/>
                </a:solidFill>
              </a:rPr>
              <a:t>Is it ethical?</a:t>
            </a:r>
            <a:r>
              <a:rPr lang="en-US" altLang="en-US" sz="2800" smtClean="0">
                <a:solidFill>
                  <a:srgbClr val="790015"/>
                </a:solidFill>
              </a:rPr>
              <a:t> </a:t>
            </a:r>
            <a:r>
              <a:rPr lang="en-US" altLang="en-US" sz="2800" smtClean="0"/>
              <a:t>The alternative must be ethical and not hurt stakeholders unnecessarily.</a:t>
            </a:r>
          </a:p>
          <a:p>
            <a:pPr marL="252413" indent="-185738"/>
            <a:r>
              <a:rPr lang="en-US" altLang="en-US" sz="2800" i="1" smtClean="0">
                <a:solidFill>
                  <a:srgbClr val="790015"/>
                </a:solidFill>
              </a:rPr>
              <a:t>Is it economically feasible?</a:t>
            </a:r>
            <a:r>
              <a:rPr lang="en-US" altLang="en-US" sz="2800" smtClean="0">
                <a:solidFill>
                  <a:srgbClr val="790015"/>
                </a:solidFill>
              </a:rPr>
              <a:t> </a:t>
            </a:r>
            <a:r>
              <a:rPr lang="en-US" altLang="en-US" sz="2800" smtClean="0"/>
              <a:t>Can our organization’s performance goals sustain this alternative?</a:t>
            </a:r>
          </a:p>
          <a:p>
            <a:pPr marL="252413" indent="-185738"/>
            <a:r>
              <a:rPr lang="en-US" altLang="en-US" sz="2800" i="1" smtClean="0">
                <a:solidFill>
                  <a:srgbClr val="790015"/>
                </a:solidFill>
              </a:rPr>
              <a:t>Is it practical?</a:t>
            </a:r>
            <a:r>
              <a:rPr lang="en-US" altLang="en-US" sz="2800" smtClean="0">
                <a:solidFill>
                  <a:srgbClr val="790015"/>
                </a:solidFill>
              </a:rPr>
              <a:t> </a:t>
            </a:r>
            <a:r>
              <a:rPr lang="en-US" altLang="en-US" sz="2800" smtClean="0"/>
              <a:t>Does the management have the capabilities and resources to do it?</a:t>
            </a:r>
          </a:p>
        </p:txBody>
      </p:sp>
      <p:sp>
        <p:nvSpPr>
          <p:cNvPr id="614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58873DD1-AD67-4EEE-B97D-BC10909043EB}" type="slidenum">
              <a:rPr lang="en-US" altLang="en-US" sz="1400" b="0"/>
              <a:pPr>
                <a:spcBef>
                  <a:spcPct val="0"/>
                </a:spcBef>
                <a:buClrTx/>
                <a:buFontTx/>
                <a:buNone/>
              </a:pPr>
              <a:t>40</a:t>
            </a:fld>
            <a:endParaRPr lang="en-US" altLang="en-US" sz="1400" b="0"/>
          </a:p>
        </p:txBody>
      </p:sp>
      <p:sp>
        <p:nvSpPr>
          <p:cNvPr id="168962" name="Rectangle 2"/>
          <p:cNvSpPr>
            <a:spLocks noGrp="1" noChangeArrowheads="1"/>
          </p:cNvSpPr>
          <p:nvPr>
            <p:ph type="title"/>
          </p:nvPr>
        </p:nvSpPr>
        <p:spPr>
          <a:xfrm>
            <a:off x="457200" y="332656"/>
            <a:ext cx="8229600" cy="1143000"/>
          </a:xfrm>
          <a:effectLst>
            <a:outerShdw dist="17961" dir="13500000" algn="ctr" rotWithShape="0">
              <a:schemeClr val="tx1"/>
            </a:outerShdw>
          </a:effectLst>
        </p:spPr>
        <p:txBody>
          <a:bodyPr lIns="90488" tIns="44450" rIns="90488" bIns="44450"/>
          <a:lstStyle/>
          <a:p>
            <a:pPr>
              <a:defRPr/>
            </a:pPr>
            <a:r>
              <a:rPr lang="en-US" altLang="en-US" sz="4000" dirty="0" smtClean="0"/>
              <a:t>Evaluating Alternatives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idx="1"/>
          </p:nvPr>
        </p:nvSpPr>
        <p:spPr>
          <a:xfrm>
            <a:off x="457200" y="1628800"/>
            <a:ext cx="8229600" cy="4389120"/>
          </a:xfrm>
        </p:spPr>
        <p:txBody>
          <a:bodyPr/>
          <a:lstStyle/>
          <a:p>
            <a:pPr>
              <a:lnSpc>
                <a:spcPct val="140000"/>
              </a:lnSpc>
            </a:pPr>
            <a:r>
              <a:rPr lang="en-US" altLang="en-US" b="0" smtClean="0"/>
              <a:t>Models are complex</a:t>
            </a:r>
          </a:p>
          <a:p>
            <a:pPr>
              <a:lnSpc>
                <a:spcPct val="140000"/>
              </a:lnSpc>
            </a:pPr>
            <a:r>
              <a:rPr lang="en-US" altLang="en-US" b="0" smtClean="0"/>
              <a:t>Models can be expensive</a:t>
            </a:r>
          </a:p>
          <a:p>
            <a:pPr>
              <a:lnSpc>
                <a:spcPct val="140000"/>
              </a:lnSpc>
            </a:pPr>
            <a:r>
              <a:rPr lang="en-US" altLang="en-US" b="0" smtClean="0"/>
              <a:t>Models can be difficult to sell</a:t>
            </a:r>
          </a:p>
          <a:p>
            <a:pPr>
              <a:lnSpc>
                <a:spcPct val="140000"/>
              </a:lnSpc>
            </a:pPr>
            <a:r>
              <a:rPr lang="en-US" altLang="en-US" b="0" smtClean="0"/>
              <a:t>Models are used in the </a:t>
            </a:r>
            <a:r>
              <a:rPr lang="en-US" altLang="en-US" i="1" u="sng" smtClean="0"/>
              <a:t>real</a:t>
            </a:r>
            <a:r>
              <a:rPr lang="en-US" altLang="en-US" i="1" smtClean="0"/>
              <a:t> </a:t>
            </a:r>
            <a:r>
              <a:rPr lang="en-US" altLang="en-US" i="1" u="sng" smtClean="0"/>
              <a:t>world</a:t>
            </a:r>
            <a:r>
              <a:rPr lang="en-US" altLang="en-US" b="0" smtClean="0"/>
              <a:t> by </a:t>
            </a:r>
            <a:r>
              <a:rPr lang="en-US" altLang="en-US" i="1" u="sng" smtClean="0"/>
              <a:t>real</a:t>
            </a:r>
            <a:r>
              <a:rPr lang="en-US" altLang="en-US" smtClean="0"/>
              <a:t> </a:t>
            </a:r>
            <a:r>
              <a:rPr lang="en-US" altLang="en-US" i="1" u="sng" smtClean="0"/>
              <a:t>organizations</a:t>
            </a:r>
            <a:r>
              <a:rPr lang="en-US" altLang="en-US" b="0" smtClean="0"/>
              <a:t> to solve </a:t>
            </a:r>
            <a:r>
              <a:rPr lang="en-US" altLang="en-US" i="1" u="sng" smtClean="0"/>
              <a:t>real</a:t>
            </a:r>
            <a:r>
              <a:rPr lang="en-US" altLang="en-US" i="1" smtClean="0"/>
              <a:t> </a:t>
            </a:r>
            <a:r>
              <a:rPr lang="en-US" altLang="en-US" i="1" u="sng" smtClean="0"/>
              <a:t>problems</a:t>
            </a:r>
            <a:endParaRPr lang="en-US" altLang="en-US" smtClean="0"/>
          </a:p>
          <a:p>
            <a:endParaRPr lang="en-US" altLang="en-US" smtClean="0"/>
          </a:p>
        </p:txBody>
      </p:sp>
      <p:sp>
        <p:nvSpPr>
          <p:cNvPr id="634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F91A5017-FDE8-41A4-9354-63875FBC3024}" type="slidenum">
              <a:rPr lang="en-US" altLang="en-US" sz="1400" b="0"/>
              <a:pPr>
                <a:spcBef>
                  <a:spcPct val="0"/>
                </a:spcBef>
                <a:buClrTx/>
                <a:buFontTx/>
                <a:buNone/>
              </a:pPr>
              <a:t>41</a:t>
            </a:fld>
            <a:endParaRPr lang="en-US" altLang="en-US" sz="1400" b="0"/>
          </a:p>
        </p:txBody>
      </p:sp>
      <p:sp>
        <p:nvSpPr>
          <p:cNvPr id="52226" name="Rectangle 2"/>
          <p:cNvSpPr>
            <a:spLocks noGrp="1" noChangeArrowheads="1"/>
          </p:cNvSpPr>
          <p:nvPr>
            <p:ph type="title"/>
          </p:nvPr>
        </p:nvSpPr>
        <p:spPr>
          <a:xfrm>
            <a:off x="762000" y="413792"/>
            <a:ext cx="7772400" cy="1143000"/>
          </a:xfrm>
        </p:spPr>
        <p:txBody>
          <a:bodyPr/>
          <a:lstStyle/>
          <a:p>
            <a:pPr>
              <a:lnSpc>
                <a:spcPct val="80000"/>
              </a:lnSpc>
              <a:defRPr/>
            </a:pPr>
            <a:r>
              <a:rPr lang="en-US" dirty="0" smtClean="0"/>
              <a:t>Modeling in the Real World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25896" y="934616"/>
            <a:ext cx="8610600" cy="838200"/>
          </a:xfrm>
        </p:spPr>
        <p:txBody>
          <a:bodyPr>
            <a:normAutofit fontScale="90000"/>
          </a:bodyPr>
          <a:lstStyle/>
          <a:p>
            <a:pPr>
              <a:defRPr/>
            </a:pPr>
            <a:r>
              <a:rPr lang="en-US" altLang="en-US" sz="3600" dirty="0" smtClean="0"/>
              <a:t>Example of Model Construction</a:t>
            </a:r>
            <a:br>
              <a:rPr lang="en-US" altLang="en-US" sz="3600" dirty="0" smtClean="0"/>
            </a:br>
            <a:r>
              <a:rPr lang="en-US" altLang="en-US" sz="3600" dirty="0" smtClean="0"/>
              <a:t>Problem  </a:t>
            </a:r>
            <a:r>
              <a:rPr lang="en-US" altLang="en-US" sz="3600" dirty="0" smtClean="0"/>
              <a:t>Definition</a:t>
            </a:r>
            <a:endParaRPr lang="en-US" altLang="en-US" sz="3600" dirty="0" smtClean="0"/>
          </a:p>
        </p:txBody>
      </p:sp>
      <p:sp>
        <p:nvSpPr>
          <p:cNvPr id="64514"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EEDE2C93-07C7-4157-A590-48ACD7509D85}" type="slidenum">
              <a:rPr lang="en-US" altLang="en-US" sz="1400" b="0"/>
              <a:pPr>
                <a:spcBef>
                  <a:spcPct val="0"/>
                </a:spcBef>
                <a:buClrTx/>
                <a:buFontTx/>
                <a:buNone/>
              </a:pPr>
              <a:t>42</a:t>
            </a:fld>
            <a:endParaRPr lang="en-US" altLang="en-US" sz="1400" b="0"/>
          </a:p>
        </p:txBody>
      </p:sp>
      <p:sp>
        <p:nvSpPr>
          <p:cNvPr id="64516" name="Text Box 3"/>
          <p:cNvSpPr txBox="1">
            <a:spLocks noChangeArrowheads="1"/>
          </p:cNvSpPr>
          <p:nvPr/>
        </p:nvSpPr>
        <p:spPr bwMode="auto">
          <a:xfrm>
            <a:off x="508000" y="1797198"/>
            <a:ext cx="86360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50000"/>
              </a:spcBef>
              <a:buClrTx/>
              <a:buFontTx/>
              <a:buNone/>
            </a:pPr>
            <a:r>
              <a:rPr lang="en-US" altLang="en-US" sz="2400" b="0" u="sng" dirty="0"/>
              <a:t>Information and Data</a:t>
            </a:r>
            <a:r>
              <a:rPr lang="en-US" altLang="en-US" sz="2400" b="0" dirty="0"/>
              <a:t>:</a:t>
            </a:r>
          </a:p>
          <a:p>
            <a:pPr>
              <a:spcBef>
                <a:spcPct val="50000"/>
              </a:spcBef>
              <a:buClrTx/>
              <a:buFontTx/>
              <a:buNone/>
            </a:pPr>
            <a:r>
              <a:rPr lang="en-US" altLang="en-US" sz="2400" b="0" dirty="0"/>
              <a:t>- Business firm makes and sells a  steel product</a:t>
            </a:r>
          </a:p>
          <a:p>
            <a:pPr>
              <a:spcBef>
                <a:spcPct val="50000"/>
              </a:spcBef>
              <a:buClrTx/>
              <a:buFontTx/>
              <a:buNone/>
            </a:pPr>
            <a:r>
              <a:rPr lang="en-US" altLang="en-US" sz="2400" b="0" dirty="0"/>
              <a:t>- Product costs $5 to produce</a:t>
            </a:r>
          </a:p>
          <a:p>
            <a:pPr>
              <a:spcBef>
                <a:spcPct val="50000"/>
              </a:spcBef>
              <a:buClrTx/>
              <a:buFontTx/>
              <a:buNone/>
            </a:pPr>
            <a:r>
              <a:rPr lang="en-US" altLang="en-US" sz="2400" b="0" dirty="0"/>
              <a:t>- Product sells for $20</a:t>
            </a:r>
          </a:p>
          <a:p>
            <a:pPr>
              <a:spcBef>
                <a:spcPct val="50000"/>
              </a:spcBef>
              <a:buClrTx/>
              <a:buFontTx/>
              <a:buNone/>
            </a:pPr>
            <a:r>
              <a:rPr lang="en-US" altLang="en-US" sz="2400" b="0" dirty="0"/>
              <a:t>- Product requires 4 </a:t>
            </a:r>
            <a:r>
              <a:rPr lang="tr-TR" altLang="en-US" sz="2400" b="0" dirty="0" err="1"/>
              <a:t>tons</a:t>
            </a:r>
            <a:r>
              <a:rPr lang="en-US" altLang="en-US" sz="2400" b="0" dirty="0"/>
              <a:t> of steel to make</a:t>
            </a:r>
          </a:p>
          <a:p>
            <a:pPr>
              <a:spcBef>
                <a:spcPct val="50000"/>
              </a:spcBef>
              <a:buClrTx/>
              <a:buFontTx/>
              <a:buNone/>
            </a:pPr>
            <a:r>
              <a:rPr lang="en-US" altLang="en-US" sz="2400" b="0" dirty="0"/>
              <a:t>- Firm has 100 </a:t>
            </a:r>
            <a:r>
              <a:rPr lang="tr-TR" altLang="en-US" sz="2400" b="0" dirty="0" err="1"/>
              <a:t>tons</a:t>
            </a:r>
            <a:r>
              <a:rPr lang="en-US" altLang="en-US" sz="2400" b="0" dirty="0"/>
              <a:t> of steel</a:t>
            </a:r>
          </a:p>
          <a:p>
            <a:pPr>
              <a:spcBef>
                <a:spcPct val="50000"/>
              </a:spcBef>
              <a:buClrTx/>
              <a:buFontTx/>
              <a:buNone/>
            </a:pPr>
            <a:r>
              <a:rPr lang="en-US" altLang="en-US" sz="2400" b="0" u="sng" dirty="0"/>
              <a:t>Business problem</a:t>
            </a:r>
            <a:r>
              <a:rPr lang="en-US" altLang="en-US" sz="2400" b="0" dirty="0"/>
              <a:t>:</a:t>
            </a:r>
          </a:p>
          <a:p>
            <a:pPr>
              <a:spcBef>
                <a:spcPct val="50000"/>
              </a:spcBef>
              <a:buClrTx/>
              <a:buFontTx/>
              <a:buNone/>
            </a:pPr>
            <a:r>
              <a:rPr lang="en-US" altLang="en-US" sz="2400" b="0" dirty="0"/>
              <a:t> Determine the number of units to produce to make the most profit given the limited amount of steel available.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04056" y="548680"/>
            <a:ext cx="7772400" cy="1219200"/>
          </a:xfrm>
        </p:spPr>
        <p:txBody>
          <a:bodyPr/>
          <a:lstStyle/>
          <a:p>
            <a:pPr>
              <a:defRPr/>
            </a:pPr>
            <a:r>
              <a:rPr lang="en-US" altLang="en-US" sz="3600" dirty="0" smtClean="0"/>
              <a:t>Example of Model Construction</a:t>
            </a:r>
            <a:br>
              <a:rPr lang="en-US" altLang="en-US" sz="3600" dirty="0" smtClean="0"/>
            </a:br>
            <a:r>
              <a:rPr lang="en-US" altLang="en-US" sz="3600" dirty="0" smtClean="0"/>
              <a:t>Mathematical Model</a:t>
            </a:r>
          </a:p>
        </p:txBody>
      </p:sp>
      <p:sp>
        <p:nvSpPr>
          <p:cNvPr id="65538"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1DD86F1C-42E9-4EE2-888A-6108464B148E}" type="slidenum">
              <a:rPr lang="en-US" altLang="en-US" sz="1400" b="0"/>
              <a:pPr>
                <a:spcBef>
                  <a:spcPct val="0"/>
                </a:spcBef>
                <a:buClrTx/>
                <a:buFontTx/>
                <a:buNone/>
              </a:pPr>
              <a:t>43</a:t>
            </a:fld>
            <a:endParaRPr lang="en-US" altLang="en-US" sz="1400" b="0"/>
          </a:p>
        </p:txBody>
      </p:sp>
      <p:sp>
        <p:nvSpPr>
          <p:cNvPr id="65540" name="Text Box 3"/>
          <p:cNvSpPr txBox="1">
            <a:spLocks noChangeArrowheads="1"/>
          </p:cNvSpPr>
          <p:nvPr/>
        </p:nvSpPr>
        <p:spPr bwMode="auto">
          <a:xfrm>
            <a:off x="304800" y="1902668"/>
            <a:ext cx="7924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50000"/>
              </a:spcBef>
              <a:buClrTx/>
              <a:buFontTx/>
              <a:buNone/>
            </a:pPr>
            <a:r>
              <a:rPr lang="en-US" altLang="en-US" sz="2400" b="0" dirty="0"/>
              <a:t>               Variables: x = number of units (decision variable)</a:t>
            </a:r>
          </a:p>
          <a:p>
            <a:pPr>
              <a:spcBef>
                <a:spcPct val="50000"/>
              </a:spcBef>
              <a:buClrTx/>
              <a:buFontTx/>
              <a:buNone/>
            </a:pPr>
            <a:r>
              <a:rPr lang="en-US" altLang="en-US" sz="2400" b="0" dirty="0"/>
              <a:t>                                Z = total profit</a:t>
            </a:r>
          </a:p>
          <a:p>
            <a:pPr>
              <a:spcBef>
                <a:spcPct val="50000"/>
              </a:spcBef>
              <a:buClrTx/>
              <a:buFontTx/>
              <a:buNone/>
            </a:pPr>
            <a:r>
              <a:rPr lang="en-US" altLang="en-US" sz="2400" b="0" dirty="0"/>
              <a:t>               Model:     Z = $20x - $5x (objective function)                 </a:t>
            </a:r>
          </a:p>
          <a:p>
            <a:pPr>
              <a:spcBef>
                <a:spcPct val="50000"/>
              </a:spcBef>
              <a:buClrTx/>
              <a:buFontTx/>
              <a:buNone/>
            </a:pPr>
            <a:r>
              <a:rPr lang="en-US" altLang="en-US" sz="2400" b="0" dirty="0"/>
              <a:t>                                4x = 100 </a:t>
            </a:r>
            <a:r>
              <a:rPr lang="tr-TR" altLang="en-US" sz="2400" b="0" dirty="0" err="1"/>
              <a:t>tons</a:t>
            </a:r>
            <a:r>
              <a:rPr lang="en-US" altLang="en-US" sz="2400" b="0" dirty="0"/>
              <a:t> of steel (resource constraint)</a:t>
            </a:r>
          </a:p>
          <a:p>
            <a:pPr>
              <a:spcBef>
                <a:spcPct val="50000"/>
              </a:spcBef>
              <a:buClrTx/>
              <a:buFontTx/>
              <a:buNone/>
            </a:pPr>
            <a:r>
              <a:rPr lang="en-US" altLang="en-US" sz="2400" b="0" dirty="0"/>
              <a:t>               Parameters: $20, $5, 4 t</a:t>
            </a:r>
            <a:r>
              <a:rPr lang="tr-TR" altLang="en-US" sz="2400" b="0" dirty="0"/>
              <a:t>on</a:t>
            </a:r>
            <a:r>
              <a:rPr lang="en-US" altLang="en-US" sz="2400" b="0" dirty="0"/>
              <a:t>s, 100 </a:t>
            </a:r>
            <a:r>
              <a:rPr lang="tr-TR" altLang="en-US" sz="2400" b="0" dirty="0"/>
              <a:t>ton</a:t>
            </a:r>
            <a:r>
              <a:rPr lang="en-US" altLang="en-US" sz="2400" b="0" dirty="0"/>
              <a:t>s (known values)</a:t>
            </a:r>
          </a:p>
          <a:p>
            <a:pPr>
              <a:spcBef>
                <a:spcPct val="50000"/>
              </a:spcBef>
              <a:buClrTx/>
              <a:buFontTx/>
              <a:buNone/>
            </a:pPr>
            <a:r>
              <a:rPr lang="en-US" altLang="en-US" sz="2400" b="0" dirty="0"/>
              <a:t>               Formal specification of model:</a:t>
            </a:r>
          </a:p>
          <a:p>
            <a:pPr>
              <a:spcBef>
                <a:spcPct val="50000"/>
              </a:spcBef>
              <a:buClrTx/>
              <a:buFontTx/>
              <a:buNone/>
            </a:pPr>
            <a:r>
              <a:rPr lang="en-US" altLang="en-US" sz="2400" b="0" dirty="0"/>
              <a:t>                         maximize Z = $20x - $5x</a:t>
            </a:r>
          </a:p>
          <a:p>
            <a:pPr>
              <a:spcBef>
                <a:spcPct val="50000"/>
              </a:spcBef>
              <a:buClrTx/>
              <a:buFontTx/>
              <a:buNone/>
            </a:pPr>
            <a:r>
              <a:rPr lang="en-US" altLang="en-US" sz="2400" b="0" dirty="0"/>
              <a:t>                         subject to 4x = 100</a:t>
            </a:r>
          </a:p>
          <a:p>
            <a:pPr>
              <a:spcBef>
                <a:spcPct val="50000"/>
              </a:spcBef>
              <a:buClrTx/>
              <a:buFontTx/>
              <a:buNone/>
            </a:pPr>
            <a:r>
              <a:rPr lang="en-US" altLang="en-US" sz="2400" b="0"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p:txBody>
          <a:bodyPr/>
          <a:lstStyle/>
          <a:p>
            <a:r>
              <a:rPr lang="en-US" altLang="en-US" sz="2400" smtClean="0"/>
              <a:t>Used to determine the number of units of a product to sell or produce (i.e. volume) that  will equate total revenue with total cost.</a:t>
            </a:r>
          </a:p>
          <a:p>
            <a:endParaRPr lang="en-US" altLang="en-US" sz="2400" smtClean="0"/>
          </a:p>
          <a:p>
            <a:r>
              <a:rPr lang="en-US" altLang="en-US" sz="2400" smtClean="0"/>
              <a:t>The volume at which total revenue equals total cost is called the break-even point.</a:t>
            </a:r>
          </a:p>
          <a:p>
            <a:endParaRPr lang="en-US" altLang="en-US" sz="2400" smtClean="0"/>
          </a:p>
          <a:p>
            <a:r>
              <a:rPr lang="en-US" altLang="en-US" sz="2400" smtClean="0"/>
              <a:t>Profit at break-even point is zero.</a:t>
            </a:r>
          </a:p>
        </p:txBody>
      </p:sp>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46261D51-9F17-4230-9AD4-E893C297FCEF}" type="slidenum">
              <a:rPr lang="en-US" altLang="en-US" sz="1400" b="0"/>
              <a:pPr>
                <a:spcBef>
                  <a:spcPct val="0"/>
                </a:spcBef>
                <a:buClrTx/>
                <a:buFontTx/>
                <a:buNone/>
              </a:pPr>
              <a:t>44</a:t>
            </a:fld>
            <a:endParaRPr lang="en-US" altLang="en-US" sz="1400" b="0"/>
          </a:p>
        </p:txBody>
      </p:sp>
      <p:sp>
        <p:nvSpPr>
          <p:cNvPr id="122882" name="Rectangle 2"/>
          <p:cNvSpPr>
            <a:spLocks noGrp="1" noChangeArrowheads="1"/>
          </p:cNvSpPr>
          <p:nvPr>
            <p:ph type="title"/>
          </p:nvPr>
        </p:nvSpPr>
        <p:spPr/>
        <p:txBody>
          <a:bodyPr>
            <a:normAutofit/>
          </a:bodyPr>
          <a:lstStyle/>
          <a:p>
            <a:pPr>
              <a:defRPr/>
            </a:pPr>
            <a:r>
              <a:rPr lang="en-US" altLang="en-US" sz="3600" smtClean="0"/>
              <a:t>Model Building</a:t>
            </a:r>
            <a:br>
              <a:rPr lang="en-US" altLang="en-US" sz="3600" smtClean="0"/>
            </a:br>
            <a:r>
              <a:rPr lang="en-US" altLang="en-US" sz="3600" smtClean="0"/>
              <a:t>Break-Even Analysis (1 of 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a:xfrm>
            <a:off x="457200" y="2136224"/>
            <a:ext cx="8229600" cy="4389120"/>
          </a:xfrm>
        </p:spPr>
        <p:txBody>
          <a:bodyPr/>
          <a:lstStyle/>
          <a:p>
            <a:pPr>
              <a:buFontTx/>
              <a:buNone/>
            </a:pPr>
            <a:r>
              <a:rPr lang="en-US" altLang="en-US" sz="2400" dirty="0" smtClean="0"/>
              <a:t>     </a:t>
            </a:r>
            <a:r>
              <a:rPr lang="en-US" altLang="en-US" sz="2400" u="sng" dirty="0" smtClean="0"/>
              <a:t>Fixed costs</a:t>
            </a:r>
            <a:r>
              <a:rPr lang="en-US" altLang="en-US" sz="2400" dirty="0" smtClean="0"/>
              <a:t> (</a:t>
            </a:r>
            <a:r>
              <a:rPr lang="en-US" altLang="en-US" sz="2400" dirty="0" err="1" smtClean="0"/>
              <a:t>c</a:t>
            </a:r>
            <a:r>
              <a:rPr lang="en-US" altLang="en-US" sz="2400" baseline="-25000" dirty="0" err="1" smtClean="0"/>
              <a:t>f</a:t>
            </a:r>
            <a:r>
              <a:rPr lang="en-US" altLang="en-US" sz="2400" dirty="0" smtClean="0"/>
              <a:t>) - costs that remain constant regardless of number of units produced</a:t>
            </a:r>
          </a:p>
          <a:p>
            <a:pPr>
              <a:buFontTx/>
              <a:buNone/>
            </a:pPr>
            <a:r>
              <a:rPr lang="en-US" altLang="en-US" sz="2400" dirty="0" smtClean="0"/>
              <a:t>     </a:t>
            </a:r>
            <a:r>
              <a:rPr lang="en-US" altLang="en-US" sz="2400" u="sng" dirty="0" smtClean="0"/>
              <a:t>Variable cost</a:t>
            </a:r>
            <a:r>
              <a:rPr lang="en-US" altLang="en-US" sz="2400" dirty="0" smtClean="0"/>
              <a:t> (c</a:t>
            </a:r>
            <a:r>
              <a:rPr lang="en-US" altLang="en-US" sz="2400" baseline="-25000" dirty="0" smtClean="0"/>
              <a:t>v</a:t>
            </a:r>
            <a:r>
              <a:rPr lang="en-US" altLang="en-US" sz="2400" dirty="0" smtClean="0"/>
              <a:t>) - unit cost of product</a:t>
            </a:r>
          </a:p>
          <a:p>
            <a:pPr>
              <a:buFontTx/>
              <a:buNone/>
            </a:pPr>
            <a:r>
              <a:rPr lang="en-US" altLang="en-US" sz="2400" dirty="0" smtClean="0"/>
              <a:t>     </a:t>
            </a:r>
            <a:r>
              <a:rPr lang="en-US" altLang="en-US" sz="2400" u="sng" dirty="0" smtClean="0"/>
              <a:t>Total variable cost</a:t>
            </a:r>
            <a:r>
              <a:rPr lang="en-US" altLang="en-US" sz="2400" dirty="0" smtClean="0"/>
              <a:t> (</a:t>
            </a:r>
            <a:r>
              <a:rPr lang="en-US" altLang="en-US" sz="2400" dirty="0" err="1" smtClean="0"/>
              <a:t>vc</a:t>
            </a:r>
            <a:r>
              <a:rPr lang="en-US" altLang="en-US" sz="2400" baseline="-25000" dirty="0" err="1" smtClean="0"/>
              <a:t>v</a:t>
            </a:r>
            <a:r>
              <a:rPr lang="en-US" altLang="en-US" sz="2400" dirty="0" smtClean="0"/>
              <a:t>) - function of volume (v) and variable per-unit cost </a:t>
            </a:r>
          </a:p>
          <a:p>
            <a:pPr>
              <a:buFontTx/>
              <a:buNone/>
            </a:pPr>
            <a:r>
              <a:rPr lang="en-US" altLang="en-US" sz="2400" dirty="0" smtClean="0"/>
              <a:t>     </a:t>
            </a:r>
            <a:r>
              <a:rPr lang="en-US" altLang="en-US" sz="2400" u="sng" dirty="0" smtClean="0"/>
              <a:t>Total cost</a:t>
            </a:r>
            <a:r>
              <a:rPr lang="en-US" altLang="en-US" sz="2400" dirty="0" smtClean="0"/>
              <a:t> (TC) - total fixed cost plus total variable cost</a:t>
            </a:r>
          </a:p>
          <a:p>
            <a:pPr>
              <a:buFontTx/>
              <a:buNone/>
            </a:pPr>
            <a:r>
              <a:rPr lang="en-US" altLang="en-US" sz="2400" dirty="0" smtClean="0"/>
              <a:t>     </a:t>
            </a:r>
            <a:r>
              <a:rPr lang="en-US" altLang="en-US" sz="2400" u="sng" dirty="0" smtClean="0"/>
              <a:t>Profit</a:t>
            </a:r>
            <a:r>
              <a:rPr lang="en-US" altLang="en-US" sz="2400" dirty="0" smtClean="0"/>
              <a:t>(Z) - difference between total revenue </a:t>
            </a:r>
            <a:r>
              <a:rPr lang="en-US" altLang="en-US" sz="2400" dirty="0" err="1" smtClean="0"/>
              <a:t>vp</a:t>
            </a:r>
            <a:r>
              <a:rPr lang="en-US" altLang="en-US" sz="2400" dirty="0" smtClean="0"/>
              <a:t> (p=price) and total cost:</a:t>
            </a:r>
          </a:p>
          <a:p>
            <a:pPr algn="ctr">
              <a:buFontTx/>
              <a:buNone/>
            </a:pPr>
            <a:r>
              <a:rPr lang="en-US" altLang="en-US" sz="2400" dirty="0" smtClean="0"/>
              <a:t>     Z = </a:t>
            </a:r>
            <a:r>
              <a:rPr lang="en-US" altLang="en-US" sz="2400" dirty="0" err="1" smtClean="0"/>
              <a:t>vp</a:t>
            </a:r>
            <a:r>
              <a:rPr lang="en-US" altLang="en-US" sz="2400" dirty="0" smtClean="0"/>
              <a:t> - </a:t>
            </a:r>
            <a:r>
              <a:rPr lang="en-US" altLang="en-US" sz="2400" dirty="0" err="1" smtClean="0"/>
              <a:t>c</a:t>
            </a:r>
            <a:r>
              <a:rPr lang="en-US" altLang="en-US" sz="2400" baseline="-25000" dirty="0" err="1" smtClean="0"/>
              <a:t>f</a:t>
            </a:r>
            <a:r>
              <a:rPr lang="en-US" altLang="en-US" sz="2400" dirty="0" smtClean="0"/>
              <a:t> - </a:t>
            </a:r>
            <a:r>
              <a:rPr lang="en-US" altLang="en-US" sz="2400" dirty="0" err="1" smtClean="0"/>
              <a:t>vc</a:t>
            </a:r>
            <a:r>
              <a:rPr lang="en-US" altLang="en-US" sz="2400" baseline="-25000" dirty="0" err="1" smtClean="0"/>
              <a:t>v</a:t>
            </a:r>
            <a:r>
              <a:rPr lang="en-US" altLang="en-US" sz="2400" dirty="0" smtClean="0"/>
              <a:t>  </a:t>
            </a:r>
          </a:p>
        </p:txBody>
      </p:sp>
      <p:sp>
        <p:nvSpPr>
          <p:cNvPr id="675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BFCC465A-A2CB-4588-BD12-058B50C130A9}" type="slidenum">
              <a:rPr lang="en-US" altLang="en-US" sz="1400" b="0"/>
              <a:pPr>
                <a:spcBef>
                  <a:spcPct val="0"/>
                </a:spcBef>
                <a:buClrTx/>
                <a:buFontTx/>
                <a:buNone/>
              </a:pPr>
              <a:t>45</a:t>
            </a:fld>
            <a:endParaRPr lang="en-US" altLang="en-US" sz="1400" b="0"/>
          </a:p>
        </p:txBody>
      </p:sp>
      <p:sp>
        <p:nvSpPr>
          <p:cNvPr id="123906" name="Rectangle 2"/>
          <p:cNvSpPr>
            <a:spLocks noGrp="1" noChangeArrowheads="1"/>
          </p:cNvSpPr>
          <p:nvPr>
            <p:ph type="title"/>
          </p:nvPr>
        </p:nvSpPr>
        <p:spPr>
          <a:xfrm>
            <a:off x="711200" y="689248"/>
            <a:ext cx="7772400" cy="1371600"/>
          </a:xfrm>
        </p:spPr>
        <p:txBody>
          <a:bodyPr>
            <a:normAutofit fontScale="90000"/>
          </a:bodyPr>
          <a:lstStyle/>
          <a:p>
            <a:pPr>
              <a:defRPr/>
            </a:pPr>
            <a:r>
              <a:rPr lang="en-US" altLang="en-US" sz="3200" dirty="0" smtClean="0"/>
              <a:t>Model Building</a:t>
            </a:r>
            <a:br>
              <a:rPr lang="en-US" altLang="en-US" sz="3200" dirty="0" smtClean="0"/>
            </a:br>
            <a:r>
              <a:rPr lang="en-US" altLang="en-US" sz="3200" dirty="0" smtClean="0"/>
              <a:t>Break-Even Analysis (2 of 7)</a:t>
            </a:r>
            <a:br>
              <a:rPr lang="en-US" altLang="en-US" sz="3200" dirty="0" smtClean="0"/>
            </a:br>
            <a:r>
              <a:rPr lang="en-US" altLang="en-US" sz="3200" dirty="0" smtClean="0"/>
              <a:t>Model Components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62000" y="695350"/>
            <a:ext cx="7772400" cy="933450"/>
          </a:xfrm>
        </p:spPr>
        <p:txBody>
          <a:bodyPr>
            <a:normAutofit fontScale="90000"/>
          </a:bodyPr>
          <a:lstStyle/>
          <a:p>
            <a:pPr>
              <a:defRPr/>
            </a:pPr>
            <a:r>
              <a:rPr lang="en-US" altLang="en-US" sz="3200" dirty="0" smtClean="0"/>
              <a:t>Model Building</a:t>
            </a:r>
            <a:br>
              <a:rPr lang="en-US" altLang="en-US" sz="3200" dirty="0" smtClean="0"/>
            </a:br>
            <a:r>
              <a:rPr lang="en-US" altLang="en-US" sz="3200" dirty="0" smtClean="0"/>
              <a:t>Break-Even Analysis (3 of 7)</a:t>
            </a:r>
          </a:p>
        </p:txBody>
      </p:sp>
      <p:sp>
        <p:nvSpPr>
          <p:cNvPr id="68610"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70A1A9A4-4537-48E3-8117-1913E685A06A}" type="slidenum">
              <a:rPr lang="en-US" altLang="en-US" sz="1400" b="0"/>
              <a:pPr>
                <a:spcBef>
                  <a:spcPct val="0"/>
                </a:spcBef>
                <a:buClrTx/>
                <a:buFontTx/>
                <a:buNone/>
              </a:pPr>
              <a:t>46</a:t>
            </a:fld>
            <a:endParaRPr lang="en-US" altLang="en-US" sz="1400" b="0"/>
          </a:p>
        </p:txBody>
      </p:sp>
      <p:sp>
        <p:nvSpPr>
          <p:cNvPr id="68612" name="Text Box 3"/>
          <p:cNvSpPr txBox="1">
            <a:spLocks noChangeArrowheads="1"/>
          </p:cNvSpPr>
          <p:nvPr/>
        </p:nvSpPr>
        <p:spPr bwMode="auto">
          <a:xfrm>
            <a:off x="0" y="1709935"/>
            <a:ext cx="91440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r>
              <a:rPr lang="en-US" altLang="en-US" sz="2400" b="0" dirty="0"/>
              <a:t>Computing the Break-Even Point</a:t>
            </a:r>
          </a:p>
          <a:p>
            <a:pPr>
              <a:spcBef>
                <a:spcPct val="50000"/>
              </a:spcBef>
              <a:buClrTx/>
              <a:buFontTx/>
              <a:buNone/>
            </a:pPr>
            <a:r>
              <a:rPr lang="en-US" altLang="en-US" sz="2400" b="0" dirty="0"/>
              <a:t>The break-even point is that volume at which total revenue equals total cost and profit is zero:</a:t>
            </a:r>
          </a:p>
          <a:p>
            <a:pPr>
              <a:spcBef>
                <a:spcPct val="50000"/>
              </a:spcBef>
              <a:buClrTx/>
              <a:buFontTx/>
              <a:buNone/>
            </a:pPr>
            <a:r>
              <a:rPr lang="en-US" altLang="en-US" sz="2400" b="0" dirty="0"/>
              <a:t>                                V = </a:t>
            </a:r>
            <a:r>
              <a:rPr lang="en-US" altLang="en-US" sz="2400" b="0" dirty="0" err="1"/>
              <a:t>c</a:t>
            </a:r>
            <a:r>
              <a:rPr lang="en-US" altLang="en-US" sz="2400" b="0" baseline="-25000" dirty="0" err="1"/>
              <a:t>f</a:t>
            </a:r>
            <a:r>
              <a:rPr lang="en-US" altLang="en-US" sz="2400" b="0" dirty="0"/>
              <a:t>/(p-c</a:t>
            </a:r>
            <a:r>
              <a:rPr lang="en-US" altLang="en-US" sz="2400" b="0" baseline="-25000" dirty="0"/>
              <a:t>v</a:t>
            </a:r>
            <a:r>
              <a:rPr lang="en-US" altLang="en-US" sz="2400" b="0" dirty="0"/>
              <a:t>)</a:t>
            </a:r>
          </a:p>
          <a:p>
            <a:pPr algn="ctr">
              <a:spcBef>
                <a:spcPct val="50000"/>
              </a:spcBef>
              <a:buClrTx/>
              <a:buFontTx/>
              <a:buNone/>
            </a:pPr>
            <a:r>
              <a:rPr lang="en-US" altLang="en-US" sz="2400" b="0" dirty="0"/>
              <a:t>Example: Western Clothing Company</a:t>
            </a:r>
          </a:p>
          <a:p>
            <a:pPr>
              <a:spcBef>
                <a:spcPct val="50000"/>
              </a:spcBef>
              <a:buClrTx/>
              <a:buFontTx/>
              <a:buNone/>
            </a:pPr>
            <a:r>
              <a:rPr lang="en-US" altLang="en-US" sz="2400" b="0" dirty="0"/>
              <a:t>                               </a:t>
            </a:r>
            <a:r>
              <a:rPr lang="en-US" altLang="en-US" sz="2400" b="0" dirty="0" err="1"/>
              <a:t>c</a:t>
            </a:r>
            <a:r>
              <a:rPr lang="en-US" altLang="en-US" sz="2400" b="0" baseline="-25000" dirty="0" err="1"/>
              <a:t>f</a:t>
            </a:r>
            <a:r>
              <a:rPr lang="en-US" altLang="en-US" sz="2400" b="0" dirty="0"/>
              <a:t> = $10000</a:t>
            </a:r>
          </a:p>
          <a:p>
            <a:pPr>
              <a:spcBef>
                <a:spcPct val="50000"/>
              </a:spcBef>
              <a:buClrTx/>
              <a:buFontTx/>
              <a:buNone/>
            </a:pPr>
            <a:r>
              <a:rPr lang="en-US" altLang="en-US" sz="2400" b="0" dirty="0"/>
              <a:t>                               c</a:t>
            </a:r>
            <a:r>
              <a:rPr lang="en-US" altLang="en-US" sz="2400" b="0" baseline="-25000" dirty="0"/>
              <a:t>v</a:t>
            </a:r>
            <a:r>
              <a:rPr lang="en-US" altLang="en-US" sz="2400" b="0" dirty="0"/>
              <a:t> = $8 per pair</a:t>
            </a:r>
          </a:p>
          <a:p>
            <a:pPr>
              <a:spcBef>
                <a:spcPct val="50000"/>
              </a:spcBef>
              <a:buClrTx/>
              <a:buFontTx/>
              <a:buNone/>
            </a:pPr>
            <a:r>
              <a:rPr lang="en-US" altLang="en-US" sz="2400" b="0" dirty="0"/>
              <a:t>                                p = $23 per pair</a:t>
            </a:r>
          </a:p>
          <a:p>
            <a:pPr>
              <a:spcBef>
                <a:spcPct val="50000"/>
              </a:spcBef>
              <a:buClrTx/>
              <a:buFontTx/>
              <a:buNone/>
            </a:pPr>
            <a:r>
              <a:rPr lang="en-US" altLang="en-US" sz="2400" b="0" dirty="0"/>
              <a:t>                                v = 666.7 pairs, break-even point</a:t>
            </a:r>
          </a:p>
          <a:p>
            <a:pPr>
              <a:spcBef>
                <a:spcPct val="50000"/>
              </a:spcBef>
              <a:buClrTx/>
              <a:buFontTx/>
              <a:buNone/>
            </a:pPr>
            <a:endParaRPr lang="en-US" altLang="en-US" sz="2400" b="0" dirty="0"/>
          </a:p>
          <a:p>
            <a:pPr>
              <a:spcBef>
                <a:spcPct val="50000"/>
              </a:spcBef>
              <a:buClrTx/>
              <a:buFontTx/>
              <a:buNone/>
            </a:pPr>
            <a:endParaRPr lang="en-US" altLang="en-US" sz="2400" b="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60040" y="548680"/>
            <a:ext cx="7772400" cy="1143000"/>
          </a:xfrm>
        </p:spPr>
        <p:txBody>
          <a:bodyPr/>
          <a:lstStyle/>
          <a:p>
            <a:pPr>
              <a:defRPr/>
            </a:pPr>
            <a:r>
              <a:rPr lang="en-US" altLang="en-US" sz="3200" dirty="0" smtClean="0"/>
              <a:t>Model Building</a:t>
            </a:r>
            <a:br>
              <a:rPr lang="en-US" altLang="en-US" sz="3200" dirty="0" smtClean="0"/>
            </a:br>
            <a:r>
              <a:rPr lang="en-US" altLang="en-US" sz="3200" dirty="0" smtClean="0"/>
              <a:t>Break-Even Analysis (4 of 7)</a:t>
            </a:r>
          </a:p>
        </p:txBody>
      </p:sp>
      <p:sp>
        <p:nvSpPr>
          <p:cNvPr id="69634"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3A1A349E-C393-4056-81CA-D3F65EABB60A}" type="slidenum">
              <a:rPr lang="en-US" altLang="en-US" sz="1400" b="0"/>
              <a:pPr>
                <a:spcBef>
                  <a:spcPct val="0"/>
                </a:spcBef>
                <a:buClrTx/>
                <a:buFontTx/>
                <a:buNone/>
              </a:pPr>
              <a:t>47</a:t>
            </a:fld>
            <a:endParaRPr lang="en-US" altLang="en-US" sz="1400" b="0"/>
          </a:p>
        </p:txBody>
      </p:sp>
      <p:sp>
        <p:nvSpPr>
          <p:cNvPr id="69636" name="Text Box 3"/>
          <p:cNvSpPr txBox="1">
            <a:spLocks noChangeArrowheads="1"/>
          </p:cNvSpPr>
          <p:nvPr/>
        </p:nvSpPr>
        <p:spPr bwMode="auto">
          <a:xfrm>
            <a:off x="1117600" y="1828800"/>
            <a:ext cx="7010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r>
              <a:rPr lang="en-US" altLang="en-US" sz="2400" b="0"/>
              <a:t>Graphical Solution</a:t>
            </a:r>
          </a:p>
        </p:txBody>
      </p:sp>
      <p:sp>
        <p:nvSpPr>
          <p:cNvPr id="69637" name="Text Box 4"/>
          <p:cNvSpPr txBox="1">
            <a:spLocks noChangeArrowheads="1"/>
          </p:cNvSpPr>
          <p:nvPr/>
        </p:nvSpPr>
        <p:spPr bwMode="auto">
          <a:xfrm>
            <a:off x="2235200" y="3543300"/>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endParaRPr lang="en-US" altLang="en-US" sz="2400" b="0"/>
          </a:p>
        </p:txBody>
      </p:sp>
      <p:pic>
        <p:nvPicPr>
          <p:cNvPr id="69638" name="Picture 5" descr="0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1809"/>
            <a:ext cx="914400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 Box 6"/>
          <p:cNvSpPr txBox="1">
            <a:spLocks noChangeArrowheads="1"/>
          </p:cNvSpPr>
          <p:nvPr/>
        </p:nvSpPr>
        <p:spPr bwMode="auto">
          <a:xfrm>
            <a:off x="3540125" y="5806901"/>
            <a:ext cx="20510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endParaRPr lang="en-US" altLang="en-US" sz="2000" dirty="0">
              <a:latin typeface="Times" panose="02020603050405020304" pitchFamily="18" charset="0"/>
              <a:cs typeface="Times New Roman" panose="02020603050405020304" pitchFamily="18" charset="0"/>
            </a:endParaRPr>
          </a:p>
          <a:p>
            <a:pPr algn="ctr">
              <a:spcBef>
                <a:spcPct val="0"/>
              </a:spcBef>
              <a:buClrTx/>
              <a:buFontTx/>
              <a:buNone/>
            </a:pPr>
            <a:r>
              <a:rPr lang="en-US" altLang="en-US" sz="2000" b="0" dirty="0">
                <a:cs typeface="Times" panose="02020603050405020304" pitchFamily="18" charset="0"/>
              </a:rPr>
              <a:t>Break-even model</a:t>
            </a:r>
          </a:p>
          <a:p>
            <a:pPr algn="ctr">
              <a:spcBef>
                <a:spcPct val="0"/>
              </a:spcBef>
              <a:buClrTx/>
              <a:buFontTx/>
              <a:buNone/>
            </a:pPr>
            <a:endParaRPr lang="en-US" altLang="en-US" sz="2000" b="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367307"/>
            <a:ext cx="7772400" cy="1333501"/>
          </a:xfrm>
        </p:spPr>
        <p:txBody>
          <a:bodyPr/>
          <a:lstStyle/>
          <a:p>
            <a:pPr>
              <a:defRPr/>
            </a:pPr>
            <a:r>
              <a:rPr lang="en-US" altLang="en-US" sz="3200" dirty="0" smtClean="0"/>
              <a:t>Model Building</a:t>
            </a:r>
            <a:br>
              <a:rPr lang="en-US" altLang="en-US" sz="3200" dirty="0" smtClean="0"/>
            </a:br>
            <a:r>
              <a:rPr lang="en-US" altLang="en-US" sz="3200" dirty="0" smtClean="0"/>
              <a:t>Break-Even Analysis (5 of 7)</a:t>
            </a:r>
          </a:p>
        </p:txBody>
      </p:sp>
      <p:sp>
        <p:nvSpPr>
          <p:cNvPr id="70658"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C706F62A-F5D3-4563-985A-D7E19031BF3B}" type="slidenum">
              <a:rPr lang="en-US" altLang="en-US" sz="1400" b="0"/>
              <a:pPr>
                <a:spcBef>
                  <a:spcPct val="0"/>
                </a:spcBef>
                <a:buClrTx/>
                <a:buFontTx/>
                <a:buNone/>
              </a:pPr>
              <a:t>48</a:t>
            </a:fld>
            <a:endParaRPr lang="en-US" altLang="en-US" sz="1400" b="0"/>
          </a:p>
        </p:txBody>
      </p:sp>
      <p:sp>
        <p:nvSpPr>
          <p:cNvPr id="70660" name="Text Box 3"/>
          <p:cNvSpPr txBox="1">
            <a:spLocks noChangeArrowheads="1"/>
          </p:cNvSpPr>
          <p:nvPr/>
        </p:nvSpPr>
        <p:spPr bwMode="auto">
          <a:xfrm>
            <a:off x="1115616" y="16288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r>
              <a:rPr lang="en-US" altLang="en-US" sz="2800" b="0" dirty="0"/>
              <a:t>Sensitivity Analysis</a:t>
            </a:r>
            <a:r>
              <a:rPr lang="tr-TR" altLang="en-US" sz="2800" b="0" dirty="0"/>
              <a:t> (</a:t>
            </a:r>
            <a:r>
              <a:rPr lang="tr-TR" altLang="en-US" sz="2800" b="0" dirty="0" err="1"/>
              <a:t>price</a:t>
            </a:r>
            <a:r>
              <a:rPr lang="en-US" altLang="en-US" sz="2800" b="0" dirty="0"/>
              <a:t>)</a:t>
            </a:r>
          </a:p>
        </p:txBody>
      </p:sp>
      <p:sp>
        <p:nvSpPr>
          <p:cNvPr id="70661" name="Text Box 4"/>
          <p:cNvSpPr txBox="1">
            <a:spLocks noChangeArrowheads="1"/>
          </p:cNvSpPr>
          <p:nvPr/>
        </p:nvSpPr>
        <p:spPr bwMode="auto">
          <a:xfrm>
            <a:off x="1727200" y="3886200"/>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endParaRPr lang="en-US" altLang="en-US" sz="2400" b="0"/>
          </a:p>
        </p:txBody>
      </p:sp>
      <p:pic>
        <p:nvPicPr>
          <p:cNvPr id="70662" name="Picture 5" descr="0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2856"/>
            <a:ext cx="91440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Text Box 6"/>
          <p:cNvSpPr txBox="1">
            <a:spLocks noChangeArrowheads="1"/>
          </p:cNvSpPr>
          <p:nvPr/>
        </p:nvSpPr>
        <p:spPr bwMode="auto">
          <a:xfrm>
            <a:off x="762000" y="6165304"/>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endParaRPr lang="en-US" altLang="en-US" sz="2000" dirty="0">
              <a:latin typeface="Times" panose="02020603050405020304" pitchFamily="18" charset="0"/>
              <a:cs typeface="Times New Roman" panose="02020603050405020304" pitchFamily="18" charset="0"/>
            </a:endParaRPr>
          </a:p>
          <a:p>
            <a:pPr algn="ctr">
              <a:spcBef>
                <a:spcPct val="0"/>
              </a:spcBef>
              <a:buClrTx/>
              <a:buFontTx/>
              <a:buNone/>
            </a:pPr>
            <a:r>
              <a:rPr lang="en-US" altLang="en-US" sz="2000" b="0" dirty="0">
                <a:cs typeface="Times" panose="02020603050405020304" pitchFamily="18" charset="0"/>
              </a:rPr>
              <a:t>Break-even model with a change in price</a:t>
            </a:r>
            <a:r>
              <a:rPr lang="en-US" altLang="en-US" sz="2000" b="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367307"/>
            <a:ext cx="7772400" cy="1333501"/>
          </a:xfrm>
        </p:spPr>
        <p:txBody>
          <a:bodyPr/>
          <a:lstStyle/>
          <a:p>
            <a:pPr>
              <a:defRPr/>
            </a:pPr>
            <a:r>
              <a:rPr lang="en-US" altLang="en-US" sz="3200" dirty="0" smtClean="0"/>
              <a:t>Model Building</a:t>
            </a:r>
            <a:br>
              <a:rPr lang="en-US" altLang="en-US" sz="3200" dirty="0" smtClean="0"/>
            </a:br>
            <a:r>
              <a:rPr lang="en-US" altLang="en-US" sz="3200" dirty="0" smtClean="0"/>
              <a:t>Break-Even Analysis (6 of 7)</a:t>
            </a:r>
          </a:p>
        </p:txBody>
      </p:sp>
      <p:sp>
        <p:nvSpPr>
          <p:cNvPr id="71682"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2F553F69-B685-40C3-881E-9F6C82374C9E}" type="slidenum">
              <a:rPr lang="en-US" altLang="en-US" sz="1400" b="0"/>
              <a:pPr>
                <a:spcBef>
                  <a:spcPct val="0"/>
                </a:spcBef>
                <a:buClrTx/>
                <a:buFontTx/>
                <a:buNone/>
              </a:pPr>
              <a:t>49</a:t>
            </a:fld>
            <a:endParaRPr lang="en-US" altLang="en-US" sz="1400" b="0"/>
          </a:p>
        </p:txBody>
      </p:sp>
      <p:sp>
        <p:nvSpPr>
          <p:cNvPr id="71684" name="Text Box 3"/>
          <p:cNvSpPr txBox="1">
            <a:spLocks noChangeArrowheads="1"/>
          </p:cNvSpPr>
          <p:nvPr/>
        </p:nvSpPr>
        <p:spPr bwMode="auto">
          <a:xfrm>
            <a:off x="1320800" y="1685751"/>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r>
              <a:rPr lang="en-US" altLang="en-US" sz="2800" b="0" dirty="0"/>
              <a:t>Sensitivity Analysis</a:t>
            </a:r>
            <a:r>
              <a:rPr lang="tr-TR" altLang="en-US" sz="2800" b="0" dirty="0"/>
              <a:t> </a:t>
            </a:r>
            <a:r>
              <a:rPr lang="en-US" altLang="en-US" sz="2800" b="0" dirty="0"/>
              <a:t>(</a:t>
            </a:r>
            <a:r>
              <a:rPr lang="tr-TR" altLang="en-US" sz="2800" b="0" dirty="0" err="1"/>
              <a:t>variable</a:t>
            </a:r>
            <a:r>
              <a:rPr lang="tr-TR" altLang="en-US" sz="2800" b="0" dirty="0"/>
              <a:t> </a:t>
            </a:r>
            <a:r>
              <a:rPr lang="tr-TR" altLang="en-US" sz="2800" b="0" dirty="0" err="1"/>
              <a:t>cost</a:t>
            </a:r>
            <a:r>
              <a:rPr lang="tr-TR" altLang="en-US" sz="2800" b="0" dirty="0"/>
              <a:t>)</a:t>
            </a:r>
            <a:endParaRPr lang="en-US" altLang="en-US" sz="2800" b="0" dirty="0"/>
          </a:p>
        </p:txBody>
      </p:sp>
      <p:sp>
        <p:nvSpPr>
          <p:cNvPr id="71685" name="Text Box 4"/>
          <p:cNvSpPr txBox="1">
            <a:spLocks noChangeArrowheads="1"/>
          </p:cNvSpPr>
          <p:nvPr/>
        </p:nvSpPr>
        <p:spPr bwMode="auto">
          <a:xfrm>
            <a:off x="1727200" y="3886200"/>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endParaRPr lang="en-US" altLang="en-US" sz="2400" b="0"/>
          </a:p>
        </p:txBody>
      </p:sp>
      <p:sp>
        <p:nvSpPr>
          <p:cNvPr id="71686" name="Text Box 6"/>
          <p:cNvSpPr txBox="1">
            <a:spLocks noChangeArrowheads="1"/>
          </p:cNvSpPr>
          <p:nvPr/>
        </p:nvSpPr>
        <p:spPr bwMode="auto">
          <a:xfrm>
            <a:off x="762000" y="6111701"/>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endParaRPr lang="en-US" altLang="en-US" sz="2000" dirty="0">
              <a:latin typeface="Times" panose="02020603050405020304" pitchFamily="18" charset="0"/>
              <a:cs typeface="Times New Roman" panose="02020603050405020304" pitchFamily="18" charset="0"/>
            </a:endParaRPr>
          </a:p>
          <a:p>
            <a:pPr algn="ctr">
              <a:spcBef>
                <a:spcPct val="0"/>
              </a:spcBef>
              <a:buClrTx/>
              <a:buFontTx/>
              <a:buNone/>
            </a:pPr>
            <a:r>
              <a:rPr lang="en-US" altLang="en-US" sz="2000" b="0" dirty="0">
                <a:cs typeface="Times" panose="02020603050405020304" pitchFamily="18" charset="0"/>
              </a:rPr>
              <a:t>Break-even model with a change in </a:t>
            </a:r>
            <a:r>
              <a:rPr lang="tr-TR" altLang="en-US" sz="2000" b="0" dirty="0" err="1"/>
              <a:t>variable</a:t>
            </a:r>
            <a:r>
              <a:rPr lang="tr-TR" altLang="en-US" sz="2000" b="0" dirty="0"/>
              <a:t> </a:t>
            </a:r>
            <a:r>
              <a:rPr lang="tr-TR" altLang="en-US" sz="2000" b="0" dirty="0" err="1"/>
              <a:t>cost</a:t>
            </a:r>
            <a:r>
              <a:rPr lang="en-US" altLang="en-US" sz="2000" b="0" dirty="0"/>
              <a:t> </a:t>
            </a:r>
          </a:p>
        </p:txBody>
      </p:sp>
      <p:pic>
        <p:nvPicPr>
          <p:cNvPr id="71687" name="Picture 7" descr="0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4644"/>
            <a:ext cx="91440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027"/>
          <p:cNvSpPr>
            <a:spLocks noGrp="1" noChangeArrowheads="1"/>
          </p:cNvSpPr>
          <p:nvPr>
            <p:ph idx="1"/>
          </p:nvPr>
        </p:nvSpPr>
        <p:spPr>
          <a:xfrm>
            <a:off x="609600" y="1415752"/>
            <a:ext cx="8458200" cy="5181600"/>
          </a:xfrm>
        </p:spPr>
        <p:txBody>
          <a:bodyPr>
            <a:normAutofit lnSpcReduction="10000"/>
          </a:bodyPr>
          <a:lstStyle/>
          <a:p>
            <a:pPr>
              <a:lnSpc>
                <a:spcPct val="90000"/>
              </a:lnSpc>
              <a:buSzPct val="70000"/>
            </a:pPr>
            <a:r>
              <a:rPr lang="en-US" altLang="en-US" sz="2200" b="0" dirty="0" smtClean="0"/>
              <a:t>Several, possibly </a:t>
            </a:r>
            <a:r>
              <a:rPr lang="en-US" altLang="en-US" sz="2200" b="0" u="sng" dirty="0" smtClean="0"/>
              <a:t>contradictory objectives</a:t>
            </a:r>
            <a:r>
              <a:rPr lang="en-US" altLang="en-US" sz="2200" b="0" dirty="0" smtClean="0"/>
              <a:t> </a:t>
            </a:r>
          </a:p>
          <a:p>
            <a:pPr>
              <a:lnSpc>
                <a:spcPct val="90000"/>
              </a:lnSpc>
              <a:buSzPct val="70000"/>
            </a:pPr>
            <a:r>
              <a:rPr lang="en-US" altLang="en-US" sz="2200" b="0" dirty="0" smtClean="0"/>
              <a:t>Many </a:t>
            </a:r>
            <a:r>
              <a:rPr lang="en-US" altLang="en-US" sz="2200" b="0" u="sng" dirty="0" smtClean="0"/>
              <a:t>alternatives</a:t>
            </a:r>
            <a:r>
              <a:rPr lang="en-US" altLang="en-US" sz="2200" b="0" dirty="0" smtClean="0"/>
              <a:t> </a:t>
            </a:r>
          </a:p>
          <a:p>
            <a:pPr>
              <a:lnSpc>
                <a:spcPct val="90000"/>
              </a:lnSpc>
              <a:buSzPct val="70000"/>
            </a:pPr>
            <a:r>
              <a:rPr lang="en-US" altLang="en-US" sz="2200" b="0" dirty="0" smtClean="0"/>
              <a:t>Unevaluated alternatives</a:t>
            </a:r>
          </a:p>
          <a:p>
            <a:pPr>
              <a:lnSpc>
                <a:spcPct val="90000"/>
              </a:lnSpc>
              <a:buSzPct val="70000"/>
            </a:pPr>
            <a:r>
              <a:rPr lang="en-US" altLang="en-US" sz="2200" b="0" dirty="0" smtClean="0"/>
              <a:t>Decision may be made by a </a:t>
            </a:r>
            <a:r>
              <a:rPr lang="en-US" altLang="en-US" sz="2200" b="0" u="sng" dirty="0" smtClean="0"/>
              <a:t>group</a:t>
            </a:r>
            <a:endParaRPr lang="en-US" altLang="en-US" sz="2200" b="0" dirty="0" smtClean="0"/>
          </a:p>
          <a:p>
            <a:pPr>
              <a:lnSpc>
                <a:spcPct val="90000"/>
              </a:lnSpc>
              <a:buSzPct val="70000"/>
            </a:pPr>
            <a:r>
              <a:rPr lang="en-US" altLang="en-US" sz="2200" b="0" dirty="0" smtClean="0"/>
              <a:t>Group member biases</a:t>
            </a:r>
          </a:p>
          <a:p>
            <a:pPr>
              <a:lnSpc>
                <a:spcPct val="90000"/>
              </a:lnSpc>
              <a:buSzPct val="70000"/>
            </a:pPr>
            <a:r>
              <a:rPr lang="en-US" altLang="en-US" sz="2200" b="0" dirty="0" smtClean="0"/>
              <a:t>Results can occur in the </a:t>
            </a:r>
            <a:r>
              <a:rPr lang="en-US" altLang="en-US" sz="2200" b="0" u="sng" dirty="0" smtClean="0"/>
              <a:t>future</a:t>
            </a:r>
            <a:endParaRPr lang="en-US" altLang="en-US" sz="2200" b="0" dirty="0" smtClean="0"/>
          </a:p>
          <a:p>
            <a:pPr>
              <a:lnSpc>
                <a:spcPct val="90000"/>
              </a:lnSpc>
              <a:buSzPct val="70000"/>
            </a:pPr>
            <a:r>
              <a:rPr lang="en-US" altLang="en-US" sz="2200" b="0" dirty="0" smtClean="0"/>
              <a:t>Attitudes towards </a:t>
            </a:r>
            <a:r>
              <a:rPr lang="en-US" altLang="en-US" sz="2200" b="0" u="sng" dirty="0" smtClean="0"/>
              <a:t>risk</a:t>
            </a:r>
          </a:p>
          <a:p>
            <a:pPr>
              <a:lnSpc>
                <a:spcPct val="90000"/>
              </a:lnSpc>
              <a:buSzPct val="70000"/>
            </a:pPr>
            <a:r>
              <a:rPr lang="en-US" altLang="en-US" sz="2200" b="0" dirty="0" smtClean="0"/>
              <a:t>Need information</a:t>
            </a:r>
          </a:p>
          <a:p>
            <a:pPr>
              <a:lnSpc>
                <a:spcPct val="90000"/>
              </a:lnSpc>
              <a:buSzPct val="70000"/>
            </a:pPr>
            <a:r>
              <a:rPr lang="en-US" altLang="en-US" sz="2200" b="0" dirty="0" smtClean="0"/>
              <a:t>Gathering information takes time and expense</a:t>
            </a:r>
          </a:p>
          <a:p>
            <a:pPr>
              <a:lnSpc>
                <a:spcPct val="90000"/>
              </a:lnSpc>
              <a:buSzPct val="70000"/>
            </a:pPr>
            <a:r>
              <a:rPr lang="en-US" altLang="en-US" sz="2200" b="0" dirty="0" smtClean="0"/>
              <a:t>Too much information</a:t>
            </a:r>
          </a:p>
          <a:p>
            <a:pPr>
              <a:lnSpc>
                <a:spcPct val="90000"/>
              </a:lnSpc>
              <a:buSzPct val="70000"/>
            </a:pPr>
            <a:r>
              <a:rPr lang="en-US" altLang="en-US" sz="2200" b="0" dirty="0" smtClean="0"/>
              <a:t>“</a:t>
            </a:r>
            <a:r>
              <a:rPr lang="en-US" altLang="en-US" sz="2200" b="0" u="sng" dirty="0" smtClean="0"/>
              <a:t>What-if</a:t>
            </a:r>
            <a:r>
              <a:rPr lang="en-US" altLang="en-US" sz="2200" b="0" dirty="0" smtClean="0"/>
              <a:t>” analysis, Scenarios</a:t>
            </a:r>
          </a:p>
          <a:p>
            <a:pPr>
              <a:lnSpc>
                <a:spcPct val="90000"/>
              </a:lnSpc>
              <a:buSzPct val="70000"/>
            </a:pPr>
            <a:r>
              <a:rPr lang="en-US" altLang="en-US" sz="2200" b="0" u="sng" dirty="0" smtClean="0"/>
              <a:t>Trial-and-error</a:t>
            </a:r>
            <a:r>
              <a:rPr lang="en-US" altLang="en-US" sz="2200" b="0" dirty="0" smtClean="0"/>
              <a:t> experimentation may result in a loss</a:t>
            </a:r>
          </a:p>
          <a:p>
            <a:pPr>
              <a:lnSpc>
                <a:spcPct val="90000"/>
              </a:lnSpc>
              <a:buSzPct val="70000"/>
            </a:pPr>
            <a:r>
              <a:rPr lang="en-US" altLang="en-US" sz="2200" b="0" u="sng" dirty="0" smtClean="0"/>
              <a:t>Experimentation</a:t>
            </a:r>
            <a:r>
              <a:rPr lang="en-US" altLang="en-US" sz="2200" b="0" dirty="0" smtClean="0"/>
              <a:t> with the real system - only </a:t>
            </a:r>
            <a:r>
              <a:rPr lang="en-US" altLang="en-US" sz="2200" b="0" u="sng" dirty="0" smtClean="0"/>
              <a:t>once</a:t>
            </a:r>
            <a:endParaRPr lang="en-US" altLang="en-US" sz="2200" b="0" dirty="0" smtClean="0"/>
          </a:p>
          <a:p>
            <a:pPr>
              <a:lnSpc>
                <a:spcPct val="90000"/>
              </a:lnSpc>
              <a:buSzPct val="70000"/>
            </a:pPr>
            <a:r>
              <a:rPr lang="en-US" altLang="en-US" sz="2200" b="0" u="sng" dirty="0" smtClean="0"/>
              <a:t>Changes</a:t>
            </a:r>
            <a:r>
              <a:rPr lang="en-US" altLang="en-US" sz="2200" b="0" dirty="0" smtClean="0"/>
              <a:t> in the environment can occur continuously</a:t>
            </a:r>
          </a:p>
          <a:p>
            <a:pPr>
              <a:lnSpc>
                <a:spcPct val="90000"/>
              </a:lnSpc>
              <a:buSzPct val="70000"/>
            </a:pPr>
            <a:r>
              <a:rPr lang="en-US" altLang="en-US" sz="2200" b="0" dirty="0" smtClean="0"/>
              <a:t>Time pressure</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B7BF838F-0C4C-499F-963A-D71EBD169841}" type="slidenum">
              <a:rPr lang="en-US" altLang="en-US" sz="1400" b="0"/>
              <a:pPr>
                <a:spcBef>
                  <a:spcPct val="0"/>
                </a:spcBef>
                <a:buClrTx/>
                <a:buFontTx/>
                <a:buNone/>
              </a:pPr>
              <a:t>5</a:t>
            </a:fld>
            <a:endParaRPr lang="en-US" altLang="en-US" sz="1400" b="0"/>
          </a:p>
        </p:txBody>
      </p:sp>
      <p:sp>
        <p:nvSpPr>
          <p:cNvPr id="172034" name="Rectangle 1026"/>
          <p:cNvSpPr>
            <a:spLocks noGrp="1" noChangeArrowheads="1"/>
          </p:cNvSpPr>
          <p:nvPr>
            <p:ph type="title"/>
          </p:nvPr>
        </p:nvSpPr>
        <p:spPr>
          <a:xfrm>
            <a:off x="457200" y="116632"/>
            <a:ext cx="8229600" cy="1143000"/>
          </a:xfrm>
        </p:spPr>
        <p:txBody>
          <a:bodyPr/>
          <a:lstStyle/>
          <a:p>
            <a:pPr>
              <a:defRPr/>
            </a:pPr>
            <a:r>
              <a:rPr lang="en-US" sz="4000" dirty="0" smtClean="0"/>
              <a:t>Typical Business Decision Aspects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367307"/>
            <a:ext cx="7772400" cy="1333501"/>
          </a:xfrm>
        </p:spPr>
        <p:txBody>
          <a:bodyPr/>
          <a:lstStyle/>
          <a:p>
            <a:pPr>
              <a:defRPr/>
            </a:pPr>
            <a:r>
              <a:rPr lang="en-US" altLang="en-US" sz="3200" dirty="0" smtClean="0"/>
              <a:t>Model Building</a:t>
            </a:r>
            <a:br>
              <a:rPr lang="en-US" altLang="en-US" sz="3200" dirty="0" smtClean="0"/>
            </a:br>
            <a:r>
              <a:rPr lang="en-US" altLang="en-US" sz="3200" dirty="0" smtClean="0"/>
              <a:t>Break-Even Analysis (7 of 7)</a:t>
            </a:r>
          </a:p>
        </p:txBody>
      </p:sp>
      <p:sp>
        <p:nvSpPr>
          <p:cNvPr id="72706"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F5022454-F3B2-423C-9860-3AB6E4747B91}" type="slidenum">
              <a:rPr lang="en-US" altLang="en-US" sz="1400" b="0"/>
              <a:pPr>
                <a:spcBef>
                  <a:spcPct val="0"/>
                </a:spcBef>
                <a:buClrTx/>
                <a:buFontTx/>
                <a:buNone/>
              </a:pPr>
              <a:t>50</a:t>
            </a:fld>
            <a:endParaRPr lang="en-US" altLang="en-US" sz="1400" b="0"/>
          </a:p>
        </p:txBody>
      </p:sp>
      <p:sp>
        <p:nvSpPr>
          <p:cNvPr id="72708" name="Text Box 3"/>
          <p:cNvSpPr txBox="1">
            <a:spLocks noChangeArrowheads="1"/>
          </p:cNvSpPr>
          <p:nvPr/>
        </p:nvSpPr>
        <p:spPr bwMode="auto">
          <a:xfrm>
            <a:off x="1320800" y="16288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r>
              <a:rPr lang="en-US" altLang="en-US" sz="2800" b="0" dirty="0"/>
              <a:t>Sensitivity Analysis</a:t>
            </a:r>
            <a:r>
              <a:rPr lang="tr-TR" altLang="en-US" sz="2800" b="0" dirty="0"/>
              <a:t> (</a:t>
            </a:r>
            <a:r>
              <a:rPr lang="tr-TR" altLang="en-US" sz="2800" b="0" dirty="0" err="1"/>
              <a:t>fixed</a:t>
            </a:r>
            <a:r>
              <a:rPr lang="tr-TR" altLang="en-US" sz="2800" b="0" dirty="0"/>
              <a:t> </a:t>
            </a:r>
            <a:r>
              <a:rPr lang="tr-TR" altLang="en-US" sz="2800" b="0" dirty="0" err="1"/>
              <a:t>cost</a:t>
            </a:r>
            <a:r>
              <a:rPr lang="tr-TR" altLang="en-US" sz="2800" b="0" dirty="0"/>
              <a:t>)</a:t>
            </a:r>
            <a:endParaRPr lang="en-US" altLang="en-US" sz="2800" b="0" dirty="0"/>
          </a:p>
        </p:txBody>
      </p:sp>
      <p:sp>
        <p:nvSpPr>
          <p:cNvPr id="72709" name="Text Box 4"/>
          <p:cNvSpPr txBox="1">
            <a:spLocks noChangeArrowheads="1"/>
          </p:cNvSpPr>
          <p:nvPr/>
        </p:nvSpPr>
        <p:spPr bwMode="auto">
          <a:xfrm>
            <a:off x="1727200" y="4511501"/>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50000"/>
              </a:spcBef>
              <a:buClrTx/>
              <a:buFontTx/>
              <a:buNone/>
            </a:pPr>
            <a:endParaRPr lang="en-US" altLang="en-US" sz="2400" b="0"/>
          </a:p>
        </p:txBody>
      </p:sp>
      <p:sp>
        <p:nvSpPr>
          <p:cNvPr id="72710" name="Text Box 6"/>
          <p:cNvSpPr txBox="1">
            <a:spLocks noChangeArrowheads="1"/>
          </p:cNvSpPr>
          <p:nvPr/>
        </p:nvSpPr>
        <p:spPr bwMode="auto">
          <a:xfrm>
            <a:off x="762000" y="6111701"/>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lgn="ctr">
              <a:spcBef>
                <a:spcPct val="0"/>
              </a:spcBef>
              <a:buClrTx/>
              <a:buFontTx/>
              <a:buNone/>
            </a:pPr>
            <a:endParaRPr lang="en-US" altLang="en-US" sz="2000" dirty="0">
              <a:latin typeface="Times" panose="02020603050405020304" pitchFamily="18" charset="0"/>
              <a:cs typeface="Times New Roman" panose="02020603050405020304" pitchFamily="18" charset="0"/>
            </a:endParaRPr>
          </a:p>
          <a:p>
            <a:pPr algn="ctr">
              <a:spcBef>
                <a:spcPct val="0"/>
              </a:spcBef>
              <a:buClrTx/>
              <a:buFontTx/>
              <a:buNone/>
            </a:pPr>
            <a:r>
              <a:rPr lang="en-US" altLang="en-US" sz="2000" b="0" dirty="0">
                <a:cs typeface="Times" panose="02020603050405020304" pitchFamily="18" charset="0"/>
              </a:rPr>
              <a:t>Break-even model with a change in </a:t>
            </a:r>
            <a:r>
              <a:rPr lang="tr-TR" altLang="en-US" sz="2000" b="0" dirty="0" err="1"/>
              <a:t>fixed</a:t>
            </a:r>
            <a:r>
              <a:rPr lang="tr-TR" altLang="en-US" sz="2000" b="0" dirty="0"/>
              <a:t> </a:t>
            </a:r>
            <a:r>
              <a:rPr lang="tr-TR" altLang="en-US" sz="2000" b="0" dirty="0" err="1"/>
              <a:t>cost</a:t>
            </a:r>
            <a:endParaRPr lang="en-US" altLang="en-US" sz="2000" b="0" dirty="0"/>
          </a:p>
        </p:txBody>
      </p:sp>
      <p:pic>
        <p:nvPicPr>
          <p:cNvPr id="72711" name="Picture 7" descr="0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4386"/>
            <a:ext cx="91440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idx="1"/>
          </p:nvPr>
        </p:nvSpPr>
        <p:spPr>
          <a:xfrm>
            <a:off x="685800" y="1556792"/>
            <a:ext cx="7772400" cy="4114800"/>
          </a:xfrm>
        </p:spPr>
        <p:txBody>
          <a:bodyPr/>
          <a:lstStyle/>
          <a:p>
            <a:r>
              <a:rPr lang="en-US" altLang="en-US" b="0" dirty="0" smtClean="0"/>
              <a:t>Gain deeper insight into the nature of business relationships</a:t>
            </a:r>
          </a:p>
          <a:p>
            <a:r>
              <a:rPr lang="en-US" altLang="en-US" b="0" dirty="0" smtClean="0"/>
              <a:t>Find better ways to assess values in such relationships; and</a:t>
            </a:r>
          </a:p>
          <a:p>
            <a:r>
              <a:rPr lang="en-US" altLang="en-US" b="0" dirty="0" smtClean="0"/>
              <a:t>See a way of reducing, or at least understanding, uncertainty that surrounds business plans and actions</a:t>
            </a:r>
          </a:p>
        </p:txBody>
      </p:sp>
      <p:sp>
        <p:nvSpPr>
          <p:cNvPr id="737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3DA93E40-1877-48A7-9E8F-1F9EBCD55EF2}" type="slidenum">
              <a:rPr lang="en-US" altLang="en-US" sz="1400" b="0"/>
              <a:pPr>
                <a:spcBef>
                  <a:spcPct val="0"/>
                </a:spcBef>
                <a:buClrTx/>
                <a:buFontTx/>
                <a:buNone/>
              </a:pPr>
              <a:t>51</a:t>
            </a:fld>
            <a:endParaRPr lang="en-US" altLang="en-US" sz="1400" b="0"/>
          </a:p>
        </p:txBody>
      </p:sp>
      <p:sp>
        <p:nvSpPr>
          <p:cNvPr id="57346" name="Rectangle 2"/>
          <p:cNvSpPr>
            <a:spLocks noGrp="1" noChangeArrowheads="1"/>
          </p:cNvSpPr>
          <p:nvPr>
            <p:ph type="title"/>
          </p:nvPr>
        </p:nvSpPr>
        <p:spPr>
          <a:xfrm>
            <a:off x="495300" y="269776"/>
            <a:ext cx="8153400" cy="1143000"/>
          </a:xfrm>
        </p:spPr>
        <p:txBody>
          <a:bodyPr/>
          <a:lstStyle/>
          <a:p>
            <a:pPr>
              <a:defRPr/>
            </a:pPr>
            <a:r>
              <a:rPr lang="en-US" sz="4000" dirty="0" smtClean="0"/>
              <a:t>Models Can Help Managers to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noChangeArrowheads="1"/>
          </p:cNvSpPr>
          <p:nvPr>
            <p:ph idx="1"/>
          </p:nvPr>
        </p:nvSpPr>
        <p:spPr>
          <a:xfrm>
            <a:off x="457200" y="1700808"/>
            <a:ext cx="8229600" cy="4389120"/>
          </a:xfrm>
        </p:spPr>
        <p:txBody>
          <a:bodyPr/>
          <a:lstStyle/>
          <a:p>
            <a:pPr>
              <a:lnSpc>
                <a:spcPct val="105000"/>
              </a:lnSpc>
            </a:pPr>
            <a:r>
              <a:rPr lang="en-US" altLang="en-US" b="0" dirty="0" smtClean="0"/>
              <a:t>are less expensive and disruptive than experimenting with real world systems</a:t>
            </a:r>
          </a:p>
          <a:p>
            <a:pPr>
              <a:lnSpc>
                <a:spcPct val="105000"/>
              </a:lnSpc>
            </a:pPr>
            <a:r>
              <a:rPr lang="en-US" altLang="en-US" b="0" dirty="0" smtClean="0"/>
              <a:t>allow “</a:t>
            </a:r>
            <a:r>
              <a:rPr lang="en-US" altLang="en-US" i="1" dirty="0" smtClean="0"/>
              <a:t>What if</a:t>
            </a:r>
            <a:r>
              <a:rPr lang="en-US" altLang="en-US" b="0" dirty="0" smtClean="0"/>
              <a:t>” questions to be asked</a:t>
            </a:r>
          </a:p>
          <a:p>
            <a:pPr>
              <a:lnSpc>
                <a:spcPct val="105000"/>
              </a:lnSpc>
            </a:pPr>
            <a:r>
              <a:rPr lang="en-US" altLang="en-US" b="0" dirty="0" smtClean="0"/>
              <a:t>are built for management problems and encourage management input</a:t>
            </a:r>
          </a:p>
          <a:p>
            <a:pPr>
              <a:lnSpc>
                <a:spcPct val="105000"/>
              </a:lnSpc>
            </a:pPr>
            <a:r>
              <a:rPr lang="en-US" altLang="en-US" b="0" dirty="0" smtClean="0"/>
              <a:t>enforce consistency in approach</a:t>
            </a:r>
          </a:p>
          <a:p>
            <a:pPr>
              <a:lnSpc>
                <a:spcPct val="105000"/>
              </a:lnSpc>
            </a:pPr>
            <a:r>
              <a:rPr lang="en-US" altLang="en-US" b="0" dirty="0" smtClean="0"/>
              <a:t>require specific constraints and goals</a:t>
            </a:r>
          </a:p>
          <a:p>
            <a:pPr>
              <a:lnSpc>
                <a:spcPct val="105000"/>
              </a:lnSpc>
            </a:pPr>
            <a:endParaRPr lang="en-US" altLang="en-US" sz="2800" dirty="0" smtClean="0"/>
          </a:p>
        </p:txBody>
      </p:sp>
      <p:sp>
        <p:nvSpPr>
          <p:cNvPr id="747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6810C016-D5C2-499A-A7E3-059BB003FA59}" type="slidenum">
              <a:rPr lang="en-US" altLang="en-US" sz="1400" b="0"/>
              <a:pPr>
                <a:spcBef>
                  <a:spcPct val="0"/>
                </a:spcBef>
                <a:buClrTx/>
                <a:buFontTx/>
                <a:buNone/>
              </a:pPr>
              <a:t>52</a:t>
            </a:fld>
            <a:endParaRPr lang="en-US" altLang="en-US" sz="1400" b="0"/>
          </a:p>
        </p:txBody>
      </p:sp>
      <p:sp>
        <p:nvSpPr>
          <p:cNvPr id="58370" name="Rectangle 2"/>
          <p:cNvSpPr>
            <a:spLocks noGrp="1" noChangeArrowheads="1"/>
          </p:cNvSpPr>
          <p:nvPr>
            <p:ph type="title"/>
          </p:nvPr>
        </p:nvSpPr>
        <p:spPr>
          <a:xfrm>
            <a:off x="762000" y="413792"/>
            <a:ext cx="7772400" cy="1143000"/>
          </a:xfrm>
        </p:spPr>
        <p:txBody>
          <a:bodyPr/>
          <a:lstStyle/>
          <a:p>
            <a:pPr>
              <a:defRPr/>
            </a:pPr>
            <a:r>
              <a:rPr lang="en-US" sz="4000" dirty="0" smtClean="0"/>
              <a:t>Models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3"/>
          <p:cNvSpPr>
            <a:spLocks noGrp="1" noChangeArrowheads="1"/>
          </p:cNvSpPr>
          <p:nvPr>
            <p:ph idx="1"/>
          </p:nvPr>
        </p:nvSpPr>
        <p:spPr>
          <a:xfrm>
            <a:off x="647700" y="1295400"/>
            <a:ext cx="7848600" cy="5105400"/>
          </a:xfrm>
        </p:spPr>
        <p:txBody>
          <a:bodyPr>
            <a:normAutofit/>
          </a:bodyPr>
          <a:lstStyle/>
          <a:p>
            <a:pPr>
              <a:lnSpc>
                <a:spcPct val="90000"/>
              </a:lnSpc>
              <a:buFontTx/>
              <a:buNone/>
            </a:pPr>
            <a:endParaRPr lang="en-US" altLang="en-US" b="0" dirty="0" smtClean="0">
              <a:solidFill>
                <a:srgbClr val="FF0000"/>
              </a:solidFill>
            </a:endParaRPr>
          </a:p>
          <a:p>
            <a:pPr>
              <a:lnSpc>
                <a:spcPct val="130000"/>
              </a:lnSpc>
            </a:pPr>
            <a:r>
              <a:rPr lang="en-US" altLang="en-US" sz="2800" b="0" dirty="0" smtClean="0"/>
              <a:t>Accurately represent reality</a:t>
            </a:r>
          </a:p>
          <a:p>
            <a:pPr>
              <a:lnSpc>
                <a:spcPct val="130000"/>
              </a:lnSpc>
            </a:pPr>
            <a:r>
              <a:rPr lang="en-US" altLang="en-US" sz="2800" b="0" dirty="0" smtClean="0"/>
              <a:t>Help a decision maker understand the problem</a:t>
            </a:r>
          </a:p>
          <a:p>
            <a:pPr>
              <a:lnSpc>
                <a:spcPct val="105000"/>
              </a:lnSpc>
            </a:pPr>
            <a:r>
              <a:rPr lang="en-US" altLang="en-US" sz="2800" b="0" dirty="0" smtClean="0"/>
              <a:t>Save time and money in problem solving and decision making</a:t>
            </a:r>
          </a:p>
          <a:p>
            <a:pPr>
              <a:lnSpc>
                <a:spcPct val="130000"/>
              </a:lnSpc>
            </a:pPr>
            <a:r>
              <a:rPr lang="en-US" altLang="en-US" sz="2800" b="0" dirty="0" smtClean="0"/>
              <a:t>Help communicate problems and solutions to others</a:t>
            </a:r>
          </a:p>
          <a:p>
            <a:pPr>
              <a:lnSpc>
                <a:spcPct val="130000"/>
              </a:lnSpc>
            </a:pPr>
            <a:r>
              <a:rPr lang="en-US" altLang="en-US" sz="2800" b="0" dirty="0" smtClean="0"/>
              <a:t>Provide the only way to solve large or complex problems in a timely fashion</a:t>
            </a:r>
          </a:p>
        </p:txBody>
      </p:sp>
      <p:sp>
        <p:nvSpPr>
          <p:cNvPr id="757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FD39944F-C98B-43C8-AF9C-F2271EF039EA}" type="slidenum">
              <a:rPr lang="en-US" altLang="en-US" sz="1400" b="0"/>
              <a:pPr>
                <a:spcBef>
                  <a:spcPct val="0"/>
                </a:spcBef>
                <a:buClrTx/>
                <a:buFontTx/>
                <a:buNone/>
              </a:pPr>
              <a:t>53</a:t>
            </a:fld>
            <a:endParaRPr lang="en-US" altLang="en-US" sz="1400" b="0"/>
          </a:p>
        </p:txBody>
      </p:sp>
      <p:sp>
        <p:nvSpPr>
          <p:cNvPr id="59394" name="Rectangle 2"/>
          <p:cNvSpPr>
            <a:spLocks noGrp="1" noChangeArrowheads="1"/>
          </p:cNvSpPr>
          <p:nvPr>
            <p:ph type="title"/>
          </p:nvPr>
        </p:nvSpPr>
        <p:spPr>
          <a:xfrm>
            <a:off x="358080" y="413792"/>
            <a:ext cx="8534400" cy="1143000"/>
          </a:xfrm>
        </p:spPr>
        <p:txBody>
          <a:bodyPr/>
          <a:lstStyle/>
          <a:p>
            <a:pPr>
              <a:defRPr/>
            </a:pPr>
            <a:r>
              <a:rPr lang="en-US" sz="4000" dirty="0" smtClean="0"/>
              <a:t>Models: The Up Side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a:xfrm>
            <a:off x="539552" y="1125038"/>
            <a:ext cx="7848600" cy="5562600"/>
          </a:xfrm>
          <a:noFill/>
        </p:spPr>
        <p:txBody>
          <a:bodyPr/>
          <a:lstStyle/>
          <a:p>
            <a:pPr>
              <a:lnSpc>
                <a:spcPct val="130000"/>
              </a:lnSpc>
              <a:buFontTx/>
              <a:buNone/>
            </a:pPr>
            <a:endParaRPr lang="en-US" altLang="en-US" b="0" dirty="0" smtClean="0">
              <a:solidFill>
                <a:srgbClr val="FF0000"/>
              </a:solidFill>
            </a:endParaRPr>
          </a:p>
          <a:p>
            <a:pPr>
              <a:lnSpc>
                <a:spcPct val="130000"/>
              </a:lnSpc>
            </a:pPr>
            <a:r>
              <a:rPr lang="en-US" altLang="en-US" sz="2800" b="0" dirty="0" smtClean="0"/>
              <a:t>May be expensive and time-consuming to develop and test</a:t>
            </a:r>
          </a:p>
          <a:p>
            <a:pPr>
              <a:lnSpc>
                <a:spcPct val="105000"/>
              </a:lnSpc>
            </a:pPr>
            <a:r>
              <a:rPr lang="en-US" altLang="en-US" sz="2800" b="0" dirty="0" smtClean="0"/>
              <a:t>Are often misused and misunderstood (and feared) because of their mathematical complexity</a:t>
            </a:r>
          </a:p>
          <a:p>
            <a:pPr>
              <a:lnSpc>
                <a:spcPct val="130000"/>
              </a:lnSpc>
            </a:pPr>
            <a:r>
              <a:rPr lang="en-US" altLang="en-US" sz="2800" b="0" dirty="0" smtClean="0"/>
              <a:t>Tend to downplay the role and value of </a:t>
            </a:r>
            <a:r>
              <a:rPr lang="en-US" altLang="en-US" sz="2800" b="0" dirty="0" err="1" smtClean="0"/>
              <a:t>nonquantifiable</a:t>
            </a:r>
            <a:r>
              <a:rPr lang="en-US" altLang="en-US" sz="2800" b="0" dirty="0" smtClean="0"/>
              <a:t> information</a:t>
            </a:r>
          </a:p>
          <a:p>
            <a:pPr>
              <a:lnSpc>
                <a:spcPct val="130000"/>
              </a:lnSpc>
            </a:pPr>
            <a:r>
              <a:rPr lang="en-US" altLang="en-US" sz="2800" b="0" dirty="0" smtClean="0"/>
              <a:t>Often have assumptions that oversimplify the variables of the real world</a:t>
            </a:r>
          </a:p>
        </p:txBody>
      </p:sp>
      <p:sp>
        <p:nvSpPr>
          <p:cNvPr id="768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E82E01C6-986F-4209-8DB7-6E211F344B5B}" type="slidenum">
              <a:rPr lang="en-US" altLang="en-US" sz="1400" b="0"/>
              <a:pPr>
                <a:spcBef>
                  <a:spcPct val="0"/>
                </a:spcBef>
                <a:buClrTx/>
                <a:buFontTx/>
                <a:buNone/>
              </a:pPr>
              <a:t>54</a:t>
            </a:fld>
            <a:endParaRPr lang="en-US" altLang="en-US" sz="1400" b="0"/>
          </a:p>
        </p:txBody>
      </p:sp>
      <p:sp>
        <p:nvSpPr>
          <p:cNvPr id="60418" name="Rectangle 2"/>
          <p:cNvSpPr>
            <a:spLocks noGrp="1" noChangeArrowheads="1"/>
          </p:cNvSpPr>
          <p:nvPr>
            <p:ph type="title"/>
          </p:nvPr>
        </p:nvSpPr>
        <p:spPr>
          <a:xfrm>
            <a:off x="467544" y="485800"/>
            <a:ext cx="8219256" cy="1143000"/>
          </a:xfrm>
        </p:spPr>
        <p:txBody>
          <a:bodyPr/>
          <a:lstStyle/>
          <a:p>
            <a:pPr>
              <a:defRPr/>
            </a:pPr>
            <a:r>
              <a:rPr lang="en-US" sz="4000" dirty="0" smtClean="0"/>
              <a:t>Models: The Down Side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7544" y="269776"/>
            <a:ext cx="7924800" cy="1143000"/>
          </a:xfrm>
        </p:spPr>
        <p:txBody>
          <a:bodyPr/>
          <a:lstStyle/>
          <a:p>
            <a:pPr>
              <a:lnSpc>
                <a:spcPct val="80000"/>
              </a:lnSpc>
              <a:defRPr/>
            </a:pPr>
            <a:r>
              <a:rPr lang="en-US" sz="4000" dirty="0" smtClean="0"/>
              <a:t>Possible Problems in Using Models</a:t>
            </a:r>
          </a:p>
        </p:txBody>
      </p:sp>
      <p:sp>
        <p:nvSpPr>
          <p:cNvPr id="77828" name="Rectangle 3"/>
          <p:cNvSpPr>
            <a:spLocks noGrp="1" noChangeArrowheads="1"/>
          </p:cNvSpPr>
          <p:nvPr>
            <p:ph sz="half" idx="1"/>
          </p:nvPr>
        </p:nvSpPr>
        <p:spPr>
          <a:xfrm>
            <a:off x="152400" y="1554038"/>
            <a:ext cx="4419600" cy="6267450"/>
          </a:xfrm>
        </p:spPr>
        <p:txBody>
          <a:bodyPr/>
          <a:lstStyle/>
          <a:p>
            <a:r>
              <a:rPr lang="en-US" altLang="en-US" sz="3200" b="0" u="sng" dirty="0" smtClean="0"/>
              <a:t>Define the Problem</a:t>
            </a:r>
            <a:endParaRPr lang="en-US" altLang="en-US" sz="3200" b="0" dirty="0" smtClean="0">
              <a:latin typeface="Arial" panose="020B0604020202020204" pitchFamily="34" charset="0"/>
            </a:endParaRPr>
          </a:p>
          <a:p>
            <a:pPr lvl="1">
              <a:buClr>
                <a:srgbClr val="FF0000"/>
              </a:buClr>
            </a:pPr>
            <a:r>
              <a:rPr lang="en-US" altLang="en-US" sz="2800" b="0" dirty="0" smtClean="0"/>
              <a:t>Conflicting viewpoints</a:t>
            </a:r>
          </a:p>
          <a:p>
            <a:pPr lvl="1">
              <a:buClr>
                <a:srgbClr val="FF0000"/>
              </a:buClr>
            </a:pPr>
            <a:r>
              <a:rPr lang="en-US" altLang="en-US" sz="2800" b="0" dirty="0" smtClean="0"/>
              <a:t>Departmental impacts</a:t>
            </a:r>
          </a:p>
          <a:p>
            <a:pPr lvl="1">
              <a:buClr>
                <a:srgbClr val="FF0000"/>
              </a:buClr>
            </a:pPr>
            <a:r>
              <a:rPr lang="en-US" altLang="en-US" sz="2800" b="0" dirty="0" smtClean="0"/>
              <a:t>Assumptions</a:t>
            </a:r>
          </a:p>
          <a:p>
            <a:r>
              <a:rPr lang="en-US" altLang="en-US" sz="3200" b="0" u="sng" dirty="0" smtClean="0"/>
              <a:t>Develop a Model</a:t>
            </a:r>
            <a:endParaRPr lang="en-US" altLang="en-US" sz="3200" b="0" dirty="0" smtClean="0"/>
          </a:p>
          <a:p>
            <a:pPr lvl="1">
              <a:buClr>
                <a:srgbClr val="FF0000"/>
              </a:buClr>
            </a:pPr>
            <a:r>
              <a:rPr lang="en-US" altLang="en-US" sz="2800" b="0" dirty="0" smtClean="0"/>
              <a:t>Fitting the Model</a:t>
            </a:r>
          </a:p>
          <a:p>
            <a:pPr lvl="1">
              <a:buClr>
                <a:srgbClr val="FF0000"/>
              </a:buClr>
            </a:pPr>
            <a:r>
              <a:rPr lang="en-US" altLang="en-US" sz="2800" b="0" dirty="0" smtClean="0"/>
              <a:t>Understanding the Model</a:t>
            </a:r>
          </a:p>
          <a:p>
            <a:pPr lvl="1">
              <a:buClr>
                <a:srgbClr val="FF0000"/>
              </a:buClr>
            </a:pPr>
            <a:endParaRPr lang="en-US" altLang="en-US" sz="2800" b="0" dirty="0" smtClean="0"/>
          </a:p>
        </p:txBody>
      </p:sp>
      <p:sp>
        <p:nvSpPr>
          <p:cNvPr id="77829" name="Rectangle 4"/>
          <p:cNvSpPr>
            <a:spLocks noGrp="1" noChangeArrowheads="1"/>
          </p:cNvSpPr>
          <p:nvPr>
            <p:ph sz="half" idx="2"/>
          </p:nvPr>
        </p:nvSpPr>
        <p:spPr>
          <a:xfrm>
            <a:off x="4572000" y="1618456"/>
            <a:ext cx="4343400" cy="4114800"/>
          </a:xfrm>
        </p:spPr>
        <p:txBody>
          <a:bodyPr>
            <a:noAutofit/>
          </a:bodyPr>
          <a:lstStyle/>
          <a:p>
            <a:pPr>
              <a:lnSpc>
                <a:spcPct val="80000"/>
              </a:lnSpc>
            </a:pPr>
            <a:r>
              <a:rPr lang="en-US" altLang="en-US" sz="3200" b="0" u="sng" dirty="0" smtClean="0"/>
              <a:t>Acquire Input Data</a:t>
            </a:r>
            <a:endParaRPr lang="en-US" altLang="en-US" sz="3200" b="0" dirty="0" smtClean="0"/>
          </a:p>
          <a:p>
            <a:pPr lvl="1">
              <a:lnSpc>
                <a:spcPct val="80000"/>
              </a:lnSpc>
              <a:buClr>
                <a:srgbClr val="FF0000"/>
              </a:buClr>
            </a:pPr>
            <a:r>
              <a:rPr lang="en-US" altLang="en-US" sz="2800" b="0" dirty="0" smtClean="0"/>
              <a:t>Accounting Data</a:t>
            </a:r>
          </a:p>
          <a:p>
            <a:pPr lvl="1">
              <a:lnSpc>
                <a:spcPct val="80000"/>
              </a:lnSpc>
              <a:buClr>
                <a:srgbClr val="FF0000"/>
              </a:buClr>
            </a:pPr>
            <a:r>
              <a:rPr lang="en-US" altLang="en-US" sz="2800" b="0" dirty="0" smtClean="0"/>
              <a:t>Validity of Data</a:t>
            </a:r>
          </a:p>
          <a:p>
            <a:pPr>
              <a:lnSpc>
                <a:spcPct val="80000"/>
              </a:lnSpc>
            </a:pPr>
            <a:r>
              <a:rPr lang="en-US" altLang="en-US" sz="3200" b="0" u="sng" dirty="0" smtClean="0"/>
              <a:t>Develop a Solution</a:t>
            </a:r>
            <a:endParaRPr lang="en-US" altLang="en-US" sz="3200" b="0" dirty="0" smtClean="0"/>
          </a:p>
          <a:p>
            <a:pPr lvl="1">
              <a:lnSpc>
                <a:spcPct val="80000"/>
              </a:lnSpc>
              <a:buClr>
                <a:srgbClr val="FF0000"/>
              </a:buClr>
            </a:pPr>
            <a:r>
              <a:rPr lang="en-US" altLang="en-US" sz="2800" b="0" dirty="0" smtClean="0"/>
              <a:t>Complex Mathematics</a:t>
            </a:r>
          </a:p>
          <a:p>
            <a:pPr lvl="1">
              <a:lnSpc>
                <a:spcPct val="80000"/>
              </a:lnSpc>
              <a:buClr>
                <a:srgbClr val="FF0000"/>
              </a:buClr>
            </a:pPr>
            <a:r>
              <a:rPr lang="en-US" altLang="en-US" sz="2800" b="0" dirty="0" smtClean="0"/>
              <a:t>Only One Answer is   Limiting</a:t>
            </a:r>
          </a:p>
          <a:p>
            <a:pPr lvl="1">
              <a:lnSpc>
                <a:spcPct val="80000"/>
              </a:lnSpc>
              <a:buClr>
                <a:srgbClr val="FF0000"/>
              </a:buClr>
            </a:pPr>
            <a:r>
              <a:rPr lang="en-US" altLang="en-US" sz="2800" b="0" dirty="0" smtClean="0"/>
              <a:t>Solutions become quickly outdated</a:t>
            </a:r>
          </a:p>
        </p:txBody>
      </p:sp>
      <p:sp>
        <p:nvSpPr>
          <p:cNvPr id="7782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F48B1FF-D1F3-4257-BEF7-5495A98EA37A}" type="slidenum">
              <a:rPr lang="en-US" altLang="en-US" sz="1400" b="0"/>
              <a:pPr>
                <a:spcBef>
                  <a:spcPct val="0"/>
                </a:spcBef>
                <a:buClrTx/>
                <a:buFontTx/>
                <a:buNone/>
              </a:pPr>
              <a:t>55</a:t>
            </a:fld>
            <a:endParaRPr lang="en-US" altLang="en-US" sz="1400" b="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762000" y="269776"/>
            <a:ext cx="7772400" cy="1143000"/>
          </a:xfrm>
        </p:spPr>
        <p:txBody>
          <a:bodyPr/>
          <a:lstStyle/>
          <a:p>
            <a:pPr>
              <a:lnSpc>
                <a:spcPct val="80000"/>
              </a:lnSpc>
              <a:defRPr/>
            </a:pPr>
            <a:r>
              <a:rPr lang="en-US" sz="4000" dirty="0" smtClean="0"/>
              <a:t>Possible Problems - Continued</a:t>
            </a:r>
          </a:p>
        </p:txBody>
      </p:sp>
      <p:sp>
        <p:nvSpPr>
          <p:cNvPr id="78852" name="Rectangle 3"/>
          <p:cNvSpPr>
            <a:spLocks noGrp="1" noChangeArrowheads="1"/>
          </p:cNvSpPr>
          <p:nvPr>
            <p:ph sz="half" idx="1"/>
          </p:nvPr>
        </p:nvSpPr>
        <p:spPr>
          <a:xfrm>
            <a:off x="685800" y="1556792"/>
            <a:ext cx="4114800" cy="5562600"/>
          </a:xfrm>
        </p:spPr>
        <p:txBody>
          <a:bodyPr/>
          <a:lstStyle/>
          <a:p>
            <a:r>
              <a:rPr lang="en-US" altLang="en-US" sz="3200" b="0" u="sng" dirty="0" smtClean="0"/>
              <a:t>Test the Solution</a:t>
            </a:r>
            <a:endParaRPr lang="en-US" altLang="en-US" sz="3200" b="0" dirty="0" smtClean="0"/>
          </a:p>
          <a:p>
            <a:pPr lvl="1">
              <a:buClr>
                <a:srgbClr val="FF0000"/>
              </a:buClr>
            </a:pPr>
            <a:r>
              <a:rPr lang="en-US" altLang="en-US" sz="2800" b="0" dirty="0" smtClean="0"/>
              <a:t>Identifying appropriate test procedures</a:t>
            </a:r>
          </a:p>
          <a:p>
            <a:r>
              <a:rPr lang="en-US" altLang="en-US" sz="3200" b="0" u="sng" dirty="0" smtClean="0"/>
              <a:t>Analyze the Results</a:t>
            </a:r>
          </a:p>
          <a:p>
            <a:pPr lvl="1">
              <a:buClr>
                <a:srgbClr val="FF0000"/>
              </a:buClr>
            </a:pPr>
            <a:r>
              <a:rPr lang="en-US" altLang="en-US" sz="2800" b="0" dirty="0" smtClean="0"/>
              <a:t>Holding all other conditions constant</a:t>
            </a:r>
            <a:endParaRPr lang="en-US" altLang="en-US" sz="2800" b="0" dirty="0" smtClean="0">
              <a:latin typeface="Arial" panose="020B0604020202020204" pitchFamily="34" charset="0"/>
            </a:endParaRPr>
          </a:p>
          <a:p>
            <a:pPr lvl="1">
              <a:buClr>
                <a:srgbClr val="FF0000"/>
              </a:buClr>
            </a:pPr>
            <a:r>
              <a:rPr lang="en-US" altLang="en-US" sz="2800" b="0" dirty="0" smtClean="0"/>
              <a:t>Identifying cause and effect</a:t>
            </a:r>
          </a:p>
        </p:txBody>
      </p:sp>
      <p:sp>
        <p:nvSpPr>
          <p:cNvPr id="78853" name="Rectangle 4"/>
          <p:cNvSpPr>
            <a:spLocks noGrp="1" noChangeArrowheads="1"/>
          </p:cNvSpPr>
          <p:nvPr>
            <p:ph sz="half" idx="2"/>
          </p:nvPr>
        </p:nvSpPr>
        <p:spPr>
          <a:xfrm>
            <a:off x="4572000" y="1546448"/>
            <a:ext cx="4114800" cy="4114800"/>
          </a:xfrm>
        </p:spPr>
        <p:txBody>
          <a:bodyPr/>
          <a:lstStyle/>
          <a:p>
            <a:r>
              <a:rPr lang="en-US" altLang="en-US" sz="3200" b="0" u="sng" dirty="0" smtClean="0"/>
              <a:t>Implement the Solution</a:t>
            </a:r>
          </a:p>
          <a:p>
            <a:pPr lvl="1">
              <a:buClr>
                <a:srgbClr val="FF0000"/>
              </a:buClr>
            </a:pPr>
            <a:r>
              <a:rPr lang="en-US" altLang="en-US" sz="2800" b="0" dirty="0" smtClean="0"/>
              <a:t>Selling the solution to others</a:t>
            </a:r>
          </a:p>
        </p:txBody>
      </p:sp>
      <p:sp>
        <p:nvSpPr>
          <p:cNvPr id="788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6E95CCB-8025-4D5A-9CB4-53E5DB7D823B}" type="slidenum">
              <a:rPr lang="en-US" altLang="en-US" sz="1400" b="0"/>
              <a:pPr>
                <a:spcBef>
                  <a:spcPct val="0"/>
                </a:spcBef>
                <a:buClrTx/>
                <a:buFontTx/>
                <a:buNone/>
              </a:pPr>
              <a:t>56</a:t>
            </a:fld>
            <a:endParaRPr lang="en-US" altLang="en-US" sz="1400" b="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3"/>
          <p:cNvSpPr>
            <a:spLocks noGrp="1" noChangeArrowheads="1"/>
          </p:cNvSpPr>
          <p:nvPr>
            <p:ph idx="1"/>
          </p:nvPr>
        </p:nvSpPr>
        <p:spPr>
          <a:xfrm>
            <a:off x="647700" y="1295400"/>
            <a:ext cx="8496300" cy="5029200"/>
          </a:xfrm>
        </p:spPr>
        <p:txBody>
          <a:bodyPr>
            <a:normAutofit/>
          </a:bodyPr>
          <a:lstStyle/>
          <a:p>
            <a:pPr>
              <a:lnSpc>
                <a:spcPct val="105000"/>
              </a:lnSpc>
              <a:buFontTx/>
              <a:buNone/>
            </a:pPr>
            <a:r>
              <a:rPr lang="en-US" altLang="en-US" b="0" smtClean="0">
                <a:solidFill>
                  <a:srgbClr val="FF0000"/>
                </a:solidFill>
              </a:rPr>
              <a:t>Some Suggestions</a:t>
            </a:r>
          </a:p>
          <a:p>
            <a:pPr>
              <a:lnSpc>
                <a:spcPct val="105000"/>
              </a:lnSpc>
            </a:pPr>
            <a:r>
              <a:rPr lang="en-US" altLang="en-US" sz="2800" b="0" smtClean="0"/>
              <a:t>Use descriptive models</a:t>
            </a:r>
          </a:p>
          <a:p>
            <a:pPr>
              <a:lnSpc>
                <a:spcPct val="105000"/>
              </a:lnSpc>
            </a:pPr>
            <a:r>
              <a:rPr lang="en-US" altLang="en-US" sz="2800" b="0" smtClean="0"/>
              <a:t>Understand why the managers involved decide things the way they do</a:t>
            </a:r>
          </a:p>
          <a:p>
            <a:pPr>
              <a:lnSpc>
                <a:spcPct val="105000"/>
              </a:lnSpc>
            </a:pPr>
            <a:r>
              <a:rPr lang="en-US" altLang="en-US" sz="2800" b="0" smtClean="0"/>
              <a:t>Identify managerial and organizational changes required by the model</a:t>
            </a:r>
          </a:p>
          <a:p>
            <a:pPr>
              <a:lnSpc>
                <a:spcPct val="105000"/>
              </a:lnSpc>
            </a:pPr>
            <a:r>
              <a:rPr lang="en-US" altLang="en-US" sz="2800" b="0" smtClean="0"/>
              <a:t>Analyze each situation in terms of its impact on management</a:t>
            </a:r>
          </a:p>
          <a:p>
            <a:pPr>
              <a:lnSpc>
                <a:spcPct val="105000"/>
              </a:lnSpc>
            </a:pPr>
            <a:r>
              <a:rPr lang="en-US" altLang="en-US" sz="2800" b="0" smtClean="0"/>
              <a:t>Prepare a realistic cost/benefit analysis of tradeoffs of alternate solutions</a:t>
            </a:r>
          </a:p>
        </p:txBody>
      </p:sp>
      <p:sp>
        <p:nvSpPr>
          <p:cNvPr id="798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79D17342-C55A-4138-AABB-7032ADC33CDE}" type="slidenum">
              <a:rPr lang="en-US" altLang="en-US" sz="1400" b="0"/>
              <a:pPr>
                <a:spcBef>
                  <a:spcPct val="0"/>
                </a:spcBef>
                <a:buClrTx/>
                <a:buFontTx/>
                <a:buNone/>
              </a:pPr>
              <a:t>57</a:t>
            </a:fld>
            <a:endParaRPr lang="en-US" altLang="en-US" sz="1400" b="0"/>
          </a:p>
        </p:txBody>
      </p:sp>
      <p:sp>
        <p:nvSpPr>
          <p:cNvPr id="61442" name="Rectangle 2"/>
          <p:cNvSpPr>
            <a:spLocks noGrp="1" noChangeArrowheads="1"/>
          </p:cNvSpPr>
          <p:nvPr>
            <p:ph type="title"/>
          </p:nvPr>
        </p:nvSpPr>
        <p:spPr>
          <a:xfrm>
            <a:off x="684584" y="197768"/>
            <a:ext cx="9144000" cy="1143000"/>
          </a:xfrm>
        </p:spPr>
        <p:txBody>
          <a:bodyPr/>
          <a:lstStyle/>
          <a:p>
            <a:pPr>
              <a:lnSpc>
                <a:spcPct val="90000"/>
              </a:lnSpc>
              <a:defRPr/>
            </a:pPr>
            <a:r>
              <a:rPr lang="en-US" sz="3900" dirty="0" smtClean="0"/>
              <a:t>Using Models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p:cNvSpPr>
            <a:spLocks noGrp="1" noChangeArrowheads="1"/>
          </p:cNvSpPr>
          <p:nvPr>
            <p:ph idx="1"/>
          </p:nvPr>
        </p:nvSpPr>
        <p:spPr/>
        <p:txBody>
          <a:bodyPr/>
          <a:lstStyle/>
          <a:p>
            <a:pPr>
              <a:lnSpc>
                <a:spcPct val="120000"/>
              </a:lnSpc>
            </a:pPr>
            <a:r>
              <a:rPr lang="en-US" altLang="en-US" b="0" i="1" u="sng" smtClean="0">
                <a:solidFill>
                  <a:srgbClr val="FF0000"/>
                </a:solidFill>
              </a:rPr>
              <a:t>Deterministic models</a:t>
            </a:r>
            <a:r>
              <a:rPr lang="en-US" altLang="en-US" b="0" smtClean="0"/>
              <a:t> - we know all values used in the model with certainty</a:t>
            </a:r>
          </a:p>
          <a:p>
            <a:pPr>
              <a:lnSpc>
                <a:spcPct val="120000"/>
              </a:lnSpc>
            </a:pPr>
            <a:r>
              <a:rPr lang="en-US" altLang="en-US" b="0" i="1" u="sng" smtClean="0">
                <a:solidFill>
                  <a:srgbClr val="FF0000"/>
                </a:solidFill>
              </a:rPr>
              <a:t>Probabilistic models</a:t>
            </a:r>
            <a:r>
              <a:rPr lang="en-US" altLang="en-US" b="0" smtClean="0"/>
              <a:t> - we know the probability that parameters in the model will take on a specific value</a:t>
            </a:r>
          </a:p>
        </p:txBody>
      </p:sp>
      <p:sp>
        <p:nvSpPr>
          <p:cNvPr id="808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C9E04E85-7AF6-48DC-B56D-AA403804DF50}" type="slidenum">
              <a:rPr lang="en-US" altLang="en-US" sz="1400" b="0"/>
              <a:pPr>
                <a:spcBef>
                  <a:spcPct val="0"/>
                </a:spcBef>
                <a:buClrTx/>
                <a:buFontTx/>
                <a:buNone/>
              </a:pPr>
              <a:t>58</a:t>
            </a:fld>
            <a:endParaRPr lang="en-US" altLang="en-US" sz="1400" b="0"/>
          </a:p>
        </p:txBody>
      </p:sp>
      <p:sp>
        <p:nvSpPr>
          <p:cNvPr id="64514" name="Rectangle 2"/>
          <p:cNvSpPr>
            <a:spLocks noGrp="1" noChangeArrowheads="1"/>
          </p:cNvSpPr>
          <p:nvPr>
            <p:ph type="title"/>
          </p:nvPr>
        </p:nvSpPr>
        <p:spPr/>
        <p:txBody>
          <a:bodyPr/>
          <a:lstStyle/>
          <a:p>
            <a:pPr>
              <a:lnSpc>
                <a:spcPct val="80000"/>
              </a:lnSpc>
              <a:defRPr/>
            </a:pPr>
            <a:r>
              <a:rPr lang="en-US" sz="4000" smtClean="0"/>
              <a:t>Mathematical Models Characterized by Risk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a:xfrm>
            <a:off x="762000" y="422275"/>
            <a:ext cx="7772400" cy="857250"/>
          </a:xfrm>
        </p:spPr>
        <p:txBody>
          <a:bodyPr/>
          <a:lstStyle/>
          <a:p>
            <a:pPr>
              <a:defRPr/>
            </a:pPr>
            <a:r>
              <a:rPr lang="en-US" smtClean="0"/>
              <a:t>QM For Windows</a:t>
            </a:r>
          </a:p>
        </p:txBody>
      </p:sp>
      <p:sp>
        <p:nvSpPr>
          <p:cNvPr id="81922"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124BC298-82BD-4F6E-ADB3-8D19B3551F47}" type="slidenum">
              <a:rPr lang="en-US" altLang="en-US" sz="1400" b="0"/>
              <a:pPr>
                <a:spcBef>
                  <a:spcPct val="0"/>
                </a:spcBef>
                <a:buClrTx/>
                <a:buFontTx/>
                <a:buNone/>
              </a:pPr>
              <a:t>59</a:t>
            </a:fld>
            <a:endParaRPr lang="en-US" altLang="en-US" sz="1400" b="0"/>
          </a:p>
        </p:txBody>
      </p:sp>
      <p:pic>
        <p:nvPicPr>
          <p:cNvPr id="81923"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447800"/>
            <a:ext cx="7620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idx="1"/>
          </p:nvPr>
        </p:nvSpPr>
        <p:spPr>
          <a:xfrm>
            <a:off x="685800" y="1655440"/>
            <a:ext cx="8229600" cy="4653880"/>
          </a:xfrm>
        </p:spPr>
        <p:txBody>
          <a:bodyPr/>
          <a:lstStyle/>
          <a:p>
            <a:pPr>
              <a:lnSpc>
                <a:spcPct val="90000"/>
              </a:lnSpc>
            </a:pPr>
            <a:r>
              <a:rPr lang="en-US" altLang="en-US" dirty="0" smtClean="0"/>
              <a:t>We spend a significant portion of our time and psychic energy making decisions.</a:t>
            </a:r>
          </a:p>
          <a:p>
            <a:pPr>
              <a:lnSpc>
                <a:spcPct val="90000"/>
              </a:lnSpc>
            </a:pPr>
            <a:r>
              <a:rPr lang="en-US" altLang="en-US" dirty="0" smtClean="0"/>
              <a:t>Our decisions shape our lives: who we are, what we are, where we are, how successful we are, how happy we are all derive in large part from our decisions</a:t>
            </a:r>
          </a:p>
          <a:p>
            <a:pPr>
              <a:lnSpc>
                <a:spcPct val="90000"/>
              </a:lnSpc>
            </a:pPr>
            <a:r>
              <a:rPr lang="en-US" altLang="en-US" dirty="0" smtClean="0"/>
              <a:t>In order to raise our odds of making a good decision, we have to learn to use a good decision making process – one that gets us to the best solution with a minimal loss of time, energy, money, etc... </a:t>
            </a:r>
          </a:p>
        </p:txBody>
      </p:sp>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751B4717-F8AA-4317-84EB-EA8BE6063A75}" type="slidenum">
              <a:rPr lang="en-US" altLang="en-US" sz="1400" b="0"/>
              <a:pPr>
                <a:spcBef>
                  <a:spcPct val="0"/>
                </a:spcBef>
                <a:buClrTx/>
                <a:buFontTx/>
                <a:buNone/>
              </a:pPr>
              <a:t>6</a:t>
            </a:fld>
            <a:endParaRPr lang="en-US" altLang="en-US" sz="1400" b="0"/>
          </a:p>
        </p:txBody>
      </p:sp>
      <p:sp>
        <p:nvSpPr>
          <p:cNvPr id="173059" name="Rectangle 3"/>
          <p:cNvSpPr>
            <a:spLocks noGrp="1" noChangeArrowheads="1"/>
          </p:cNvSpPr>
          <p:nvPr>
            <p:ph type="title"/>
          </p:nvPr>
        </p:nvSpPr>
        <p:spPr>
          <a:xfrm>
            <a:off x="457200" y="404664"/>
            <a:ext cx="8229600" cy="1143000"/>
          </a:xfrm>
        </p:spPr>
        <p:txBody>
          <a:bodyPr/>
          <a:lstStyle/>
          <a:p>
            <a:pPr>
              <a:defRPr/>
            </a:pPr>
            <a:r>
              <a:rPr lang="en-US" dirty="0" smtClean="0"/>
              <a:t>Decision Making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title"/>
          </p:nvPr>
        </p:nvSpPr>
        <p:spPr>
          <a:xfrm>
            <a:off x="762000" y="422275"/>
            <a:ext cx="7772400" cy="857250"/>
          </a:xfrm>
        </p:spPr>
        <p:txBody>
          <a:bodyPr/>
          <a:lstStyle/>
          <a:p>
            <a:pPr>
              <a:defRPr/>
            </a:pPr>
            <a:r>
              <a:rPr lang="en-US" smtClean="0"/>
              <a:t>QM For Windows</a:t>
            </a:r>
          </a:p>
        </p:txBody>
      </p:sp>
      <p:sp>
        <p:nvSpPr>
          <p:cNvPr id="82946"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15E9BD86-4EB8-4EDF-88D9-0CE700D136C6}" type="slidenum">
              <a:rPr lang="en-US" altLang="en-US" sz="1400" b="0"/>
              <a:pPr>
                <a:spcBef>
                  <a:spcPct val="0"/>
                </a:spcBef>
                <a:buClrTx/>
                <a:buFontTx/>
                <a:buNone/>
              </a:pPr>
              <a:t>60</a:t>
            </a:fld>
            <a:endParaRPr lang="en-US" altLang="en-US" sz="1400" b="0"/>
          </a:p>
        </p:txBody>
      </p:sp>
      <p:pic>
        <p:nvPicPr>
          <p:cNvPr id="82948" name="Picture 4" descr="Exhibit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79563"/>
            <a:ext cx="8510588"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762000" y="422275"/>
            <a:ext cx="7772400" cy="857250"/>
          </a:xfrm>
        </p:spPr>
        <p:txBody>
          <a:bodyPr/>
          <a:lstStyle/>
          <a:p>
            <a:pPr>
              <a:defRPr/>
            </a:pPr>
            <a:r>
              <a:rPr lang="en-US" smtClean="0"/>
              <a:t>QM For Windows</a:t>
            </a:r>
          </a:p>
        </p:txBody>
      </p:sp>
      <p:sp>
        <p:nvSpPr>
          <p:cNvPr id="83970" name="Slide Number Placeholder 2"/>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D4B4DC5D-9EEC-4BDF-9F98-439D0DAD9E2F}" type="slidenum">
              <a:rPr lang="en-US" altLang="en-US" sz="1400" b="0"/>
              <a:pPr>
                <a:spcBef>
                  <a:spcPct val="0"/>
                </a:spcBef>
                <a:buClrTx/>
                <a:buFontTx/>
                <a:buNone/>
              </a:pPr>
              <a:t>61</a:t>
            </a:fld>
            <a:endParaRPr lang="en-US" altLang="en-US" sz="1400" b="0"/>
          </a:p>
        </p:txBody>
      </p:sp>
      <p:pic>
        <p:nvPicPr>
          <p:cNvPr id="83972" name="Picture 4" descr="Exhibit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65250"/>
            <a:ext cx="76962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341784"/>
            <a:ext cx="8229600" cy="1143000"/>
          </a:xfrm>
        </p:spPr>
        <p:txBody>
          <a:bodyPr/>
          <a:lstStyle/>
          <a:p>
            <a:pPr>
              <a:defRPr/>
            </a:pPr>
            <a:r>
              <a:rPr lang="en-US" altLang="en-US" smtClean="0"/>
              <a:t>QA Techniques</a:t>
            </a:r>
            <a:endParaRPr lang="en-US" altLang="en-US" sz="7200" smtClean="0"/>
          </a:p>
        </p:txBody>
      </p:sp>
      <p:sp>
        <p:nvSpPr>
          <p:cNvPr id="84996" name="Rectangle 8"/>
          <p:cNvSpPr>
            <a:spLocks noGrp="1" noChangeArrowheads="1"/>
          </p:cNvSpPr>
          <p:nvPr>
            <p:ph sz="half" idx="1"/>
          </p:nvPr>
        </p:nvSpPr>
        <p:spPr>
          <a:xfrm>
            <a:off x="228600" y="1487760"/>
            <a:ext cx="4267200" cy="5181600"/>
          </a:xfrm>
        </p:spPr>
        <p:txBody>
          <a:bodyPr/>
          <a:lstStyle/>
          <a:p>
            <a:r>
              <a:rPr lang="en-US" altLang="en-US" sz="2400" dirty="0" smtClean="0"/>
              <a:t>Mathematical Programming</a:t>
            </a:r>
          </a:p>
          <a:p>
            <a:pPr lvl="1"/>
            <a:r>
              <a:rPr lang="en-US" altLang="en-US" sz="2000" dirty="0" smtClean="0"/>
              <a:t>Linear Programming</a:t>
            </a:r>
          </a:p>
          <a:p>
            <a:pPr lvl="1"/>
            <a:r>
              <a:rPr lang="en-US" altLang="en-US" sz="2000" dirty="0" smtClean="0"/>
              <a:t>Integer Programming</a:t>
            </a:r>
          </a:p>
          <a:p>
            <a:pPr lvl="1"/>
            <a:r>
              <a:rPr lang="en-US" altLang="en-US" sz="2000" dirty="0" smtClean="0"/>
              <a:t>Graphical analysis</a:t>
            </a:r>
          </a:p>
          <a:p>
            <a:pPr lvl="1"/>
            <a:r>
              <a:rPr lang="en-US" altLang="en-US" sz="2000" dirty="0" smtClean="0"/>
              <a:t>Sensitivity analysis</a:t>
            </a:r>
          </a:p>
          <a:p>
            <a:pPr lvl="1"/>
            <a:r>
              <a:rPr lang="en-US" altLang="en-US" sz="2000" dirty="0" smtClean="0"/>
              <a:t>Transportation</a:t>
            </a:r>
          </a:p>
          <a:p>
            <a:pPr lvl="1"/>
            <a:r>
              <a:rPr lang="en-US" altLang="en-US" sz="2000" dirty="0" smtClean="0"/>
              <a:t>Assignment</a:t>
            </a:r>
          </a:p>
          <a:p>
            <a:pPr lvl="1"/>
            <a:r>
              <a:rPr lang="en-US" altLang="en-US" sz="2000" dirty="0" smtClean="0"/>
              <a:t>Goal Programming</a:t>
            </a:r>
          </a:p>
          <a:p>
            <a:r>
              <a:rPr lang="en-US" altLang="en-US" sz="2400" dirty="0" smtClean="0"/>
              <a:t>Probabilistic Techniques</a:t>
            </a:r>
          </a:p>
          <a:p>
            <a:pPr lvl="1"/>
            <a:r>
              <a:rPr lang="en-US" altLang="en-US" sz="2000" dirty="0" smtClean="0"/>
              <a:t>Probability and statistics</a:t>
            </a:r>
          </a:p>
          <a:p>
            <a:pPr lvl="1"/>
            <a:r>
              <a:rPr lang="en-US" altLang="en-US" sz="2000" dirty="0" smtClean="0"/>
              <a:t>Decision analysis</a:t>
            </a:r>
          </a:p>
          <a:p>
            <a:pPr lvl="1"/>
            <a:r>
              <a:rPr lang="en-US" altLang="en-US" sz="2000" dirty="0" smtClean="0"/>
              <a:t>Queuing</a:t>
            </a:r>
          </a:p>
        </p:txBody>
      </p:sp>
      <p:sp>
        <p:nvSpPr>
          <p:cNvPr id="84997" name="Rectangle 9"/>
          <p:cNvSpPr>
            <a:spLocks noGrp="1" noChangeArrowheads="1"/>
          </p:cNvSpPr>
          <p:nvPr>
            <p:ph sz="half" idx="2"/>
          </p:nvPr>
        </p:nvSpPr>
        <p:spPr>
          <a:xfrm>
            <a:off x="4648200" y="1508501"/>
            <a:ext cx="4114800" cy="5029200"/>
          </a:xfrm>
        </p:spPr>
        <p:txBody>
          <a:bodyPr/>
          <a:lstStyle/>
          <a:p>
            <a:pPr>
              <a:lnSpc>
                <a:spcPct val="90000"/>
              </a:lnSpc>
            </a:pPr>
            <a:r>
              <a:rPr lang="en-US" altLang="en-US" sz="2400" dirty="0" smtClean="0"/>
              <a:t>Network Techniques</a:t>
            </a:r>
          </a:p>
          <a:p>
            <a:pPr lvl="1">
              <a:lnSpc>
                <a:spcPct val="90000"/>
              </a:lnSpc>
            </a:pPr>
            <a:r>
              <a:rPr lang="en-US" altLang="en-US" sz="2000" dirty="0" smtClean="0"/>
              <a:t>Project Management (CPM/PERT)</a:t>
            </a:r>
          </a:p>
          <a:p>
            <a:pPr lvl="1">
              <a:lnSpc>
                <a:spcPct val="90000"/>
              </a:lnSpc>
            </a:pPr>
            <a:r>
              <a:rPr lang="en-US" altLang="en-US" sz="2000" dirty="0" smtClean="0"/>
              <a:t>Network flows</a:t>
            </a:r>
          </a:p>
          <a:p>
            <a:pPr>
              <a:lnSpc>
                <a:spcPct val="90000"/>
              </a:lnSpc>
            </a:pPr>
            <a:r>
              <a:rPr lang="en-US" altLang="en-US" sz="2400" dirty="0" smtClean="0"/>
              <a:t>MCDM</a:t>
            </a:r>
          </a:p>
          <a:p>
            <a:pPr lvl="1">
              <a:lnSpc>
                <a:spcPct val="90000"/>
              </a:lnSpc>
            </a:pPr>
            <a:r>
              <a:rPr lang="en-US" altLang="en-US" sz="2000" dirty="0" smtClean="0"/>
              <a:t>Value/Utility based</a:t>
            </a:r>
          </a:p>
          <a:p>
            <a:pPr lvl="1">
              <a:lnSpc>
                <a:spcPct val="90000"/>
              </a:lnSpc>
            </a:pPr>
            <a:r>
              <a:rPr lang="en-US" altLang="en-US" sz="2000" dirty="0" smtClean="0"/>
              <a:t>Interactive</a:t>
            </a:r>
          </a:p>
          <a:p>
            <a:pPr lvl="1">
              <a:lnSpc>
                <a:spcPct val="90000"/>
              </a:lnSpc>
            </a:pPr>
            <a:r>
              <a:rPr lang="en-US" altLang="en-US" sz="2000" dirty="0" smtClean="0"/>
              <a:t>Outranking</a:t>
            </a:r>
          </a:p>
          <a:p>
            <a:pPr lvl="1">
              <a:lnSpc>
                <a:spcPct val="90000"/>
              </a:lnSpc>
            </a:pPr>
            <a:r>
              <a:rPr lang="en-US" altLang="en-US" sz="2000" dirty="0" smtClean="0"/>
              <a:t>simple</a:t>
            </a:r>
          </a:p>
          <a:p>
            <a:pPr>
              <a:lnSpc>
                <a:spcPct val="90000"/>
              </a:lnSpc>
            </a:pPr>
            <a:r>
              <a:rPr lang="en-US" altLang="en-US" sz="2400" dirty="0" smtClean="0"/>
              <a:t>Other</a:t>
            </a:r>
          </a:p>
          <a:p>
            <a:pPr lvl="1">
              <a:lnSpc>
                <a:spcPct val="90000"/>
              </a:lnSpc>
            </a:pPr>
            <a:r>
              <a:rPr lang="en-US" altLang="en-US" sz="2000" dirty="0" smtClean="0"/>
              <a:t>Simulation</a:t>
            </a:r>
          </a:p>
          <a:p>
            <a:pPr lvl="1">
              <a:lnSpc>
                <a:spcPct val="90000"/>
              </a:lnSpc>
            </a:pPr>
            <a:r>
              <a:rPr lang="en-US" altLang="en-US" sz="2000" dirty="0" smtClean="0"/>
              <a:t>Forecasting</a:t>
            </a:r>
          </a:p>
          <a:p>
            <a:pPr lvl="1">
              <a:lnSpc>
                <a:spcPct val="90000"/>
              </a:lnSpc>
            </a:pPr>
            <a:r>
              <a:rPr lang="en-US" altLang="en-US" sz="2000" dirty="0" smtClean="0"/>
              <a:t>Inventory</a:t>
            </a:r>
          </a:p>
          <a:p>
            <a:pPr lvl="1">
              <a:lnSpc>
                <a:spcPct val="90000"/>
              </a:lnSpc>
            </a:pPr>
            <a:r>
              <a:rPr lang="en-US" altLang="en-US" sz="2000" dirty="0" smtClean="0"/>
              <a:t>Non linear programming</a:t>
            </a:r>
          </a:p>
          <a:p>
            <a:pPr>
              <a:lnSpc>
                <a:spcPct val="90000"/>
              </a:lnSpc>
            </a:pPr>
            <a:endParaRPr lang="en-US" altLang="en-US" dirty="0" smtClean="0"/>
          </a:p>
        </p:txBody>
      </p:sp>
      <p:sp>
        <p:nvSpPr>
          <p:cNvPr id="8499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4293A086-7DFD-4DCD-9ADC-F4457D4006E4}" type="slidenum">
              <a:rPr lang="en-US" altLang="en-US" sz="1400" b="0"/>
              <a:pPr>
                <a:spcBef>
                  <a:spcPct val="0"/>
                </a:spcBef>
                <a:buClrTx/>
                <a:buFontTx/>
                <a:buNone/>
              </a:pPr>
              <a:t>62</a:t>
            </a:fld>
            <a:endParaRPr lang="en-US" altLang="en-US" sz="1400" b="0"/>
          </a:p>
        </p:txBody>
      </p:sp>
      <p:sp>
        <p:nvSpPr>
          <p:cNvPr id="84998" name="Text Box 3"/>
          <p:cNvSpPr txBox="1">
            <a:spLocks noChangeArrowheads="1"/>
          </p:cNvSpPr>
          <p:nvPr/>
        </p:nvSpPr>
        <p:spPr bwMode="auto">
          <a:xfrm>
            <a:off x="2641600" y="3829050"/>
            <a:ext cx="477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50000"/>
              </a:spcBef>
              <a:buClrTx/>
              <a:buFontTx/>
              <a:buNone/>
            </a:pPr>
            <a:endParaRPr lang="en-US" altLang="en-US" sz="2400" b="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685800" y="1600200"/>
            <a:ext cx="7772400" cy="4495800"/>
          </a:xfrm>
        </p:spPr>
        <p:txBody>
          <a:bodyPr/>
          <a:lstStyle/>
          <a:p>
            <a:r>
              <a:rPr lang="en-US" altLang="en-US" sz="2400" u="sng" smtClean="0"/>
              <a:t>Linear mathematical programming</a:t>
            </a:r>
            <a:r>
              <a:rPr lang="en-US" altLang="en-US" sz="2400" smtClean="0"/>
              <a:t>: clear objective; restrictions on resources and requirements; parameters known with certainty.</a:t>
            </a:r>
          </a:p>
          <a:p>
            <a:r>
              <a:rPr lang="en-US" altLang="en-US" sz="2400" u="sng" smtClean="0"/>
              <a:t>Probabilistic techniques</a:t>
            </a:r>
            <a:r>
              <a:rPr lang="en-US" altLang="en-US" sz="2400" smtClean="0"/>
              <a:t>: results contain uncertainty.</a:t>
            </a:r>
          </a:p>
          <a:p>
            <a:r>
              <a:rPr lang="en-US" altLang="en-US" sz="2400" u="sng" smtClean="0"/>
              <a:t>Network techniques</a:t>
            </a:r>
            <a:r>
              <a:rPr lang="en-US" altLang="en-US" sz="2400" smtClean="0"/>
              <a:t>: model often formulated as diagram; deterministic or probabilistic.</a:t>
            </a:r>
          </a:p>
          <a:p>
            <a:r>
              <a:rPr lang="en-US" altLang="en-US" sz="2400" u="sng" smtClean="0"/>
              <a:t>Forecasting and inventory analysis</a:t>
            </a:r>
            <a:r>
              <a:rPr lang="en-US" altLang="en-US" sz="2400" smtClean="0"/>
              <a:t> </a:t>
            </a:r>
            <a:r>
              <a:rPr lang="en-US" altLang="en-US" sz="2400" u="sng" smtClean="0"/>
              <a:t>techniques</a:t>
            </a:r>
            <a:r>
              <a:rPr lang="en-US" altLang="en-US" sz="2400" smtClean="0"/>
              <a:t>: probabilistic and deterministic methods in demand forecasting and inventory control.</a:t>
            </a:r>
          </a:p>
          <a:p>
            <a:r>
              <a:rPr lang="en-US" altLang="en-US" sz="2400" u="sng" smtClean="0"/>
              <a:t>Other techniques</a:t>
            </a:r>
            <a:r>
              <a:rPr lang="en-US" altLang="en-US" sz="2400" smtClean="0"/>
              <a:t>: variety of deterministic and probabilistic methods for specific types of problems.</a:t>
            </a:r>
          </a:p>
        </p:txBody>
      </p:sp>
      <p:sp>
        <p:nvSpPr>
          <p:cNvPr id="860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5F3C7F91-08B6-483A-BF3C-9DFCCAF6A119}" type="slidenum">
              <a:rPr lang="en-US" altLang="en-US" sz="1400" b="0"/>
              <a:pPr>
                <a:spcBef>
                  <a:spcPct val="0"/>
                </a:spcBef>
                <a:buClrTx/>
                <a:buFontTx/>
                <a:buNone/>
              </a:pPr>
              <a:t>63</a:t>
            </a:fld>
            <a:endParaRPr lang="en-US" altLang="en-US" sz="1400" b="0"/>
          </a:p>
        </p:txBody>
      </p:sp>
      <p:sp>
        <p:nvSpPr>
          <p:cNvPr id="137218" name="Rectangle 2"/>
          <p:cNvSpPr>
            <a:spLocks noGrp="1" noChangeArrowheads="1"/>
          </p:cNvSpPr>
          <p:nvPr>
            <p:ph type="title"/>
          </p:nvPr>
        </p:nvSpPr>
        <p:spPr>
          <a:xfrm>
            <a:off x="457200" y="332656"/>
            <a:ext cx="8229600" cy="1143000"/>
          </a:xfrm>
        </p:spPr>
        <p:txBody>
          <a:bodyPr/>
          <a:lstStyle/>
          <a:p>
            <a:pPr>
              <a:defRPr/>
            </a:pPr>
            <a:r>
              <a:rPr lang="en-US" altLang="en-US" sz="3200" dirty="0" smtClean="0"/>
              <a:t>Characteristics of Techniques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normAutofit lnSpcReduction="10000"/>
          </a:bodyPr>
          <a:lstStyle/>
          <a:p>
            <a:pPr>
              <a:lnSpc>
                <a:spcPct val="90000"/>
              </a:lnSpc>
              <a:tabLst>
                <a:tab pos="2286000" algn="l"/>
              </a:tabLst>
            </a:pPr>
            <a:r>
              <a:rPr lang="en-US" altLang="en-US" sz="2400" smtClean="0"/>
              <a:t>Some application areas:</a:t>
            </a:r>
          </a:p>
          <a:p>
            <a:pPr>
              <a:lnSpc>
                <a:spcPct val="90000"/>
              </a:lnSpc>
              <a:buFontTx/>
              <a:buNone/>
              <a:tabLst>
                <a:tab pos="2286000" algn="l"/>
              </a:tabLst>
            </a:pPr>
            <a:r>
              <a:rPr lang="en-US" altLang="en-US" sz="2400" smtClean="0"/>
              <a:t>     	- Project planning</a:t>
            </a:r>
          </a:p>
          <a:p>
            <a:pPr>
              <a:lnSpc>
                <a:spcPct val="90000"/>
              </a:lnSpc>
              <a:buFontTx/>
              <a:buNone/>
              <a:tabLst>
                <a:tab pos="2286000" algn="l"/>
              </a:tabLst>
            </a:pPr>
            <a:r>
              <a:rPr lang="en-US" altLang="en-US" sz="2400" smtClean="0"/>
              <a:t>     	- Capital budgeting</a:t>
            </a:r>
          </a:p>
          <a:p>
            <a:pPr>
              <a:lnSpc>
                <a:spcPct val="90000"/>
              </a:lnSpc>
              <a:buFontTx/>
              <a:buNone/>
              <a:tabLst>
                <a:tab pos="2286000" algn="l"/>
              </a:tabLst>
            </a:pPr>
            <a:r>
              <a:rPr lang="en-US" altLang="en-US" sz="2400" smtClean="0"/>
              <a:t>     	- Inventory analysis </a:t>
            </a:r>
          </a:p>
          <a:p>
            <a:pPr>
              <a:lnSpc>
                <a:spcPct val="90000"/>
              </a:lnSpc>
              <a:buFontTx/>
              <a:buNone/>
              <a:tabLst>
                <a:tab pos="2286000" algn="l"/>
              </a:tabLst>
            </a:pPr>
            <a:r>
              <a:rPr lang="en-US" altLang="en-US" sz="2400" smtClean="0"/>
              <a:t>     	- Production planning</a:t>
            </a:r>
          </a:p>
          <a:p>
            <a:pPr>
              <a:lnSpc>
                <a:spcPct val="90000"/>
              </a:lnSpc>
              <a:buFontTx/>
              <a:buNone/>
              <a:tabLst>
                <a:tab pos="2286000" algn="l"/>
              </a:tabLst>
            </a:pPr>
            <a:r>
              <a:rPr lang="en-US" altLang="en-US" sz="2400" smtClean="0"/>
              <a:t>     	- Scheduling</a:t>
            </a:r>
          </a:p>
          <a:p>
            <a:pPr>
              <a:lnSpc>
                <a:spcPct val="90000"/>
              </a:lnSpc>
              <a:tabLst>
                <a:tab pos="2286000" algn="l"/>
              </a:tabLst>
            </a:pPr>
            <a:endParaRPr lang="en-US" altLang="en-US" sz="2400" smtClean="0"/>
          </a:p>
          <a:p>
            <a:pPr>
              <a:lnSpc>
                <a:spcPct val="90000"/>
              </a:lnSpc>
              <a:tabLst>
                <a:tab pos="2286000" algn="l"/>
              </a:tabLst>
            </a:pPr>
            <a:r>
              <a:rPr lang="en-US" altLang="en-US" sz="2400" i="1" smtClean="0"/>
              <a:t>Interfaces </a:t>
            </a:r>
            <a:endParaRPr lang="en-US" altLang="en-US" sz="2400" smtClean="0"/>
          </a:p>
          <a:p>
            <a:pPr>
              <a:lnSpc>
                <a:spcPct val="90000"/>
              </a:lnSpc>
              <a:tabLst>
                <a:tab pos="2286000" algn="l"/>
              </a:tabLst>
            </a:pPr>
            <a:r>
              <a:rPr lang="en-US" altLang="en-US" sz="2400" i="1" smtClean="0"/>
              <a:t>Omega</a:t>
            </a:r>
            <a:r>
              <a:rPr lang="en-US" altLang="en-US" sz="2400" smtClean="0"/>
              <a:t> – </a:t>
            </a:r>
          </a:p>
          <a:p>
            <a:pPr>
              <a:lnSpc>
                <a:spcPct val="90000"/>
              </a:lnSpc>
              <a:buFontTx/>
              <a:buNone/>
              <a:tabLst>
                <a:tab pos="2286000" algn="l"/>
              </a:tabLst>
            </a:pPr>
            <a:r>
              <a:rPr lang="en-US" altLang="en-US" sz="2400" smtClean="0"/>
              <a:t>	Applications journals</a:t>
            </a:r>
          </a:p>
          <a:p>
            <a:pPr>
              <a:lnSpc>
                <a:spcPct val="90000"/>
              </a:lnSpc>
              <a:buFontTx/>
              <a:buNone/>
              <a:tabLst>
                <a:tab pos="2286000" algn="l"/>
              </a:tabLst>
            </a:pPr>
            <a:r>
              <a:rPr lang="en-US" altLang="en-US" sz="2400" smtClean="0"/>
              <a:t>         </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99332221-8388-4CD6-AF44-FC20268AE872}" type="slidenum">
              <a:rPr lang="en-US" altLang="en-US" sz="1400" b="0"/>
              <a:pPr>
                <a:spcBef>
                  <a:spcPct val="0"/>
                </a:spcBef>
                <a:buClrTx/>
                <a:buFontTx/>
                <a:buNone/>
              </a:pPr>
              <a:t>64</a:t>
            </a:fld>
            <a:endParaRPr lang="en-US" altLang="en-US" sz="1400" b="0"/>
          </a:p>
        </p:txBody>
      </p:sp>
      <p:sp>
        <p:nvSpPr>
          <p:cNvPr id="138242" name="Rectangle 2"/>
          <p:cNvSpPr>
            <a:spLocks noGrp="1" noChangeArrowheads="1"/>
          </p:cNvSpPr>
          <p:nvPr>
            <p:ph type="title"/>
          </p:nvPr>
        </p:nvSpPr>
        <p:spPr/>
        <p:txBody>
          <a:bodyPr/>
          <a:lstStyle/>
          <a:p>
            <a:pPr>
              <a:defRPr/>
            </a:pPr>
            <a:r>
              <a:rPr lang="en-US" altLang="en-US" sz="3200" smtClean="0"/>
              <a:t>Business Use of Management  Science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685800" y="1559768"/>
            <a:ext cx="8153400" cy="5181600"/>
          </a:xfrm>
        </p:spPr>
        <p:txBody>
          <a:bodyPr/>
          <a:lstStyle/>
          <a:p>
            <a:pPr>
              <a:buFontTx/>
              <a:buNone/>
            </a:pPr>
            <a:r>
              <a:rPr lang="en-US" altLang="en-US" sz="2800" dirty="0" smtClean="0"/>
              <a:t>Decision making may be defined as: </a:t>
            </a:r>
          </a:p>
          <a:p>
            <a:r>
              <a:rPr lang="en-US" altLang="en-US" sz="2800" dirty="0" smtClean="0"/>
              <a:t>Intentional and reflective choice in response to perceived needs </a:t>
            </a:r>
            <a:r>
              <a:rPr lang="en-US" altLang="en-US" sz="2400" dirty="0" smtClean="0"/>
              <a:t>(</a:t>
            </a:r>
            <a:r>
              <a:rPr lang="en-US" altLang="en-US" sz="2400" dirty="0" err="1" smtClean="0"/>
              <a:t>Kleindorfer</a:t>
            </a:r>
            <a:r>
              <a:rPr lang="en-US" altLang="en-US" sz="2400" dirty="0" smtClean="0"/>
              <a:t> </a:t>
            </a:r>
            <a:r>
              <a:rPr lang="en-US" altLang="en-US" sz="2400" i="1" dirty="0" smtClean="0"/>
              <a:t>et al</a:t>
            </a:r>
            <a:r>
              <a:rPr lang="en-US" altLang="en-US" sz="2400" dirty="0" smtClean="0"/>
              <a:t>., 1993)</a:t>
            </a:r>
          </a:p>
          <a:p>
            <a:r>
              <a:rPr lang="en-US" altLang="en-US" sz="2800" dirty="0" smtClean="0"/>
              <a:t>Decision maker’s (DM’s) choice of one alternative or a subset of alternatives among all possible alternatives with respect to her/his goal or goals </a:t>
            </a:r>
            <a:r>
              <a:rPr lang="en-US" altLang="en-US" sz="2400" dirty="0" smtClean="0"/>
              <a:t>(Evren and </a:t>
            </a:r>
            <a:r>
              <a:rPr lang="en-US" altLang="en-US" sz="2400" dirty="0" err="1" smtClean="0"/>
              <a:t>Ülengin</a:t>
            </a:r>
            <a:r>
              <a:rPr lang="en-US" altLang="en-US" sz="2400" dirty="0" smtClean="0"/>
              <a:t>, 1992)</a:t>
            </a:r>
          </a:p>
          <a:p>
            <a:r>
              <a:rPr lang="en-US" altLang="en-US" sz="2800" dirty="0" smtClean="0"/>
              <a:t>Solving a problem by choosing, ranking, or classifying over the available alternatives that are characterized by multiple criteria </a:t>
            </a:r>
            <a:r>
              <a:rPr lang="en-US" altLang="en-US" sz="2400" dirty="0" smtClean="0"/>
              <a:t>(Topcu, 1999)</a:t>
            </a: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AD337000-FA4A-49F7-A01B-1C2512CD8794}" type="slidenum">
              <a:rPr lang="en-US" altLang="en-US" sz="1400" b="0"/>
              <a:pPr>
                <a:spcBef>
                  <a:spcPct val="0"/>
                </a:spcBef>
                <a:buClrTx/>
                <a:buFontTx/>
                <a:buNone/>
              </a:pPr>
              <a:t>7</a:t>
            </a:fld>
            <a:endParaRPr lang="en-US" altLang="en-US" sz="1400" b="0"/>
          </a:p>
        </p:txBody>
      </p:sp>
      <p:sp>
        <p:nvSpPr>
          <p:cNvPr id="174082" name="Rectangle 2"/>
          <p:cNvSpPr>
            <a:spLocks noGrp="1" noChangeArrowheads="1"/>
          </p:cNvSpPr>
          <p:nvPr>
            <p:ph type="title"/>
          </p:nvPr>
        </p:nvSpPr>
        <p:spPr>
          <a:xfrm>
            <a:off x="457200" y="332656"/>
            <a:ext cx="8229600" cy="1143000"/>
          </a:xfrm>
        </p:spPr>
        <p:txBody>
          <a:bodyPr/>
          <a:lstStyle/>
          <a:p>
            <a:pPr>
              <a:defRPr/>
            </a:pPr>
            <a:r>
              <a:rPr lang="en-US" dirty="0" smtClean="0"/>
              <a:t>Decision 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555576"/>
            <a:ext cx="8686800" cy="5257800"/>
          </a:xfrm>
        </p:spPr>
        <p:txBody>
          <a:bodyPr/>
          <a:lstStyle/>
          <a:p>
            <a:r>
              <a:rPr lang="en-US" altLang="en-US" sz="2800" dirty="0" smtClean="0"/>
              <a:t>An effective decision making process will fulfill the following six criteria </a:t>
            </a:r>
            <a:r>
              <a:rPr lang="en-US" altLang="en-US" sz="2400" dirty="0" smtClean="0"/>
              <a:t>(Hammond </a:t>
            </a:r>
            <a:r>
              <a:rPr lang="en-US" altLang="en-US" sz="2400" i="1" dirty="0" smtClean="0"/>
              <a:t>et al</a:t>
            </a:r>
            <a:r>
              <a:rPr lang="tr-TR" altLang="en-US" sz="2400" i="1" dirty="0" smtClean="0"/>
              <a:t>.</a:t>
            </a:r>
            <a:r>
              <a:rPr lang="en-US" altLang="en-US" sz="2400" dirty="0" smtClean="0"/>
              <a:t>, 1999)</a:t>
            </a:r>
            <a:r>
              <a:rPr lang="en-US" altLang="en-US" sz="2800" dirty="0" smtClean="0"/>
              <a:t>:</a:t>
            </a:r>
          </a:p>
          <a:p>
            <a:pPr lvl="1"/>
            <a:r>
              <a:rPr lang="en-US" altLang="en-US" sz="2400" dirty="0" smtClean="0"/>
              <a:t>It focuses on what’s important</a:t>
            </a:r>
          </a:p>
          <a:p>
            <a:pPr lvl="1"/>
            <a:r>
              <a:rPr lang="en-US" altLang="en-US" sz="2400" dirty="0" smtClean="0"/>
              <a:t>It is logical and consistent</a:t>
            </a:r>
          </a:p>
          <a:p>
            <a:pPr lvl="1"/>
            <a:r>
              <a:rPr lang="en-US" altLang="en-US" sz="2400" dirty="0" smtClean="0"/>
              <a:t>It acknowledges both subjective and objective factors and blends analytical with intuitive thinking</a:t>
            </a:r>
          </a:p>
          <a:p>
            <a:pPr lvl="1"/>
            <a:r>
              <a:rPr lang="en-US" altLang="en-US" sz="2400" dirty="0" smtClean="0"/>
              <a:t>It requires only as much information and analysis as is necessary to resolve a particular dilemma</a:t>
            </a:r>
          </a:p>
          <a:p>
            <a:pPr lvl="1"/>
            <a:r>
              <a:rPr lang="en-US" altLang="en-US" sz="2400" dirty="0" smtClean="0"/>
              <a:t>It encourages and guides the gathering of relevant information and informed opinion</a:t>
            </a:r>
          </a:p>
          <a:p>
            <a:pPr lvl="1"/>
            <a:r>
              <a:rPr lang="en-US" altLang="en-US" sz="2400" dirty="0" smtClean="0"/>
              <a:t>It is straightforward, reliable, easy to use, and flexible </a:t>
            </a:r>
          </a:p>
        </p:txBody>
      </p:sp>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4E171FF7-87D2-4332-BE13-6AB1AA546FC3}" type="slidenum">
              <a:rPr lang="en-US" altLang="en-US" sz="1400" b="0"/>
              <a:pPr>
                <a:spcBef>
                  <a:spcPct val="0"/>
                </a:spcBef>
                <a:buClrTx/>
                <a:buFontTx/>
                <a:buNone/>
              </a:pPr>
              <a:t>8</a:t>
            </a:fld>
            <a:endParaRPr lang="en-US" altLang="en-US" sz="1400" b="0"/>
          </a:p>
        </p:txBody>
      </p:sp>
      <p:sp>
        <p:nvSpPr>
          <p:cNvPr id="175106" name="Rectangle 2"/>
          <p:cNvSpPr>
            <a:spLocks noGrp="1" noChangeArrowheads="1"/>
          </p:cNvSpPr>
          <p:nvPr>
            <p:ph type="title"/>
          </p:nvPr>
        </p:nvSpPr>
        <p:spPr>
          <a:xfrm>
            <a:off x="457200" y="341784"/>
            <a:ext cx="8229600" cy="1143000"/>
          </a:xfrm>
        </p:spPr>
        <p:txBody>
          <a:bodyPr>
            <a:normAutofit fontScale="90000"/>
          </a:bodyPr>
          <a:lstStyle/>
          <a:p>
            <a:pPr>
              <a:defRPr/>
            </a:pPr>
            <a:r>
              <a:rPr lang="en-US" dirty="0" smtClean="0"/>
              <a:t>Effective Decision </a:t>
            </a:r>
            <a:r>
              <a:rPr lang="en-US" dirty="0" smtClean="0"/>
              <a:t>Making </a:t>
            </a:r>
            <a:r>
              <a:rPr lang="en-US" dirty="0" smtClean="0"/>
              <a:t>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685800" y="1627584"/>
            <a:ext cx="8153400" cy="4845723"/>
          </a:xfrm>
        </p:spPr>
        <p:txBody>
          <a:bodyPr/>
          <a:lstStyle/>
          <a:p>
            <a:r>
              <a:rPr lang="en-US" altLang="en-US" dirty="0" smtClean="0"/>
              <a:t>A key to good decision making is to provide a structural method for incorporating the information, opinions, and preferences of the various relevant people into the decision making process </a:t>
            </a:r>
            <a:r>
              <a:rPr lang="en-US" altLang="en-US" sz="2800" dirty="0" smtClean="0"/>
              <a:t>(Kirkwood, 1997)</a:t>
            </a:r>
          </a:p>
          <a:p>
            <a:r>
              <a:rPr lang="en-US" altLang="en-US" dirty="0" smtClean="0"/>
              <a:t>A good decision </a:t>
            </a:r>
          </a:p>
          <a:p>
            <a:pPr lvl="1"/>
            <a:r>
              <a:rPr lang="en-US" altLang="en-US" dirty="0" smtClean="0"/>
              <a:t>is based on logic</a:t>
            </a:r>
          </a:p>
          <a:p>
            <a:pPr lvl="1"/>
            <a:r>
              <a:rPr lang="en-US" altLang="en-US" dirty="0" smtClean="0"/>
              <a:t>uses all available resources</a:t>
            </a:r>
          </a:p>
          <a:p>
            <a:pPr lvl="1"/>
            <a:r>
              <a:rPr lang="en-US" altLang="en-US" dirty="0" smtClean="0"/>
              <a:t>evaluates all possible alternatives</a:t>
            </a:r>
          </a:p>
          <a:p>
            <a:pPr lvl="1"/>
            <a:r>
              <a:rPr lang="en-US" altLang="en-US" dirty="0" smtClean="0"/>
              <a:t>utilizes a quantitative method</a:t>
            </a:r>
          </a:p>
        </p:txBody>
      </p:sp>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Char char="•"/>
              <a:defRPr sz="3200" b="1">
                <a:solidFill>
                  <a:schemeClr val="tx1"/>
                </a:solidFill>
                <a:latin typeface="Times New Roman" panose="02020603050405020304" pitchFamily="18" charset="0"/>
              </a:defRPr>
            </a:lvl1pPr>
            <a:lvl2pPr marL="742950" indent="-285750">
              <a:spcBef>
                <a:spcPct val="20000"/>
              </a:spcBef>
              <a:buClr>
                <a:srgbClr val="00FFFF"/>
              </a:buClr>
              <a:buChar char="•"/>
              <a:defRPr sz="2800" b="1">
                <a:solidFill>
                  <a:schemeClr val="tx1"/>
                </a:solidFill>
                <a:latin typeface="Times New Roman" panose="02020603050405020304" pitchFamily="18" charset="0"/>
              </a:defRPr>
            </a:lvl2pPr>
            <a:lvl3pPr marL="1143000" indent="-228600">
              <a:spcBef>
                <a:spcPct val="20000"/>
              </a:spcBef>
              <a:buClr>
                <a:srgbClr val="FFFFFF"/>
              </a:buClr>
              <a:buChar char="•"/>
              <a:defRPr sz="2400" b="1">
                <a:solidFill>
                  <a:schemeClr val="tx1"/>
                </a:solidFill>
                <a:latin typeface="Times New Roman" panose="02020603050405020304" pitchFamily="18" charset="0"/>
              </a:defRPr>
            </a:lvl3pPr>
            <a:lvl4pPr marL="1600200" indent="-228600">
              <a:spcBef>
                <a:spcPct val="20000"/>
              </a:spcBef>
              <a:buClr>
                <a:schemeClr val="accent1"/>
              </a:buClr>
              <a:buChar char="•"/>
              <a:defRPr sz="2000" b="1">
                <a:solidFill>
                  <a:schemeClr val="tx1"/>
                </a:solidFill>
                <a:latin typeface="Times New Roman" panose="02020603050405020304" pitchFamily="18" charset="0"/>
              </a:defRPr>
            </a:lvl4pPr>
            <a:lvl5pPr marL="2057400" indent="-228600">
              <a:spcBef>
                <a:spcPct val="20000"/>
              </a:spcBef>
              <a:buClr>
                <a:srgbClr val="FF0066"/>
              </a:buClr>
              <a:buChar char="•"/>
              <a:defRPr sz="2000" b="1">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FF0066"/>
              </a:buClr>
              <a:buChar char="•"/>
              <a:defRPr sz="2000" b="1">
                <a:solidFill>
                  <a:schemeClr val="tx1"/>
                </a:solidFill>
                <a:latin typeface="Times New Roman" panose="02020603050405020304" pitchFamily="18" charset="0"/>
              </a:defRPr>
            </a:lvl9pPr>
          </a:lstStyle>
          <a:p>
            <a:pPr>
              <a:spcBef>
                <a:spcPct val="0"/>
              </a:spcBef>
              <a:buClrTx/>
              <a:buFontTx/>
              <a:buNone/>
            </a:pPr>
            <a:fld id="{934C850A-AAE6-4F5E-9D2E-CB7F614FACA6}" type="slidenum">
              <a:rPr lang="en-US" altLang="en-US" sz="1400" b="0"/>
              <a:pPr>
                <a:spcBef>
                  <a:spcPct val="0"/>
                </a:spcBef>
                <a:buClrTx/>
                <a:buFontTx/>
                <a:buNone/>
              </a:pPr>
              <a:t>9</a:t>
            </a:fld>
            <a:endParaRPr lang="en-US" altLang="en-US" sz="1400" b="0"/>
          </a:p>
        </p:txBody>
      </p:sp>
      <p:sp>
        <p:nvSpPr>
          <p:cNvPr id="176130" name="Rectangle 2"/>
          <p:cNvSpPr>
            <a:spLocks noGrp="1" noChangeArrowheads="1"/>
          </p:cNvSpPr>
          <p:nvPr>
            <p:ph type="title"/>
          </p:nvPr>
        </p:nvSpPr>
        <p:spPr>
          <a:xfrm>
            <a:off x="457200" y="332656"/>
            <a:ext cx="8229600" cy="1143000"/>
          </a:xfrm>
        </p:spPr>
        <p:txBody>
          <a:bodyPr/>
          <a:lstStyle/>
          <a:p>
            <a:pPr>
              <a:defRPr/>
            </a:pPr>
            <a:r>
              <a:rPr lang="en-US" dirty="0" smtClean="0"/>
              <a:t>Good Decision Making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KV1KararAnalizi</Template>
  <TotalTime>1337</TotalTime>
  <Words>2996</Words>
  <Application>Microsoft Office PowerPoint</Application>
  <PresentationFormat>On-screen Show (4:3)</PresentationFormat>
  <Paragraphs>574</Paragraphs>
  <Slides>64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Comic Sans MS</vt:lpstr>
      <vt:lpstr>Constantia</vt:lpstr>
      <vt:lpstr>Symbol</vt:lpstr>
      <vt:lpstr>Times</vt:lpstr>
      <vt:lpstr>Times New Roman</vt:lpstr>
      <vt:lpstr>Wingdings 2</vt:lpstr>
      <vt:lpstr>Flow</vt:lpstr>
      <vt:lpstr>Decision Making</vt:lpstr>
      <vt:lpstr>Problem Solving</vt:lpstr>
      <vt:lpstr>  Overview of Quantitative Analysis</vt:lpstr>
      <vt:lpstr>Analyses</vt:lpstr>
      <vt:lpstr>Typical Business Decision Aspects</vt:lpstr>
      <vt:lpstr>Decision Making</vt:lpstr>
      <vt:lpstr>Decision Making</vt:lpstr>
      <vt:lpstr>Effective Decision Making Process</vt:lpstr>
      <vt:lpstr>Good Decision Making</vt:lpstr>
      <vt:lpstr>Basic Concepts</vt:lpstr>
      <vt:lpstr>Problem</vt:lpstr>
      <vt:lpstr>Problem</vt:lpstr>
      <vt:lpstr>Variables</vt:lpstr>
      <vt:lpstr>Attributes</vt:lpstr>
      <vt:lpstr>Attributes</vt:lpstr>
      <vt:lpstr>Alternative</vt:lpstr>
      <vt:lpstr>Problem Stakeholders</vt:lpstr>
      <vt:lpstr>Managerial Decision Making</vt:lpstr>
      <vt:lpstr>Types of Decision Making</vt:lpstr>
      <vt:lpstr>The Classical Model</vt:lpstr>
      <vt:lpstr>The Classical Model</vt:lpstr>
      <vt:lpstr>The Administrative Model</vt:lpstr>
      <vt:lpstr>Why Information is Incomplete</vt:lpstr>
      <vt:lpstr>Incomplete Information Factors</vt:lpstr>
      <vt:lpstr>Incomplete Information Factors</vt:lpstr>
      <vt:lpstr>Decision Making Process</vt:lpstr>
      <vt:lpstr>Management Science Process</vt:lpstr>
      <vt:lpstr>Approach I</vt:lpstr>
      <vt:lpstr>Define the Problem</vt:lpstr>
      <vt:lpstr>Develop the Model</vt:lpstr>
      <vt:lpstr>Acquire Data</vt:lpstr>
      <vt:lpstr>Develop a Solution</vt:lpstr>
      <vt:lpstr>Test the Solution</vt:lpstr>
      <vt:lpstr>Analyze the Results</vt:lpstr>
      <vt:lpstr>Implement the Results</vt:lpstr>
      <vt:lpstr>Approach II</vt:lpstr>
      <vt:lpstr>Decision Making Steps</vt:lpstr>
      <vt:lpstr>Decision Making Steps</vt:lpstr>
      <vt:lpstr>Evaluating Alternatives</vt:lpstr>
      <vt:lpstr>Evaluating Alternatives</vt:lpstr>
      <vt:lpstr>Modeling in the Real World</vt:lpstr>
      <vt:lpstr>Example of Model Construction Problem  Definition</vt:lpstr>
      <vt:lpstr>Example of Model Construction Mathematical Model</vt:lpstr>
      <vt:lpstr>Model Building Break-Even Analysis (1 of 7)</vt:lpstr>
      <vt:lpstr>Model Building Break-Even Analysis (2 of 7) Model Components</vt:lpstr>
      <vt:lpstr>Model Building Break-Even Analysis (3 of 7)</vt:lpstr>
      <vt:lpstr>Model Building Break-Even Analysis (4 of 7)</vt:lpstr>
      <vt:lpstr>Model Building Break-Even Analysis (5 of 7)</vt:lpstr>
      <vt:lpstr>Model Building Break-Even Analysis (6 of 7)</vt:lpstr>
      <vt:lpstr>Model Building Break-Even Analysis (7 of 7)</vt:lpstr>
      <vt:lpstr>Models Can Help Managers to</vt:lpstr>
      <vt:lpstr>Models</vt:lpstr>
      <vt:lpstr>Models: The Up Side</vt:lpstr>
      <vt:lpstr>Models: The Down Side</vt:lpstr>
      <vt:lpstr>Possible Problems in Using Models</vt:lpstr>
      <vt:lpstr>Possible Problems - Continued</vt:lpstr>
      <vt:lpstr>Using Models</vt:lpstr>
      <vt:lpstr>Mathematical Models Characterized by Risk</vt:lpstr>
      <vt:lpstr>QM For Windows</vt:lpstr>
      <vt:lpstr>QM For Windows</vt:lpstr>
      <vt:lpstr>QM For Windows</vt:lpstr>
      <vt:lpstr>QA Techniques</vt:lpstr>
      <vt:lpstr>Characteristics of Techniques</vt:lpstr>
      <vt:lpstr>Business Use of Management  Science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dc:title>
  <dc:creator>Ilker topcu</dc:creator>
  <cp:lastModifiedBy>Ilker Topcu</cp:lastModifiedBy>
  <cp:revision>81</cp:revision>
  <dcterms:created xsi:type="dcterms:W3CDTF">1998-12-22T19:38:36Z</dcterms:created>
  <dcterms:modified xsi:type="dcterms:W3CDTF">2016-01-03T22:56:07Z</dcterms:modified>
</cp:coreProperties>
</file>