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 id="2147483653" r:id="rId3"/>
  </p:sldMasterIdLst>
  <p:notesMasterIdLst>
    <p:notesMasterId r:id="rId5"/>
  </p:notesMasterIdLst>
  <p:handoutMasterIdLst>
    <p:handoutMasterId r:id="rId6"/>
  </p:handoutMasterIdLst>
  <p:sldIdLst>
    <p:sldId id="257" r:id="rId4"/>
  </p:sldIdLst>
  <p:sldSz cx="21388388" cy="30275213"/>
  <p:notesSz cx="6858000" cy="9144000"/>
  <p:defaultText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3">
          <p15:clr>
            <a:srgbClr val="A4A3A4"/>
          </p15:clr>
        </p15:guide>
        <p15:guide id="2" orient="horz" pos="265">
          <p15:clr>
            <a:srgbClr val="A4A3A4"/>
          </p15:clr>
        </p15:guide>
        <p15:guide id="3" orient="horz" pos="18541">
          <p15:clr>
            <a:srgbClr val="A4A3A4"/>
          </p15:clr>
        </p15:guide>
        <p15:guide id="4" orient="horz">
          <p15:clr>
            <a:srgbClr val="A4A3A4"/>
          </p15:clr>
        </p15:guide>
        <p15:guide id="5" pos="1319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90" autoAdjust="0"/>
    <p:restoredTop sz="94762" autoAdjust="0"/>
  </p:normalViewPr>
  <p:slideViewPr>
    <p:cSldViewPr snapToGrid="0" snapToObjects="1" showGuides="1">
      <p:cViewPr>
        <p:scale>
          <a:sx n="66" d="100"/>
          <a:sy n="66" d="100"/>
        </p:scale>
        <p:origin x="654" y="-7896"/>
      </p:cViewPr>
      <p:guideLst>
        <p:guide orient="horz" pos="3053"/>
        <p:guide orient="horz" pos="265"/>
        <p:guide orient="horz" pos="18541"/>
        <p:guide orient="horz"/>
        <p:guide pos="131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12/12/2020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12/12/2020</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3038715" rtl="0" eaLnBrk="1" latinLnBrk="0" hangingPunct="1">
      <a:defRPr sz="4100" kern="1200">
        <a:solidFill>
          <a:schemeClr val="tx1"/>
        </a:solidFill>
        <a:latin typeface="+mn-lt"/>
        <a:ea typeface="+mn-ea"/>
        <a:cs typeface="+mn-cs"/>
      </a:defRPr>
    </a:lvl1pPr>
    <a:lvl2pPr marL="1519358" algn="l" defTabSz="3038715" rtl="0" eaLnBrk="1" latinLnBrk="0" hangingPunct="1">
      <a:defRPr sz="4100" kern="1200">
        <a:solidFill>
          <a:schemeClr val="tx1"/>
        </a:solidFill>
        <a:latin typeface="+mn-lt"/>
        <a:ea typeface="+mn-ea"/>
        <a:cs typeface="+mn-cs"/>
      </a:defRPr>
    </a:lvl2pPr>
    <a:lvl3pPr marL="3038715" algn="l" defTabSz="3038715" rtl="0" eaLnBrk="1" latinLnBrk="0" hangingPunct="1">
      <a:defRPr sz="4100" kern="1200">
        <a:solidFill>
          <a:schemeClr val="tx1"/>
        </a:solidFill>
        <a:latin typeface="+mn-lt"/>
        <a:ea typeface="+mn-ea"/>
        <a:cs typeface="+mn-cs"/>
      </a:defRPr>
    </a:lvl3pPr>
    <a:lvl4pPr marL="4558071" algn="l" defTabSz="3038715" rtl="0" eaLnBrk="1" latinLnBrk="0" hangingPunct="1">
      <a:defRPr sz="4100" kern="1200">
        <a:solidFill>
          <a:schemeClr val="tx1"/>
        </a:solidFill>
        <a:latin typeface="+mn-lt"/>
        <a:ea typeface="+mn-ea"/>
        <a:cs typeface="+mn-cs"/>
      </a:defRPr>
    </a:lvl4pPr>
    <a:lvl5pPr marL="6077429" algn="l" defTabSz="3038715" rtl="0" eaLnBrk="1" latinLnBrk="0" hangingPunct="1">
      <a:defRPr sz="4100" kern="1200">
        <a:solidFill>
          <a:schemeClr val="tx1"/>
        </a:solidFill>
        <a:latin typeface="+mn-lt"/>
        <a:ea typeface="+mn-ea"/>
        <a:cs typeface="+mn-cs"/>
      </a:defRPr>
    </a:lvl5pPr>
    <a:lvl6pPr marL="7596786" algn="l" defTabSz="3038715" rtl="0" eaLnBrk="1" latinLnBrk="0" hangingPunct="1">
      <a:defRPr sz="4100" kern="1200">
        <a:solidFill>
          <a:schemeClr val="tx1"/>
        </a:solidFill>
        <a:latin typeface="+mn-lt"/>
        <a:ea typeface="+mn-ea"/>
        <a:cs typeface="+mn-cs"/>
      </a:defRPr>
    </a:lvl6pPr>
    <a:lvl7pPr marL="9116145" algn="l" defTabSz="3038715" rtl="0" eaLnBrk="1" latinLnBrk="0" hangingPunct="1">
      <a:defRPr sz="4100" kern="1200">
        <a:solidFill>
          <a:schemeClr val="tx1"/>
        </a:solidFill>
        <a:latin typeface="+mn-lt"/>
        <a:ea typeface="+mn-ea"/>
        <a:cs typeface="+mn-cs"/>
      </a:defRPr>
    </a:lvl7pPr>
    <a:lvl8pPr marL="10635501" algn="l" defTabSz="3038715" rtl="0" eaLnBrk="1" latinLnBrk="0" hangingPunct="1">
      <a:defRPr sz="4100" kern="1200">
        <a:solidFill>
          <a:schemeClr val="tx1"/>
        </a:solidFill>
        <a:latin typeface="+mn-lt"/>
        <a:ea typeface="+mn-ea"/>
        <a:cs typeface="+mn-cs"/>
      </a:defRPr>
    </a:lvl8pPr>
    <a:lvl9pPr marL="12154859" algn="l" defTabSz="3038715"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183462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80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80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extLst>
      <p:ext uri="{BB962C8B-B14F-4D97-AF65-F5344CB8AC3E}">
        <p14:creationId xmlns:p14="http://schemas.microsoft.com/office/powerpoint/2010/main" val="3416457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404020"/>
            <a:ext cx="490073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449463" y="4842926"/>
            <a:ext cx="4896865" cy="553829"/>
          </a:xfrm>
          <a:prstGeom prst="rect">
            <a:avLst/>
          </a:prstGeom>
          <a:noFill/>
        </p:spPr>
        <p:txBody>
          <a:bodyPr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ABSTRACT</a:t>
            </a:r>
          </a:p>
        </p:txBody>
      </p:sp>
      <p:sp>
        <p:nvSpPr>
          <p:cNvPr id="19" name="Text Placeholder 3"/>
          <p:cNvSpPr>
            <a:spLocks noGrp="1"/>
          </p:cNvSpPr>
          <p:nvPr>
            <p:ph type="body" sz="quarter" idx="19" hasCustomPrompt="1"/>
          </p:nvPr>
        </p:nvSpPr>
        <p:spPr>
          <a:xfrm>
            <a:off x="439841" y="13602881"/>
            <a:ext cx="4901505"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449461" y="13071318"/>
            <a:ext cx="489763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5646479" y="5396720"/>
            <a:ext cx="1009697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5646481" y="4842926"/>
            <a:ext cx="1009697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5646481" y="19943639"/>
            <a:ext cx="1009697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5646481" y="19382548"/>
            <a:ext cx="1009697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6044385" y="4842926"/>
            <a:ext cx="489595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6044385" y="5404020"/>
            <a:ext cx="4895959"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16041612" y="13126708"/>
            <a:ext cx="489595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6073011" y="13687799"/>
            <a:ext cx="4860425"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16044385" y="24050024"/>
            <a:ext cx="4895959" cy="553829"/>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16035023" y="24659708"/>
            <a:ext cx="4898411" cy="634878"/>
          </a:xfrm>
          <a:prstGeom prst="rect">
            <a:avLst/>
          </a:prstGeom>
        </p:spPr>
        <p:txBody>
          <a:bodyPr wrap="square" lIns="158267" tIns="158267" rIns="158267" bIns="158267">
            <a:spAutoFit/>
          </a:bodyPr>
          <a:lstStyle>
            <a:lvl1pPr marL="47625" indent="-47625">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84"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85"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6" name="Text Placeholder 76"/>
          <p:cNvSpPr>
            <a:spLocks noGrp="1"/>
          </p:cNvSpPr>
          <p:nvPr>
            <p:ph type="body" sz="quarter" idx="178"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80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086753" y="29699043"/>
            <a:ext cx="1578661" cy="227772"/>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
        <p:nvSpPr>
          <p:cNvPr id="65" name="Text Box 14"/>
          <p:cNvSpPr txBox="1">
            <a:spLocks noChangeArrowheads="1"/>
          </p:cNvSpPr>
          <p:nvPr userDrawn="1"/>
        </p:nvSpPr>
        <p:spPr bwMode="auto">
          <a:xfrm>
            <a:off x="1011866" y="29556350"/>
            <a:ext cx="1862933" cy="258718"/>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graphicFrame>
        <p:nvGraphicFramePr>
          <p:cNvPr id="64" name="Table 63">
            <a:extLst>
              <a:ext uri="{FF2B5EF4-FFF2-40B4-BE49-F238E27FC236}">
                <a16:creationId xmlns:a16="http://schemas.microsoft.com/office/drawing/2014/main" id="{C23477C7-2109-2A49-BFE0-4466A30DCDCB}"/>
              </a:ext>
            </a:extLst>
          </p:cNvPr>
          <p:cNvGraphicFramePr>
            <a:graphicFrameLocks noGrp="1"/>
          </p:cNvGraphicFramePr>
          <p:nvPr userDrawn="1">
            <p:extLst>
              <p:ext uri="{D42A27DB-BD31-4B8C-83A1-F6EECF244321}">
                <p14:modId xmlns:p14="http://schemas.microsoft.com/office/powerpoint/2010/main" val="2060074139"/>
              </p:ext>
            </p:extLst>
          </p:nvPr>
        </p:nvGraphicFramePr>
        <p:xfrm>
          <a:off x="-8726467" y="34253"/>
          <a:ext cx="8117859" cy="30210616"/>
        </p:xfrm>
        <a:graphic>
          <a:graphicData uri="http://schemas.openxmlformats.org/drawingml/2006/table">
            <a:tbl>
              <a:tblPr firstRow="1" bandRow="1">
                <a:tableStyleId>{5C22544A-7EE6-4342-B048-85BDC9FD1C3A}</a:tableStyleId>
              </a:tblPr>
              <a:tblGrid>
                <a:gridCol w="3480873">
                  <a:extLst>
                    <a:ext uri="{9D8B030D-6E8A-4147-A177-3AD203B41FA5}">
                      <a16:colId xmlns:a16="http://schemas.microsoft.com/office/drawing/2014/main" val="20000"/>
                    </a:ext>
                  </a:extLst>
                </a:gridCol>
                <a:gridCol w="4636986">
                  <a:extLst>
                    <a:ext uri="{9D8B030D-6E8A-4147-A177-3AD203B41FA5}">
                      <a16:colId xmlns:a16="http://schemas.microsoft.com/office/drawing/2014/main" val="20001"/>
                    </a:ext>
                  </a:extLst>
                </a:gridCol>
              </a:tblGrid>
              <a:tr h="117073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59893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A1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9270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poster template for a </a:t>
                      </a:r>
                      <a:br>
                        <a:rPr lang="en-US" sz="1800" dirty="0">
                          <a:solidFill>
                            <a:schemeClr val="bg1"/>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23.39 inches x 33.11 inches</a:t>
                      </a:r>
                      <a:r>
                        <a:rPr lang="en-US" sz="1800" dirty="0">
                          <a:solidFill>
                            <a:schemeClr val="bg1"/>
                          </a:solidFill>
                          <a:latin typeface="Arial" panose="020B0604020202020204" pitchFamily="34" charset="0"/>
                          <a:cs typeface="Arial" panose="020B0604020202020204" pitchFamily="34" charset="0"/>
                        </a:rPr>
                        <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research presentation poster</a:t>
                      </a:r>
                    </a:p>
                    <a:p>
                      <a:endParaRPr lang="en-US" sz="1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Important: Check the template size</a:t>
                      </a:r>
                      <a:r>
                        <a:rPr lang="en-US" sz="1800" b="0" baseline="0" dirty="0">
                          <a:solidFill>
                            <a:srgbClr val="FFC000"/>
                          </a:solidFill>
                          <a:latin typeface="Arial" panose="020B0604020202020204" pitchFamily="34" charset="0"/>
                          <a:cs typeface="Arial" panose="020B0604020202020204" pitchFamily="34" charset="0"/>
                        </a:rPr>
                        <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endParaRPr lang="en-US" sz="1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3340698">
                <a:tc>
                  <a:txBody>
                    <a:bodyPr/>
                    <a:lstStyle/>
                    <a:p>
                      <a:endParaRPr lang="en-US" sz="1800" dirty="0">
                        <a:solidFill>
                          <a:srgbClr val="1F3A4E"/>
                        </a:solidFill>
                      </a:endParaRPr>
                    </a:p>
                  </a:txBody>
                  <a:tcPr>
                    <a:blipFill rotWithShape="1">
                      <a:blip r:embed="rId3"/>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a:t>
                      </a:r>
                      <a:r>
                        <a:rPr lang="en-US" sz="3600" b="1" baseline="0" dirty="0">
                          <a:solidFill>
                            <a:srgbClr val="FFC000"/>
                          </a:solidFill>
                          <a:latin typeface="Arial" panose="020B0604020202020204" pitchFamily="34" charset="0"/>
                          <a:cs typeface="Arial" panose="020B0604020202020204" pitchFamily="34" charset="0"/>
                        </a:rPr>
                        <a:t>Zoom in </a:t>
                      </a:r>
                      <a:r>
                        <a:rPr lang="en-US" sz="2000" b="1" baseline="0" dirty="0">
                          <a:solidFill>
                            <a:srgbClr val="FFC000"/>
                          </a:solidFill>
                          <a:latin typeface="Arial" panose="020B0604020202020204" pitchFamily="34" charset="0"/>
                          <a:cs typeface="Arial" panose="020B0604020202020204" pitchFamily="34" charset="0"/>
                        </a:rPr>
                        <a:t>and </a:t>
                      </a:r>
                      <a:r>
                        <a:rPr lang="en-US" sz="1600" b="1" baseline="0" dirty="0">
                          <a:solidFill>
                            <a:srgbClr val="FFC000"/>
                          </a:solidFill>
                          <a:latin typeface="Arial" panose="020B0604020202020204" pitchFamily="34" charset="0"/>
                          <a:cs typeface="Arial" panose="020B0604020202020204" pitchFamily="34" charset="0"/>
                        </a:rPr>
                        <a:t>out</a:t>
                      </a:r>
                      <a:endParaRPr lang="en-US" sz="20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99458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Ruler and Guides</a:t>
                      </a:r>
                      <a:r>
                        <a:rPr lang="en-US" sz="1800" b="0" baseline="0" dirty="0">
                          <a:solidFill>
                            <a:srgbClr val="FFC000"/>
                          </a:solidFill>
                          <a:latin typeface="Arial" panose="020B0604020202020204" pitchFamily="34" charset="0"/>
                          <a:cs typeface="Arial" panose="020B0604020202020204" pitchFamily="34" charset="0"/>
                        </a:rPr>
                        <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45819">
                <a:tc>
                  <a:txBody>
                    <a:bodyPr/>
                    <a:lstStyle/>
                    <a:p>
                      <a:endParaRPr lang="en-US" sz="1800" dirty="0">
                        <a:solidFill>
                          <a:srgbClr val="1F3A4E"/>
                        </a:solidFill>
                      </a:endParaRPr>
                    </a:p>
                  </a:txBody>
                  <a:tcPr>
                    <a:blipFill rotWithShape="1">
                      <a:blip r:embed="rId4"/>
                      <a:stretch>
                        <a:fillRect/>
                      </a:stretch>
                    </a:blipFill>
                  </a:tcPr>
                </a:tc>
                <a:tc>
                  <a:txBody>
                    <a:bodyPr/>
                    <a:lstStyle/>
                    <a:p>
                      <a:pPr marL="0" lvl="1" indent="0" algn="l" defTabSz="114300"/>
                      <a:r>
                        <a:rPr lang="en-US" sz="2000" b="1" baseline="0" dirty="0">
                          <a:solidFill>
                            <a:srgbClr val="FFC000"/>
                          </a:solidFill>
                          <a:latin typeface="Arial" panose="020B0604020202020204" pitchFamily="34" charset="0"/>
                          <a:cs typeface="Arial" panose="020B0604020202020204" pitchFamily="34" charset="0"/>
                        </a:rPr>
                        <a:t>Headers and text containers</a:t>
                      </a:r>
                      <a:r>
                        <a:rPr lang="en-US" sz="1800" b="0" baseline="0" dirty="0">
                          <a:solidFill>
                            <a:schemeClr val="bg1"/>
                          </a:solidFill>
                          <a:latin typeface="Arial" panose="020B0604020202020204" pitchFamily="34" charset="0"/>
                          <a:cs typeface="Arial" panose="020B0604020202020204" pitchFamily="34" charset="0"/>
                        </a:rPr>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1800" b="0" baseline="0" dirty="0">
                          <a:solidFill>
                            <a:schemeClr val="bg1"/>
                          </a:solidFill>
                          <a:latin typeface="Arial" panose="020B0604020202020204" pitchFamily="34" charset="0"/>
                          <a:cs typeface="Arial" panose="020B0604020202020204" pitchFamily="34" charset="0"/>
                        </a:rPr>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1800" b="0" baseline="0" dirty="0">
                          <a:solidFill>
                            <a:schemeClr val="bg1"/>
                          </a:solidFill>
                          <a:latin typeface="Arial" panose="020B0604020202020204" pitchFamily="34" charset="0"/>
                          <a:cs typeface="Arial" panose="020B0604020202020204" pitchFamily="34" charset="0"/>
                        </a:rPr>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1800" b="0" baseline="0" dirty="0">
                          <a:solidFill>
                            <a:schemeClr val="bg1"/>
                          </a:solidFill>
                          <a:latin typeface="Arial" panose="020B0604020202020204" pitchFamily="34" charset="0"/>
                          <a:cs typeface="Arial" panose="020B0604020202020204" pitchFamily="34" charset="0"/>
                        </a:rPr>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208687">
                <a:tc gridSpan="2">
                  <a:txBody>
                    <a:bodyPr/>
                    <a:lstStyle/>
                    <a:p>
                      <a:r>
                        <a:rPr lang="en-US" sz="20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2467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868684">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06781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59727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11" name="Group 10">
            <a:extLst>
              <a:ext uri="{FF2B5EF4-FFF2-40B4-BE49-F238E27FC236}">
                <a16:creationId xmlns:a16="http://schemas.microsoft.com/office/drawing/2014/main" id="{15F085B7-290D-2942-8687-0EA198F73930}"/>
              </a:ext>
            </a:extLst>
          </p:cNvPr>
          <p:cNvGrpSpPr/>
          <p:nvPr userDrawn="1"/>
        </p:nvGrpSpPr>
        <p:grpSpPr>
          <a:xfrm>
            <a:off x="-268793" y="-159027"/>
            <a:ext cx="21734579" cy="30999245"/>
            <a:chOff x="-268793" y="-159027"/>
            <a:chExt cx="21734579" cy="30970331"/>
          </a:xfrm>
        </p:grpSpPr>
        <p:sp>
          <p:nvSpPr>
            <p:cNvPr id="12" name="Freeform 11">
              <a:extLst>
                <a:ext uri="{FF2B5EF4-FFF2-40B4-BE49-F238E27FC236}">
                  <a16:creationId xmlns:a16="http://schemas.microsoft.com/office/drawing/2014/main" id="{2E1D42E0-7754-2044-A36E-BA1885784C1B}"/>
                </a:ext>
              </a:extLst>
            </p:cNvPr>
            <p:cNvSpPr/>
            <p:nvPr userDrawn="1"/>
          </p:nvSpPr>
          <p:spPr>
            <a:xfrm>
              <a:off x="-233480" y="-142048"/>
              <a:ext cx="21699266" cy="3041726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12">
              <a:extLst>
                <a:ext uri="{FF2B5EF4-FFF2-40B4-BE49-F238E27FC236}">
                  <a16:creationId xmlns:a16="http://schemas.microsoft.com/office/drawing/2014/main" id="{93E56D0A-3589-EF44-812E-DC3B326CB19E}"/>
                </a:ext>
              </a:extLst>
            </p:cNvPr>
            <p:cNvSpPr/>
            <p:nvPr userDrawn="1"/>
          </p:nvSpPr>
          <p:spPr>
            <a:xfrm flipH="1" flipV="1">
              <a:off x="-233481" y="-142048"/>
              <a:ext cx="21699264" cy="3041726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661B8A40-0A60-3F4A-A88A-74C315D0E812}"/>
                </a:ext>
              </a:extLst>
            </p:cNvPr>
            <p:cNvSpPr/>
            <p:nvPr userDrawn="1"/>
          </p:nvSpPr>
          <p:spPr>
            <a:xfrm>
              <a:off x="-268793" y="-159027"/>
              <a:ext cx="21734578" cy="3097033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Box 14">
              <a:extLst>
                <a:ext uri="{FF2B5EF4-FFF2-40B4-BE49-F238E27FC236}">
                  <a16:creationId xmlns:a16="http://schemas.microsoft.com/office/drawing/2014/main" id="{E79AC704-A1E1-4246-91F6-9A015B7841F3}"/>
                </a:ext>
              </a:extLst>
            </p:cNvPr>
            <p:cNvSpPr txBox="1">
              <a:spLocks noChangeArrowheads="1"/>
            </p:cNvSpPr>
            <p:nvPr userDrawn="1"/>
          </p:nvSpPr>
          <p:spPr bwMode="auto">
            <a:xfrm>
              <a:off x="614852" y="29556350"/>
              <a:ext cx="1862933" cy="258718"/>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grpSp>
      <p:graphicFrame>
        <p:nvGraphicFramePr>
          <p:cNvPr id="16" name="Table 15">
            <a:extLst>
              <a:ext uri="{FF2B5EF4-FFF2-40B4-BE49-F238E27FC236}">
                <a16:creationId xmlns:a16="http://schemas.microsoft.com/office/drawing/2014/main" id="{577FE178-32DB-2E4A-A12B-CE52E4C7A05D}"/>
              </a:ext>
            </a:extLst>
          </p:cNvPr>
          <p:cNvGraphicFramePr>
            <a:graphicFrameLocks noGrp="1"/>
          </p:cNvGraphicFramePr>
          <p:nvPr userDrawn="1">
            <p:extLst>
              <p:ext uri="{D42A27DB-BD31-4B8C-83A1-F6EECF244321}">
                <p14:modId xmlns:p14="http://schemas.microsoft.com/office/powerpoint/2010/main" val="3552811818"/>
              </p:ext>
            </p:extLst>
          </p:nvPr>
        </p:nvGraphicFramePr>
        <p:xfrm>
          <a:off x="21937684" y="-142032"/>
          <a:ext cx="8060660" cy="30764142"/>
        </p:xfrm>
        <a:graphic>
          <a:graphicData uri="http://schemas.openxmlformats.org/drawingml/2006/table">
            <a:tbl>
              <a:tblPr firstRow="1" bandRow="1">
                <a:tableStyleId>{5C22544A-7EE6-4342-B048-85BDC9FD1C3A}</a:tableStyleId>
              </a:tblPr>
              <a:tblGrid>
                <a:gridCol w="3162981">
                  <a:extLst>
                    <a:ext uri="{9D8B030D-6E8A-4147-A177-3AD203B41FA5}">
                      <a16:colId xmlns:a16="http://schemas.microsoft.com/office/drawing/2014/main" val="20000"/>
                    </a:ext>
                  </a:extLst>
                </a:gridCol>
                <a:gridCol w="950236">
                  <a:extLst>
                    <a:ext uri="{9D8B030D-6E8A-4147-A177-3AD203B41FA5}">
                      <a16:colId xmlns:a16="http://schemas.microsoft.com/office/drawing/2014/main" val="764104496"/>
                    </a:ext>
                  </a:extLst>
                </a:gridCol>
                <a:gridCol w="3947443">
                  <a:extLst>
                    <a:ext uri="{9D8B030D-6E8A-4147-A177-3AD203B41FA5}">
                      <a16:colId xmlns:a16="http://schemas.microsoft.com/office/drawing/2014/main" val="4164475170"/>
                    </a:ext>
                  </a:extLst>
                </a:gridCol>
              </a:tblGrid>
              <a:tr h="120572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93258">
                <a:tc gridSpan="3">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800" dirty="0">
                          <a:solidFill>
                            <a:srgbClr val="FFC000"/>
                          </a:solidFill>
                          <a:hlinkClick r:id="rId7">
                            <a:extLst>
                              <a:ext uri="{A12FA001-AC4F-418D-AE19-62706E023703}">
                                <ahyp:hlinkClr xmlns:ahyp="http://schemas.microsoft.com/office/drawing/2018/hyperlinkcolor" xmlns="" val="tx"/>
                              </a:ext>
                            </a:extLst>
                          </a:hlinkClick>
                        </a:rPr>
                        <a:t>https://www.posterpresentations.com/how-to-change-the-research-poster-template-colors.html</a:t>
                      </a:r>
                      <a:endParaRPr lang="en-US" sz="1800" dirty="0">
                        <a:solidFill>
                          <a:srgbClr val="FFC000"/>
                        </a:solidFill>
                      </a:endParaRP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308046">
                <a:tc gridSpan="3">
                  <a:txBody>
                    <a:bodyPr/>
                    <a:lstStyle/>
                    <a:p>
                      <a:r>
                        <a:rPr lang="en-US" sz="2000" b="1" dirty="0">
                          <a:solidFill>
                            <a:srgbClr val="FFC000"/>
                          </a:solidFill>
                          <a:latin typeface="Arial" panose="020B0604020202020204" pitchFamily="34" charset="0"/>
                          <a:cs typeface="Arial" panose="020B0604020202020204" pitchFamily="34" charset="0"/>
                        </a:rPr>
                        <a:t>How to change the column layout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800" dirty="0">
                          <a:solidFill>
                            <a:srgbClr val="D9D9D9"/>
                          </a:solidFill>
                          <a:latin typeface="Arial" panose="020B0604020202020204" pitchFamily="34" charset="0"/>
                          <a:cs typeface="Arial" panose="020B0604020202020204" pitchFamily="34" charset="0"/>
                        </a:rPr>
                        <a:t>You can see a tutorial here: </a:t>
                      </a:r>
                      <a:r>
                        <a:rPr lang="en-US" sz="1800" u="sng" dirty="0">
                          <a:solidFill>
                            <a:srgbClr val="FFC000"/>
                          </a:solidFill>
                          <a:latin typeface="Arial" panose="020B0604020202020204" pitchFamily="34" charset="0"/>
                          <a:cs typeface="Arial" panose="020B0604020202020204" pitchFamily="34" charset="0"/>
                        </a:rPr>
                        <a:t>https://</a:t>
                      </a:r>
                      <a:r>
                        <a:rPr lang="en-US" sz="1800" u="sng" dirty="0" err="1">
                          <a:solidFill>
                            <a:srgbClr val="FFC000"/>
                          </a:solidFill>
                          <a:latin typeface="Arial" panose="020B0604020202020204" pitchFamily="34" charset="0"/>
                          <a:cs typeface="Arial" panose="020B0604020202020204" pitchFamily="34" charset="0"/>
                        </a:rPr>
                        <a:t>www.posterpresentations.com</a:t>
                      </a:r>
                      <a:r>
                        <a:rPr lang="en-US" sz="1800" u="sng" dirty="0">
                          <a:solidFill>
                            <a:srgbClr val="FFC000"/>
                          </a:solidFill>
                          <a:latin typeface="Arial" panose="020B0604020202020204" pitchFamily="34" charset="0"/>
                          <a:cs typeface="Arial" panose="020B0604020202020204" pitchFamily="34" charset="0"/>
                        </a:rPr>
                        <a:t>/how-to-change-the-column-</a:t>
                      </a:r>
                      <a:r>
                        <a:rPr lang="en-US" sz="18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69768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panose="020B0604020202020204" pitchFamily="34" charset="0"/>
                          <a:cs typeface="Arial" panose="020B0604020202020204" pitchFamily="34" charset="0"/>
                        </a:rPr>
                        <a:t>The Quick Start</a:t>
                      </a:r>
                      <a:r>
                        <a:rPr lang="en-US" sz="1800" baseline="0" noProof="0" dirty="0">
                          <a:solidFill>
                            <a:srgbClr val="D9D9D9"/>
                          </a:solidFill>
                          <a:latin typeface="Arial" panose="020B0604020202020204" pitchFamily="34" charset="0"/>
                          <a:cs typeface="Arial" panose="020B0604020202020204" pitchFamily="34" charset="0"/>
                        </a:rPr>
                        <a:t> Guides</a:t>
                      </a:r>
                      <a:r>
                        <a:rPr lang="en-US" sz="1800" noProof="0" dirty="0">
                          <a:solidFill>
                            <a:srgbClr val="D9D9D9"/>
                          </a:solidFill>
                          <a:latin typeface="Arial" panose="020B0604020202020204" pitchFamily="34" charset="0"/>
                          <a:cs typeface="Arial" panose="020B0604020202020204" pitchFamily="34" charset="0"/>
                        </a:rPr>
                        <a:t> </a:t>
                      </a:r>
                      <a:r>
                        <a:rPr lang="en-US" sz="1800" u="sng" noProof="0" dirty="0">
                          <a:solidFill>
                            <a:srgbClr val="D9D9D9"/>
                          </a:solidFill>
                          <a:latin typeface="Arial" panose="020B0604020202020204" pitchFamily="34" charset="0"/>
                          <a:cs typeface="Arial" panose="020B0604020202020204" pitchFamily="34" charset="0"/>
                        </a:rPr>
                        <a:t>are outside the template’s printable area</a:t>
                      </a:r>
                      <a:r>
                        <a:rPr lang="en-US" sz="1800" noProof="0" dirty="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To hide the guides click on the </a:t>
                      </a:r>
                      <a:r>
                        <a:rPr lang="en-US" sz="1800" b="1" baseline="0" noProof="0" dirty="0">
                          <a:solidFill>
                            <a:srgbClr val="D9D9D9"/>
                          </a:solidFill>
                          <a:latin typeface="Arial" panose="020B0604020202020204" pitchFamily="34" charset="0"/>
                          <a:cs typeface="Arial" panose="020B0604020202020204" pitchFamily="34" charset="0"/>
                        </a:rPr>
                        <a:t>Home</a:t>
                      </a:r>
                      <a:r>
                        <a:rPr lang="en-US" sz="1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dirty="0">
                          <a:solidFill>
                            <a:srgbClr val="D9D9D9"/>
                          </a:solidFill>
                          <a:latin typeface="Arial" panose="020B0604020202020204" pitchFamily="34" charset="0"/>
                          <a:cs typeface="Arial" panose="020B0604020202020204" pitchFamily="34" charset="0"/>
                        </a:rPr>
                        <a:t>Without Guides </a:t>
                      </a:r>
                      <a:r>
                        <a:rPr lang="en-US" sz="1800" b="0"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508563">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679433">
                <a:tc>
                  <a:txBody>
                    <a:bodyPr/>
                    <a:lstStyle/>
                    <a:p>
                      <a:pPr rtl="0"/>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pPr rtl="0"/>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1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369361">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
                      </a: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059070">
                <a:tc gridSpan="3">
                  <a:txBody>
                    <a:bodyPr/>
                    <a:lstStyle/>
                    <a:p>
                      <a:endParaRPr lang="en-US" sz="1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824517">
                <a:tc gridSpan="2">
                  <a:txBody>
                    <a:bodyPr/>
                    <a:lstStyle/>
                    <a:p>
                      <a:pPr>
                        <a:lnSpc>
                          <a:spcPts val="2600"/>
                        </a:lnSpc>
                      </a:pPr>
                      <a:r>
                        <a:rPr lang="en-US" sz="1800" dirty="0">
                          <a:solidFill>
                            <a:schemeClr val="bg1">
                              <a:lumMod val="85000"/>
                            </a:schemeClr>
                          </a:solidFill>
                          <a:latin typeface="Arial"/>
                          <a:cs typeface="Arial"/>
                        </a:rPr>
                        <a:t>© 2019</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r>
                        <a:rPr lang="en-US" sz="1800" dirty="0">
                          <a:solidFill>
                            <a:schemeClr val="bg1">
                              <a:lumMod val="85000"/>
                            </a:schemeClr>
                          </a:solidFill>
                          <a:latin typeface="Arial"/>
                          <a:cs typeface="Arial"/>
                        </a:rPr>
                        <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9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171AE2E-AA4D-B743-93D8-48DC6966202F}"/>
              </a:ext>
            </a:extLst>
          </p:cNvPr>
          <p:cNvGrpSpPr/>
          <p:nvPr userDrawn="1"/>
        </p:nvGrpSpPr>
        <p:grpSpPr>
          <a:xfrm>
            <a:off x="-268793" y="-159027"/>
            <a:ext cx="21734579" cy="30999245"/>
            <a:chOff x="-268793" y="-159027"/>
            <a:chExt cx="21734579" cy="30970331"/>
          </a:xfrm>
        </p:grpSpPr>
        <p:sp>
          <p:nvSpPr>
            <p:cNvPr id="40" name="Freeform 39"/>
            <p:cNvSpPr/>
            <p:nvPr userDrawn="1"/>
          </p:nvSpPr>
          <p:spPr>
            <a:xfrm>
              <a:off x="-233480" y="-142048"/>
              <a:ext cx="21699266" cy="3041726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1"/>
            <p:cNvSpPr/>
            <p:nvPr userDrawn="1"/>
          </p:nvSpPr>
          <p:spPr>
            <a:xfrm flipH="1" flipV="1">
              <a:off x="-233481" y="-142048"/>
              <a:ext cx="21699264" cy="3041726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userDrawn="1"/>
          </p:nvSpPr>
          <p:spPr>
            <a:xfrm>
              <a:off x="-268793" y="-159027"/>
              <a:ext cx="21734578" cy="3097033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 Box 14"/>
            <p:cNvSpPr txBox="1">
              <a:spLocks noChangeArrowheads="1"/>
            </p:cNvSpPr>
            <p:nvPr userDrawn="1"/>
          </p:nvSpPr>
          <p:spPr bwMode="auto">
            <a:xfrm>
              <a:off x="614852" y="29556350"/>
              <a:ext cx="1862933" cy="258718"/>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grpSp>
    </p:spTree>
    <p:extLst>
      <p:ext uri="{BB962C8B-B14F-4D97-AF65-F5344CB8AC3E}">
        <p14:creationId xmlns:p14="http://schemas.microsoft.com/office/powerpoint/2010/main" val="2303710525"/>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7" name="Table 36">
            <a:extLst>
              <a:ext uri="{FF2B5EF4-FFF2-40B4-BE49-F238E27FC236}">
                <a16:creationId xmlns:a16="http://schemas.microsoft.com/office/drawing/2014/main" id="{5F19486D-C737-8946-B249-CE09CCD2BBE4}"/>
              </a:ext>
            </a:extLst>
          </p:cNvPr>
          <p:cNvGraphicFramePr>
            <a:graphicFrameLocks noGrp="1"/>
          </p:cNvGraphicFramePr>
          <p:nvPr userDrawn="1">
            <p:extLst>
              <p:ext uri="{D42A27DB-BD31-4B8C-83A1-F6EECF244321}">
                <p14:modId xmlns:p14="http://schemas.microsoft.com/office/powerpoint/2010/main" val="2060074139"/>
              </p:ext>
            </p:extLst>
          </p:nvPr>
        </p:nvGraphicFramePr>
        <p:xfrm>
          <a:off x="-8726467" y="34253"/>
          <a:ext cx="8117859" cy="30210616"/>
        </p:xfrm>
        <a:graphic>
          <a:graphicData uri="http://schemas.openxmlformats.org/drawingml/2006/table">
            <a:tbl>
              <a:tblPr firstRow="1" bandRow="1">
                <a:tableStyleId>{5C22544A-7EE6-4342-B048-85BDC9FD1C3A}</a:tableStyleId>
              </a:tblPr>
              <a:tblGrid>
                <a:gridCol w="3480873">
                  <a:extLst>
                    <a:ext uri="{9D8B030D-6E8A-4147-A177-3AD203B41FA5}">
                      <a16:colId xmlns:a16="http://schemas.microsoft.com/office/drawing/2014/main" val="20000"/>
                    </a:ext>
                  </a:extLst>
                </a:gridCol>
                <a:gridCol w="4636986">
                  <a:extLst>
                    <a:ext uri="{9D8B030D-6E8A-4147-A177-3AD203B41FA5}">
                      <a16:colId xmlns:a16="http://schemas.microsoft.com/office/drawing/2014/main" val="20001"/>
                    </a:ext>
                  </a:extLst>
                </a:gridCol>
              </a:tblGrid>
              <a:tr h="117073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59893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A1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9270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poster template for a </a:t>
                      </a:r>
                      <a:br>
                        <a:rPr lang="en-US" sz="1800" dirty="0">
                          <a:solidFill>
                            <a:schemeClr val="bg1"/>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23.39 inches x 33.11 inches</a:t>
                      </a:r>
                      <a:r>
                        <a:rPr lang="en-US" sz="1800" dirty="0">
                          <a:solidFill>
                            <a:schemeClr val="bg1"/>
                          </a:solidFill>
                          <a:latin typeface="Arial" panose="020B0604020202020204" pitchFamily="34" charset="0"/>
                          <a:cs typeface="Arial" panose="020B0604020202020204" pitchFamily="34" charset="0"/>
                        </a:rPr>
                        <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research presentation poster</a:t>
                      </a:r>
                    </a:p>
                    <a:p>
                      <a:endParaRPr lang="en-US" sz="1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Important: Check the template size</a:t>
                      </a:r>
                      <a:r>
                        <a:rPr lang="en-US" sz="1800" b="0" baseline="0" dirty="0">
                          <a:solidFill>
                            <a:srgbClr val="FFC000"/>
                          </a:solidFill>
                          <a:latin typeface="Arial" panose="020B0604020202020204" pitchFamily="34" charset="0"/>
                          <a:cs typeface="Arial" panose="020B0604020202020204" pitchFamily="34" charset="0"/>
                        </a:rPr>
                        <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endParaRPr lang="en-US" sz="1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3340698">
                <a:tc>
                  <a:txBody>
                    <a:bodyPr/>
                    <a:lstStyle/>
                    <a:p>
                      <a:endParaRPr lang="en-US" sz="1800" dirty="0">
                        <a:solidFill>
                          <a:srgbClr val="1F3A4E"/>
                        </a:solidFill>
                      </a:endParaRPr>
                    </a:p>
                  </a:txBody>
                  <a:tcPr>
                    <a:blipFill rotWithShape="1">
                      <a:blip r:embed="rId3"/>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a:t>
                      </a:r>
                      <a:r>
                        <a:rPr lang="en-US" sz="3600" b="1" baseline="0" dirty="0">
                          <a:solidFill>
                            <a:srgbClr val="FFC000"/>
                          </a:solidFill>
                          <a:latin typeface="Arial" panose="020B0604020202020204" pitchFamily="34" charset="0"/>
                          <a:cs typeface="Arial" panose="020B0604020202020204" pitchFamily="34" charset="0"/>
                        </a:rPr>
                        <a:t>Zoom in </a:t>
                      </a:r>
                      <a:r>
                        <a:rPr lang="en-US" sz="2000" b="1" baseline="0" dirty="0">
                          <a:solidFill>
                            <a:srgbClr val="FFC000"/>
                          </a:solidFill>
                          <a:latin typeface="Arial" panose="020B0604020202020204" pitchFamily="34" charset="0"/>
                          <a:cs typeface="Arial" panose="020B0604020202020204" pitchFamily="34" charset="0"/>
                        </a:rPr>
                        <a:t>and </a:t>
                      </a:r>
                      <a:r>
                        <a:rPr lang="en-US" sz="1600" b="1" baseline="0" dirty="0">
                          <a:solidFill>
                            <a:srgbClr val="FFC000"/>
                          </a:solidFill>
                          <a:latin typeface="Arial" panose="020B0604020202020204" pitchFamily="34" charset="0"/>
                          <a:cs typeface="Arial" panose="020B0604020202020204" pitchFamily="34" charset="0"/>
                        </a:rPr>
                        <a:t>out</a:t>
                      </a:r>
                      <a:endParaRPr lang="en-US" sz="20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99458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Ruler and Guides</a:t>
                      </a:r>
                      <a:r>
                        <a:rPr lang="en-US" sz="1800" b="0" baseline="0" dirty="0">
                          <a:solidFill>
                            <a:srgbClr val="FFC000"/>
                          </a:solidFill>
                          <a:latin typeface="Arial" panose="020B0604020202020204" pitchFamily="34" charset="0"/>
                          <a:cs typeface="Arial" panose="020B0604020202020204" pitchFamily="34" charset="0"/>
                        </a:rPr>
                        <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45819">
                <a:tc>
                  <a:txBody>
                    <a:bodyPr/>
                    <a:lstStyle/>
                    <a:p>
                      <a:endParaRPr lang="en-US" sz="1800" dirty="0">
                        <a:solidFill>
                          <a:srgbClr val="1F3A4E"/>
                        </a:solidFill>
                      </a:endParaRPr>
                    </a:p>
                  </a:txBody>
                  <a:tcPr>
                    <a:blipFill rotWithShape="1">
                      <a:blip r:embed="rId4"/>
                      <a:stretch>
                        <a:fillRect/>
                      </a:stretch>
                    </a:blipFill>
                  </a:tcPr>
                </a:tc>
                <a:tc>
                  <a:txBody>
                    <a:bodyPr/>
                    <a:lstStyle/>
                    <a:p>
                      <a:pPr marL="0" lvl="1" indent="0" algn="l" defTabSz="114300"/>
                      <a:r>
                        <a:rPr lang="en-US" sz="2000" b="1" baseline="0" dirty="0">
                          <a:solidFill>
                            <a:srgbClr val="FFC000"/>
                          </a:solidFill>
                          <a:latin typeface="Arial" panose="020B0604020202020204" pitchFamily="34" charset="0"/>
                          <a:cs typeface="Arial" panose="020B0604020202020204" pitchFamily="34" charset="0"/>
                        </a:rPr>
                        <a:t>Headers and text containers</a:t>
                      </a:r>
                      <a:r>
                        <a:rPr lang="en-US" sz="1800" b="0" baseline="0" dirty="0">
                          <a:solidFill>
                            <a:schemeClr val="bg1"/>
                          </a:solidFill>
                          <a:latin typeface="Arial" panose="020B0604020202020204" pitchFamily="34" charset="0"/>
                          <a:cs typeface="Arial" panose="020B0604020202020204" pitchFamily="34" charset="0"/>
                        </a:rPr>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1800" b="0" baseline="0" dirty="0">
                          <a:solidFill>
                            <a:schemeClr val="bg1"/>
                          </a:solidFill>
                          <a:latin typeface="Arial" panose="020B0604020202020204" pitchFamily="34" charset="0"/>
                          <a:cs typeface="Arial" panose="020B0604020202020204" pitchFamily="34" charset="0"/>
                        </a:rPr>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1800" b="0" baseline="0" dirty="0">
                          <a:solidFill>
                            <a:schemeClr val="bg1"/>
                          </a:solidFill>
                          <a:latin typeface="Arial" panose="020B0604020202020204" pitchFamily="34" charset="0"/>
                          <a:cs typeface="Arial" panose="020B0604020202020204" pitchFamily="34" charset="0"/>
                        </a:rPr>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1800" b="0" baseline="0" dirty="0">
                          <a:solidFill>
                            <a:schemeClr val="bg1"/>
                          </a:solidFill>
                          <a:latin typeface="Arial" panose="020B0604020202020204" pitchFamily="34" charset="0"/>
                          <a:cs typeface="Arial" panose="020B0604020202020204" pitchFamily="34" charset="0"/>
                        </a:rPr>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208687">
                <a:tc gridSpan="2">
                  <a:txBody>
                    <a:bodyPr/>
                    <a:lstStyle/>
                    <a:p>
                      <a:r>
                        <a:rPr lang="en-US" sz="20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2467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868684">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06781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59727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15" name="Group 14">
            <a:extLst>
              <a:ext uri="{FF2B5EF4-FFF2-40B4-BE49-F238E27FC236}">
                <a16:creationId xmlns:a16="http://schemas.microsoft.com/office/drawing/2014/main" id="{2F477455-85C8-024B-8952-F98630A616DF}"/>
              </a:ext>
            </a:extLst>
          </p:cNvPr>
          <p:cNvGrpSpPr/>
          <p:nvPr userDrawn="1"/>
        </p:nvGrpSpPr>
        <p:grpSpPr>
          <a:xfrm>
            <a:off x="-38100" y="-159027"/>
            <a:ext cx="21388388" cy="30999245"/>
            <a:chOff x="-268793" y="-159027"/>
            <a:chExt cx="21734579" cy="30970331"/>
          </a:xfrm>
        </p:grpSpPr>
        <p:sp>
          <p:nvSpPr>
            <p:cNvPr id="16" name="Freeform 15">
              <a:extLst>
                <a:ext uri="{FF2B5EF4-FFF2-40B4-BE49-F238E27FC236}">
                  <a16:creationId xmlns:a16="http://schemas.microsoft.com/office/drawing/2014/main" id="{052A94EC-894F-7147-AB8E-2E068BA8A153}"/>
                </a:ext>
              </a:extLst>
            </p:cNvPr>
            <p:cNvSpPr/>
            <p:nvPr userDrawn="1"/>
          </p:nvSpPr>
          <p:spPr>
            <a:xfrm>
              <a:off x="-233480" y="-142048"/>
              <a:ext cx="21699266" cy="3041726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16">
              <a:extLst>
                <a:ext uri="{FF2B5EF4-FFF2-40B4-BE49-F238E27FC236}">
                  <a16:creationId xmlns:a16="http://schemas.microsoft.com/office/drawing/2014/main" id="{6886BA1D-C6F1-0B46-9215-21D0D5179BDB}"/>
                </a:ext>
              </a:extLst>
            </p:cNvPr>
            <p:cNvSpPr/>
            <p:nvPr userDrawn="1"/>
          </p:nvSpPr>
          <p:spPr>
            <a:xfrm flipH="1" flipV="1">
              <a:off x="-233481" y="-142048"/>
              <a:ext cx="21699264" cy="3041726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EA079F7F-CAD0-A348-8EF6-B7462979F338}"/>
                </a:ext>
              </a:extLst>
            </p:cNvPr>
            <p:cNvSpPr/>
            <p:nvPr userDrawn="1"/>
          </p:nvSpPr>
          <p:spPr>
            <a:xfrm>
              <a:off x="-268793" y="-159027"/>
              <a:ext cx="21734578" cy="3097033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Box 14">
              <a:extLst>
                <a:ext uri="{FF2B5EF4-FFF2-40B4-BE49-F238E27FC236}">
                  <a16:creationId xmlns:a16="http://schemas.microsoft.com/office/drawing/2014/main" id="{95BF47B3-6D9A-514F-9327-ADE9C35C2943}"/>
                </a:ext>
              </a:extLst>
            </p:cNvPr>
            <p:cNvSpPr txBox="1">
              <a:spLocks noChangeArrowheads="1"/>
            </p:cNvSpPr>
            <p:nvPr userDrawn="1"/>
          </p:nvSpPr>
          <p:spPr bwMode="auto">
            <a:xfrm>
              <a:off x="614852" y="29556350"/>
              <a:ext cx="1862933" cy="258718"/>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grpSp>
      <p:graphicFrame>
        <p:nvGraphicFramePr>
          <p:cNvPr id="9" name="Table 8">
            <a:extLst>
              <a:ext uri="{FF2B5EF4-FFF2-40B4-BE49-F238E27FC236}">
                <a16:creationId xmlns:a16="http://schemas.microsoft.com/office/drawing/2014/main" id="{11C3DB60-464F-D24C-81AF-3C43DD33A5F1}"/>
              </a:ext>
            </a:extLst>
          </p:cNvPr>
          <p:cNvGraphicFramePr>
            <a:graphicFrameLocks noGrp="1"/>
          </p:cNvGraphicFramePr>
          <p:nvPr userDrawn="1">
            <p:extLst>
              <p:ext uri="{D42A27DB-BD31-4B8C-83A1-F6EECF244321}">
                <p14:modId xmlns:p14="http://schemas.microsoft.com/office/powerpoint/2010/main" val="1681874454"/>
              </p:ext>
            </p:extLst>
          </p:nvPr>
        </p:nvGraphicFramePr>
        <p:xfrm>
          <a:off x="21937684" y="-142032"/>
          <a:ext cx="8060660" cy="30794622"/>
        </p:xfrm>
        <a:graphic>
          <a:graphicData uri="http://schemas.openxmlformats.org/drawingml/2006/table">
            <a:tbl>
              <a:tblPr firstRow="1" bandRow="1">
                <a:tableStyleId>{5C22544A-7EE6-4342-B048-85BDC9FD1C3A}</a:tableStyleId>
              </a:tblPr>
              <a:tblGrid>
                <a:gridCol w="3162981">
                  <a:extLst>
                    <a:ext uri="{9D8B030D-6E8A-4147-A177-3AD203B41FA5}">
                      <a16:colId xmlns:a16="http://schemas.microsoft.com/office/drawing/2014/main" val="20000"/>
                    </a:ext>
                  </a:extLst>
                </a:gridCol>
                <a:gridCol w="950236">
                  <a:extLst>
                    <a:ext uri="{9D8B030D-6E8A-4147-A177-3AD203B41FA5}">
                      <a16:colId xmlns:a16="http://schemas.microsoft.com/office/drawing/2014/main" val="764104496"/>
                    </a:ext>
                  </a:extLst>
                </a:gridCol>
                <a:gridCol w="3947443">
                  <a:extLst>
                    <a:ext uri="{9D8B030D-6E8A-4147-A177-3AD203B41FA5}">
                      <a16:colId xmlns:a16="http://schemas.microsoft.com/office/drawing/2014/main" val="4164475170"/>
                    </a:ext>
                  </a:extLst>
                </a:gridCol>
              </a:tblGrid>
              <a:tr h="120572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93258">
                <a:tc gridSpan="3">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800" dirty="0">
                          <a:solidFill>
                            <a:srgbClr val="FFC000"/>
                          </a:solidFill>
                          <a:hlinkClick r:id="rId7">
                            <a:extLst>
                              <a:ext uri="{A12FA001-AC4F-418D-AE19-62706E023703}">
                                <ahyp:hlinkClr xmlns:ahyp="http://schemas.microsoft.com/office/drawing/2018/hyperlinkcolor" xmlns="" val="tx"/>
                              </a:ext>
                            </a:extLst>
                          </a:hlinkClick>
                        </a:rPr>
                        <a:t>https://www.posterpresentations.com/how-to-change-the-research-poster-template-colors.html</a:t>
                      </a:r>
                      <a:endParaRPr lang="en-US" sz="1800" dirty="0">
                        <a:solidFill>
                          <a:srgbClr val="FFC000"/>
                        </a:solidFill>
                      </a:endParaRP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308046">
                <a:tc gridSpan="3">
                  <a:txBody>
                    <a:bodyPr/>
                    <a:lstStyle/>
                    <a:p>
                      <a:r>
                        <a:rPr lang="en-US" sz="2000" b="1" dirty="0">
                          <a:solidFill>
                            <a:srgbClr val="FFC000"/>
                          </a:solidFill>
                          <a:latin typeface="Arial" panose="020B0604020202020204" pitchFamily="34" charset="0"/>
                          <a:cs typeface="Arial" panose="020B0604020202020204" pitchFamily="34" charset="0"/>
                        </a:rPr>
                        <a:t>How to change the column layout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800" dirty="0">
                          <a:solidFill>
                            <a:srgbClr val="D9D9D9"/>
                          </a:solidFill>
                          <a:latin typeface="Arial" panose="020B0604020202020204" pitchFamily="34" charset="0"/>
                          <a:cs typeface="Arial" panose="020B0604020202020204" pitchFamily="34" charset="0"/>
                        </a:rPr>
                        <a:t>You can see a tutorial here: </a:t>
                      </a:r>
                      <a:r>
                        <a:rPr lang="en-US" sz="1800" u="sng" dirty="0">
                          <a:solidFill>
                            <a:srgbClr val="FFC000"/>
                          </a:solidFill>
                          <a:latin typeface="Arial" panose="020B0604020202020204" pitchFamily="34" charset="0"/>
                          <a:cs typeface="Arial" panose="020B0604020202020204" pitchFamily="34" charset="0"/>
                        </a:rPr>
                        <a:t>https://</a:t>
                      </a:r>
                      <a:r>
                        <a:rPr lang="en-US" sz="1800" u="sng" dirty="0" err="1">
                          <a:solidFill>
                            <a:srgbClr val="FFC000"/>
                          </a:solidFill>
                          <a:latin typeface="Arial" panose="020B0604020202020204" pitchFamily="34" charset="0"/>
                          <a:cs typeface="Arial" panose="020B0604020202020204" pitchFamily="34" charset="0"/>
                        </a:rPr>
                        <a:t>www.posterpresentations.com</a:t>
                      </a:r>
                      <a:r>
                        <a:rPr lang="en-US" sz="1800" u="sng" dirty="0">
                          <a:solidFill>
                            <a:srgbClr val="FFC000"/>
                          </a:solidFill>
                          <a:latin typeface="Arial" panose="020B0604020202020204" pitchFamily="34" charset="0"/>
                          <a:cs typeface="Arial" panose="020B0604020202020204" pitchFamily="34" charset="0"/>
                        </a:rPr>
                        <a:t>/how-to-change-the-column-</a:t>
                      </a:r>
                      <a:r>
                        <a:rPr lang="en-US" sz="18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69768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panose="020B0604020202020204" pitchFamily="34" charset="0"/>
                          <a:cs typeface="Arial" panose="020B0604020202020204" pitchFamily="34" charset="0"/>
                        </a:rPr>
                        <a:t>The Quick Start</a:t>
                      </a:r>
                      <a:r>
                        <a:rPr lang="en-US" sz="1800" baseline="0" noProof="0" dirty="0">
                          <a:solidFill>
                            <a:srgbClr val="D9D9D9"/>
                          </a:solidFill>
                          <a:latin typeface="Arial" panose="020B0604020202020204" pitchFamily="34" charset="0"/>
                          <a:cs typeface="Arial" panose="020B0604020202020204" pitchFamily="34" charset="0"/>
                        </a:rPr>
                        <a:t> Guides</a:t>
                      </a:r>
                      <a:r>
                        <a:rPr lang="en-US" sz="1800" noProof="0" dirty="0">
                          <a:solidFill>
                            <a:srgbClr val="D9D9D9"/>
                          </a:solidFill>
                          <a:latin typeface="Arial" panose="020B0604020202020204" pitchFamily="34" charset="0"/>
                          <a:cs typeface="Arial" panose="020B0604020202020204" pitchFamily="34" charset="0"/>
                        </a:rPr>
                        <a:t> </a:t>
                      </a:r>
                      <a:r>
                        <a:rPr lang="en-US" sz="1800" u="sng" noProof="0" dirty="0">
                          <a:solidFill>
                            <a:srgbClr val="D9D9D9"/>
                          </a:solidFill>
                          <a:latin typeface="Arial" panose="020B0604020202020204" pitchFamily="34" charset="0"/>
                          <a:cs typeface="Arial" panose="020B0604020202020204" pitchFamily="34" charset="0"/>
                        </a:rPr>
                        <a:t>are outside the template’s printable area</a:t>
                      </a:r>
                      <a:r>
                        <a:rPr lang="en-US" sz="1800" noProof="0" dirty="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To hide the guides click on the </a:t>
                      </a:r>
                      <a:r>
                        <a:rPr lang="en-US" sz="1800" b="1" baseline="0" noProof="0" dirty="0">
                          <a:solidFill>
                            <a:srgbClr val="D9D9D9"/>
                          </a:solidFill>
                          <a:latin typeface="Arial" panose="020B0604020202020204" pitchFamily="34" charset="0"/>
                          <a:cs typeface="Arial" panose="020B0604020202020204" pitchFamily="34" charset="0"/>
                        </a:rPr>
                        <a:t>Home</a:t>
                      </a:r>
                      <a:r>
                        <a:rPr lang="en-US" sz="1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dirty="0">
                          <a:solidFill>
                            <a:srgbClr val="D9D9D9"/>
                          </a:solidFill>
                          <a:latin typeface="Arial" panose="020B0604020202020204" pitchFamily="34" charset="0"/>
                          <a:cs typeface="Arial" panose="020B0604020202020204" pitchFamily="34" charset="0"/>
                        </a:rPr>
                        <a:t>Without Guides </a:t>
                      </a:r>
                      <a:r>
                        <a:rPr lang="en-US" sz="1800" b="0"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508563">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679433">
                <a:tc>
                  <a:txBody>
                    <a:bodyPr/>
                    <a:lstStyle/>
                    <a:p>
                      <a:pPr rtl="0"/>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pPr rtl="0"/>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1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369361">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
                      </a: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059070">
                <a:tc gridSpan="3">
                  <a:txBody>
                    <a:bodyPr/>
                    <a:lstStyle/>
                    <a:p>
                      <a:endParaRPr lang="en-US" sz="1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824517">
                <a:tc gridSpan="2">
                  <a:txBody>
                    <a:bodyPr/>
                    <a:lstStyle/>
                    <a:p>
                      <a:pPr>
                        <a:lnSpc>
                          <a:spcPts val="2600"/>
                        </a:lnSpc>
                      </a:pPr>
                      <a:r>
                        <a:rPr lang="en-US" sz="1800" dirty="0">
                          <a:solidFill>
                            <a:schemeClr val="bg1">
                              <a:lumMod val="85000"/>
                            </a:schemeClr>
                          </a:solidFill>
                          <a:latin typeface="Arial"/>
                          <a:cs typeface="Arial"/>
                        </a:rPr>
                        <a:t>© 2019</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r>
                        <a:rPr lang="en-US" sz="1800" dirty="0">
                          <a:solidFill>
                            <a:schemeClr val="bg1">
                              <a:lumMod val="85000"/>
                            </a:schemeClr>
                          </a:solidFill>
                          <a:latin typeface="Arial"/>
                          <a:cs typeface="Arial"/>
                        </a:rPr>
                        <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9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www.kaggle.com/kemical/kickstarter-projects" TargetMode="External"/><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mailto:karl.hednrik.bachmann@ut.ee" TargetMode="External"/><Relationship Id="rId5" Type="http://schemas.openxmlformats.org/officeDocument/2006/relationships/hyperlink" Target="mailto:emil.koemets@ut.ee" TargetMode="External"/><Relationship Id="rId10" Type="http://schemas.openxmlformats.org/officeDocument/2006/relationships/image" Target="../media/image10.png"/><Relationship Id="rId4" Type="http://schemas.openxmlformats.org/officeDocument/2006/relationships/hyperlink" Target="mailto:jakob.univer@ut.ee" TargetMode="External"/><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i kohatäide 1"/>
          <p:cNvSpPr>
            <a:spLocks noGrp="1"/>
          </p:cNvSpPr>
          <p:nvPr>
            <p:ph type="body" sz="quarter" idx="10"/>
          </p:nvPr>
        </p:nvSpPr>
        <p:spPr>
          <a:xfrm>
            <a:off x="440616" y="5365571"/>
            <a:ext cx="10093750" cy="3233846"/>
          </a:xfrm>
        </p:spPr>
        <p:txBody>
          <a:bodyPr/>
          <a:lstStyle/>
          <a:p>
            <a:pPr algn="just"/>
            <a:r>
              <a:rPr lang="en-US" dirty="0"/>
              <a:t>Our goal </a:t>
            </a:r>
            <a:r>
              <a:rPr lang="et-EE" dirty="0" err="1"/>
              <a:t>wa</a:t>
            </a:r>
            <a:r>
              <a:rPr lang="en-US" dirty="0"/>
              <a:t>s to find the key elements about making the perfect </a:t>
            </a:r>
            <a:r>
              <a:rPr lang="en-US" dirty="0" err="1"/>
              <a:t>kickstarter</a:t>
            </a:r>
            <a:r>
              <a:rPr lang="en-US" dirty="0"/>
              <a:t> project. Of</a:t>
            </a:r>
            <a:r>
              <a:rPr lang="et-EE" dirty="0"/>
              <a:t> </a:t>
            </a:r>
            <a:r>
              <a:rPr lang="en-US" dirty="0"/>
              <a:t>course</a:t>
            </a:r>
            <a:r>
              <a:rPr lang="et-EE" dirty="0"/>
              <a:t> </a:t>
            </a:r>
            <a:r>
              <a:rPr lang="en-US" dirty="0"/>
              <a:t>the most important thing is having a good project idea, but what if your </a:t>
            </a:r>
            <a:r>
              <a:rPr lang="en-US" dirty="0" err="1"/>
              <a:t>kickstarter</a:t>
            </a:r>
            <a:r>
              <a:rPr lang="en-US" dirty="0"/>
              <a:t> Project</a:t>
            </a:r>
            <a:r>
              <a:rPr lang="et-EE" dirty="0"/>
              <a:t> </a:t>
            </a:r>
            <a:r>
              <a:rPr lang="en-US" dirty="0"/>
              <a:t>gets cancelled just because you had a wrong amount of words in</a:t>
            </a:r>
            <a:r>
              <a:rPr lang="et-EE" dirty="0"/>
              <a:t> </a:t>
            </a:r>
            <a:r>
              <a:rPr lang="en-US" dirty="0"/>
              <a:t>your project title, or you</a:t>
            </a:r>
            <a:r>
              <a:rPr lang="et-EE" dirty="0"/>
              <a:t> </a:t>
            </a:r>
            <a:r>
              <a:rPr lang="en-US" dirty="0"/>
              <a:t>used a wrong currency for your financial goal? </a:t>
            </a:r>
            <a:endParaRPr lang="et-EE" dirty="0"/>
          </a:p>
          <a:p>
            <a:pPr algn="just"/>
            <a:r>
              <a:rPr lang="en-US" dirty="0"/>
              <a:t>We want to</a:t>
            </a:r>
            <a:r>
              <a:rPr lang="et-EE" dirty="0"/>
              <a:t> </a:t>
            </a:r>
            <a:r>
              <a:rPr lang="en-US" dirty="0"/>
              <a:t>be able to predict, whether the</a:t>
            </a:r>
            <a:r>
              <a:rPr lang="et-EE" dirty="0"/>
              <a:t> </a:t>
            </a:r>
            <a:r>
              <a:rPr lang="en-US" dirty="0"/>
              <a:t>project succeeds or not, based on the title of the</a:t>
            </a:r>
            <a:r>
              <a:rPr lang="et-EE" dirty="0"/>
              <a:t> </a:t>
            </a:r>
            <a:r>
              <a:rPr lang="en-US" dirty="0"/>
              <a:t>project, the category it’s in, currency, goal</a:t>
            </a:r>
            <a:r>
              <a:rPr lang="et-EE" dirty="0"/>
              <a:t> </a:t>
            </a:r>
            <a:r>
              <a:rPr lang="en-US" dirty="0"/>
              <a:t>(how much money the project wants),</a:t>
            </a:r>
            <a:r>
              <a:rPr lang="et-EE" dirty="0"/>
              <a:t> </a:t>
            </a:r>
            <a:r>
              <a:rPr lang="en-US" dirty="0"/>
              <a:t>how many backers the project already has (people</a:t>
            </a:r>
            <a:r>
              <a:rPr lang="et-EE" dirty="0"/>
              <a:t> </a:t>
            </a:r>
            <a:r>
              <a:rPr lang="en-US" dirty="0"/>
              <a:t>who have pledged), the origin</a:t>
            </a:r>
            <a:r>
              <a:rPr lang="et-EE" dirty="0"/>
              <a:t> </a:t>
            </a:r>
            <a:r>
              <a:rPr lang="en-US" dirty="0"/>
              <a:t>country of the project and how much money has already been</a:t>
            </a:r>
            <a:r>
              <a:rPr lang="et-EE" dirty="0"/>
              <a:t> </a:t>
            </a:r>
            <a:r>
              <a:rPr lang="en-US" dirty="0"/>
              <a:t>pledged. And based on that we can also find out the keys of the perfect Project</a:t>
            </a:r>
            <a:r>
              <a:rPr lang="et-EE" dirty="0" smtClean="0"/>
              <a:t>.</a:t>
            </a:r>
            <a:endParaRPr lang="en-US" dirty="0"/>
          </a:p>
        </p:txBody>
      </p:sp>
      <p:sp>
        <p:nvSpPr>
          <p:cNvPr id="3" name="Teksti kohatäide 2"/>
          <p:cNvSpPr>
            <a:spLocks noGrp="1"/>
          </p:cNvSpPr>
          <p:nvPr>
            <p:ph type="body" sz="quarter" idx="11"/>
          </p:nvPr>
        </p:nvSpPr>
        <p:spPr>
          <a:xfrm>
            <a:off x="449463" y="4799541"/>
            <a:ext cx="10093882" cy="566030"/>
          </a:xfrm>
        </p:spPr>
        <p:txBody>
          <a:bodyPr/>
          <a:lstStyle/>
          <a:p>
            <a:r>
              <a:rPr lang="et-EE" dirty="0" smtClean="0"/>
              <a:t>INTRODUCTION</a:t>
            </a:r>
            <a:endParaRPr lang="et-EE" dirty="0"/>
          </a:p>
        </p:txBody>
      </p:sp>
      <p:sp>
        <p:nvSpPr>
          <p:cNvPr id="4" name="Teksti kohatäide 3"/>
          <p:cNvSpPr>
            <a:spLocks noGrp="1"/>
          </p:cNvSpPr>
          <p:nvPr>
            <p:ph type="body" sz="quarter" idx="20"/>
          </p:nvPr>
        </p:nvSpPr>
        <p:spPr>
          <a:xfrm>
            <a:off x="438015" y="10303202"/>
            <a:ext cx="10096349" cy="566030"/>
          </a:xfrm>
        </p:spPr>
        <p:txBody>
          <a:bodyPr/>
          <a:lstStyle/>
          <a:p>
            <a:r>
              <a:rPr lang="et-EE" dirty="0" smtClean="0"/>
              <a:t>DATA</a:t>
            </a:r>
            <a:endParaRPr lang="et-EE" dirty="0"/>
          </a:p>
        </p:txBody>
      </p:sp>
      <p:sp>
        <p:nvSpPr>
          <p:cNvPr id="5" name="Teksti kohatäide 4"/>
          <p:cNvSpPr>
            <a:spLocks noGrp="1"/>
          </p:cNvSpPr>
          <p:nvPr>
            <p:ph type="body" sz="quarter" idx="25"/>
          </p:nvPr>
        </p:nvSpPr>
        <p:spPr>
          <a:xfrm>
            <a:off x="10859383" y="13436203"/>
            <a:ext cx="10093752" cy="566030"/>
          </a:xfrm>
        </p:spPr>
        <p:txBody>
          <a:bodyPr/>
          <a:lstStyle/>
          <a:p>
            <a:r>
              <a:rPr lang="et-EE" dirty="0" smtClean="0"/>
              <a:t>CONCLUSIONS</a:t>
            </a:r>
            <a:endParaRPr lang="et-EE" dirty="0"/>
          </a:p>
        </p:txBody>
      </p:sp>
      <p:sp>
        <p:nvSpPr>
          <p:cNvPr id="6" name="Teksti kohatäide 5"/>
          <p:cNvSpPr>
            <a:spLocks noGrp="1"/>
          </p:cNvSpPr>
          <p:nvPr>
            <p:ph type="body" sz="quarter" idx="26"/>
          </p:nvPr>
        </p:nvSpPr>
        <p:spPr>
          <a:xfrm>
            <a:off x="440615" y="8981668"/>
            <a:ext cx="10093752" cy="1242955"/>
          </a:xfrm>
        </p:spPr>
        <p:txBody>
          <a:bodyPr/>
          <a:lstStyle/>
          <a:p>
            <a:r>
              <a:rPr lang="en-US" dirty="0"/>
              <a:t>We </a:t>
            </a:r>
            <a:r>
              <a:rPr lang="et-EE" dirty="0" err="1"/>
              <a:t>used</a:t>
            </a:r>
            <a:r>
              <a:rPr lang="en-US" dirty="0"/>
              <a:t> </a:t>
            </a:r>
            <a:r>
              <a:rPr lang="en-US" dirty="0" err="1"/>
              <a:t>Jupyter</a:t>
            </a:r>
            <a:r>
              <a:rPr lang="en-US" dirty="0"/>
              <a:t> Notebook for exploring data, feature engineering and</a:t>
            </a:r>
            <a:r>
              <a:rPr lang="et-EE" dirty="0"/>
              <a:t> </a:t>
            </a:r>
            <a:r>
              <a:rPr lang="en-US" dirty="0"/>
              <a:t>modeling. We</a:t>
            </a:r>
            <a:r>
              <a:rPr lang="et-EE" dirty="0"/>
              <a:t> </a:t>
            </a:r>
            <a:r>
              <a:rPr lang="en-US" dirty="0"/>
              <a:t>also use</a:t>
            </a:r>
            <a:r>
              <a:rPr lang="et-EE" dirty="0"/>
              <a:t>d</a:t>
            </a:r>
            <a:r>
              <a:rPr lang="en-US" dirty="0"/>
              <a:t> Tableau for some of the data </a:t>
            </a:r>
            <a:r>
              <a:rPr lang="en-US" dirty="0" err="1"/>
              <a:t>visualisation</a:t>
            </a:r>
            <a:r>
              <a:rPr lang="en-US" dirty="0"/>
              <a:t>. We use</a:t>
            </a:r>
            <a:r>
              <a:rPr lang="et-EE" dirty="0"/>
              <a:t>d</a:t>
            </a:r>
            <a:r>
              <a:rPr lang="en-US" dirty="0"/>
              <a:t> the</a:t>
            </a:r>
            <a:r>
              <a:rPr lang="et-EE" dirty="0"/>
              <a:t> </a:t>
            </a:r>
            <a:r>
              <a:rPr lang="en-US" dirty="0"/>
              <a:t>CRISP-DM process as much as we can to make our workflow as efficient as possible</a:t>
            </a:r>
            <a:r>
              <a:rPr lang="en-US" dirty="0" smtClean="0"/>
              <a:t>.</a:t>
            </a:r>
            <a:endParaRPr lang="en-US" dirty="0"/>
          </a:p>
        </p:txBody>
      </p:sp>
      <p:sp>
        <p:nvSpPr>
          <p:cNvPr id="7" name="Teksti kohatäide 6"/>
          <p:cNvSpPr>
            <a:spLocks noGrp="1"/>
          </p:cNvSpPr>
          <p:nvPr>
            <p:ph type="body" sz="quarter" idx="27"/>
          </p:nvPr>
        </p:nvSpPr>
        <p:spPr>
          <a:xfrm>
            <a:off x="10858288" y="27786931"/>
            <a:ext cx="10090978" cy="566030"/>
          </a:xfrm>
        </p:spPr>
        <p:txBody>
          <a:bodyPr/>
          <a:lstStyle/>
          <a:p>
            <a:pPr algn="l"/>
            <a:r>
              <a:rPr lang="et-EE" dirty="0" smtClean="0"/>
              <a:t>REFERENCES</a:t>
            </a:r>
            <a:endParaRPr lang="et-EE" dirty="0"/>
          </a:p>
        </p:txBody>
      </p:sp>
      <p:sp>
        <p:nvSpPr>
          <p:cNvPr id="8" name="Teksti kohatäide 7"/>
          <p:cNvSpPr>
            <a:spLocks noGrp="1"/>
          </p:cNvSpPr>
          <p:nvPr>
            <p:ph type="body" sz="quarter" idx="28"/>
          </p:nvPr>
        </p:nvSpPr>
        <p:spPr>
          <a:xfrm>
            <a:off x="10858288" y="28364564"/>
            <a:ext cx="10094847" cy="996734"/>
          </a:xfrm>
        </p:spPr>
        <p:txBody>
          <a:bodyPr/>
          <a:lstStyle/>
          <a:p>
            <a:pPr algn="just"/>
            <a:r>
              <a:rPr lang="et-EE" dirty="0" smtClean="0">
                <a:hlinkClick r:id="rId3"/>
              </a:rPr>
              <a:t>https</a:t>
            </a:r>
            <a:r>
              <a:rPr lang="et-EE" dirty="0">
                <a:hlinkClick r:id="rId3"/>
              </a:rPr>
              <a:t>://www.kaggle.com/kemical/kickstarter-projects</a:t>
            </a:r>
            <a:r>
              <a:rPr lang="et-EE" dirty="0"/>
              <a:t> </a:t>
            </a:r>
            <a:endParaRPr lang="et-EE" dirty="0" smtClean="0"/>
          </a:p>
          <a:p>
            <a:pPr algn="just"/>
            <a:r>
              <a:rPr lang="et-EE" dirty="0" err="1"/>
              <a:t>Source</a:t>
            </a:r>
            <a:r>
              <a:rPr lang="et-EE" dirty="0"/>
              <a:t> </a:t>
            </a:r>
            <a:r>
              <a:rPr lang="et-EE" dirty="0" err="1"/>
              <a:t>code</a:t>
            </a:r>
            <a:r>
              <a:rPr lang="et-EE" dirty="0" smtClean="0"/>
              <a:t>: </a:t>
            </a:r>
            <a:endParaRPr lang="et-EE" dirty="0"/>
          </a:p>
        </p:txBody>
      </p:sp>
      <p:sp>
        <p:nvSpPr>
          <p:cNvPr id="9" name="Teksti kohatäide 8"/>
          <p:cNvSpPr>
            <a:spLocks noGrp="1"/>
          </p:cNvSpPr>
          <p:nvPr>
            <p:ph type="body" sz="quarter" idx="29"/>
          </p:nvPr>
        </p:nvSpPr>
        <p:spPr>
          <a:xfrm>
            <a:off x="10854419" y="27798534"/>
            <a:ext cx="10085926" cy="566030"/>
          </a:xfrm>
        </p:spPr>
        <p:txBody>
          <a:bodyPr/>
          <a:lstStyle/>
          <a:p>
            <a:pPr algn="r"/>
            <a:r>
              <a:rPr lang="et-EE" dirty="0" smtClean="0"/>
              <a:t>CONTACT</a:t>
            </a:r>
            <a:endParaRPr lang="et-EE" dirty="0"/>
          </a:p>
        </p:txBody>
      </p:sp>
      <p:sp>
        <p:nvSpPr>
          <p:cNvPr id="10" name="Teksti kohatäide 9"/>
          <p:cNvSpPr>
            <a:spLocks noGrp="1"/>
          </p:cNvSpPr>
          <p:nvPr>
            <p:ph type="body" sz="quarter" idx="30"/>
          </p:nvPr>
        </p:nvSpPr>
        <p:spPr>
          <a:xfrm>
            <a:off x="10846595" y="28445293"/>
            <a:ext cx="10090978" cy="1366065"/>
          </a:xfrm>
        </p:spPr>
        <p:txBody>
          <a:bodyPr/>
          <a:lstStyle/>
          <a:p>
            <a:pPr algn="r"/>
            <a:r>
              <a:rPr lang="et-EE" dirty="0" smtClean="0">
                <a:hlinkClick r:id="rId4"/>
              </a:rPr>
              <a:t>jakob.univer@ut.ee</a:t>
            </a:r>
            <a:endParaRPr lang="et-EE" dirty="0"/>
          </a:p>
          <a:p>
            <a:pPr algn="r"/>
            <a:r>
              <a:rPr lang="et-EE" dirty="0">
                <a:hlinkClick r:id="rId5"/>
              </a:rPr>
              <a:t>emil.koemets@ut.ee</a:t>
            </a:r>
            <a:endParaRPr lang="et-EE" dirty="0"/>
          </a:p>
          <a:p>
            <a:pPr algn="r"/>
            <a:r>
              <a:rPr lang="et-EE" dirty="0" smtClean="0">
                <a:hlinkClick r:id="rId6"/>
              </a:rPr>
              <a:t>karl.hendrik.bachmann@ut.ee</a:t>
            </a:r>
            <a:endParaRPr lang="et-EE" dirty="0"/>
          </a:p>
        </p:txBody>
      </p:sp>
      <p:sp>
        <p:nvSpPr>
          <p:cNvPr id="11" name="Teksti kohatäide 10"/>
          <p:cNvSpPr>
            <a:spLocks noGrp="1"/>
          </p:cNvSpPr>
          <p:nvPr>
            <p:ph type="body" sz="quarter" idx="96"/>
          </p:nvPr>
        </p:nvSpPr>
        <p:spPr>
          <a:xfrm>
            <a:off x="431636" y="10906964"/>
            <a:ext cx="10102728" cy="2166285"/>
          </a:xfrm>
        </p:spPr>
        <p:txBody>
          <a:bodyPr/>
          <a:lstStyle/>
          <a:p>
            <a:pPr algn="just"/>
            <a:r>
              <a:rPr lang="et-EE" dirty="0" err="1"/>
              <a:t>We</a:t>
            </a:r>
            <a:r>
              <a:rPr lang="et-EE" dirty="0"/>
              <a:t> </a:t>
            </a:r>
            <a:r>
              <a:rPr lang="et-EE" dirty="0" err="1"/>
              <a:t>got</a:t>
            </a:r>
            <a:r>
              <a:rPr lang="et-EE" dirty="0"/>
              <a:t> </a:t>
            </a:r>
            <a:r>
              <a:rPr lang="et-EE" dirty="0" err="1"/>
              <a:t>the</a:t>
            </a:r>
            <a:r>
              <a:rPr lang="et-EE" dirty="0"/>
              <a:t> </a:t>
            </a:r>
            <a:r>
              <a:rPr lang="et-EE" dirty="0" err="1"/>
              <a:t>dataset</a:t>
            </a:r>
            <a:r>
              <a:rPr lang="et-EE" dirty="0"/>
              <a:t> </a:t>
            </a:r>
            <a:r>
              <a:rPr lang="et-EE" dirty="0" err="1"/>
              <a:t>from</a:t>
            </a:r>
            <a:r>
              <a:rPr lang="et-EE" dirty="0"/>
              <a:t> a </a:t>
            </a:r>
            <a:r>
              <a:rPr lang="et-EE" dirty="0" err="1"/>
              <a:t>Kaggle</a:t>
            </a:r>
            <a:r>
              <a:rPr lang="et-EE" dirty="0"/>
              <a:t> </a:t>
            </a:r>
            <a:r>
              <a:rPr lang="et-EE" dirty="0" err="1"/>
              <a:t>competition</a:t>
            </a:r>
            <a:r>
              <a:rPr lang="et-EE" dirty="0"/>
              <a:t>. </a:t>
            </a:r>
            <a:r>
              <a:rPr lang="et-EE" dirty="0" err="1"/>
              <a:t>It</a:t>
            </a:r>
            <a:r>
              <a:rPr lang="et-EE" dirty="0"/>
              <a:t> </a:t>
            </a:r>
            <a:r>
              <a:rPr lang="et-EE" dirty="0" err="1"/>
              <a:t>had</a:t>
            </a:r>
            <a:r>
              <a:rPr lang="et-EE" dirty="0"/>
              <a:t> </a:t>
            </a:r>
            <a:r>
              <a:rPr lang="et-EE" dirty="0" err="1"/>
              <a:t>information</a:t>
            </a:r>
            <a:r>
              <a:rPr lang="et-EE" dirty="0"/>
              <a:t> </a:t>
            </a:r>
            <a:r>
              <a:rPr lang="et-EE" dirty="0" err="1"/>
              <a:t>about</a:t>
            </a:r>
            <a:r>
              <a:rPr lang="et-EE" dirty="0"/>
              <a:t> </a:t>
            </a:r>
            <a:r>
              <a:rPr lang="et-EE" dirty="0" err="1"/>
              <a:t>over</a:t>
            </a:r>
            <a:r>
              <a:rPr lang="et-EE" dirty="0"/>
              <a:t> 370000 </a:t>
            </a:r>
            <a:r>
              <a:rPr lang="et-EE" dirty="0" err="1"/>
              <a:t>projects</a:t>
            </a:r>
            <a:r>
              <a:rPr lang="et-EE" dirty="0"/>
              <a:t> </a:t>
            </a:r>
            <a:r>
              <a:rPr lang="et-EE" dirty="0" err="1"/>
              <a:t>from</a:t>
            </a:r>
            <a:r>
              <a:rPr lang="et-EE" dirty="0"/>
              <a:t> </a:t>
            </a:r>
            <a:r>
              <a:rPr lang="et-EE" dirty="0" err="1"/>
              <a:t>Kickstarter</a:t>
            </a:r>
            <a:r>
              <a:rPr lang="et-EE" dirty="0"/>
              <a:t>. </a:t>
            </a:r>
            <a:r>
              <a:rPr lang="en-US" dirty="0"/>
              <a:t>Our dataset is fairly balanced outcome wise 40%</a:t>
            </a:r>
            <a:r>
              <a:rPr lang="et-EE" dirty="0"/>
              <a:t> </a:t>
            </a:r>
            <a:r>
              <a:rPr lang="en-US" dirty="0"/>
              <a:t>of projects reaching its goal and 60% not.</a:t>
            </a:r>
            <a:r>
              <a:rPr lang="et-EE" dirty="0"/>
              <a:t> </a:t>
            </a:r>
            <a:r>
              <a:rPr lang="en-US" dirty="0"/>
              <a:t>This dataset has 15 main categories, the</a:t>
            </a:r>
            <a:r>
              <a:rPr lang="et-EE" dirty="0"/>
              <a:t> </a:t>
            </a:r>
            <a:r>
              <a:rPr lang="en-US" dirty="0"/>
              <a:t>most popular one being Film &amp;</a:t>
            </a:r>
            <a:r>
              <a:rPr lang="et-EE" dirty="0"/>
              <a:t> </a:t>
            </a:r>
            <a:r>
              <a:rPr lang="en-US" dirty="0"/>
              <a:t>Video and making up about 17% of the data. Also it has 159 more specific categories, the</a:t>
            </a:r>
            <a:r>
              <a:rPr lang="et-EE" dirty="0"/>
              <a:t> </a:t>
            </a:r>
            <a:r>
              <a:rPr lang="en-US" dirty="0"/>
              <a:t>mode only making up 5% of the data. Most of the projects were launched in the US and</a:t>
            </a:r>
            <a:r>
              <a:rPr lang="et-EE" dirty="0"/>
              <a:t> </a:t>
            </a:r>
            <a:r>
              <a:rPr lang="en-US" dirty="0"/>
              <a:t>used USD for currency, both of these make up about 80% of the data</a:t>
            </a:r>
            <a:r>
              <a:rPr lang="en-US" dirty="0" smtClean="0"/>
              <a:t>.</a:t>
            </a:r>
            <a:endParaRPr lang="et-EE" dirty="0"/>
          </a:p>
        </p:txBody>
      </p:sp>
      <p:sp>
        <p:nvSpPr>
          <p:cNvPr id="12" name="Teksti kohatäide 11"/>
          <p:cNvSpPr>
            <a:spLocks noGrp="1"/>
          </p:cNvSpPr>
          <p:nvPr>
            <p:ph type="body" sz="quarter" idx="150"/>
          </p:nvPr>
        </p:nvSpPr>
        <p:spPr/>
        <p:txBody>
          <a:bodyPr/>
          <a:lstStyle/>
          <a:p>
            <a:endParaRPr lang="et-EE"/>
          </a:p>
        </p:txBody>
      </p:sp>
      <p:sp>
        <p:nvSpPr>
          <p:cNvPr id="13" name="Teksti kohatäide 12"/>
          <p:cNvSpPr>
            <a:spLocks noGrp="1"/>
          </p:cNvSpPr>
          <p:nvPr>
            <p:ph type="body" sz="quarter" idx="151"/>
          </p:nvPr>
        </p:nvSpPr>
        <p:spPr/>
        <p:txBody>
          <a:bodyPr>
            <a:normAutofit fontScale="77500" lnSpcReduction="20000"/>
          </a:bodyPr>
          <a:lstStyle/>
          <a:p>
            <a:r>
              <a:rPr lang="et-EE" dirty="0" smtClean="0"/>
              <a:t>Emil Koemets, Karl Hendrik Bachmann, Jakob Univer</a:t>
            </a:r>
            <a:endParaRPr lang="et-EE" dirty="0"/>
          </a:p>
        </p:txBody>
      </p:sp>
      <p:sp>
        <p:nvSpPr>
          <p:cNvPr id="14" name="Teksti kohatäide 13"/>
          <p:cNvSpPr>
            <a:spLocks noGrp="1"/>
          </p:cNvSpPr>
          <p:nvPr>
            <p:ph type="body" sz="quarter" idx="153"/>
          </p:nvPr>
        </p:nvSpPr>
        <p:spPr/>
        <p:txBody>
          <a:bodyPr>
            <a:normAutofit fontScale="85000" lnSpcReduction="20000"/>
          </a:bodyPr>
          <a:lstStyle/>
          <a:p>
            <a:r>
              <a:rPr lang="et-EE" dirty="0" err="1" smtClean="0"/>
              <a:t>Analysis</a:t>
            </a:r>
            <a:r>
              <a:rPr lang="et-EE" dirty="0" smtClean="0"/>
              <a:t> of </a:t>
            </a:r>
            <a:r>
              <a:rPr lang="et-EE" dirty="0" err="1" smtClean="0"/>
              <a:t>Kickstarter</a:t>
            </a:r>
            <a:r>
              <a:rPr lang="et-EE" dirty="0" smtClean="0"/>
              <a:t> </a:t>
            </a:r>
            <a:r>
              <a:rPr lang="et-EE" dirty="0" err="1" smtClean="0"/>
              <a:t>projects</a:t>
            </a:r>
            <a:r>
              <a:rPr lang="et-EE" dirty="0" smtClean="0"/>
              <a:t> </a:t>
            </a:r>
            <a:r>
              <a:rPr lang="et-EE" dirty="0" err="1" smtClean="0"/>
              <a:t>information</a:t>
            </a:r>
            <a:r>
              <a:rPr lang="et-EE" dirty="0" smtClean="0"/>
              <a:t> </a:t>
            </a:r>
            <a:r>
              <a:rPr lang="et-EE" dirty="0" err="1" smtClean="0"/>
              <a:t>to</a:t>
            </a:r>
            <a:r>
              <a:rPr lang="et-EE" dirty="0" smtClean="0"/>
              <a:t> </a:t>
            </a:r>
            <a:r>
              <a:rPr lang="et-EE" dirty="0" err="1" smtClean="0"/>
              <a:t>predict</a:t>
            </a:r>
            <a:r>
              <a:rPr lang="et-EE" dirty="0" smtClean="0"/>
              <a:t> </a:t>
            </a:r>
            <a:r>
              <a:rPr lang="et-EE" dirty="0" err="1" smtClean="0"/>
              <a:t>possible</a:t>
            </a:r>
            <a:r>
              <a:rPr lang="et-EE" dirty="0" smtClean="0"/>
              <a:t> </a:t>
            </a:r>
            <a:r>
              <a:rPr lang="et-EE" dirty="0" err="1" smtClean="0"/>
              <a:t>outcome</a:t>
            </a:r>
            <a:endParaRPr lang="et-EE" dirty="0"/>
          </a:p>
        </p:txBody>
      </p:sp>
      <p:sp>
        <p:nvSpPr>
          <p:cNvPr id="28" name="Teksti kohatäide 3"/>
          <p:cNvSpPr txBox="1">
            <a:spLocks/>
          </p:cNvSpPr>
          <p:nvPr/>
        </p:nvSpPr>
        <p:spPr>
          <a:xfrm>
            <a:off x="438016" y="8414321"/>
            <a:ext cx="10096349" cy="566030"/>
          </a:xfrm>
          <a:prstGeom prst="rect">
            <a:avLst/>
          </a:prstGeom>
          <a:noFill/>
        </p:spPr>
        <p:txBody>
          <a:bodyPr wrap="square" lIns="63307" tIns="63307" rIns="63307" bIns="63307" anchor="ctr" anchorCtr="0">
            <a:spAutoFit/>
          </a:bodyPr>
          <a:lstStyle>
            <a:lvl1pPr marL="0" indent="0" algn="ctr" defTabSz="3038715" rtl="0" eaLnBrk="1" latinLnBrk="0" hangingPunct="1">
              <a:spcBef>
                <a:spcPct val="20000"/>
              </a:spcBef>
              <a:buFont typeface="Arial" pitchFamily="34" charset="0"/>
              <a:buNone/>
              <a:defRPr sz="2800" b="1" u="sng" kern="1200" baseline="0">
                <a:solidFill>
                  <a:schemeClr val="accent5">
                    <a:lumMod val="50000"/>
                  </a:schemeClr>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r>
              <a:rPr lang="et-EE" dirty="0" smtClean="0"/>
              <a:t>MATERIALS &amp; METHODS</a:t>
            </a:r>
            <a:endParaRPr lang="et-EE" dirty="0"/>
          </a:p>
        </p:txBody>
      </p:sp>
      <p:sp>
        <p:nvSpPr>
          <p:cNvPr id="29" name="Teksti kohatäide 3"/>
          <p:cNvSpPr txBox="1">
            <a:spLocks/>
          </p:cNvSpPr>
          <p:nvPr/>
        </p:nvSpPr>
        <p:spPr>
          <a:xfrm>
            <a:off x="449463" y="13164697"/>
            <a:ext cx="10096349" cy="566030"/>
          </a:xfrm>
          <a:prstGeom prst="rect">
            <a:avLst/>
          </a:prstGeom>
          <a:noFill/>
        </p:spPr>
        <p:txBody>
          <a:bodyPr wrap="square" lIns="63307" tIns="63307" rIns="63307" bIns="63307" anchor="ctr" anchorCtr="0">
            <a:spAutoFit/>
          </a:bodyPr>
          <a:lstStyle>
            <a:lvl1pPr marL="0" indent="0" algn="ctr" defTabSz="3038715" rtl="0" eaLnBrk="1" latinLnBrk="0" hangingPunct="1">
              <a:spcBef>
                <a:spcPct val="20000"/>
              </a:spcBef>
              <a:buFont typeface="Arial" pitchFamily="34" charset="0"/>
              <a:buNone/>
              <a:defRPr sz="2800" b="1" u="sng" kern="1200" baseline="0">
                <a:solidFill>
                  <a:schemeClr val="accent5">
                    <a:lumMod val="50000"/>
                  </a:schemeClr>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r>
              <a:rPr lang="et-EE" dirty="0" smtClean="0"/>
              <a:t>PREPROCESSING</a:t>
            </a:r>
            <a:endParaRPr lang="et-EE" dirty="0"/>
          </a:p>
        </p:txBody>
      </p:sp>
      <p:sp>
        <p:nvSpPr>
          <p:cNvPr id="30" name="Teksti kohatäide 3"/>
          <p:cNvSpPr txBox="1">
            <a:spLocks/>
          </p:cNvSpPr>
          <p:nvPr/>
        </p:nvSpPr>
        <p:spPr>
          <a:xfrm>
            <a:off x="10527983" y="4800467"/>
            <a:ext cx="10096349" cy="566030"/>
          </a:xfrm>
          <a:prstGeom prst="rect">
            <a:avLst/>
          </a:prstGeom>
          <a:noFill/>
        </p:spPr>
        <p:txBody>
          <a:bodyPr wrap="square" lIns="63307" tIns="63307" rIns="63307" bIns="63307" anchor="ctr" anchorCtr="0">
            <a:spAutoFit/>
          </a:bodyPr>
          <a:lstStyle>
            <a:lvl1pPr marL="0" indent="0" algn="ctr" defTabSz="3038715" rtl="0" eaLnBrk="1" latinLnBrk="0" hangingPunct="1">
              <a:spcBef>
                <a:spcPct val="20000"/>
              </a:spcBef>
              <a:buFont typeface="Arial" pitchFamily="34" charset="0"/>
              <a:buNone/>
              <a:defRPr sz="2800" b="1" u="sng" kern="1200" baseline="0">
                <a:solidFill>
                  <a:schemeClr val="accent5">
                    <a:lumMod val="50000"/>
                  </a:schemeClr>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r>
              <a:rPr lang="et-EE" dirty="0" smtClean="0"/>
              <a:t>RESULTS</a:t>
            </a:r>
            <a:endParaRPr lang="et-EE" dirty="0"/>
          </a:p>
        </p:txBody>
      </p:sp>
      <p:sp>
        <p:nvSpPr>
          <p:cNvPr id="15" name="TextBox 14"/>
          <p:cNvSpPr txBox="1"/>
          <p:nvPr/>
        </p:nvSpPr>
        <p:spPr>
          <a:xfrm>
            <a:off x="431636" y="13735402"/>
            <a:ext cx="10096349" cy="1323439"/>
          </a:xfrm>
          <a:prstGeom prst="rect">
            <a:avLst/>
          </a:prstGeom>
          <a:noFill/>
        </p:spPr>
        <p:txBody>
          <a:bodyPr wrap="square" rtlCol="0">
            <a:spAutoFit/>
          </a:bodyPr>
          <a:lstStyle/>
          <a:p>
            <a:pPr algn="just">
              <a:spcBef>
                <a:spcPct val="20000"/>
              </a:spcBef>
            </a:pPr>
            <a:r>
              <a:rPr lang="en-US" sz="2000" dirty="0">
                <a:solidFill>
                  <a:schemeClr val="accent5">
                    <a:lumMod val="50000"/>
                  </a:schemeClr>
                </a:solidFill>
                <a:latin typeface="Times New Roman" panose="02020603050405020304" pitchFamily="18" charset="0"/>
                <a:cs typeface="Times New Roman" panose="02020603050405020304" pitchFamily="18" charset="0"/>
              </a:rPr>
              <a:t>The dataset only had 3 missing values which were titles. Also there was one</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n-US" sz="2000" dirty="0">
                <a:solidFill>
                  <a:schemeClr val="accent5">
                    <a:lumMod val="50000"/>
                  </a:schemeClr>
                </a:solidFill>
                <a:latin typeface="Times New Roman" panose="02020603050405020304" pitchFamily="18" charset="0"/>
                <a:cs typeface="Times New Roman" panose="02020603050405020304" pitchFamily="18" charset="0"/>
              </a:rPr>
              <a:t>currency code</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n-US" sz="2000" dirty="0">
                <a:solidFill>
                  <a:schemeClr val="accent5">
                    <a:lumMod val="50000"/>
                  </a:schemeClr>
                </a:solidFill>
                <a:latin typeface="Times New Roman" panose="02020603050405020304" pitchFamily="18" charset="0"/>
                <a:cs typeface="Times New Roman" panose="02020603050405020304" pitchFamily="18" charset="0"/>
              </a:rPr>
              <a:t>which was incorrect since it had more than two-letters and 210 rows were affected</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n-US" sz="2000" dirty="0">
                <a:solidFill>
                  <a:schemeClr val="accent5">
                    <a:lumMod val="50000"/>
                  </a:schemeClr>
                </a:solidFill>
                <a:latin typeface="Times New Roman" panose="02020603050405020304" pitchFamily="18" charset="0"/>
                <a:cs typeface="Times New Roman" panose="02020603050405020304" pitchFamily="18" charset="0"/>
              </a:rPr>
              <a:t>by this</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n-US" sz="2000" dirty="0">
                <a:solidFill>
                  <a:schemeClr val="accent5">
                    <a:lumMod val="50000"/>
                  </a:schemeClr>
                </a:solidFill>
                <a:latin typeface="Times New Roman" panose="02020603050405020304" pitchFamily="18" charset="0"/>
                <a:cs typeface="Times New Roman" panose="02020603050405020304" pitchFamily="18" charset="0"/>
              </a:rPr>
              <a:t>issue.</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We</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created</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new</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features</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from</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existing</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ones</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to</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make</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the</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dataset</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better</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for</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machine</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learning</a:t>
            </a:r>
            <a:r>
              <a:rPr lang="et-EE" sz="2000" dirty="0">
                <a:solidFill>
                  <a:schemeClr val="accent5">
                    <a:lumMod val="50000"/>
                  </a:schemeClr>
                </a:solidFill>
                <a:latin typeface="Times New Roman" panose="02020603050405020304" pitchFamily="18" charset="0"/>
                <a:cs typeface="Times New Roman" panose="02020603050405020304" pitchFamily="18" charset="0"/>
              </a:rPr>
              <a:t> </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and looked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for</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interesting</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patterns</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in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the</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data</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a:t>
            </a:r>
          </a:p>
        </p:txBody>
      </p:sp>
      <p:sp>
        <p:nvSpPr>
          <p:cNvPr id="16" name="TextBox 15"/>
          <p:cNvSpPr txBox="1"/>
          <p:nvPr/>
        </p:nvSpPr>
        <p:spPr>
          <a:xfrm>
            <a:off x="11292039" y="5369326"/>
            <a:ext cx="10096349" cy="400110"/>
          </a:xfrm>
          <a:prstGeom prst="rect">
            <a:avLst/>
          </a:prstGeom>
          <a:noFill/>
        </p:spPr>
        <p:txBody>
          <a:bodyPr wrap="square" rtlCol="0">
            <a:spAutoFit/>
          </a:bodyPr>
          <a:lstStyle/>
          <a:p>
            <a:pPr algn="just">
              <a:spcBef>
                <a:spcPct val="20000"/>
              </a:spcBef>
            </a:pP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Results</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that</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we</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found</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a:t>
            </a:r>
            <a:endParaRPr lang="et-EE" sz="2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3" name="TextBox 32"/>
          <p:cNvSpPr txBox="1"/>
          <p:nvPr/>
        </p:nvSpPr>
        <p:spPr>
          <a:xfrm>
            <a:off x="11292039" y="14048399"/>
            <a:ext cx="10096349" cy="400110"/>
          </a:xfrm>
          <a:prstGeom prst="rect">
            <a:avLst/>
          </a:prstGeom>
          <a:noFill/>
        </p:spPr>
        <p:txBody>
          <a:bodyPr wrap="square" rtlCol="0">
            <a:spAutoFit/>
          </a:bodyPr>
          <a:lstStyle/>
          <a:p>
            <a:pPr algn="just">
              <a:spcBef>
                <a:spcPct val="20000"/>
              </a:spcBef>
            </a:pP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Conclusions</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that</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we</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can</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make</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from</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the</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results</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a:t>
            </a:r>
            <a:endParaRPr lang="et-EE" sz="2000"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17" name="Pilt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1635" y="15247297"/>
            <a:ext cx="8262421" cy="5328020"/>
          </a:xfrm>
          <a:prstGeom prst="rect">
            <a:avLst/>
          </a:prstGeom>
        </p:spPr>
      </p:pic>
      <p:pic>
        <p:nvPicPr>
          <p:cNvPr id="18" name="Pilt 17"/>
          <p:cNvPicPr>
            <a:picLocks noChangeAspect="1"/>
          </p:cNvPicPr>
          <p:nvPr/>
        </p:nvPicPr>
        <p:blipFill rotWithShape="1">
          <a:blip r:embed="rId8">
            <a:extLst>
              <a:ext uri="{28A0092B-C50C-407E-A947-70E740481C1C}">
                <a14:useLocalDpi xmlns:a14="http://schemas.microsoft.com/office/drawing/2010/main" val="0"/>
              </a:ext>
            </a:extLst>
          </a:blip>
          <a:srcRect l="8421" t="6129" r="8774" b="1447"/>
          <a:stretch/>
        </p:blipFill>
        <p:spPr>
          <a:xfrm>
            <a:off x="13716001" y="7261560"/>
            <a:ext cx="4905828" cy="5123544"/>
          </a:xfrm>
          <a:prstGeom prst="rect">
            <a:avLst/>
          </a:prstGeom>
        </p:spPr>
      </p:pic>
      <p:pic>
        <p:nvPicPr>
          <p:cNvPr id="19" name="Pilt 18"/>
          <p:cNvPicPr>
            <a:picLocks noChangeAspect="1"/>
          </p:cNvPicPr>
          <p:nvPr/>
        </p:nvPicPr>
        <p:blipFill rotWithShape="1">
          <a:blip r:embed="rId9">
            <a:extLst>
              <a:ext uri="{28A0092B-C50C-407E-A947-70E740481C1C}">
                <a14:useLocalDpi xmlns:a14="http://schemas.microsoft.com/office/drawing/2010/main" val="0"/>
              </a:ext>
            </a:extLst>
          </a:blip>
          <a:srcRect t="1872" r="9405"/>
          <a:stretch/>
        </p:blipFill>
        <p:spPr>
          <a:xfrm>
            <a:off x="449463" y="23982304"/>
            <a:ext cx="5980530" cy="5829054"/>
          </a:xfrm>
          <a:prstGeom prst="rect">
            <a:avLst/>
          </a:prstGeom>
        </p:spPr>
      </p:pic>
      <p:sp>
        <p:nvSpPr>
          <p:cNvPr id="37" name="Teksti kohatäide 3"/>
          <p:cNvSpPr txBox="1">
            <a:spLocks/>
          </p:cNvSpPr>
          <p:nvPr/>
        </p:nvSpPr>
        <p:spPr>
          <a:xfrm>
            <a:off x="431634" y="20575317"/>
            <a:ext cx="10096349" cy="566030"/>
          </a:xfrm>
          <a:prstGeom prst="rect">
            <a:avLst/>
          </a:prstGeom>
          <a:noFill/>
        </p:spPr>
        <p:txBody>
          <a:bodyPr wrap="square" lIns="63307" tIns="63307" rIns="63307" bIns="63307" anchor="ctr" anchorCtr="0">
            <a:spAutoFit/>
          </a:bodyPr>
          <a:lstStyle>
            <a:lvl1pPr marL="0" indent="0" algn="ctr" defTabSz="3038715" rtl="0" eaLnBrk="1" latinLnBrk="0" hangingPunct="1">
              <a:spcBef>
                <a:spcPct val="20000"/>
              </a:spcBef>
              <a:buFont typeface="Arial" pitchFamily="34" charset="0"/>
              <a:buNone/>
              <a:defRPr sz="2800" b="1" u="sng" kern="1200" baseline="0">
                <a:solidFill>
                  <a:schemeClr val="accent5">
                    <a:lumMod val="50000"/>
                  </a:schemeClr>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r>
              <a:rPr lang="et-EE" dirty="0" smtClean="0"/>
              <a:t>MACHINE LEARNING</a:t>
            </a:r>
            <a:endParaRPr lang="et-EE" dirty="0"/>
          </a:p>
        </p:txBody>
      </p:sp>
      <p:sp>
        <p:nvSpPr>
          <p:cNvPr id="38" name="TextBox 37"/>
          <p:cNvSpPr txBox="1"/>
          <p:nvPr/>
        </p:nvSpPr>
        <p:spPr>
          <a:xfrm>
            <a:off x="431635" y="21126749"/>
            <a:ext cx="10096349" cy="1631216"/>
          </a:xfrm>
          <a:prstGeom prst="rect">
            <a:avLst/>
          </a:prstGeom>
          <a:noFill/>
        </p:spPr>
        <p:txBody>
          <a:bodyPr wrap="square" rtlCol="0">
            <a:spAutoFit/>
          </a:bodyPr>
          <a:lstStyle/>
          <a:p>
            <a:pPr algn="just">
              <a:spcBef>
                <a:spcPct val="20000"/>
              </a:spcBef>
            </a:pP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We</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tried</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two</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different</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approaches</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Firstly</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we</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tried</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usual</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RandomForestClassifier</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on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features</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category</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main_category</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currency</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country</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and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usd_goal_real</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That</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approach</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gave</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an</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accuracy</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of 66.5 %.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Next</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we</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tried</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making</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features</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of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the</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most</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frequent</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words</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in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project</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titles</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and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train</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RandomForestClassifier</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with</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these</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features</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This</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approach</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gave</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an</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accuracy</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of 68.7 %.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Lastly</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we</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tried</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LightLGB</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classifier</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which</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gave</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an</a:t>
            </a:r>
            <a:r>
              <a:rPr lang="et-EE"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t-EE" sz="2000" dirty="0" err="1" smtClean="0">
                <a:solidFill>
                  <a:schemeClr val="accent5">
                    <a:lumMod val="50000"/>
                  </a:schemeClr>
                </a:solidFill>
                <a:latin typeface="Times New Roman" panose="02020603050405020304" pitchFamily="18" charset="0"/>
                <a:cs typeface="Times New Roman" panose="02020603050405020304" pitchFamily="18" charset="0"/>
              </a:rPr>
              <a:t>accuracy</a:t>
            </a:r>
            <a:r>
              <a:rPr lang="et-EE" sz="2000" smtClean="0">
                <a:solidFill>
                  <a:schemeClr val="accent5">
                    <a:lumMod val="50000"/>
                  </a:schemeClr>
                </a:solidFill>
                <a:latin typeface="Times New Roman" panose="02020603050405020304" pitchFamily="18" charset="0"/>
                <a:cs typeface="Times New Roman" panose="02020603050405020304" pitchFamily="18" charset="0"/>
              </a:rPr>
              <a:t> of 70 %.</a:t>
            </a:r>
            <a:endParaRPr lang="et-EE" sz="2000"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20" name="Pilt 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438099" y="28947377"/>
            <a:ext cx="1277902" cy="1277902"/>
          </a:xfrm>
          <a:prstGeom prst="rect">
            <a:avLst/>
          </a:prstGeom>
        </p:spPr>
      </p:pic>
    </p:spTree>
    <p:extLst>
      <p:ext uri="{BB962C8B-B14F-4D97-AF65-F5344CB8AC3E}">
        <p14:creationId xmlns:p14="http://schemas.microsoft.com/office/powerpoint/2010/main" val="3742088974"/>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100CMx140CM">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375</TotalTime>
  <Words>486</Words>
  <Application>Microsoft Office PowerPoint</Application>
  <PresentationFormat>Kohandatud</PresentationFormat>
  <Paragraphs>25</Paragraphs>
  <Slides>1</Slides>
  <Notes>1</Notes>
  <HiddenSlides>0</HiddenSlides>
  <MMClips>0</MMClips>
  <ScaleCrop>false</ScaleCrop>
  <HeadingPairs>
    <vt:vector size="6" baseType="variant">
      <vt:variant>
        <vt:lpstr>Kasutatud fondid</vt:lpstr>
      </vt:variant>
      <vt:variant>
        <vt:i4>5</vt:i4>
      </vt:variant>
      <vt:variant>
        <vt:lpstr>Kujundus</vt:lpstr>
      </vt:variant>
      <vt:variant>
        <vt:i4>3</vt:i4>
      </vt:variant>
      <vt:variant>
        <vt:lpstr>Slaidipealkirjad</vt:lpstr>
      </vt:variant>
      <vt:variant>
        <vt:i4>1</vt:i4>
      </vt:variant>
    </vt:vector>
  </HeadingPairs>
  <TitlesOfParts>
    <vt:vector size="9" baseType="lpstr">
      <vt:lpstr>Arial</vt:lpstr>
      <vt:lpstr>Arial Black</vt:lpstr>
      <vt:lpstr>Calibri</vt:lpstr>
      <vt:lpstr>Times New Roman</vt:lpstr>
      <vt:lpstr>Trebuchet MS</vt:lpstr>
      <vt:lpstr>PosterPresentations.com-100CMx140CM</vt:lpstr>
      <vt:lpstr>Without Quick Guides</vt:lpstr>
      <vt:lpstr>Classic - Wide Center</vt:lpstr>
      <vt:lpstr>PowerPointi esitlus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Jakob Univer</cp:lastModifiedBy>
  <cp:revision>41</cp:revision>
  <dcterms:created xsi:type="dcterms:W3CDTF">2012-02-10T00:21:22Z</dcterms:created>
  <dcterms:modified xsi:type="dcterms:W3CDTF">2020-12-12T23:59:24Z</dcterms:modified>
</cp:coreProperties>
</file>