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762" autoAdjust="0"/>
  </p:normalViewPr>
  <p:slideViewPr>
    <p:cSldViewPr snapToGrid="0" snapToObjects="1" showGuides="1">
      <p:cViewPr>
        <p:scale>
          <a:sx n="66" d="100"/>
          <a:sy n="66" d="100"/>
        </p:scale>
        <p:origin x="654" y="-7260"/>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9462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www.kaggle.com/kemical/kickstarter-projects" TargetMode="External"/><Relationship Id="rId7" Type="http://schemas.openxmlformats.org/officeDocument/2006/relationships/hyperlink" Target="mailto:karl.hednrik.bachmann@ut.ee" TargetMode="Externa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emil.koemets@ut.ee" TargetMode="External"/><Relationship Id="rId11" Type="http://schemas.openxmlformats.org/officeDocument/2006/relationships/image" Target="../media/image10.png"/><Relationship Id="rId5" Type="http://schemas.openxmlformats.org/officeDocument/2006/relationships/hyperlink" Target="mailto:jakob.univer@ut.ee" TargetMode="External"/><Relationship Id="rId10" Type="http://schemas.openxmlformats.org/officeDocument/2006/relationships/image" Target="../media/image9.png"/><Relationship Id="rId4" Type="http://schemas.openxmlformats.org/officeDocument/2006/relationships/hyperlink" Target="https://github.com/ekoemets/ids-project"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 kohatäide 1"/>
          <p:cNvSpPr>
            <a:spLocks noGrp="1"/>
          </p:cNvSpPr>
          <p:nvPr>
            <p:ph type="body" sz="quarter" idx="10"/>
          </p:nvPr>
        </p:nvSpPr>
        <p:spPr>
          <a:xfrm>
            <a:off x="440616" y="4369714"/>
            <a:ext cx="10093750" cy="3520501"/>
          </a:xfrm>
        </p:spPr>
        <p:txBody>
          <a:bodyPr/>
          <a:lstStyle/>
          <a:p>
            <a:pPr algn="just"/>
            <a:r>
              <a:rPr lang="en-US" dirty="0"/>
              <a:t>Our goal </a:t>
            </a:r>
            <a:r>
              <a:rPr lang="et-EE" dirty="0" err="1"/>
              <a:t>wa</a:t>
            </a:r>
            <a:r>
              <a:rPr lang="en-US" dirty="0"/>
              <a:t>s to find the key elements about making the perfect </a:t>
            </a:r>
            <a:r>
              <a:rPr lang="et-EE" dirty="0" err="1"/>
              <a:t>K</a:t>
            </a:r>
            <a:r>
              <a:rPr lang="en-US" dirty="0" err="1" smtClean="0"/>
              <a:t>ickstarter</a:t>
            </a:r>
            <a:r>
              <a:rPr lang="en-US" dirty="0" smtClean="0"/>
              <a:t> </a:t>
            </a:r>
            <a:r>
              <a:rPr lang="en-US" dirty="0"/>
              <a:t>project. Of</a:t>
            </a:r>
            <a:r>
              <a:rPr lang="et-EE" dirty="0"/>
              <a:t> </a:t>
            </a:r>
            <a:r>
              <a:rPr lang="en-US" dirty="0"/>
              <a:t>course</a:t>
            </a:r>
            <a:r>
              <a:rPr lang="et-EE" dirty="0"/>
              <a:t> </a:t>
            </a:r>
            <a:r>
              <a:rPr lang="en-US" dirty="0"/>
              <a:t>the most important thing is having a good project idea, but what if your </a:t>
            </a:r>
            <a:r>
              <a:rPr lang="et-EE" dirty="0" err="1"/>
              <a:t>K</a:t>
            </a:r>
            <a:r>
              <a:rPr lang="en-US" dirty="0" err="1" smtClean="0"/>
              <a:t>ickstarter</a:t>
            </a:r>
            <a:r>
              <a:rPr lang="en-US" dirty="0" smtClean="0"/>
              <a:t> </a:t>
            </a:r>
            <a:r>
              <a:rPr lang="et-EE" dirty="0"/>
              <a:t>p</a:t>
            </a:r>
            <a:r>
              <a:rPr lang="en-US" dirty="0" err="1" smtClean="0"/>
              <a:t>roject</a:t>
            </a:r>
            <a:r>
              <a:rPr lang="et-EE" dirty="0" smtClean="0"/>
              <a:t> </a:t>
            </a:r>
            <a:r>
              <a:rPr lang="en-US" dirty="0"/>
              <a:t>gets cancelled just because you had a wrong amount of words in</a:t>
            </a:r>
            <a:r>
              <a:rPr lang="et-EE" dirty="0"/>
              <a:t> </a:t>
            </a:r>
            <a:r>
              <a:rPr lang="en-US" dirty="0"/>
              <a:t>your project title, or you</a:t>
            </a:r>
            <a:r>
              <a:rPr lang="et-EE" dirty="0"/>
              <a:t> </a:t>
            </a:r>
            <a:r>
              <a:rPr lang="en-US" dirty="0"/>
              <a:t>used a wrong currency for your financial goal? </a:t>
            </a:r>
            <a:endParaRPr lang="et-EE" dirty="0"/>
          </a:p>
          <a:p>
            <a:pPr algn="just"/>
            <a:r>
              <a:rPr lang="en-US" dirty="0"/>
              <a:t>We want to</a:t>
            </a:r>
            <a:r>
              <a:rPr lang="et-EE" dirty="0"/>
              <a:t> </a:t>
            </a:r>
            <a:r>
              <a:rPr lang="en-US" dirty="0"/>
              <a:t>be able to predict, whether the</a:t>
            </a:r>
            <a:r>
              <a:rPr lang="et-EE" dirty="0"/>
              <a:t> </a:t>
            </a:r>
            <a:r>
              <a:rPr lang="en-US" dirty="0"/>
              <a:t>project succeeds or not, based on the title of the</a:t>
            </a:r>
            <a:r>
              <a:rPr lang="et-EE" dirty="0"/>
              <a:t> </a:t>
            </a:r>
            <a:r>
              <a:rPr lang="en-US" dirty="0"/>
              <a:t>project, the category it’s in, currency, goal</a:t>
            </a:r>
            <a:r>
              <a:rPr lang="et-EE" dirty="0"/>
              <a:t> </a:t>
            </a:r>
            <a:r>
              <a:rPr lang="en-US" dirty="0"/>
              <a:t>(how much money the project wants),</a:t>
            </a:r>
            <a:r>
              <a:rPr lang="et-EE" dirty="0"/>
              <a:t> </a:t>
            </a:r>
            <a:r>
              <a:rPr lang="en-US" dirty="0"/>
              <a:t>how many backers the project already has (people</a:t>
            </a:r>
            <a:r>
              <a:rPr lang="et-EE" dirty="0"/>
              <a:t> </a:t>
            </a:r>
            <a:r>
              <a:rPr lang="en-US" dirty="0"/>
              <a:t>who have pledged), the origin</a:t>
            </a:r>
            <a:r>
              <a:rPr lang="et-EE" dirty="0"/>
              <a:t> </a:t>
            </a:r>
            <a:r>
              <a:rPr lang="en-US" dirty="0"/>
              <a:t>country of the project and how much money has already been</a:t>
            </a:r>
            <a:r>
              <a:rPr lang="et-EE" dirty="0"/>
              <a:t> </a:t>
            </a:r>
            <a:r>
              <a:rPr lang="en-US" dirty="0"/>
              <a:t>pledged. And based on that we can also find out the keys of the perfect Project</a:t>
            </a:r>
            <a:r>
              <a:rPr lang="et-EE" dirty="0" smtClean="0"/>
              <a:t>.</a:t>
            </a:r>
          </a:p>
          <a:p>
            <a:pPr algn="just"/>
            <a:endParaRPr lang="en-US" dirty="0"/>
          </a:p>
        </p:txBody>
      </p:sp>
      <p:sp>
        <p:nvSpPr>
          <p:cNvPr id="3" name="Teksti kohatäide 2"/>
          <p:cNvSpPr>
            <a:spLocks noGrp="1"/>
          </p:cNvSpPr>
          <p:nvPr>
            <p:ph type="body" sz="quarter" idx="11"/>
          </p:nvPr>
        </p:nvSpPr>
        <p:spPr>
          <a:xfrm>
            <a:off x="435417" y="3626378"/>
            <a:ext cx="10082304" cy="558738"/>
          </a:xfrm>
        </p:spPr>
        <p:txBody>
          <a:bodyPr/>
          <a:lstStyle/>
          <a:p>
            <a:r>
              <a:rPr lang="et-EE" dirty="0" smtClean="0"/>
              <a:t>INTRODUCTION</a:t>
            </a:r>
          </a:p>
        </p:txBody>
      </p:sp>
      <p:sp>
        <p:nvSpPr>
          <p:cNvPr id="4" name="Teksti kohatäide 3"/>
          <p:cNvSpPr>
            <a:spLocks noGrp="1"/>
          </p:cNvSpPr>
          <p:nvPr>
            <p:ph type="body" sz="quarter" idx="20"/>
          </p:nvPr>
        </p:nvSpPr>
        <p:spPr>
          <a:xfrm>
            <a:off x="464120" y="13827897"/>
            <a:ext cx="10093752" cy="558738"/>
          </a:xfrm>
        </p:spPr>
        <p:txBody>
          <a:bodyPr/>
          <a:lstStyle/>
          <a:p>
            <a:r>
              <a:rPr lang="et-EE" dirty="0" smtClean="0"/>
              <a:t>DATA</a:t>
            </a:r>
          </a:p>
        </p:txBody>
      </p:sp>
      <p:sp>
        <p:nvSpPr>
          <p:cNvPr id="5" name="Teksti kohatäide 4"/>
          <p:cNvSpPr>
            <a:spLocks noGrp="1"/>
          </p:cNvSpPr>
          <p:nvPr>
            <p:ph type="body" sz="quarter" idx="25"/>
          </p:nvPr>
        </p:nvSpPr>
        <p:spPr>
          <a:xfrm>
            <a:off x="11519970" y="25336298"/>
            <a:ext cx="9326249" cy="566030"/>
          </a:xfrm>
        </p:spPr>
        <p:txBody>
          <a:bodyPr/>
          <a:lstStyle/>
          <a:p>
            <a:r>
              <a:rPr lang="et-EE" dirty="0" smtClean="0"/>
              <a:t>CONCLUSIONS</a:t>
            </a:r>
            <a:endParaRPr lang="et-EE" dirty="0"/>
          </a:p>
        </p:txBody>
      </p:sp>
      <p:sp>
        <p:nvSpPr>
          <p:cNvPr id="6" name="Teksti kohatäide 5"/>
          <p:cNvSpPr>
            <a:spLocks noGrp="1"/>
          </p:cNvSpPr>
          <p:nvPr>
            <p:ph type="body" sz="quarter" idx="26"/>
          </p:nvPr>
        </p:nvSpPr>
        <p:spPr>
          <a:xfrm>
            <a:off x="438015" y="11903229"/>
            <a:ext cx="10093752" cy="1242955"/>
          </a:xfrm>
        </p:spPr>
        <p:txBody>
          <a:bodyPr/>
          <a:lstStyle/>
          <a:p>
            <a:r>
              <a:rPr lang="en-US" dirty="0"/>
              <a:t>We </a:t>
            </a:r>
            <a:r>
              <a:rPr lang="et-EE" dirty="0" err="1"/>
              <a:t>used</a:t>
            </a:r>
            <a:r>
              <a:rPr lang="en-US" dirty="0"/>
              <a:t> </a:t>
            </a:r>
            <a:r>
              <a:rPr lang="en-US" dirty="0" err="1"/>
              <a:t>Jupyter</a:t>
            </a:r>
            <a:r>
              <a:rPr lang="en-US" dirty="0"/>
              <a:t> Notebook for exploring data, feature engineering and</a:t>
            </a:r>
            <a:r>
              <a:rPr lang="et-EE" dirty="0"/>
              <a:t> </a:t>
            </a:r>
            <a:r>
              <a:rPr lang="en-US" dirty="0"/>
              <a:t>modeling. We</a:t>
            </a:r>
            <a:r>
              <a:rPr lang="et-EE" dirty="0"/>
              <a:t> </a:t>
            </a:r>
            <a:r>
              <a:rPr lang="en-US" dirty="0"/>
              <a:t>also use</a:t>
            </a:r>
            <a:r>
              <a:rPr lang="et-EE" dirty="0"/>
              <a:t>d</a:t>
            </a:r>
            <a:r>
              <a:rPr lang="en-US" dirty="0"/>
              <a:t> Tableau for some of the data </a:t>
            </a:r>
            <a:r>
              <a:rPr lang="en-US" dirty="0" err="1"/>
              <a:t>visualisation</a:t>
            </a:r>
            <a:r>
              <a:rPr lang="en-US" dirty="0"/>
              <a:t>. We use</a:t>
            </a:r>
            <a:r>
              <a:rPr lang="et-EE" dirty="0"/>
              <a:t>d</a:t>
            </a:r>
            <a:r>
              <a:rPr lang="en-US" dirty="0"/>
              <a:t> the</a:t>
            </a:r>
            <a:r>
              <a:rPr lang="et-EE" dirty="0"/>
              <a:t> </a:t>
            </a:r>
            <a:r>
              <a:rPr lang="en-US" dirty="0"/>
              <a:t>CRISP-DM process as much as we </a:t>
            </a:r>
            <a:r>
              <a:rPr lang="en-US" dirty="0" smtClean="0"/>
              <a:t>can</a:t>
            </a:r>
            <a:r>
              <a:rPr lang="et-EE" dirty="0" smtClean="0"/>
              <a:t> </a:t>
            </a:r>
            <a:r>
              <a:rPr lang="en-US" dirty="0" smtClean="0"/>
              <a:t>to </a:t>
            </a:r>
            <a:r>
              <a:rPr lang="en-US" dirty="0"/>
              <a:t>make our workflow as efficient as possible</a:t>
            </a:r>
            <a:r>
              <a:rPr lang="en-US" dirty="0" smtClean="0"/>
              <a:t>.</a:t>
            </a:r>
            <a:endParaRPr lang="et-EE" dirty="0" smtClean="0"/>
          </a:p>
        </p:txBody>
      </p:sp>
      <p:sp>
        <p:nvSpPr>
          <p:cNvPr id="7" name="Teksti kohatäide 6"/>
          <p:cNvSpPr>
            <a:spLocks noGrp="1"/>
          </p:cNvSpPr>
          <p:nvPr>
            <p:ph type="body" sz="quarter" idx="27"/>
          </p:nvPr>
        </p:nvSpPr>
        <p:spPr>
          <a:xfrm>
            <a:off x="452060" y="28211797"/>
            <a:ext cx="10090978" cy="566030"/>
          </a:xfrm>
        </p:spPr>
        <p:txBody>
          <a:bodyPr/>
          <a:lstStyle/>
          <a:p>
            <a:pPr algn="l"/>
            <a:r>
              <a:rPr lang="et-EE" dirty="0" smtClean="0"/>
              <a:t>REFERENCES</a:t>
            </a:r>
            <a:endParaRPr lang="et-EE" dirty="0"/>
          </a:p>
        </p:txBody>
      </p:sp>
      <p:sp>
        <p:nvSpPr>
          <p:cNvPr id="8" name="Teksti kohatäide 7"/>
          <p:cNvSpPr>
            <a:spLocks noGrp="1"/>
          </p:cNvSpPr>
          <p:nvPr>
            <p:ph type="body" sz="quarter" idx="28"/>
          </p:nvPr>
        </p:nvSpPr>
        <p:spPr>
          <a:xfrm>
            <a:off x="460427" y="28777827"/>
            <a:ext cx="10094847" cy="996734"/>
          </a:xfrm>
        </p:spPr>
        <p:txBody>
          <a:bodyPr/>
          <a:lstStyle/>
          <a:p>
            <a:pPr algn="just"/>
            <a:r>
              <a:rPr lang="et-EE" dirty="0" smtClean="0">
                <a:hlinkClick r:id="rId3"/>
              </a:rPr>
              <a:t>https</a:t>
            </a:r>
            <a:r>
              <a:rPr lang="et-EE" dirty="0">
                <a:hlinkClick r:id="rId3"/>
              </a:rPr>
              <a:t>://www.kaggle.com/kemical/kickstarter-projects</a:t>
            </a:r>
            <a:r>
              <a:rPr lang="et-EE" dirty="0"/>
              <a:t> </a:t>
            </a:r>
            <a:endParaRPr lang="et-EE" dirty="0" smtClean="0"/>
          </a:p>
          <a:p>
            <a:pPr algn="just"/>
            <a:r>
              <a:rPr lang="et-EE" dirty="0" err="1"/>
              <a:t>Source</a:t>
            </a:r>
            <a:r>
              <a:rPr lang="et-EE" dirty="0"/>
              <a:t> </a:t>
            </a:r>
            <a:r>
              <a:rPr lang="et-EE" dirty="0" err="1"/>
              <a:t>code</a:t>
            </a:r>
            <a:r>
              <a:rPr lang="et-EE" dirty="0" smtClean="0"/>
              <a:t>: </a:t>
            </a:r>
            <a:r>
              <a:rPr lang="et-EE" dirty="0">
                <a:hlinkClick r:id="rId4"/>
              </a:rPr>
              <a:t>https://</a:t>
            </a:r>
            <a:r>
              <a:rPr lang="et-EE" dirty="0" smtClean="0">
                <a:hlinkClick r:id="rId4"/>
              </a:rPr>
              <a:t>github.com/ekoemets/ids-project</a:t>
            </a:r>
            <a:r>
              <a:rPr lang="et-EE" dirty="0" smtClean="0"/>
              <a:t> </a:t>
            </a:r>
            <a:endParaRPr lang="et-EE" dirty="0"/>
          </a:p>
        </p:txBody>
      </p:sp>
      <p:sp>
        <p:nvSpPr>
          <p:cNvPr id="9" name="Teksti kohatäide 8"/>
          <p:cNvSpPr>
            <a:spLocks noGrp="1"/>
          </p:cNvSpPr>
          <p:nvPr>
            <p:ph type="body" sz="quarter" idx="29"/>
          </p:nvPr>
        </p:nvSpPr>
        <p:spPr>
          <a:xfrm>
            <a:off x="17417143" y="28047871"/>
            <a:ext cx="3515378" cy="566030"/>
          </a:xfrm>
        </p:spPr>
        <p:txBody>
          <a:bodyPr/>
          <a:lstStyle/>
          <a:p>
            <a:pPr algn="r"/>
            <a:r>
              <a:rPr lang="et-EE" dirty="0" smtClean="0"/>
              <a:t>CONTACT</a:t>
            </a:r>
            <a:endParaRPr lang="et-EE" dirty="0"/>
          </a:p>
        </p:txBody>
      </p:sp>
      <p:sp>
        <p:nvSpPr>
          <p:cNvPr id="10" name="Teksti kohatäide 9"/>
          <p:cNvSpPr>
            <a:spLocks noGrp="1"/>
          </p:cNvSpPr>
          <p:nvPr>
            <p:ph type="body" sz="quarter" idx="30"/>
          </p:nvPr>
        </p:nvSpPr>
        <p:spPr>
          <a:xfrm>
            <a:off x="17417143" y="28593162"/>
            <a:ext cx="3520430" cy="1366065"/>
          </a:xfrm>
        </p:spPr>
        <p:txBody>
          <a:bodyPr/>
          <a:lstStyle/>
          <a:p>
            <a:pPr algn="r"/>
            <a:r>
              <a:rPr lang="et-EE" dirty="0" smtClean="0">
                <a:hlinkClick r:id="rId5"/>
              </a:rPr>
              <a:t>jakob.univer@ut.ee</a:t>
            </a:r>
            <a:endParaRPr lang="et-EE" dirty="0"/>
          </a:p>
          <a:p>
            <a:pPr algn="r"/>
            <a:r>
              <a:rPr lang="et-EE" dirty="0">
                <a:hlinkClick r:id="rId6"/>
              </a:rPr>
              <a:t>emil.koemets@ut.ee</a:t>
            </a:r>
            <a:endParaRPr lang="et-EE" dirty="0"/>
          </a:p>
          <a:p>
            <a:pPr algn="r"/>
            <a:r>
              <a:rPr lang="et-EE" dirty="0" smtClean="0">
                <a:hlinkClick r:id="rId7"/>
              </a:rPr>
              <a:t>karl.hendrik.bachmann@ut.ee</a:t>
            </a:r>
            <a:endParaRPr lang="et-EE" dirty="0"/>
          </a:p>
        </p:txBody>
      </p:sp>
      <p:sp>
        <p:nvSpPr>
          <p:cNvPr id="11" name="Teksti kohatäide 10"/>
          <p:cNvSpPr>
            <a:spLocks noGrp="1"/>
          </p:cNvSpPr>
          <p:nvPr>
            <p:ph type="body" sz="quarter" idx="96"/>
          </p:nvPr>
        </p:nvSpPr>
        <p:spPr>
          <a:xfrm>
            <a:off x="435417" y="14577719"/>
            <a:ext cx="10082304" cy="2166285"/>
          </a:xfrm>
        </p:spPr>
        <p:txBody>
          <a:bodyPr/>
          <a:lstStyle/>
          <a:p>
            <a:pPr algn="just"/>
            <a:r>
              <a:rPr lang="et-EE" dirty="0" err="1"/>
              <a:t>We</a:t>
            </a:r>
            <a:r>
              <a:rPr lang="et-EE" dirty="0"/>
              <a:t> </a:t>
            </a:r>
            <a:r>
              <a:rPr lang="et-EE" dirty="0" err="1"/>
              <a:t>got</a:t>
            </a:r>
            <a:r>
              <a:rPr lang="et-EE" dirty="0"/>
              <a:t> </a:t>
            </a:r>
            <a:r>
              <a:rPr lang="et-EE" dirty="0" err="1"/>
              <a:t>the</a:t>
            </a:r>
            <a:r>
              <a:rPr lang="et-EE" dirty="0"/>
              <a:t> </a:t>
            </a:r>
            <a:r>
              <a:rPr lang="et-EE" dirty="0" err="1"/>
              <a:t>dataset</a:t>
            </a:r>
            <a:r>
              <a:rPr lang="et-EE" dirty="0"/>
              <a:t> </a:t>
            </a:r>
            <a:r>
              <a:rPr lang="et-EE" dirty="0" err="1"/>
              <a:t>from</a:t>
            </a:r>
            <a:r>
              <a:rPr lang="et-EE" dirty="0"/>
              <a:t> a </a:t>
            </a:r>
            <a:r>
              <a:rPr lang="et-EE" dirty="0" err="1"/>
              <a:t>Kaggle</a:t>
            </a:r>
            <a:r>
              <a:rPr lang="et-EE" dirty="0"/>
              <a:t> </a:t>
            </a:r>
            <a:r>
              <a:rPr lang="et-EE" dirty="0" err="1"/>
              <a:t>competition</a:t>
            </a:r>
            <a:r>
              <a:rPr lang="et-EE" dirty="0"/>
              <a:t>. </a:t>
            </a:r>
            <a:r>
              <a:rPr lang="et-EE" dirty="0" err="1"/>
              <a:t>It</a:t>
            </a:r>
            <a:r>
              <a:rPr lang="et-EE" dirty="0"/>
              <a:t> </a:t>
            </a:r>
            <a:r>
              <a:rPr lang="et-EE" dirty="0" err="1"/>
              <a:t>had</a:t>
            </a:r>
            <a:r>
              <a:rPr lang="et-EE" dirty="0"/>
              <a:t> </a:t>
            </a:r>
            <a:r>
              <a:rPr lang="et-EE" dirty="0" err="1"/>
              <a:t>information</a:t>
            </a:r>
            <a:r>
              <a:rPr lang="et-EE" dirty="0"/>
              <a:t> </a:t>
            </a:r>
            <a:r>
              <a:rPr lang="et-EE" dirty="0" err="1"/>
              <a:t>about</a:t>
            </a:r>
            <a:r>
              <a:rPr lang="et-EE" dirty="0"/>
              <a:t> </a:t>
            </a:r>
            <a:r>
              <a:rPr lang="et-EE" dirty="0" err="1"/>
              <a:t>over</a:t>
            </a:r>
            <a:r>
              <a:rPr lang="et-EE" dirty="0"/>
              <a:t> 370000 </a:t>
            </a:r>
            <a:r>
              <a:rPr lang="et-EE" dirty="0" err="1"/>
              <a:t>projects</a:t>
            </a:r>
            <a:r>
              <a:rPr lang="et-EE" dirty="0"/>
              <a:t> </a:t>
            </a:r>
            <a:r>
              <a:rPr lang="et-EE" dirty="0" err="1"/>
              <a:t>from</a:t>
            </a:r>
            <a:r>
              <a:rPr lang="et-EE" dirty="0"/>
              <a:t> </a:t>
            </a:r>
            <a:r>
              <a:rPr lang="et-EE" dirty="0" err="1"/>
              <a:t>Kickstarter</a:t>
            </a:r>
            <a:r>
              <a:rPr lang="et-EE" dirty="0"/>
              <a:t>. </a:t>
            </a:r>
            <a:r>
              <a:rPr lang="en-US" dirty="0"/>
              <a:t>Our dataset is fairly balanced outcome wise 40%</a:t>
            </a:r>
            <a:r>
              <a:rPr lang="et-EE" dirty="0"/>
              <a:t> </a:t>
            </a:r>
            <a:r>
              <a:rPr lang="en-US" dirty="0"/>
              <a:t>of projects reaching its goal and 60% not.</a:t>
            </a:r>
            <a:r>
              <a:rPr lang="et-EE" dirty="0"/>
              <a:t> </a:t>
            </a:r>
            <a:r>
              <a:rPr lang="en-US" dirty="0"/>
              <a:t>This dataset has 15 main categories, the</a:t>
            </a:r>
            <a:r>
              <a:rPr lang="et-EE" dirty="0"/>
              <a:t> </a:t>
            </a:r>
            <a:r>
              <a:rPr lang="en-US" dirty="0"/>
              <a:t>most popular one being Film &amp;</a:t>
            </a:r>
            <a:r>
              <a:rPr lang="et-EE" dirty="0"/>
              <a:t> </a:t>
            </a:r>
            <a:r>
              <a:rPr lang="en-US" dirty="0"/>
              <a:t>Video and making up about 17% of the data. Also it has 159 more specific categories, the</a:t>
            </a:r>
            <a:r>
              <a:rPr lang="et-EE" dirty="0"/>
              <a:t> </a:t>
            </a:r>
            <a:r>
              <a:rPr lang="en-US" dirty="0"/>
              <a:t>mode only making up 5% of the data. Most of the projects were launched in the US and</a:t>
            </a:r>
            <a:r>
              <a:rPr lang="et-EE" dirty="0"/>
              <a:t> </a:t>
            </a:r>
            <a:r>
              <a:rPr lang="en-US" dirty="0"/>
              <a:t>used USD for currency, both of these make up about 80% of the data</a:t>
            </a:r>
            <a:r>
              <a:rPr lang="en-US" dirty="0" smtClean="0"/>
              <a:t>.</a:t>
            </a:r>
            <a:endParaRPr lang="et-EE" dirty="0" smtClean="0"/>
          </a:p>
        </p:txBody>
      </p:sp>
      <p:sp>
        <p:nvSpPr>
          <p:cNvPr id="12" name="Teksti kohatäide 11"/>
          <p:cNvSpPr>
            <a:spLocks noGrp="1"/>
          </p:cNvSpPr>
          <p:nvPr>
            <p:ph type="body" sz="quarter" idx="150"/>
          </p:nvPr>
        </p:nvSpPr>
        <p:spPr/>
        <p:txBody>
          <a:bodyPr/>
          <a:lstStyle/>
          <a:p>
            <a:r>
              <a:rPr lang="et-EE" dirty="0" smtClean="0"/>
              <a:t> </a:t>
            </a:r>
            <a:endParaRPr lang="et-EE" dirty="0"/>
          </a:p>
        </p:txBody>
      </p:sp>
      <p:sp>
        <p:nvSpPr>
          <p:cNvPr id="13" name="Teksti kohatäide 12"/>
          <p:cNvSpPr>
            <a:spLocks noGrp="1"/>
          </p:cNvSpPr>
          <p:nvPr>
            <p:ph type="body" sz="quarter" idx="151"/>
          </p:nvPr>
        </p:nvSpPr>
        <p:spPr/>
        <p:txBody>
          <a:bodyPr>
            <a:normAutofit fontScale="77500" lnSpcReduction="20000"/>
          </a:bodyPr>
          <a:lstStyle/>
          <a:p>
            <a:r>
              <a:rPr lang="et-EE" dirty="0" smtClean="0"/>
              <a:t>Emil Koemets, Karl Hendrik Bachmann, Jakob Univer</a:t>
            </a:r>
            <a:endParaRPr lang="et-EE" dirty="0"/>
          </a:p>
        </p:txBody>
      </p:sp>
      <p:sp>
        <p:nvSpPr>
          <p:cNvPr id="14" name="Teksti kohatäide 13"/>
          <p:cNvSpPr>
            <a:spLocks noGrp="1"/>
          </p:cNvSpPr>
          <p:nvPr>
            <p:ph type="body" sz="quarter" idx="153"/>
          </p:nvPr>
        </p:nvSpPr>
        <p:spPr/>
        <p:txBody>
          <a:bodyPr>
            <a:normAutofit fontScale="85000" lnSpcReduction="20000"/>
          </a:bodyPr>
          <a:lstStyle/>
          <a:p>
            <a:r>
              <a:rPr lang="et-EE" dirty="0" err="1" smtClean="0"/>
              <a:t>Analysis</a:t>
            </a:r>
            <a:r>
              <a:rPr lang="et-EE" dirty="0" smtClean="0"/>
              <a:t> of </a:t>
            </a:r>
            <a:r>
              <a:rPr lang="et-EE" dirty="0" err="1" smtClean="0"/>
              <a:t>Kickstarter</a:t>
            </a:r>
            <a:r>
              <a:rPr lang="et-EE" dirty="0" smtClean="0"/>
              <a:t> </a:t>
            </a:r>
            <a:r>
              <a:rPr lang="et-EE" dirty="0" err="1" smtClean="0"/>
              <a:t>projects</a:t>
            </a:r>
            <a:r>
              <a:rPr lang="et-EE" dirty="0" smtClean="0"/>
              <a:t> </a:t>
            </a:r>
            <a:r>
              <a:rPr lang="et-EE" dirty="0" err="1" smtClean="0"/>
              <a:t>information</a:t>
            </a:r>
            <a:r>
              <a:rPr lang="et-EE" dirty="0" smtClean="0"/>
              <a:t> </a:t>
            </a:r>
            <a:r>
              <a:rPr lang="et-EE" dirty="0" err="1" smtClean="0"/>
              <a:t>to</a:t>
            </a:r>
            <a:r>
              <a:rPr lang="et-EE" dirty="0" smtClean="0"/>
              <a:t> </a:t>
            </a:r>
            <a:r>
              <a:rPr lang="et-EE" dirty="0" err="1" smtClean="0"/>
              <a:t>predict</a:t>
            </a:r>
            <a:r>
              <a:rPr lang="et-EE" dirty="0" smtClean="0"/>
              <a:t> </a:t>
            </a:r>
            <a:r>
              <a:rPr lang="et-EE" dirty="0" err="1" smtClean="0"/>
              <a:t>possible</a:t>
            </a:r>
            <a:r>
              <a:rPr lang="et-EE" dirty="0" smtClean="0"/>
              <a:t> </a:t>
            </a:r>
            <a:r>
              <a:rPr lang="et-EE" dirty="0" err="1" smtClean="0"/>
              <a:t>outcome</a:t>
            </a:r>
            <a:endParaRPr lang="et-EE" dirty="0"/>
          </a:p>
        </p:txBody>
      </p:sp>
      <p:sp>
        <p:nvSpPr>
          <p:cNvPr id="28" name="Teksti kohatäide 3"/>
          <p:cNvSpPr txBox="1">
            <a:spLocks/>
          </p:cNvSpPr>
          <p:nvPr/>
        </p:nvSpPr>
        <p:spPr>
          <a:xfrm>
            <a:off x="440616" y="11066546"/>
            <a:ext cx="10093751"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MATERIALS &amp; METHODS</a:t>
            </a:r>
          </a:p>
        </p:txBody>
      </p:sp>
      <p:sp>
        <p:nvSpPr>
          <p:cNvPr id="29" name="Teksti kohatäide 3"/>
          <p:cNvSpPr txBox="1">
            <a:spLocks/>
          </p:cNvSpPr>
          <p:nvPr/>
        </p:nvSpPr>
        <p:spPr>
          <a:xfrm>
            <a:off x="461523" y="17333696"/>
            <a:ext cx="10096349"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PREPROCESSING</a:t>
            </a:r>
          </a:p>
        </p:txBody>
      </p:sp>
      <p:sp>
        <p:nvSpPr>
          <p:cNvPr id="30" name="Teksti kohatäide 3"/>
          <p:cNvSpPr txBox="1">
            <a:spLocks/>
          </p:cNvSpPr>
          <p:nvPr/>
        </p:nvSpPr>
        <p:spPr>
          <a:xfrm>
            <a:off x="11517373" y="3626378"/>
            <a:ext cx="9158283"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RESULTS</a:t>
            </a:r>
            <a:endParaRPr lang="et-EE" dirty="0"/>
          </a:p>
        </p:txBody>
      </p:sp>
      <p:sp>
        <p:nvSpPr>
          <p:cNvPr id="15" name="TextBox 14"/>
          <p:cNvSpPr txBox="1"/>
          <p:nvPr/>
        </p:nvSpPr>
        <p:spPr>
          <a:xfrm>
            <a:off x="435417" y="18175384"/>
            <a:ext cx="10082304" cy="1692771"/>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The dataset only had 3 missing values which were titles. Also there was one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currency code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which was incorrect since it had more than two-letters and 210 rows were affected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by this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issue.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created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new</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from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existing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ones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make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dataset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better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machine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learning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and looked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interesting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patterns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in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p>
          <a:p>
            <a:pPr algn="just">
              <a:spcBef>
                <a:spcPct val="20000"/>
              </a:spcBef>
            </a:pPr>
            <a:endParaRPr lang="et-EE"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538133" y="10193038"/>
            <a:ext cx="9137524" cy="1323439"/>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One of the most important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feature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s</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in all our classifiers was the goal amount. We found out that the mean goal amount for a successful project was on average about 3.5 times smaller than the amount for a failed one. 95% of the successful projects had a goal that was under 35 000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USD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33" name="TextBox 32"/>
          <p:cNvSpPr txBox="1"/>
          <p:nvPr/>
        </p:nvSpPr>
        <p:spPr>
          <a:xfrm>
            <a:off x="11538133" y="26054752"/>
            <a:ext cx="9308086" cy="1631216"/>
          </a:xfrm>
          <a:prstGeom prst="rect">
            <a:avLst/>
          </a:prstGeom>
          <a:noFill/>
        </p:spPr>
        <p:txBody>
          <a:bodyPr wrap="square" rtlCol="0">
            <a:spAutoFit/>
          </a:bodyPr>
          <a:lstStyle/>
          <a:p>
            <a:pPr algn="just">
              <a:spcBef>
                <a:spcPct val="20000"/>
              </a:spcBef>
            </a:pP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did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not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reach</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our</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goal</a:t>
            </a:r>
            <a:r>
              <a:rPr lang="et-EE" sz="2000" dirty="0">
                <a:solidFill>
                  <a:schemeClr val="accent5">
                    <a:lumMod val="50000"/>
                  </a:schemeClr>
                </a:solidFill>
                <a:latin typeface="Times New Roman" panose="02020603050405020304" pitchFamily="18" charset="0"/>
                <a:cs typeface="Times New Roman" panose="02020603050405020304" pitchFamily="18" charset="0"/>
              </a:rPr>
              <a:t> of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being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able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to</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predict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accurately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GB" sz="2000" dirty="0">
                <a:solidFill>
                  <a:schemeClr val="accent5">
                    <a:lumMod val="50000"/>
                  </a:schemeClr>
                </a:solidFill>
                <a:latin typeface="Times New Roman" panose="02020603050405020304" pitchFamily="18" charset="0"/>
                <a:cs typeface="Times New Roman" panose="02020603050405020304" pitchFamily="18" charset="0"/>
              </a:rPr>
              <a:t>whether</a:t>
            </a:r>
            <a:r>
              <a:rPr lang="et-EE" sz="2000" dirty="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Kickstarter</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will</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succeed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or</a:t>
            </a:r>
            <a:r>
              <a:rPr lang="et-EE" sz="2000" dirty="0">
                <a:solidFill>
                  <a:schemeClr val="accent5">
                    <a:lumMod val="50000"/>
                  </a:schemeClr>
                </a:solidFill>
                <a:latin typeface="Times New Roman" panose="02020603050405020304" pitchFamily="18" charset="0"/>
                <a:cs typeface="Times New Roman" panose="02020603050405020304" pitchFamily="18" charset="0"/>
              </a:rPr>
              <a:t> fail,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but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managed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to</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find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out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some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key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elements</a:t>
            </a:r>
            <a:r>
              <a:rPr lang="et-EE" sz="2000" dirty="0">
                <a:solidFill>
                  <a:schemeClr val="accent5">
                    <a:lumMod val="50000"/>
                  </a:schemeClr>
                </a:solidFill>
                <a:latin typeface="Times New Roman" panose="02020603050405020304" pitchFamily="18" charset="0"/>
                <a:cs typeface="Times New Roman" panose="02020603050405020304" pitchFamily="18" charset="0"/>
              </a:rPr>
              <a:t> of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good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We got our predictions up to 70% accuracy with project category and title as the only semantic features</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also</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found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a:solidFill>
                  <a:schemeClr val="accent5">
                    <a:lumMod val="50000"/>
                  </a:schemeClr>
                </a:solidFill>
                <a:latin typeface="Times New Roman" panose="02020603050405020304" pitchFamily="18" charset="0"/>
                <a:cs typeface="Times New Roman" panose="02020603050405020304" pitchFamily="18" charset="0"/>
              </a:rPr>
              <a:t> on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dataset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this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big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most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classic</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classifiers</a:t>
            </a:r>
            <a:r>
              <a:rPr lang="et-EE" sz="2000" dirty="0">
                <a:solidFill>
                  <a:schemeClr val="accent5">
                    <a:lumMod val="50000"/>
                  </a:schemeClr>
                </a:solidFill>
                <a:latin typeface="Times New Roman" panose="02020603050405020304" pitchFamily="18" charset="0"/>
                <a:cs typeface="Times New Roman" panose="02020603050405020304" pitchFamily="18" charset="0"/>
              </a:rPr>
              <a:t> are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extremely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time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consuming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to</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run</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p>
        </p:txBody>
      </p:sp>
      <p:pic>
        <p:nvPicPr>
          <p:cNvPr id="17" name="Pilt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38133" y="4334098"/>
            <a:ext cx="9137523" cy="5892329"/>
          </a:xfrm>
          <a:prstGeom prst="rect">
            <a:avLst/>
          </a:prstGeom>
        </p:spPr>
      </p:pic>
      <p:pic>
        <p:nvPicPr>
          <p:cNvPr id="18" name="Pilt 17"/>
          <p:cNvPicPr>
            <a:picLocks noChangeAspect="1"/>
          </p:cNvPicPr>
          <p:nvPr/>
        </p:nvPicPr>
        <p:blipFill rotWithShape="1">
          <a:blip r:embed="rId9">
            <a:extLst>
              <a:ext uri="{28A0092B-C50C-407E-A947-70E740481C1C}">
                <a14:useLocalDpi xmlns:a14="http://schemas.microsoft.com/office/drawing/2010/main" val="0"/>
              </a:ext>
            </a:extLst>
          </a:blip>
          <a:srcRect l="8421" t="6129" r="8774" b="1447"/>
          <a:stretch/>
        </p:blipFill>
        <p:spPr>
          <a:xfrm>
            <a:off x="11538133" y="20152006"/>
            <a:ext cx="3496155" cy="3651311"/>
          </a:xfrm>
          <a:prstGeom prst="rect">
            <a:avLst/>
          </a:prstGeom>
        </p:spPr>
      </p:pic>
      <p:pic>
        <p:nvPicPr>
          <p:cNvPr id="19" name="Pilt 18"/>
          <p:cNvPicPr>
            <a:picLocks noChangeAspect="1"/>
          </p:cNvPicPr>
          <p:nvPr/>
        </p:nvPicPr>
        <p:blipFill rotWithShape="1">
          <a:blip r:embed="rId10">
            <a:extLst>
              <a:ext uri="{28A0092B-C50C-407E-A947-70E740481C1C}">
                <a14:useLocalDpi xmlns:a14="http://schemas.microsoft.com/office/drawing/2010/main" val="0"/>
              </a:ext>
            </a:extLst>
          </a:blip>
          <a:srcRect t="1872" r="9405"/>
          <a:stretch/>
        </p:blipFill>
        <p:spPr>
          <a:xfrm>
            <a:off x="5337221" y="21385460"/>
            <a:ext cx="5184418" cy="5053106"/>
          </a:xfrm>
          <a:prstGeom prst="rect">
            <a:avLst/>
          </a:prstGeom>
        </p:spPr>
      </p:pic>
      <p:sp>
        <p:nvSpPr>
          <p:cNvPr id="37" name="Teksti kohatäide 3"/>
          <p:cNvSpPr txBox="1">
            <a:spLocks/>
          </p:cNvSpPr>
          <p:nvPr/>
        </p:nvSpPr>
        <p:spPr>
          <a:xfrm>
            <a:off x="446689" y="20487835"/>
            <a:ext cx="10096349"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MACHINE LEARNING</a:t>
            </a:r>
          </a:p>
        </p:txBody>
      </p:sp>
      <p:pic>
        <p:nvPicPr>
          <p:cNvPr id="20" name="Pilt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50518" y="28859440"/>
            <a:ext cx="973101" cy="973101"/>
          </a:xfrm>
          <a:prstGeom prst="rect">
            <a:avLst/>
          </a:prstGeom>
        </p:spPr>
      </p:pic>
      <p:pic>
        <p:nvPicPr>
          <p:cNvPr id="21" name="Pilt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34287" y="20152006"/>
            <a:ext cx="5811932" cy="3667597"/>
          </a:xfrm>
          <a:prstGeom prst="rect">
            <a:avLst/>
          </a:prstGeom>
        </p:spPr>
      </p:pic>
      <p:pic>
        <p:nvPicPr>
          <p:cNvPr id="22" name="Pilt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19969" y="11519535"/>
            <a:ext cx="9155687" cy="7565026"/>
          </a:xfrm>
          <a:prstGeom prst="rect">
            <a:avLst/>
          </a:prstGeom>
        </p:spPr>
      </p:pic>
      <p:sp>
        <p:nvSpPr>
          <p:cNvPr id="31" name="TextBox 30"/>
          <p:cNvSpPr txBox="1"/>
          <p:nvPr/>
        </p:nvSpPr>
        <p:spPr>
          <a:xfrm>
            <a:off x="11519970" y="23825718"/>
            <a:ext cx="9308087" cy="1015663"/>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Month the project is launched also played an important role in the outcome. </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 p</a:t>
            </a:r>
            <a:r>
              <a:rPr lang="en-US" sz="2000" dirty="0" err="1" smtClean="0">
                <a:solidFill>
                  <a:schemeClr val="accent5">
                    <a:lumMod val="50000"/>
                  </a:schemeClr>
                </a:solidFill>
                <a:latin typeface="Times New Roman" panose="02020603050405020304" pitchFamily="18" charset="0"/>
                <a:cs typeface="Times New Roman" panose="02020603050405020304" pitchFamily="18" charset="0"/>
              </a:rPr>
              <a:t>roject</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that is launched in March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has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higher </a:t>
            </a:r>
            <a:r>
              <a:rPr lang="en-US" sz="2000" dirty="0">
                <a:solidFill>
                  <a:schemeClr val="accent5">
                    <a:lumMod val="50000"/>
                  </a:schemeClr>
                </a:solidFill>
                <a:latin typeface="Times New Roman" panose="02020603050405020304" pitchFamily="18" charset="0"/>
                <a:cs typeface="Times New Roman" panose="02020603050405020304" pitchFamily="18" charset="0"/>
              </a:rPr>
              <a:t>chance at succeeding. July was almost the only month that reduced the projects likelihood of being successful.</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11517373" y="19095761"/>
            <a:ext cx="9158283" cy="1015663"/>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Another feature that had a high importance was the characters used in the title. We found that projects that use 40-60 characters that make up about 6-10 words in their titles have a better chance of being successful</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435417" y="21385460"/>
            <a:ext cx="4897885" cy="3785652"/>
          </a:xfrm>
          <a:prstGeom prst="rect">
            <a:avLst/>
          </a:prstGeom>
          <a:noFill/>
        </p:spPr>
        <p:txBody>
          <a:bodyPr wrap="square" rtlCol="0">
            <a:spAutoFit/>
          </a:bodyPr>
          <a:lstStyle/>
          <a:p>
            <a:pPr algn="just">
              <a:spcBef>
                <a:spcPct val="20000"/>
              </a:spcBef>
            </a:pP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three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different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approaches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Firstly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usual</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r</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andom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orest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lassifier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a:solidFill>
                  <a:schemeClr val="accent5">
                    <a:lumMod val="50000"/>
                  </a:schemeClr>
                </a:solidFill>
                <a:latin typeface="Times New Roman" panose="02020603050405020304" pitchFamily="18" charset="0"/>
                <a:cs typeface="Times New Roman" panose="02020603050405020304" pitchFamily="18" charset="0"/>
              </a:rPr>
              <a:t>on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category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main_category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currency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country</a:t>
            </a:r>
            <a:r>
              <a:rPr lang="et-EE" sz="2000" dirty="0">
                <a:solidFill>
                  <a:schemeClr val="accent5">
                    <a:lumMod val="50000"/>
                  </a:schemeClr>
                </a:solidFill>
                <a:latin typeface="Times New Roman" panose="02020603050405020304" pitchFamily="18" charset="0"/>
                <a:cs typeface="Times New Roman" panose="02020603050405020304" pitchFamily="18" charset="0"/>
              </a:rPr>
              <a:t> and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usd_goal_real</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approach</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a:solidFill>
                  <a:schemeClr val="accent5">
                    <a:lumMod val="50000"/>
                  </a:schemeClr>
                </a:solidFill>
                <a:latin typeface="Times New Roman" panose="02020603050405020304" pitchFamily="18" charset="0"/>
                <a:cs typeface="Times New Roman" panose="02020603050405020304" pitchFamily="18" charset="0"/>
              </a:rPr>
              <a:t> of 66.5 %.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Next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making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a:solidFill>
                  <a:schemeClr val="accent5">
                    <a:lumMod val="50000"/>
                  </a:schemeClr>
                </a:solidFill>
                <a:latin typeface="Times New Roman" panose="02020603050405020304" pitchFamily="18" charset="0"/>
                <a:cs typeface="Times New Roman" panose="02020603050405020304" pitchFamily="18" charset="0"/>
              </a:rPr>
              <a:t> of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most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frequent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words</a:t>
            </a:r>
            <a:r>
              <a:rPr lang="et-EE" sz="2000" dirty="0">
                <a:solidFill>
                  <a:schemeClr val="accent5">
                    <a:lumMod val="50000"/>
                  </a:schemeClr>
                </a:solidFill>
                <a:latin typeface="Times New Roman" panose="02020603050405020304" pitchFamily="18" charset="0"/>
                <a:cs typeface="Times New Roman" panose="02020603050405020304" pitchFamily="18" charset="0"/>
              </a:rPr>
              <a:t> in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titles</a:t>
            </a:r>
            <a:r>
              <a:rPr lang="et-EE" sz="2000" dirty="0">
                <a:solidFill>
                  <a:schemeClr val="accent5">
                    <a:lumMod val="50000"/>
                  </a:schemeClr>
                </a:solidFill>
                <a:latin typeface="Times New Roman" panose="02020603050405020304" pitchFamily="18" charset="0"/>
                <a:cs typeface="Times New Roman" panose="02020603050405020304" pitchFamily="18" charset="0"/>
              </a:rPr>
              <a:t> and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train</a:t>
            </a:r>
            <a:r>
              <a:rPr lang="et-EE" sz="2000" dirty="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r</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andom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orest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lassifier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with</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these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This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approach</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a:solidFill>
                  <a:schemeClr val="accent5">
                    <a:lumMod val="50000"/>
                  </a:schemeClr>
                </a:solidFill>
                <a:latin typeface="Times New Roman" panose="02020603050405020304" pitchFamily="18" charset="0"/>
                <a:cs typeface="Times New Roman" panose="02020603050405020304" pitchFamily="18" charset="0"/>
              </a:rPr>
              <a:t> of 68.7 %.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Lastly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LightLGB</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classifier</a:t>
            </a:r>
            <a:r>
              <a:rPr lang="et-EE" sz="2000" dirty="0">
                <a:solidFill>
                  <a:schemeClr val="accent5">
                    <a:lumMod val="50000"/>
                  </a:schemeClr>
                </a:solidFill>
                <a:latin typeface="Times New Roman" panose="02020603050405020304" pitchFamily="18" charset="0"/>
                <a:cs typeface="Times New Roman" panose="02020603050405020304" pitchFamily="18" charset="0"/>
              </a:rPr>
              <a:t> on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titles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which</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a:solidFill>
                  <a:schemeClr val="accent5">
                    <a:lumMod val="50000"/>
                  </a:schemeClr>
                </a:solidFill>
                <a:latin typeface="Times New Roman" panose="02020603050405020304" pitchFamily="18" charset="0"/>
                <a:cs typeface="Times New Roman" panose="02020603050405020304" pitchFamily="18" charset="0"/>
              </a:rPr>
              <a:t> of 70 % and a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fairly</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good</a:t>
            </a:r>
            <a:r>
              <a:rPr lang="et-EE" sz="2000" dirty="0">
                <a:solidFill>
                  <a:schemeClr val="accent5">
                    <a:lumMod val="50000"/>
                  </a:schemeClr>
                </a:solidFill>
                <a:latin typeface="Times New Roman" panose="02020603050405020304" pitchFamily="18" charset="0"/>
                <a:cs typeface="Times New Roman" panose="02020603050405020304" pitchFamily="18" charset="0"/>
              </a:rPr>
              <a:t> ROC </a:t>
            </a:r>
            <a:r>
              <a:rPr lang="et-EE" sz="2000" dirty="0" err="1">
                <a:solidFill>
                  <a:schemeClr val="accent5">
                    <a:lumMod val="50000"/>
                  </a:schemeClr>
                </a:solidFill>
                <a:latin typeface="Times New Roman" panose="02020603050405020304" pitchFamily="18" charset="0"/>
                <a:cs typeface="Times New Roman" panose="02020603050405020304" pitchFamily="18" charset="0"/>
              </a:rPr>
              <a:t>curve</a:t>
            </a:r>
            <a:r>
              <a:rPr lang="et-EE" sz="2000" dirty="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34" name="Teksti kohatäide 3"/>
          <p:cNvSpPr txBox="1">
            <a:spLocks/>
          </p:cNvSpPr>
          <p:nvPr/>
        </p:nvSpPr>
        <p:spPr>
          <a:xfrm>
            <a:off x="461523" y="8241458"/>
            <a:ext cx="10093751"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OBJECTIVES</a:t>
            </a:r>
          </a:p>
        </p:txBody>
      </p:sp>
      <p:sp>
        <p:nvSpPr>
          <p:cNvPr id="35" name="Teksti kohatäide 3"/>
          <p:cNvSpPr txBox="1">
            <a:spLocks/>
          </p:cNvSpPr>
          <p:nvPr/>
        </p:nvSpPr>
        <p:spPr>
          <a:xfrm>
            <a:off x="461523" y="9042875"/>
            <a:ext cx="10093751" cy="1174291"/>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T</a:t>
            </a:r>
            <a:r>
              <a:rPr lang="et-EE" sz="2000" b="0" u="none" dirty="0" err="1" smtClean="0">
                <a:latin typeface="Times New Roman" panose="02020603050405020304" pitchFamily="18" charset="0"/>
                <a:cs typeface="Times New Roman" panose="02020603050405020304" pitchFamily="18" charset="0"/>
              </a:rPr>
              <a:t>rain</a:t>
            </a:r>
            <a:r>
              <a:rPr lang="et-EE" sz="2000" b="0" u="none" dirty="0" smtClean="0">
                <a:latin typeface="Times New Roman" panose="02020603050405020304" pitchFamily="18" charset="0"/>
                <a:cs typeface="Times New Roman" panose="02020603050405020304" pitchFamily="18" charset="0"/>
              </a:rPr>
              <a:t> a </a:t>
            </a:r>
            <a:r>
              <a:rPr lang="et-EE" sz="2000" b="0" u="none" dirty="0" err="1" smtClean="0">
                <a:latin typeface="Times New Roman" panose="02020603050405020304" pitchFamily="18" charset="0"/>
                <a:cs typeface="Times New Roman" panose="02020603050405020304" pitchFamily="18" charset="0"/>
              </a:rPr>
              <a:t>classifier</a:t>
            </a:r>
            <a:r>
              <a:rPr lang="et-EE" sz="2000" b="0" u="none" dirty="0" smtClean="0">
                <a:latin typeface="Times New Roman" panose="02020603050405020304" pitchFamily="18" charset="0"/>
                <a:cs typeface="Times New Roman" panose="02020603050405020304" pitchFamily="18" charset="0"/>
              </a:rPr>
              <a:t> so </a:t>
            </a:r>
            <a:r>
              <a:rPr lang="et-EE" sz="2000" b="0" u="none" dirty="0" err="1" smtClean="0">
                <a:latin typeface="Times New Roman" panose="02020603050405020304" pitchFamily="18" charset="0"/>
                <a:cs typeface="Times New Roman" panose="02020603050405020304" pitchFamily="18" charset="0"/>
              </a:rPr>
              <a:t>that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it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will</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predict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outcome</a:t>
            </a:r>
            <a:r>
              <a:rPr lang="et-EE" sz="2000" b="0" u="none" dirty="0" smtClean="0">
                <a:latin typeface="Times New Roman" panose="02020603050405020304" pitchFamily="18" charset="0"/>
                <a:cs typeface="Times New Roman" panose="02020603050405020304" pitchFamily="18" charset="0"/>
              </a:rPr>
              <a:t> of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project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with</a:t>
            </a:r>
            <a:r>
              <a:rPr lang="et-EE" sz="2000" b="0" u="none" dirty="0" smtClean="0">
                <a:latin typeface="Times New Roman" panose="02020603050405020304" pitchFamily="18" charset="0"/>
                <a:cs typeface="Times New Roman" panose="02020603050405020304" pitchFamily="18" charset="0"/>
              </a:rPr>
              <a:t> a </a:t>
            </a:r>
            <a:r>
              <a:rPr lang="et-EE" sz="2000" b="0" u="none" dirty="0" err="1" smtClean="0">
                <a:latin typeface="Times New Roman" panose="02020603050405020304" pitchFamily="18" charset="0"/>
                <a:cs typeface="Times New Roman" panose="02020603050405020304" pitchFamily="18" charset="0"/>
              </a:rPr>
              <a:t>good</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accuracy</a:t>
            </a:r>
            <a:r>
              <a:rPr lang="et-EE" sz="2000" b="0" u="none"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F</a:t>
            </a:r>
            <a:r>
              <a:rPr lang="et-EE" sz="2000" b="0" u="none" dirty="0" err="1" smtClean="0">
                <a:latin typeface="Times New Roman" panose="02020603050405020304" pitchFamily="18" charset="0"/>
                <a:cs typeface="Times New Roman" panose="02020603050405020304" pitchFamily="18" charset="0"/>
              </a:rPr>
              <a:t>ind</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out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key</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elements</a:t>
            </a:r>
            <a:r>
              <a:rPr lang="et-EE" sz="2000" b="0" u="none" dirty="0" smtClean="0">
                <a:latin typeface="Times New Roman" panose="02020603050405020304" pitchFamily="18" charset="0"/>
                <a:cs typeface="Times New Roman" panose="02020603050405020304" pitchFamily="18" charset="0"/>
              </a:rPr>
              <a:t> of a </a:t>
            </a:r>
            <a:r>
              <a:rPr lang="et-EE" sz="2000" b="0" u="none" dirty="0" err="1" smtClean="0">
                <a:latin typeface="Times New Roman" panose="02020603050405020304" pitchFamily="18" charset="0"/>
                <a:cs typeface="Times New Roman" panose="02020603050405020304" pitchFamily="18" charset="0"/>
              </a:rPr>
              <a:t>good</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project</a:t>
            </a:r>
            <a:endParaRPr lang="et-EE" sz="2000" b="0" u="none"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F</a:t>
            </a:r>
            <a:r>
              <a:rPr lang="et-EE" sz="2000" b="0" u="none" dirty="0" err="1" smtClean="0">
                <a:latin typeface="Times New Roman" panose="02020603050405020304" pitchFamily="18" charset="0"/>
                <a:cs typeface="Times New Roman" panose="02020603050405020304" pitchFamily="18" charset="0"/>
              </a:rPr>
              <a:t>ind</a:t>
            </a:r>
            <a:r>
              <a:rPr lang="et-EE" sz="2000" b="0" u="none" dirty="0" smtClean="0">
                <a:latin typeface="Times New Roman" panose="02020603050405020304" pitchFamily="18" charset="0"/>
                <a:cs typeface="Times New Roman" panose="02020603050405020304" pitchFamily="18" charset="0"/>
              </a:rPr>
              <a:t> ohter </a:t>
            </a:r>
            <a:r>
              <a:rPr lang="et-EE" sz="2000" b="0" u="none" dirty="0" err="1" smtClean="0">
                <a:latin typeface="Times New Roman" panose="02020603050405020304" pitchFamily="18" charset="0"/>
                <a:cs typeface="Times New Roman" panose="02020603050405020304" pitchFamily="18" charset="0"/>
              </a:rPr>
              <a:t>interesting</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facts</a:t>
            </a:r>
            <a:r>
              <a:rPr lang="et-EE" sz="2000" b="0" u="none" dirty="0" smtClean="0">
                <a:latin typeface="Times New Roman" panose="02020603050405020304" pitchFamily="18" charset="0"/>
                <a:cs typeface="Times New Roman" panose="02020603050405020304" pitchFamily="18" charset="0"/>
              </a:rPr>
              <a:t> and </a:t>
            </a:r>
            <a:r>
              <a:rPr lang="et-EE" sz="2000" b="0" u="none" dirty="0" err="1" smtClean="0">
                <a:latin typeface="Times New Roman" panose="02020603050405020304" pitchFamily="18" charset="0"/>
                <a:cs typeface="Times New Roman" panose="02020603050405020304" pitchFamily="18" charset="0"/>
              </a:rPr>
              <a:t>patterns</a:t>
            </a:r>
            <a:r>
              <a:rPr lang="et-EE" sz="2000" b="0" u="none" dirty="0" smtClean="0">
                <a:latin typeface="Times New Roman" panose="02020603050405020304" pitchFamily="18" charset="0"/>
                <a:cs typeface="Times New Roman" panose="02020603050405020304" pitchFamily="18" charset="0"/>
              </a:rPr>
              <a:t> in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dataset</a:t>
            </a:r>
            <a:r>
              <a:rPr lang="et-EE" sz="2000" b="0" u="none"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649</TotalTime>
  <Words>748</Words>
  <Application>Microsoft Office PowerPoint</Application>
  <PresentationFormat>Kohandatud</PresentationFormat>
  <Paragraphs>32</Paragraphs>
  <Slides>1</Slides>
  <Notes>1</Notes>
  <HiddenSlides>0</HiddenSlides>
  <MMClips>0</MMClips>
  <ScaleCrop>false</ScaleCrop>
  <HeadingPairs>
    <vt:vector size="6" baseType="variant">
      <vt:variant>
        <vt:lpstr>Kasutatud fondid</vt:lpstr>
      </vt:variant>
      <vt:variant>
        <vt:i4>5</vt:i4>
      </vt:variant>
      <vt:variant>
        <vt:lpstr>Kujundus</vt:lpstr>
      </vt:variant>
      <vt:variant>
        <vt:i4>3</vt:i4>
      </vt:variant>
      <vt:variant>
        <vt:lpstr>Slaidipealkirjad</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PowerPointi esitlus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Jakob Univer</cp:lastModifiedBy>
  <cp:revision>57</cp:revision>
  <dcterms:created xsi:type="dcterms:W3CDTF">2012-02-10T00:21:22Z</dcterms:created>
  <dcterms:modified xsi:type="dcterms:W3CDTF">2020-12-13T21:16:38Z</dcterms:modified>
</cp:coreProperties>
</file>