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 id="2147483653" r:id="rId3"/>
  </p:sldMasterIdLst>
  <p:notesMasterIdLst>
    <p:notesMasterId r:id="rId5"/>
  </p:notesMasterIdLst>
  <p:handoutMasterIdLst>
    <p:handoutMasterId r:id="rId6"/>
  </p:handoutMasterIdLst>
  <p:sldIdLst>
    <p:sldId id="257" r:id="rId4"/>
  </p:sldIdLst>
  <p:sldSz cx="21388388" cy="30275213"/>
  <p:notesSz cx="6858000" cy="91440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3">
          <p15:clr>
            <a:srgbClr val="A4A3A4"/>
          </p15:clr>
        </p15:guide>
        <p15:guide id="2" orient="horz" pos="265">
          <p15:clr>
            <a:srgbClr val="A4A3A4"/>
          </p15:clr>
        </p15:guide>
        <p15:guide id="3" orient="horz" pos="18541">
          <p15:clr>
            <a:srgbClr val="A4A3A4"/>
          </p15:clr>
        </p15:guide>
        <p15:guide id="4" orient="horz">
          <p15:clr>
            <a:srgbClr val="A4A3A4"/>
          </p15:clr>
        </p15:guide>
        <p15:guide id="5" pos="1319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90" autoAdjust="0"/>
    <p:restoredTop sz="94762" autoAdjust="0"/>
  </p:normalViewPr>
  <p:slideViewPr>
    <p:cSldViewPr snapToGrid="0" snapToObjects="1" showGuides="1">
      <p:cViewPr>
        <p:scale>
          <a:sx n="33" d="100"/>
          <a:sy n="33" d="100"/>
        </p:scale>
        <p:origin x="2904" y="54"/>
      </p:cViewPr>
      <p:guideLst>
        <p:guide orient="horz" pos="3053"/>
        <p:guide orient="horz" pos="265"/>
        <p:guide orient="horz" pos="18541"/>
        <p:guide orient="horz"/>
        <p:guide pos="131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12/13/2020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12/13/2020</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183462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80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80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extLst>
      <p:ext uri="{BB962C8B-B14F-4D97-AF65-F5344CB8AC3E}">
        <p14:creationId xmlns:p14="http://schemas.microsoft.com/office/powerpoint/2010/main" val="3416457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404020"/>
            <a:ext cx="490073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449463" y="4842926"/>
            <a:ext cx="4896865" cy="553829"/>
          </a:xfrm>
          <a:prstGeom prst="rect">
            <a:avLst/>
          </a:prstGeom>
          <a:noFill/>
        </p:spPr>
        <p:txBody>
          <a:bodyPr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ABSTRACT</a:t>
            </a:r>
          </a:p>
        </p:txBody>
      </p:sp>
      <p:sp>
        <p:nvSpPr>
          <p:cNvPr id="19" name="Text Placeholder 3"/>
          <p:cNvSpPr>
            <a:spLocks noGrp="1"/>
          </p:cNvSpPr>
          <p:nvPr>
            <p:ph type="body" sz="quarter" idx="19" hasCustomPrompt="1"/>
          </p:nvPr>
        </p:nvSpPr>
        <p:spPr>
          <a:xfrm>
            <a:off x="439841" y="13602881"/>
            <a:ext cx="4901505"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449461" y="13071318"/>
            <a:ext cx="489763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5646479" y="5396720"/>
            <a:ext cx="1009697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5646481" y="4842926"/>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5646481" y="19943639"/>
            <a:ext cx="1009697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5646481" y="19382548"/>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6044385" y="4842926"/>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6044385" y="5404020"/>
            <a:ext cx="4895959"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16041612" y="13126708"/>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6073011" y="13687799"/>
            <a:ext cx="4860425"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16044385" y="24050024"/>
            <a:ext cx="4895959" cy="553829"/>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16035023" y="24659708"/>
            <a:ext cx="4898411" cy="634878"/>
          </a:xfrm>
          <a:prstGeom prst="rect">
            <a:avLst/>
          </a:prstGeom>
        </p:spPr>
        <p:txBody>
          <a:bodyPr wrap="square" lIns="158267" tIns="158267" rIns="158267" bIns="158267">
            <a:spAutoFit/>
          </a:bodyPr>
          <a:lstStyle>
            <a:lvl1pPr marL="47625" indent="-47625">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84"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85"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6" name="Text Placeholder 76"/>
          <p:cNvSpPr>
            <a:spLocks noGrp="1"/>
          </p:cNvSpPr>
          <p:nvPr>
            <p:ph type="body" sz="quarter" idx="178"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80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086753" y="29699043"/>
            <a:ext cx="1578661" cy="227772"/>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
        <p:nvSpPr>
          <p:cNvPr id="65" name="Text Box 14"/>
          <p:cNvSpPr txBox="1">
            <a:spLocks noChangeArrowheads="1"/>
          </p:cNvSpPr>
          <p:nvPr userDrawn="1"/>
        </p:nvSpPr>
        <p:spPr bwMode="auto">
          <a:xfrm>
            <a:off x="1011866" y="29556350"/>
            <a:ext cx="1862933" cy="258718"/>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graphicFrame>
        <p:nvGraphicFramePr>
          <p:cNvPr id="64" name="Table 63">
            <a:extLst>
              <a:ext uri="{FF2B5EF4-FFF2-40B4-BE49-F238E27FC236}">
                <a16:creationId xmlns:a16="http://schemas.microsoft.com/office/drawing/2014/main" id="{C23477C7-2109-2A49-BFE0-4466A30DCDCB}"/>
              </a:ext>
            </a:extLst>
          </p:cNvPr>
          <p:cNvGraphicFramePr>
            <a:graphicFrameLocks noGrp="1"/>
          </p:cNvGraphicFramePr>
          <p:nvPr userDrawn="1">
            <p:extLst>
              <p:ext uri="{D42A27DB-BD31-4B8C-83A1-F6EECF244321}">
                <p14:modId xmlns:p14="http://schemas.microsoft.com/office/powerpoint/2010/main" val="2060074139"/>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val="20000"/>
                    </a:ext>
                  </a:extLst>
                </a:gridCol>
                <a:gridCol w="4636986">
                  <a:extLst>
                    <a:ext uri="{9D8B030D-6E8A-4147-A177-3AD203B41FA5}">
                      <a16:colId xmlns:a16="http://schemas.microsoft.com/office/drawing/2014/main"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59893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A1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270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poster template for a </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23.39 inches x 33.11 inches</a:t>
                      </a:r>
                      <a:r>
                        <a:rPr lang="en-US" sz="1800" dirty="0">
                          <a:solidFill>
                            <a:schemeClr val="bg1"/>
                          </a:solidFill>
                          <a:latin typeface="Arial" panose="020B0604020202020204" pitchFamily="34" charset="0"/>
                          <a:cs typeface="Arial" panose="020B0604020202020204" pitchFamily="34" charset="0"/>
                        </a:rPr>
                        <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research presentation poster</a:t>
                      </a:r>
                    </a:p>
                    <a:p>
                      <a:endParaRPr lang="en-US" sz="1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Important: Check the template size</a:t>
                      </a:r>
                      <a:r>
                        <a:rPr lang="en-US" sz="1800" b="0" baseline="0" dirty="0">
                          <a:solidFill>
                            <a:srgbClr val="FFC000"/>
                          </a:solidFill>
                          <a:latin typeface="Arial" panose="020B0604020202020204" pitchFamily="34" charset="0"/>
                          <a:cs typeface="Arial" panose="020B0604020202020204" pitchFamily="34" charset="0"/>
                        </a:rPr>
                        <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endParaRPr lang="en-US" sz="1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3340698">
                <a:tc>
                  <a:txBody>
                    <a:bodyPr/>
                    <a:lstStyle/>
                    <a:p>
                      <a:endParaRPr lang="en-US" sz="1800" dirty="0">
                        <a:solidFill>
                          <a:srgbClr val="1F3A4E"/>
                        </a:solidFill>
                      </a:endParaRPr>
                    </a:p>
                  </a:txBody>
                  <a:tcPr>
                    <a:blipFill rotWithShape="1">
                      <a:blip r:embed="rId3"/>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0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0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Ruler and Guides</a:t>
                      </a:r>
                      <a:r>
                        <a:rPr lang="en-US" sz="1800" b="0" baseline="0" dirty="0">
                          <a:solidFill>
                            <a:srgbClr val="FFC000"/>
                          </a:solidFill>
                          <a:latin typeface="Arial" panose="020B0604020202020204" pitchFamily="34" charset="0"/>
                          <a:cs typeface="Arial" panose="020B0604020202020204" pitchFamily="34" charset="0"/>
                        </a:rPr>
                        <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5819">
                <a:tc>
                  <a:txBody>
                    <a:bodyPr/>
                    <a:lstStyle/>
                    <a:p>
                      <a:endParaRPr lang="en-US" sz="1800" dirty="0">
                        <a:solidFill>
                          <a:srgbClr val="1F3A4E"/>
                        </a:solidFill>
                      </a:endParaRPr>
                    </a:p>
                  </a:txBody>
                  <a:tcPr>
                    <a:blipFill rotWithShape="1">
                      <a:blip r:embed="rId4"/>
                      <a:stretch>
                        <a:fillRect/>
                      </a:stretch>
                    </a:blipFill>
                  </a:tcPr>
                </a:tc>
                <a:tc>
                  <a:txBody>
                    <a:bodyPr/>
                    <a:lstStyle/>
                    <a:p>
                      <a:pPr marL="0" lvl="1" indent="0" algn="l" defTabSz="114300"/>
                      <a:r>
                        <a:rPr lang="en-US" sz="2000" b="1" baseline="0" dirty="0">
                          <a:solidFill>
                            <a:srgbClr val="FFC000"/>
                          </a:solidFill>
                          <a:latin typeface="Arial" panose="020B0604020202020204" pitchFamily="34" charset="0"/>
                          <a:cs typeface="Arial" panose="020B0604020202020204" pitchFamily="34" charset="0"/>
                        </a:rPr>
                        <a:t>Headers and text containers</a:t>
                      </a:r>
                      <a:r>
                        <a:rPr lang="en-US" sz="1800" b="0" baseline="0" dirty="0">
                          <a:solidFill>
                            <a:schemeClr val="bg1"/>
                          </a:solidFill>
                          <a:latin typeface="Arial" panose="020B0604020202020204" pitchFamily="34" charset="0"/>
                          <a:cs typeface="Arial" panose="020B0604020202020204" pitchFamily="34" charset="0"/>
                        </a:rPr>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1800" b="0" baseline="0" dirty="0">
                          <a:solidFill>
                            <a:schemeClr val="bg1"/>
                          </a:solidFill>
                          <a:latin typeface="Arial" panose="020B0604020202020204" pitchFamily="34" charset="0"/>
                          <a:cs typeface="Arial" panose="020B0604020202020204" pitchFamily="34" charset="0"/>
                        </a:rPr>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1800" b="0" baseline="0" dirty="0">
                          <a:solidFill>
                            <a:schemeClr val="bg1"/>
                          </a:solidFill>
                          <a:latin typeface="Arial" panose="020B0604020202020204" pitchFamily="34" charset="0"/>
                          <a:cs typeface="Arial" panose="020B0604020202020204" pitchFamily="34" charset="0"/>
                        </a:rPr>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1800" b="0" baseline="0" dirty="0">
                          <a:solidFill>
                            <a:schemeClr val="bg1"/>
                          </a:solidFill>
                          <a:latin typeface="Arial" panose="020B0604020202020204" pitchFamily="34" charset="0"/>
                          <a:cs typeface="Arial" panose="020B0604020202020204" pitchFamily="34" charset="0"/>
                        </a:rPr>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208687">
                <a:tc gridSpan="2">
                  <a:txBody>
                    <a:bodyPr/>
                    <a:lstStyle/>
                    <a:p>
                      <a:r>
                        <a:rPr lang="en-US" sz="20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868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11" name="Group 10">
            <a:extLst>
              <a:ext uri="{FF2B5EF4-FFF2-40B4-BE49-F238E27FC236}">
                <a16:creationId xmlns:a16="http://schemas.microsoft.com/office/drawing/2014/main" id="{15F085B7-290D-2942-8687-0EA198F73930}"/>
              </a:ext>
            </a:extLst>
          </p:cNvPr>
          <p:cNvGrpSpPr/>
          <p:nvPr userDrawn="1"/>
        </p:nvGrpSpPr>
        <p:grpSpPr>
          <a:xfrm>
            <a:off x="-268793" y="-159027"/>
            <a:ext cx="21734579" cy="30999245"/>
            <a:chOff x="-268793" y="-159027"/>
            <a:chExt cx="21734579" cy="30970331"/>
          </a:xfrm>
        </p:grpSpPr>
        <p:sp>
          <p:nvSpPr>
            <p:cNvPr id="12" name="Freeform 11">
              <a:extLst>
                <a:ext uri="{FF2B5EF4-FFF2-40B4-BE49-F238E27FC236}">
                  <a16:creationId xmlns:a16="http://schemas.microsoft.com/office/drawing/2014/main" id="{2E1D42E0-7754-2044-A36E-BA1885784C1B}"/>
                </a:ext>
              </a:extLst>
            </p:cNvPr>
            <p:cNvSpPr/>
            <p:nvPr userDrawn="1"/>
          </p:nvSpPr>
          <p:spPr>
            <a:xfrm>
              <a:off x="-233480" y="-142048"/>
              <a:ext cx="21699266" cy="3041726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12">
              <a:extLst>
                <a:ext uri="{FF2B5EF4-FFF2-40B4-BE49-F238E27FC236}">
                  <a16:creationId xmlns:a16="http://schemas.microsoft.com/office/drawing/2014/main" id="{93E56D0A-3589-EF44-812E-DC3B326CB19E}"/>
                </a:ext>
              </a:extLst>
            </p:cNvPr>
            <p:cNvSpPr/>
            <p:nvPr userDrawn="1"/>
          </p:nvSpPr>
          <p:spPr>
            <a:xfrm flipH="1" flipV="1">
              <a:off x="-233481" y="-142048"/>
              <a:ext cx="21699264" cy="3041726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661B8A40-0A60-3F4A-A88A-74C315D0E812}"/>
                </a:ext>
              </a:extLst>
            </p:cNvPr>
            <p:cNvSpPr/>
            <p:nvPr userDrawn="1"/>
          </p:nvSpPr>
          <p:spPr>
            <a:xfrm>
              <a:off x="-268793" y="-159027"/>
              <a:ext cx="21734578" cy="3097033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Box 14">
              <a:extLst>
                <a:ext uri="{FF2B5EF4-FFF2-40B4-BE49-F238E27FC236}">
                  <a16:creationId xmlns:a16="http://schemas.microsoft.com/office/drawing/2014/main" id="{E79AC704-A1E1-4246-91F6-9A015B7841F3}"/>
                </a:ext>
              </a:extLst>
            </p:cNvPr>
            <p:cNvSpPr txBox="1">
              <a:spLocks noChangeArrowheads="1"/>
            </p:cNvSpPr>
            <p:nvPr userDrawn="1"/>
          </p:nvSpPr>
          <p:spPr bwMode="auto">
            <a:xfrm>
              <a:off x="614852" y="29556350"/>
              <a:ext cx="1862933" cy="258718"/>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grpSp>
      <p:graphicFrame>
        <p:nvGraphicFramePr>
          <p:cNvPr id="16" name="Table 15">
            <a:extLst>
              <a:ext uri="{FF2B5EF4-FFF2-40B4-BE49-F238E27FC236}">
                <a16:creationId xmlns:a16="http://schemas.microsoft.com/office/drawing/2014/main" id="{577FE178-32DB-2E4A-A12B-CE52E4C7A05D}"/>
              </a:ext>
            </a:extLst>
          </p:cNvPr>
          <p:cNvGraphicFramePr>
            <a:graphicFrameLocks noGrp="1"/>
          </p:cNvGraphicFramePr>
          <p:nvPr userDrawn="1">
            <p:extLst>
              <p:ext uri="{D42A27DB-BD31-4B8C-83A1-F6EECF244321}">
                <p14:modId xmlns:p14="http://schemas.microsoft.com/office/powerpoint/2010/main" val="3552811818"/>
              </p:ext>
            </p:extLst>
          </p:nvPr>
        </p:nvGraphicFramePr>
        <p:xfrm>
          <a:off x="21937684" y="-142032"/>
          <a:ext cx="8060660" cy="30764142"/>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val="20000"/>
                    </a:ext>
                  </a:extLst>
                </a:gridCol>
                <a:gridCol w="950236">
                  <a:extLst>
                    <a:ext uri="{9D8B030D-6E8A-4147-A177-3AD203B41FA5}">
                      <a16:colId xmlns:a16="http://schemas.microsoft.com/office/drawing/2014/main" val="764104496"/>
                    </a:ext>
                  </a:extLst>
                </a:gridCol>
                <a:gridCol w="3947443">
                  <a:extLst>
                    <a:ext uri="{9D8B030D-6E8A-4147-A177-3AD203B41FA5}">
                      <a16:colId xmlns:a16="http://schemas.microsoft.com/office/drawing/2014/main" val="4164475170"/>
                    </a:ext>
                  </a:extLst>
                </a:gridCol>
              </a:tblGrid>
              <a:tr h="120572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93258">
                <a:tc gridSpan="3">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dirty="0">
                          <a:solidFill>
                            <a:srgbClr val="FFC000"/>
                          </a:solidFill>
                          <a:hlinkClick r:id="rId7">
                            <a:extLst>
                              <a:ext uri="{A12FA001-AC4F-418D-AE19-62706E023703}">
                                <ahyp:hlinkClr xmlns:ahyp="http://schemas.microsoft.com/office/drawing/2018/hyperlinkcolor" xmlns="" val="tx"/>
                              </a:ext>
                            </a:extLst>
                          </a:hlinkClick>
                        </a:rPr>
                        <a:t>https://www.posterpresentations.com/how-to-change-the-research-poster-template-colors.html</a:t>
                      </a:r>
                      <a:endParaRPr lang="en-US" sz="1800" dirty="0">
                        <a:solidFill>
                          <a:srgbClr val="FFC000"/>
                        </a:solidFill>
                      </a:endParaRP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308046">
                <a:tc gridSpan="3">
                  <a:txBody>
                    <a:bodyPr/>
                    <a:lstStyle/>
                    <a:p>
                      <a:r>
                        <a:rPr lang="en-US" sz="2000" b="1" dirty="0">
                          <a:solidFill>
                            <a:srgbClr val="FFC000"/>
                          </a:solidFill>
                          <a:latin typeface="Arial" panose="020B0604020202020204" pitchFamily="34" charset="0"/>
                          <a:cs typeface="Arial" panose="020B0604020202020204" pitchFamily="34" charset="0"/>
                        </a:rPr>
                        <a:t>How to change the column layout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dirty="0">
                          <a:solidFill>
                            <a:srgbClr val="D9D9D9"/>
                          </a:solidFill>
                          <a:latin typeface="Arial" panose="020B0604020202020204" pitchFamily="34" charset="0"/>
                          <a:cs typeface="Arial" panose="020B0604020202020204" pitchFamily="34" charset="0"/>
                        </a:rPr>
                        <a:t>You can see a tutorial here: </a:t>
                      </a:r>
                      <a:r>
                        <a:rPr lang="en-US" sz="1800" u="sng" dirty="0">
                          <a:solidFill>
                            <a:srgbClr val="FFC000"/>
                          </a:solidFill>
                          <a:latin typeface="Arial" panose="020B0604020202020204" pitchFamily="34" charset="0"/>
                          <a:cs typeface="Arial" panose="020B0604020202020204" pitchFamily="34" charset="0"/>
                        </a:rPr>
                        <a:t>https://</a:t>
                      </a:r>
                      <a:r>
                        <a:rPr lang="en-US" sz="1800" u="sng" dirty="0" err="1">
                          <a:solidFill>
                            <a:srgbClr val="FFC000"/>
                          </a:solidFill>
                          <a:latin typeface="Arial" panose="020B0604020202020204" pitchFamily="34" charset="0"/>
                          <a:cs typeface="Arial" panose="020B0604020202020204" pitchFamily="34" charset="0"/>
                        </a:rPr>
                        <a:t>www.posterpresentations.com</a:t>
                      </a:r>
                      <a:r>
                        <a:rPr lang="en-US" sz="1800" u="sng" dirty="0">
                          <a:solidFill>
                            <a:srgbClr val="FFC000"/>
                          </a:solidFill>
                          <a:latin typeface="Arial" panose="020B0604020202020204" pitchFamily="34" charset="0"/>
                          <a:cs typeface="Arial" panose="020B0604020202020204" pitchFamily="34" charset="0"/>
                        </a:rPr>
                        <a:t>/how-to-change-the-column-</a:t>
                      </a:r>
                      <a:r>
                        <a:rPr lang="en-US" sz="18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69768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panose="020B0604020202020204" pitchFamily="34" charset="0"/>
                          <a:cs typeface="Arial" panose="020B0604020202020204" pitchFamily="34" charset="0"/>
                        </a:rPr>
                        <a:t>The Quick Start</a:t>
                      </a:r>
                      <a:r>
                        <a:rPr lang="en-US" sz="1800" baseline="0" noProof="0" dirty="0">
                          <a:solidFill>
                            <a:srgbClr val="D9D9D9"/>
                          </a:solidFill>
                          <a:latin typeface="Arial" panose="020B0604020202020204" pitchFamily="34" charset="0"/>
                          <a:cs typeface="Arial" panose="020B0604020202020204" pitchFamily="34" charset="0"/>
                        </a:rPr>
                        <a:t> Guides</a:t>
                      </a:r>
                      <a:r>
                        <a:rPr lang="en-US" sz="1800" noProof="0" dirty="0">
                          <a:solidFill>
                            <a:srgbClr val="D9D9D9"/>
                          </a:solidFill>
                          <a:latin typeface="Arial" panose="020B0604020202020204" pitchFamily="34" charset="0"/>
                          <a:cs typeface="Arial" panose="020B0604020202020204" pitchFamily="34" charset="0"/>
                        </a:rPr>
                        <a:t> </a:t>
                      </a:r>
                      <a:r>
                        <a:rPr lang="en-US" sz="1800" u="sng" noProof="0" dirty="0">
                          <a:solidFill>
                            <a:srgbClr val="D9D9D9"/>
                          </a:solidFill>
                          <a:latin typeface="Arial" panose="020B0604020202020204" pitchFamily="34" charset="0"/>
                          <a:cs typeface="Arial" panose="020B0604020202020204" pitchFamily="34" charset="0"/>
                        </a:rPr>
                        <a:t>are outside the template’s printable area</a:t>
                      </a:r>
                      <a:r>
                        <a:rPr lang="en-US" sz="1800" noProof="0" dirty="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To hide the guides click on the </a:t>
                      </a:r>
                      <a:r>
                        <a:rPr lang="en-US" sz="1800" b="1" baseline="0" noProof="0" dirty="0">
                          <a:solidFill>
                            <a:srgbClr val="D9D9D9"/>
                          </a:solidFill>
                          <a:latin typeface="Arial" panose="020B0604020202020204" pitchFamily="34" charset="0"/>
                          <a:cs typeface="Arial" panose="020B0604020202020204" pitchFamily="34" charset="0"/>
                        </a:rPr>
                        <a:t>Home</a:t>
                      </a:r>
                      <a:r>
                        <a:rPr lang="en-US" sz="1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dirty="0">
                          <a:solidFill>
                            <a:srgbClr val="D9D9D9"/>
                          </a:solidFill>
                          <a:latin typeface="Arial" panose="020B0604020202020204" pitchFamily="34" charset="0"/>
                          <a:cs typeface="Arial" panose="020B0604020202020204" pitchFamily="34" charset="0"/>
                        </a:rPr>
                        <a:t>Without Guides </a:t>
                      </a:r>
                      <a:r>
                        <a:rPr lang="en-US" sz="1800" b="0"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508563">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679433">
                <a:tc>
                  <a:txBody>
                    <a:bodyPr/>
                    <a:lstStyle/>
                    <a:p>
                      <a:pPr rtl="0"/>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pPr rtl="0"/>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1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369361">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
                      </a: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59070">
                <a:tc gridSpan="3">
                  <a:txBody>
                    <a:bodyPr/>
                    <a:lstStyle/>
                    <a:p>
                      <a:endParaRPr lang="en-US" sz="1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824517">
                <a:tc gridSpan="2">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r>
                        <a:rPr lang="en-US" sz="1800" dirty="0">
                          <a:solidFill>
                            <a:schemeClr val="bg1">
                              <a:lumMod val="85000"/>
                            </a:schemeClr>
                          </a:solidFill>
                          <a:latin typeface="Arial"/>
                          <a:cs typeface="Arial"/>
                        </a:rPr>
                        <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9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171AE2E-AA4D-B743-93D8-48DC6966202F}"/>
              </a:ext>
            </a:extLst>
          </p:cNvPr>
          <p:cNvGrpSpPr/>
          <p:nvPr userDrawn="1"/>
        </p:nvGrpSpPr>
        <p:grpSpPr>
          <a:xfrm>
            <a:off x="-268793" y="-159027"/>
            <a:ext cx="21734579" cy="30999245"/>
            <a:chOff x="-268793" y="-159027"/>
            <a:chExt cx="21734579" cy="30970331"/>
          </a:xfrm>
        </p:grpSpPr>
        <p:sp>
          <p:nvSpPr>
            <p:cNvPr id="40" name="Freeform 39"/>
            <p:cNvSpPr/>
            <p:nvPr userDrawn="1"/>
          </p:nvSpPr>
          <p:spPr>
            <a:xfrm>
              <a:off x="-233480" y="-142048"/>
              <a:ext cx="21699266" cy="3041726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p:cNvSpPr/>
            <p:nvPr userDrawn="1"/>
          </p:nvSpPr>
          <p:spPr>
            <a:xfrm flipH="1" flipV="1">
              <a:off x="-233481" y="-142048"/>
              <a:ext cx="21699264" cy="3041726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userDrawn="1"/>
          </p:nvSpPr>
          <p:spPr>
            <a:xfrm>
              <a:off x="-268793" y="-159027"/>
              <a:ext cx="21734578" cy="3097033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 Box 14"/>
            <p:cNvSpPr txBox="1">
              <a:spLocks noChangeArrowheads="1"/>
            </p:cNvSpPr>
            <p:nvPr userDrawn="1"/>
          </p:nvSpPr>
          <p:spPr bwMode="auto">
            <a:xfrm>
              <a:off x="614852" y="29556350"/>
              <a:ext cx="1862933" cy="258718"/>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grpSp>
    </p:spTree>
    <p:extLst>
      <p:ext uri="{BB962C8B-B14F-4D97-AF65-F5344CB8AC3E}">
        <p14:creationId xmlns:p14="http://schemas.microsoft.com/office/powerpoint/2010/main" val="2303710525"/>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7" name="Table 36">
            <a:extLst>
              <a:ext uri="{FF2B5EF4-FFF2-40B4-BE49-F238E27FC236}">
                <a16:creationId xmlns:a16="http://schemas.microsoft.com/office/drawing/2014/main" id="{5F19486D-C737-8946-B249-CE09CCD2BBE4}"/>
              </a:ext>
            </a:extLst>
          </p:cNvPr>
          <p:cNvGraphicFramePr>
            <a:graphicFrameLocks noGrp="1"/>
          </p:cNvGraphicFramePr>
          <p:nvPr userDrawn="1">
            <p:extLst>
              <p:ext uri="{D42A27DB-BD31-4B8C-83A1-F6EECF244321}">
                <p14:modId xmlns:p14="http://schemas.microsoft.com/office/powerpoint/2010/main" val="2060074139"/>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val="20000"/>
                    </a:ext>
                  </a:extLst>
                </a:gridCol>
                <a:gridCol w="4636986">
                  <a:extLst>
                    <a:ext uri="{9D8B030D-6E8A-4147-A177-3AD203B41FA5}">
                      <a16:colId xmlns:a16="http://schemas.microsoft.com/office/drawing/2014/main"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59893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A1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270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poster template for a </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23.39 inches x 33.11 inches</a:t>
                      </a:r>
                      <a:r>
                        <a:rPr lang="en-US" sz="1800" dirty="0">
                          <a:solidFill>
                            <a:schemeClr val="bg1"/>
                          </a:solidFill>
                          <a:latin typeface="Arial" panose="020B0604020202020204" pitchFamily="34" charset="0"/>
                          <a:cs typeface="Arial" panose="020B0604020202020204" pitchFamily="34" charset="0"/>
                        </a:rPr>
                        <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research presentation poster</a:t>
                      </a:r>
                    </a:p>
                    <a:p>
                      <a:endParaRPr lang="en-US" sz="1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Important: Check the template size</a:t>
                      </a:r>
                      <a:r>
                        <a:rPr lang="en-US" sz="1800" b="0" baseline="0" dirty="0">
                          <a:solidFill>
                            <a:srgbClr val="FFC000"/>
                          </a:solidFill>
                          <a:latin typeface="Arial" panose="020B0604020202020204" pitchFamily="34" charset="0"/>
                          <a:cs typeface="Arial" panose="020B0604020202020204" pitchFamily="34" charset="0"/>
                        </a:rPr>
                        <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endParaRPr lang="en-US" sz="1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3340698">
                <a:tc>
                  <a:txBody>
                    <a:bodyPr/>
                    <a:lstStyle/>
                    <a:p>
                      <a:endParaRPr lang="en-US" sz="1800" dirty="0">
                        <a:solidFill>
                          <a:srgbClr val="1F3A4E"/>
                        </a:solidFill>
                      </a:endParaRPr>
                    </a:p>
                  </a:txBody>
                  <a:tcPr>
                    <a:blipFill rotWithShape="1">
                      <a:blip r:embed="rId3"/>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0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0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Ruler and Guides</a:t>
                      </a:r>
                      <a:r>
                        <a:rPr lang="en-US" sz="1800" b="0" baseline="0" dirty="0">
                          <a:solidFill>
                            <a:srgbClr val="FFC000"/>
                          </a:solidFill>
                          <a:latin typeface="Arial" panose="020B0604020202020204" pitchFamily="34" charset="0"/>
                          <a:cs typeface="Arial" panose="020B0604020202020204" pitchFamily="34" charset="0"/>
                        </a:rPr>
                        <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5819">
                <a:tc>
                  <a:txBody>
                    <a:bodyPr/>
                    <a:lstStyle/>
                    <a:p>
                      <a:endParaRPr lang="en-US" sz="1800" dirty="0">
                        <a:solidFill>
                          <a:srgbClr val="1F3A4E"/>
                        </a:solidFill>
                      </a:endParaRPr>
                    </a:p>
                  </a:txBody>
                  <a:tcPr>
                    <a:blipFill rotWithShape="1">
                      <a:blip r:embed="rId4"/>
                      <a:stretch>
                        <a:fillRect/>
                      </a:stretch>
                    </a:blipFill>
                  </a:tcPr>
                </a:tc>
                <a:tc>
                  <a:txBody>
                    <a:bodyPr/>
                    <a:lstStyle/>
                    <a:p>
                      <a:pPr marL="0" lvl="1" indent="0" algn="l" defTabSz="114300"/>
                      <a:r>
                        <a:rPr lang="en-US" sz="2000" b="1" baseline="0" dirty="0">
                          <a:solidFill>
                            <a:srgbClr val="FFC000"/>
                          </a:solidFill>
                          <a:latin typeface="Arial" panose="020B0604020202020204" pitchFamily="34" charset="0"/>
                          <a:cs typeface="Arial" panose="020B0604020202020204" pitchFamily="34" charset="0"/>
                        </a:rPr>
                        <a:t>Headers and text containers</a:t>
                      </a:r>
                      <a:r>
                        <a:rPr lang="en-US" sz="1800" b="0" baseline="0" dirty="0">
                          <a:solidFill>
                            <a:schemeClr val="bg1"/>
                          </a:solidFill>
                          <a:latin typeface="Arial" panose="020B0604020202020204" pitchFamily="34" charset="0"/>
                          <a:cs typeface="Arial" panose="020B0604020202020204" pitchFamily="34" charset="0"/>
                        </a:rPr>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1800" b="0" baseline="0" dirty="0">
                          <a:solidFill>
                            <a:schemeClr val="bg1"/>
                          </a:solidFill>
                          <a:latin typeface="Arial" panose="020B0604020202020204" pitchFamily="34" charset="0"/>
                          <a:cs typeface="Arial" panose="020B0604020202020204" pitchFamily="34" charset="0"/>
                        </a:rPr>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1800" b="0" baseline="0" dirty="0">
                          <a:solidFill>
                            <a:schemeClr val="bg1"/>
                          </a:solidFill>
                          <a:latin typeface="Arial" panose="020B0604020202020204" pitchFamily="34" charset="0"/>
                          <a:cs typeface="Arial" panose="020B0604020202020204" pitchFamily="34" charset="0"/>
                        </a:rPr>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1800" b="0" baseline="0" dirty="0">
                          <a:solidFill>
                            <a:schemeClr val="bg1"/>
                          </a:solidFill>
                          <a:latin typeface="Arial" panose="020B0604020202020204" pitchFamily="34" charset="0"/>
                          <a:cs typeface="Arial" panose="020B0604020202020204" pitchFamily="34" charset="0"/>
                        </a:rPr>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208687">
                <a:tc gridSpan="2">
                  <a:txBody>
                    <a:bodyPr/>
                    <a:lstStyle/>
                    <a:p>
                      <a:r>
                        <a:rPr lang="en-US" sz="20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868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15" name="Group 14">
            <a:extLst>
              <a:ext uri="{FF2B5EF4-FFF2-40B4-BE49-F238E27FC236}">
                <a16:creationId xmlns:a16="http://schemas.microsoft.com/office/drawing/2014/main" id="{2F477455-85C8-024B-8952-F98630A616DF}"/>
              </a:ext>
            </a:extLst>
          </p:cNvPr>
          <p:cNvGrpSpPr/>
          <p:nvPr userDrawn="1"/>
        </p:nvGrpSpPr>
        <p:grpSpPr>
          <a:xfrm>
            <a:off x="-38100" y="-159027"/>
            <a:ext cx="21388388" cy="30999245"/>
            <a:chOff x="-268793" y="-159027"/>
            <a:chExt cx="21734579" cy="30970331"/>
          </a:xfrm>
        </p:grpSpPr>
        <p:sp>
          <p:nvSpPr>
            <p:cNvPr id="16" name="Freeform 15">
              <a:extLst>
                <a:ext uri="{FF2B5EF4-FFF2-40B4-BE49-F238E27FC236}">
                  <a16:creationId xmlns:a16="http://schemas.microsoft.com/office/drawing/2014/main" id="{052A94EC-894F-7147-AB8E-2E068BA8A153}"/>
                </a:ext>
              </a:extLst>
            </p:cNvPr>
            <p:cNvSpPr/>
            <p:nvPr userDrawn="1"/>
          </p:nvSpPr>
          <p:spPr>
            <a:xfrm>
              <a:off x="-233480" y="-142048"/>
              <a:ext cx="21699266" cy="3041726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16">
              <a:extLst>
                <a:ext uri="{FF2B5EF4-FFF2-40B4-BE49-F238E27FC236}">
                  <a16:creationId xmlns:a16="http://schemas.microsoft.com/office/drawing/2014/main" id="{6886BA1D-C6F1-0B46-9215-21D0D5179BDB}"/>
                </a:ext>
              </a:extLst>
            </p:cNvPr>
            <p:cNvSpPr/>
            <p:nvPr userDrawn="1"/>
          </p:nvSpPr>
          <p:spPr>
            <a:xfrm flipH="1" flipV="1">
              <a:off x="-233481" y="-142048"/>
              <a:ext cx="21699264" cy="3041726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EA079F7F-CAD0-A348-8EF6-B7462979F338}"/>
                </a:ext>
              </a:extLst>
            </p:cNvPr>
            <p:cNvSpPr/>
            <p:nvPr userDrawn="1"/>
          </p:nvSpPr>
          <p:spPr>
            <a:xfrm>
              <a:off x="-268793" y="-159027"/>
              <a:ext cx="21734578" cy="3097033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Box 14">
              <a:extLst>
                <a:ext uri="{FF2B5EF4-FFF2-40B4-BE49-F238E27FC236}">
                  <a16:creationId xmlns:a16="http://schemas.microsoft.com/office/drawing/2014/main" id="{95BF47B3-6D9A-514F-9327-ADE9C35C2943}"/>
                </a:ext>
              </a:extLst>
            </p:cNvPr>
            <p:cNvSpPr txBox="1">
              <a:spLocks noChangeArrowheads="1"/>
            </p:cNvSpPr>
            <p:nvPr userDrawn="1"/>
          </p:nvSpPr>
          <p:spPr bwMode="auto">
            <a:xfrm>
              <a:off x="614852" y="29556350"/>
              <a:ext cx="1862933" cy="258718"/>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grpSp>
      <p:graphicFrame>
        <p:nvGraphicFramePr>
          <p:cNvPr id="9" name="Table 8">
            <a:extLst>
              <a:ext uri="{FF2B5EF4-FFF2-40B4-BE49-F238E27FC236}">
                <a16:creationId xmlns:a16="http://schemas.microsoft.com/office/drawing/2014/main" id="{11C3DB60-464F-D24C-81AF-3C43DD33A5F1}"/>
              </a:ext>
            </a:extLst>
          </p:cNvPr>
          <p:cNvGraphicFramePr>
            <a:graphicFrameLocks noGrp="1"/>
          </p:cNvGraphicFramePr>
          <p:nvPr userDrawn="1">
            <p:extLst>
              <p:ext uri="{D42A27DB-BD31-4B8C-83A1-F6EECF244321}">
                <p14:modId xmlns:p14="http://schemas.microsoft.com/office/powerpoint/2010/main" val="1681874454"/>
              </p:ext>
            </p:extLst>
          </p:nvPr>
        </p:nvGraphicFramePr>
        <p:xfrm>
          <a:off x="21937684" y="-142032"/>
          <a:ext cx="8060660" cy="30794622"/>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val="20000"/>
                    </a:ext>
                  </a:extLst>
                </a:gridCol>
                <a:gridCol w="950236">
                  <a:extLst>
                    <a:ext uri="{9D8B030D-6E8A-4147-A177-3AD203B41FA5}">
                      <a16:colId xmlns:a16="http://schemas.microsoft.com/office/drawing/2014/main" val="764104496"/>
                    </a:ext>
                  </a:extLst>
                </a:gridCol>
                <a:gridCol w="3947443">
                  <a:extLst>
                    <a:ext uri="{9D8B030D-6E8A-4147-A177-3AD203B41FA5}">
                      <a16:colId xmlns:a16="http://schemas.microsoft.com/office/drawing/2014/main" val="4164475170"/>
                    </a:ext>
                  </a:extLst>
                </a:gridCol>
              </a:tblGrid>
              <a:tr h="120572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93258">
                <a:tc gridSpan="3">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dirty="0">
                          <a:solidFill>
                            <a:srgbClr val="FFC000"/>
                          </a:solidFill>
                          <a:hlinkClick r:id="rId7">
                            <a:extLst>
                              <a:ext uri="{A12FA001-AC4F-418D-AE19-62706E023703}">
                                <ahyp:hlinkClr xmlns:ahyp="http://schemas.microsoft.com/office/drawing/2018/hyperlinkcolor" xmlns="" val="tx"/>
                              </a:ext>
                            </a:extLst>
                          </a:hlinkClick>
                        </a:rPr>
                        <a:t>https://www.posterpresentations.com/how-to-change-the-research-poster-template-colors.html</a:t>
                      </a:r>
                      <a:endParaRPr lang="en-US" sz="1800" dirty="0">
                        <a:solidFill>
                          <a:srgbClr val="FFC000"/>
                        </a:solidFill>
                      </a:endParaRP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308046">
                <a:tc gridSpan="3">
                  <a:txBody>
                    <a:bodyPr/>
                    <a:lstStyle/>
                    <a:p>
                      <a:r>
                        <a:rPr lang="en-US" sz="2000" b="1" dirty="0">
                          <a:solidFill>
                            <a:srgbClr val="FFC000"/>
                          </a:solidFill>
                          <a:latin typeface="Arial" panose="020B0604020202020204" pitchFamily="34" charset="0"/>
                          <a:cs typeface="Arial" panose="020B0604020202020204" pitchFamily="34" charset="0"/>
                        </a:rPr>
                        <a:t>How to change the column layout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dirty="0">
                          <a:solidFill>
                            <a:srgbClr val="D9D9D9"/>
                          </a:solidFill>
                          <a:latin typeface="Arial" panose="020B0604020202020204" pitchFamily="34" charset="0"/>
                          <a:cs typeface="Arial" panose="020B0604020202020204" pitchFamily="34" charset="0"/>
                        </a:rPr>
                        <a:t>You can see a tutorial here: </a:t>
                      </a:r>
                      <a:r>
                        <a:rPr lang="en-US" sz="1800" u="sng" dirty="0">
                          <a:solidFill>
                            <a:srgbClr val="FFC000"/>
                          </a:solidFill>
                          <a:latin typeface="Arial" panose="020B0604020202020204" pitchFamily="34" charset="0"/>
                          <a:cs typeface="Arial" panose="020B0604020202020204" pitchFamily="34" charset="0"/>
                        </a:rPr>
                        <a:t>https://</a:t>
                      </a:r>
                      <a:r>
                        <a:rPr lang="en-US" sz="1800" u="sng" dirty="0" err="1">
                          <a:solidFill>
                            <a:srgbClr val="FFC000"/>
                          </a:solidFill>
                          <a:latin typeface="Arial" panose="020B0604020202020204" pitchFamily="34" charset="0"/>
                          <a:cs typeface="Arial" panose="020B0604020202020204" pitchFamily="34" charset="0"/>
                        </a:rPr>
                        <a:t>www.posterpresentations.com</a:t>
                      </a:r>
                      <a:r>
                        <a:rPr lang="en-US" sz="1800" u="sng" dirty="0">
                          <a:solidFill>
                            <a:srgbClr val="FFC000"/>
                          </a:solidFill>
                          <a:latin typeface="Arial" panose="020B0604020202020204" pitchFamily="34" charset="0"/>
                          <a:cs typeface="Arial" panose="020B0604020202020204" pitchFamily="34" charset="0"/>
                        </a:rPr>
                        <a:t>/how-to-change-the-column-</a:t>
                      </a:r>
                      <a:r>
                        <a:rPr lang="en-US" sz="18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69768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panose="020B0604020202020204" pitchFamily="34" charset="0"/>
                          <a:cs typeface="Arial" panose="020B0604020202020204" pitchFamily="34" charset="0"/>
                        </a:rPr>
                        <a:t>The Quick Start</a:t>
                      </a:r>
                      <a:r>
                        <a:rPr lang="en-US" sz="1800" baseline="0" noProof="0" dirty="0">
                          <a:solidFill>
                            <a:srgbClr val="D9D9D9"/>
                          </a:solidFill>
                          <a:latin typeface="Arial" panose="020B0604020202020204" pitchFamily="34" charset="0"/>
                          <a:cs typeface="Arial" panose="020B0604020202020204" pitchFamily="34" charset="0"/>
                        </a:rPr>
                        <a:t> Guides</a:t>
                      </a:r>
                      <a:r>
                        <a:rPr lang="en-US" sz="1800" noProof="0" dirty="0">
                          <a:solidFill>
                            <a:srgbClr val="D9D9D9"/>
                          </a:solidFill>
                          <a:latin typeface="Arial" panose="020B0604020202020204" pitchFamily="34" charset="0"/>
                          <a:cs typeface="Arial" panose="020B0604020202020204" pitchFamily="34" charset="0"/>
                        </a:rPr>
                        <a:t> </a:t>
                      </a:r>
                      <a:r>
                        <a:rPr lang="en-US" sz="1800" u="sng" noProof="0" dirty="0">
                          <a:solidFill>
                            <a:srgbClr val="D9D9D9"/>
                          </a:solidFill>
                          <a:latin typeface="Arial" panose="020B0604020202020204" pitchFamily="34" charset="0"/>
                          <a:cs typeface="Arial" panose="020B0604020202020204" pitchFamily="34" charset="0"/>
                        </a:rPr>
                        <a:t>are outside the template’s printable area</a:t>
                      </a:r>
                      <a:r>
                        <a:rPr lang="en-US" sz="1800" noProof="0" dirty="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To hide the guides click on the </a:t>
                      </a:r>
                      <a:r>
                        <a:rPr lang="en-US" sz="1800" b="1" baseline="0" noProof="0" dirty="0">
                          <a:solidFill>
                            <a:srgbClr val="D9D9D9"/>
                          </a:solidFill>
                          <a:latin typeface="Arial" panose="020B0604020202020204" pitchFamily="34" charset="0"/>
                          <a:cs typeface="Arial" panose="020B0604020202020204" pitchFamily="34" charset="0"/>
                        </a:rPr>
                        <a:t>Home</a:t>
                      </a:r>
                      <a:r>
                        <a:rPr lang="en-US" sz="1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dirty="0">
                          <a:solidFill>
                            <a:srgbClr val="D9D9D9"/>
                          </a:solidFill>
                          <a:latin typeface="Arial" panose="020B0604020202020204" pitchFamily="34" charset="0"/>
                          <a:cs typeface="Arial" panose="020B0604020202020204" pitchFamily="34" charset="0"/>
                        </a:rPr>
                        <a:t>Without Guides </a:t>
                      </a:r>
                      <a:r>
                        <a:rPr lang="en-US" sz="1800" b="0"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508563">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679433">
                <a:tc>
                  <a:txBody>
                    <a:bodyPr/>
                    <a:lstStyle/>
                    <a:p>
                      <a:pPr rtl="0"/>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pPr rtl="0"/>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1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369361">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
                      </a: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59070">
                <a:tc gridSpan="3">
                  <a:txBody>
                    <a:bodyPr/>
                    <a:lstStyle/>
                    <a:p>
                      <a:endParaRPr lang="en-US" sz="1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824517">
                <a:tc gridSpan="2">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r>
                        <a:rPr lang="en-US" sz="1800" dirty="0">
                          <a:solidFill>
                            <a:schemeClr val="bg1">
                              <a:lumMod val="85000"/>
                            </a:schemeClr>
                          </a:solidFill>
                          <a:latin typeface="Arial"/>
                          <a:cs typeface="Arial"/>
                        </a:rPr>
                        <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9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hyperlink" Target="https://www.kaggle.com/kemical/kickstarter-projects" TargetMode="External"/><Relationship Id="rId7" Type="http://schemas.openxmlformats.org/officeDocument/2006/relationships/hyperlink" Target="mailto:karl.hednrik.bachmann@ut.ee" TargetMode="External"/><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mailto:emil.koemets@ut.ee" TargetMode="External"/><Relationship Id="rId11" Type="http://schemas.openxmlformats.org/officeDocument/2006/relationships/image" Target="../media/image10.png"/><Relationship Id="rId5" Type="http://schemas.openxmlformats.org/officeDocument/2006/relationships/hyperlink" Target="mailto:jakob.univer@ut.ee" TargetMode="External"/><Relationship Id="rId10" Type="http://schemas.openxmlformats.org/officeDocument/2006/relationships/image" Target="../media/image9.png"/><Relationship Id="rId4" Type="http://schemas.openxmlformats.org/officeDocument/2006/relationships/hyperlink" Target="https://github.com/ekoemets/ids-project" TargetMode="Externa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i kohatäide 1"/>
          <p:cNvSpPr>
            <a:spLocks noGrp="1"/>
          </p:cNvSpPr>
          <p:nvPr>
            <p:ph type="body" sz="quarter" idx="10"/>
          </p:nvPr>
        </p:nvSpPr>
        <p:spPr>
          <a:xfrm>
            <a:off x="440616" y="4369714"/>
            <a:ext cx="10093750" cy="3520501"/>
          </a:xfrm>
        </p:spPr>
        <p:txBody>
          <a:bodyPr/>
          <a:lstStyle/>
          <a:p>
            <a:pPr algn="just"/>
            <a:r>
              <a:rPr lang="en-US" dirty="0"/>
              <a:t>Our goal </a:t>
            </a:r>
            <a:r>
              <a:rPr lang="et-EE" dirty="0" err="1"/>
              <a:t>wa</a:t>
            </a:r>
            <a:r>
              <a:rPr lang="en-US" dirty="0"/>
              <a:t>s to find the key elements about making the perfect </a:t>
            </a:r>
            <a:r>
              <a:rPr lang="en-US" dirty="0" err="1"/>
              <a:t>kickstarter</a:t>
            </a:r>
            <a:r>
              <a:rPr lang="en-US" dirty="0"/>
              <a:t> project. Of</a:t>
            </a:r>
            <a:r>
              <a:rPr lang="et-EE" dirty="0"/>
              <a:t> </a:t>
            </a:r>
            <a:r>
              <a:rPr lang="en-US" dirty="0"/>
              <a:t>course</a:t>
            </a:r>
            <a:r>
              <a:rPr lang="et-EE" dirty="0"/>
              <a:t> </a:t>
            </a:r>
            <a:r>
              <a:rPr lang="en-US" dirty="0"/>
              <a:t>the most important thing is having a good project idea, but what if your </a:t>
            </a:r>
            <a:r>
              <a:rPr lang="en-US" dirty="0" err="1"/>
              <a:t>kickstarter</a:t>
            </a:r>
            <a:r>
              <a:rPr lang="en-US" dirty="0"/>
              <a:t> Project</a:t>
            </a:r>
            <a:r>
              <a:rPr lang="et-EE" dirty="0"/>
              <a:t> </a:t>
            </a:r>
            <a:r>
              <a:rPr lang="en-US" dirty="0"/>
              <a:t>gets cancelled just because you had a wrong amount of words in</a:t>
            </a:r>
            <a:r>
              <a:rPr lang="et-EE" dirty="0"/>
              <a:t> </a:t>
            </a:r>
            <a:r>
              <a:rPr lang="en-US" dirty="0"/>
              <a:t>your project title, or you</a:t>
            </a:r>
            <a:r>
              <a:rPr lang="et-EE" dirty="0"/>
              <a:t> </a:t>
            </a:r>
            <a:r>
              <a:rPr lang="en-US" dirty="0"/>
              <a:t>used a wrong currency for your financial goal? </a:t>
            </a:r>
            <a:endParaRPr lang="et-EE" dirty="0"/>
          </a:p>
          <a:p>
            <a:pPr algn="just"/>
            <a:r>
              <a:rPr lang="en-US" dirty="0"/>
              <a:t>We want to</a:t>
            </a:r>
            <a:r>
              <a:rPr lang="et-EE" dirty="0"/>
              <a:t> </a:t>
            </a:r>
            <a:r>
              <a:rPr lang="en-US" dirty="0"/>
              <a:t>be able to predict, whether the</a:t>
            </a:r>
            <a:r>
              <a:rPr lang="et-EE" dirty="0"/>
              <a:t> </a:t>
            </a:r>
            <a:r>
              <a:rPr lang="en-US" dirty="0"/>
              <a:t>project succeeds or not, based on the title of the</a:t>
            </a:r>
            <a:r>
              <a:rPr lang="et-EE" dirty="0"/>
              <a:t> </a:t>
            </a:r>
            <a:r>
              <a:rPr lang="en-US" dirty="0"/>
              <a:t>project, the category it’s in, currency, goal</a:t>
            </a:r>
            <a:r>
              <a:rPr lang="et-EE" dirty="0"/>
              <a:t> </a:t>
            </a:r>
            <a:r>
              <a:rPr lang="en-US" dirty="0"/>
              <a:t>(how much money the project wants),</a:t>
            </a:r>
            <a:r>
              <a:rPr lang="et-EE" dirty="0"/>
              <a:t> </a:t>
            </a:r>
            <a:r>
              <a:rPr lang="en-US" dirty="0"/>
              <a:t>how many backers the project already has (people</a:t>
            </a:r>
            <a:r>
              <a:rPr lang="et-EE" dirty="0"/>
              <a:t> </a:t>
            </a:r>
            <a:r>
              <a:rPr lang="en-US" dirty="0"/>
              <a:t>who have pledged), the origin</a:t>
            </a:r>
            <a:r>
              <a:rPr lang="et-EE" dirty="0"/>
              <a:t> </a:t>
            </a:r>
            <a:r>
              <a:rPr lang="en-US" dirty="0"/>
              <a:t>country of the project and how much money has already been</a:t>
            </a:r>
            <a:r>
              <a:rPr lang="et-EE" dirty="0"/>
              <a:t> </a:t>
            </a:r>
            <a:r>
              <a:rPr lang="en-US" dirty="0"/>
              <a:t>pledged. And based on that we can also find out the keys of the perfect Project</a:t>
            </a:r>
            <a:r>
              <a:rPr lang="et-EE" dirty="0" smtClean="0"/>
              <a:t>.</a:t>
            </a:r>
          </a:p>
          <a:p>
            <a:pPr algn="just"/>
            <a:endParaRPr lang="en-US" dirty="0"/>
          </a:p>
        </p:txBody>
      </p:sp>
      <p:sp>
        <p:nvSpPr>
          <p:cNvPr id="3" name="Teksti kohatäide 2"/>
          <p:cNvSpPr>
            <a:spLocks noGrp="1"/>
          </p:cNvSpPr>
          <p:nvPr>
            <p:ph type="body" sz="quarter" idx="11"/>
          </p:nvPr>
        </p:nvSpPr>
        <p:spPr>
          <a:xfrm>
            <a:off x="435417" y="3626378"/>
            <a:ext cx="10082304" cy="558738"/>
          </a:xfrm>
        </p:spPr>
        <p:txBody>
          <a:bodyPr/>
          <a:lstStyle/>
          <a:p>
            <a:r>
              <a:rPr lang="et-EE" dirty="0" smtClean="0"/>
              <a:t>INTRODUCTION</a:t>
            </a:r>
            <a:endParaRPr lang="et-EE" dirty="0" smtClean="0"/>
          </a:p>
        </p:txBody>
      </p:sp>
      <p:sp>
        <p:nvSpPr>
          <p:cNvPr id="4" name="Teksti kohatäide 3"/>
          <p:cNvSpPr>
            <a:spLocks noGrp="1"/>
          </p:cNvSpPr>
          <p:nvPr>
            <p:ph type="body" sz="quarter" idx="20"/>
          </p:nvPr>
        </p:nvSpPr>
        <p:spPr>
          <a:xfrm>
            <a:off x="464120" y="13827897"/>
            <a:ext cx="10093752" cy="558738"/>
          </a:xfrm>
        </p:spPr>
        <p:txBody>
          <a:bodyPr/>
          <a:lstStyle/>
          <a:p>
            <a:r>
              <a:rPr lang="et-EE" dirty="0" smtClean="0"/>
              <a:t>DATA</a:t>
            </a:r>
            <a:endParaRPr lang="et-EE" dirty="0" smtClean="0"/>
          </a:p>
        </p:txBody>
      </p:sp>
      <p:sp>
        <p:nvSpPr>
          <p:cNvPr id="5" name="Teksti kohatäide 4"/>
          <p:cNvSpPr>
            <a:spLocks noGrp="1"/>
          </p:cNvSpPr>
          <p:nvPr>
            <p:ph type="body" sz="quarter" idx="25"/>
          </p:nvPr>
        </p:nvSpPr>
        <p:spPr>
          <a:xfrm>
            <a:off x="11519970" y="25336298"/>
            <a:ext cx="9326249" cy="566030"/>
          </a:xfrm>
        </p:spPr>
        <p:txBody>
          <a:bodyPr/>
          <a:lstStyle/>
          <a:p>
            <a:r>
              <a:rPr lang="et-EE" dirty="0" smtClean="0"/>
              <a:t>CONCLUSIONS</a:t>
            </a:r>
            <a:endParaRPr lang="et-EE" dirty="0"/>
          </a:p>
        </p:txBody>
      </p:sp>
      <p:sp>
        <p:nvSpPr>
          <p:cNvPr id="6" name="Teksti kohatäide 5"/>
          <p:cNvSpPr>
            <a:spLocks noGrp="1"/>
          </p:cNvSpPr>
          <p:nvPr>
            <p:ph type="body" sz="quarter" idx="26"/>
          </p:nvPr>
        </p:nvSpPr>
        <p:spPr>
          <a:xfrm>
            <a:off x="438015" y="11903229"/>
            <a:ext cx="10093752" cy="1242955"/>
          </a:xfrm>
        </p:spPr>
        <p:txBody>
          <a:bodyPr/>
          <a:lstStyle/>
          <a:p>
            <a:r>
              <a:rPr lang="en-US" dirty="0"/>
              <a:t>We </a:t>
            </a:r>
            <a:r>
              <a:rPr lang="et-EE" dirty="0" err="1"/>
              <a:t>used</a:t>
            </a:r>
            <a:r>
              <a:rPr lang="en-US" dirty="0"/>
              <a:t> </a:t>
            </a:r>
            <a:r>
              <a:rPr lang="en-US" dirty="0" err="1"/>
              <a:t>Jupyter</a:t>
            </a:r>
            <a:r>
              <a:rPr lang="en-US" dirty="0"/>
              <a:t> Notebook for exploring data, feature engineering and</a:t>
            </a:r>
            <a:r>
              <a:rPr lang="et-EE" dirty="0"/>
              <a:t> </a:t>
            </a:r>
            <a:r>
              <a:rPr lang="en-US" dirty="0"/>
              <a:t>modeling. We</a:t>
            </a:r>
            <a:r>
              <a:rPr lang="et-EE" dirty="0"/>
              <a:t> </a:t>
            </a:r>
            <a:r>
              <a:rPr lang="en-US" dirty="0"/>
              <a:t>also use</a:t>
            </a:r>
            <a:r>
              <a:rPr lang="et-EE" dirty="0"/>
              <a:t>d</a:t>
            </a:r>
            <a:r>
              <a:rPr lang="en-US" dirty="0"/>
              <a:t> Tableau for some of the data </a:t>
            </a:r>
            <a:r>
              <a:rPr lang="en-US" dirty="0" err="1"/>
              <a:t>visualisation</a:t>
            </a:r>
            <a:r>
              <a:rPr lang="en-US" dirty="0"/>
              <a:t>. We use</a:t>
            </a:r>
            <a:r>
              <a:rPr lang="et-EE" dirty="0"/>
              <a:t>d</a:t>
            </a:r>
            <a:r>
              <a:rPr lang="en-US" dirty="0"/>
              <a:t> the</a:t>
            </a:r>
            <a:r>
              <a:rPr lang="et-EE" dirty="0"/>
              <a:t> </a:t>
            </a:r>
            <a:r>
              <a:rPr lang="en-US" dirty="0"/>
              <a:t>CRISP-DM process as much as we </a:t>
            </a:r>
            <a:r>
              <a:rPr lang="en-US" dirty="0" smtClean="0"/>
              <a:t>can</a:t>
            </a:r>
            <a:r>
              <a:rPr lang="et-EE" dirty="0" smtClean="0"/>
              <a:t> </a:t>
            </a:r>
            <a:r>
              <a:rPr lang="en-US" dirty="0" smtClean="0"/>
              <a:t>to </a:t>
            </a:r>
            <a:r>
              <a:rPr lang="en-US" dirty="0"/>
              <a:t>make our workflow as efficient as possible</a:t>
            </a:r>
            <a:r>
              <a:rPr lang="en-US" dirty="0" smtClean="0"/>
              <a:t>.</a:t>
            </a:r>
            <a:endParaRPr lang="et-EE" dirty="0" smtClean="0"/>
          </a:p>
        </p:txBody>
      </p:sp>
      <p:sp>
        <p:nvSpPr>
          <p:cNvPr id="7" name="Teksti kohatäide 6"/>
          <p:cNvSpPr>
            <a:spLocks noGrp="1"/>
          </p:cNvSpPr>
          <p:nvPr>
            <p:ph type="body" sz="quarter" idx="27"/>
          </p:nvPr>
        </p:nvSpPr>
        <p:spPr>
          <a:xfrm>
            <a:off x="452060" y="28211797"/>
            <a:ext cx="10090978" cy="566030"/>
          </a:xfrm>
        </p:spPr>
        <p:txBody>
          <a:bodyPr/>
          <a:lstStyle/>
          <a:p>
            <a:pPr algn="l"/>
            <a:r>
              <a:rPr lang="et-EE" dirty="0" smtClean="0"/>
              <a:t>REFERENCES</a:t>
            </a:r>
            <a:endParaRPr lang="et-EE" dirty="0"/>
          </a:p>
        </p:txBody>
      </p:sp>
      <p:sp>
        <p:nvSpPr>
          <p:cNvPr id="8" name="Teksti kohatäide 7"/>
          <p:cNvSpPr>
            <a:spLocks noGrp="1"/>
          </p:cNvSpPr>
          <p:nvPr>
            <p:ph type="body" sz="quarter" idx="28"/>
          </p:nvPr>
        </p:nvSpPr>
        <p:spPr>
          <a:xfrm>
            <a:off x="460427" y="28777827"/>
            <a:ext cx="10094847" cy="996734"/>
          </a:xfrm>
        </p:spPr>
        <p:txBody>
          <a:bodyPr/>
          <a:lstStyle/>
          <a:p>
            <a:pPr algn="just"/>
            <a:r>
              <a:rPr lang="et-EE" dirty="0" smtClean="0">
                <a:hlinkClick r:id="rId3"/>
              </a:rPr>
              <a:t>https</a:t>
            </a:r>
            <a:r>
              <a:rPr lang="et-EE" dirty="0">
                <a:hlinkClick r:id="rId3"/>
              </a:rPr>
              <a:t>://www.kaggle.com/kemical/kickstarter-projects</a:t>
            </a:r>
            <a:r>
              <a:rPr lang="et-EE" dirty="0"/>
              <a:t> </a:t>
            </a:r>
            <a:endParaRPr lang="et-EE" dirty="0" smtClean="0"/>
          </a:p>
          <a:p>
            <a:pPr algn="just"/>
            <a:r>
              <a:rPr lang="et-EE" dirty="0" err="1"/>
              <a:t>Source</a:t>
            </a:r>
            <a:r>
              <a:rPr lang="et-EE" dirty="0"/>
              <a:t> </a:t>
            </a:r>
            <a:r>
              <a:rPr lang="et-EE" dirty="0" err="1"/>
              <a:t>code</a:t>
            </a:r>
            <a:r>
              <a:rPr lang="et-EE" dirty="0" smtClean="0"/>
              <a:t>: </a:t>
            </a:r>
            <a:r>
              <a:rPr lang="et-EE" dirty="0">
                <a:hlinkClick r:id="rId4"/>
              </a:rPr>
              <a:t>https://</a:t>
            </a:r>
            <a:r>
              <a:rPr lang="et-EE" dirty="0" smtClean="0">
                <a:hlinkClick r:id="rId4"/>
              </a:rPr>
              <a:t>github.com/ekoemets/ids-project</a:t>
            </a:r>
            <a:r>
              <a:rPr lang="et-EE" dirty="0" smtClean="0"/>
              <a:t> </a:t>
            </a:r>
            <a:endParaRPr lang="et-EE" dirty="0"/>
          </a:p>
        </p:txBody>
      </p:sp>
      <p:sp>
        <p:nvSpPr>
          <p:cNvPr id="9" name="Teksti kohatäide 8"/>
          <p:cNvSpPr>
            <a:spLocks noGrp="1"/>
          </p:cNvSpPr>
          <p:nvPr>
            <p:ph type="body" sz="quarter" idx="29"/>
          </p:nvPr>
        </p:nvSpPr>
        <p:spPr>
          <a:xfrm>
            <a:off x="17417143" y="28047871"/>
            <a:ext cx="3515378" cy="566030"/>
          </a:xfrm>
        </p:spPr>
        <p:txBody>
          <a:bodyPr/>
          <a:lstStyle/>
          <a:p>
            <a:pPr algn="r"/>
            <a:r>
              <a:rPr lang="et-EE" dirty="0" smtClean="0"/>
              <a:t>CONTACT</a:t>
            </a:r>
            <a:endParaRPr lang="et-EE" dirty="0"/>
          </a:p>
        </p:txBody>
      </p:sp>
      <p:sp>
        <p:nvSpPr>
          <p:cNvPr id="10" name="Teksti kohatäide 9"/>
          <p:cNvSpPr>
            <a:spLocks noGrp="1"/>
          </p:cNvSpPr>
          <p:nvPr>
            <p:ph type="body" sz="quarter" idx="30"/>
          </p:nvPr>
        </p:nvSpPr>
        <p:spPr>
          <a:xfrm>
            <a:off x="17417143" y="28593162"/>
            <a:ext cx="3520430" cy="1366065"/>
          </a:xfrm>
        </p:spPr>
        <p:txBody>
          <a:bodyPr/>
          <a:lstStyle/>
          <a:p>
            <a:pPr algn="r"/>
            <a:r>
              <a:rPr lang="et-EE" dirty="0" smtClean="0">
                <a:hlinkClick r:id="rId5"/>
              </a:rPr>
              <a:t>jakob.univer@ut.ee</a:t>
            </a:r>
            <a:endParaRPr lang="et-EE" dirty="0"/>
          </a:p>
          <a:p>
            <a:pPr algn="r"/>
            <a:r>
              <a:rPr lang="et-EE" dirty="0">
                <a:hlinkClick r:id="rId6"/>
              </a:rPr>
              <a:t>emil.koemets@ut.ee</a:t>
            </a:r>
            <a:endParaRPr lang="et-EE" dirty="0"/>
          </a:p>
          <a:p>
            <a:pPr algn="r"/>
            <a:r>
              <a:rPr lang="et-EE" dirty="0" smtClean="0">
                <a:hlinkClick r:id="rId7"/>
              </a:rPr>
              <a:t>karl.hendrik.bachmann@ut.ee</a:t>
            </a:r>
            <a:endParaRPr lang="et-EE" dirty="0"/>
          </a:p>
        </p:txBody>
      </p:sp>
      <p:sp>
        <p:nvSpPr>
          <p:cNvPr id="11" name="Teksti kohatäide 10"/>
          <p:cNvSpPr>
            <a:spLocks noGrp="1"/>
          </p:cNvSpPr>
          <p:nvPr>
            <p:ph type="body" sz="quarter" idx="96"/>
          </p:nvPr>
        </p:nvSpPr>
        <p:spPr>
          <a:xfrm>
            <a:off x="435417" y="14577719"/>
            <a:ext cx="10082304" cy="2166285"/>
          </a:xfrm>
        </p:spPr>
        <p:txBody>
          <a:bodyPr/>
          <a:lstStyle/>
          <a:p>
            <a:pPr algn="just"/>
            <a:r>
              <a:rPr lang="et-EE" dirty="0" err="1"/>
              <a:t>We</a:t>
            </a:r>
            <a:r>
              <a:rPr lang="et-EE" dirty="0"/>
              <a:t> </a:t>
            </a:r>
            <a:r>
              <a:rPr lang="et-EE" dirty="0" err="1"/>
              <a:t>got</a:t>
            </a:r>
            <a:r>
              <a:rPr lang="et-EE" dirty="0"/>
              <a:t> </a:t>
            </a:r>
            <a:r>
              <a:rPr lang="et-EE" dirty="0" err="1"/>
              <a:t>the</a:t>
            </a:r>
            <a:r>
              <a:rPr lang="et-EE" dirty="0"/>
              <a:t> </a:t>
            </a:r>
            <a:r>
              <a:rPr lang="et-EE" dirty="0" err="1"/>
              <a:t>dataset</a:t>
            </a:r>
            <a:r>
              <a:rPr lang="et-EE" dirty="0"/>
              <a:t> </a:t>
            </a:r>
            <a:r>
              <a:rPr lang="et-EE" dirty="0" err="1"/>
              <a:t>from</a:t>
            </a:r>
            <a:r>
              <a:rPr lang="et-EE" dirty="0"/>
              <a:t> a </a:t>
            </a:r>
            <a:r>
              <a:rPr lang="et-EE" dirty="0" err="1"/>
              <a:t>Kaggle</a:t>
            </a:r>
            <a:r>
              <a:rPr lang="et-EE" dirty="0"/>
              <a:t> </a:t>
            </a:r>
            <a:r>
              <a:rPr lang="et-EE" dirty="0" err="1"/>
              <a:t>competition</a:t>
            </a:r>
            <a:r>
              <a:rPr lang="et-EE" dirty="0"/>
              <a:t>. </a:t>
            </a:r>
            <a:r>
              <a:rPr lang="et-EE" dirty="0" err="1"/>
              <a:t>It</a:t>
            </a:r>
            <a:r>
              <a:rPr lang="et-EE" dirty="0"/>
              <a:t> </a:t>
            </a:r>
            <a:r>
              <a:rPr lang="et-EE" dirty="0" err="1"/>
              <a:t>had</a:t>
            </a:r>
            <a:r>
              <a:rPr lang="et-EE" dirty="0"/>
              <a:t> </a:t>
            </a:r>
            <a:r>
              <a:rPr lang="et-EE" dirty="0" err="1"/>
              <a:t>information</a:t>
            </a:r>
            <a:r>
              <a:rPr lang="et-EE" dirty="0"/>
              <a:t> </a:t>
            </a:r>
            <a:r>
              <a:rPr lang="et-EE" dirty="0" err="1"/>
              <a:t>about</a:t>
            </a:r>
            <a:r>
              <a:rPr lang="et-EE" dirty="0"/>
              <a:t> </a:t>
            </a:r>
            <a:r>
              <a:rPr lang="et-EE" dirty="0" err="1"/>
              <a:t>over</a:t>
            </a:r>
            <a:r>
              <a:rPr lang="et-EE" dirty="0"/>
              <a:t> 370000 </a:t>
            </a:r>
            <a:r>
              <a:rPr lang="et-EE" dirty="0" err="1"/>
              <a:t>projects</a:t>
            </a:r>
            <a:r>
              <a:rPr lang="et-EE" dirty="0"/>
              <a:t> </a:t>
            </a:r>
            <a:r>
              <a:rPr lang="et-EE" dirty="0" err="1"/>
              <a:t>from</a:t>
            </a:r>
            <a:r>
              <a:rPr lang="et-EE" dirty="0"/>
              <a:t> </a:t>
            </a:r>
            <a:r>
              <a:rPr lang="et-EE" dirty="0" err="1"/>
              <a:t>Kickstarter</a:t>
            </a:r>
            <a:r>
              <a:rPr lang="et-EE" dirty="0"/>
              <a:t>. </a:t>
            </a:r>
            <a:r>
              <a:rPr lang="en-US" dirty="0"/>
              <a:t>Our dataset is fairly balanced outcome wise 40%</a:t>
            </a:r>
            <a:r>
              <a:rPr lang="et-EE" dirty="0"/>
              <a:t> </a:t>
            </a:r>
            <a:r>
              <a:rPr lang="en-US" dirty="0"/>
              <a:t>of projects reaching its goal and 60% not.</a:t>
            </a:r>
            <a:r>
              <a:rPr lang="et-EE" dirty="0"/>
              <a:t> </a:t>
            </a:r>
            <a:r>
              <a:rPr lang="en-US" dirty="0"/>
              <a:t>This dataset has 15 main categories, the</a:t>
            </a:r>
            <a:r>
              <a:rPr lang="et-EE" dirty="0"/>
              <a:t> </a:t>
            </a:r>
            <a:r>
              <a:rPr lang="en-US" dirty="0"/>
              <a:t>most popular one being Film &amp;</a:t>
            </a:r>
            <a:r>
              <a:rPr lang="et-EE" dirty="0"/>
              <a:t> </a:t>
            </a:r>
            <a:r>
              <a:rPr lang="en-US" dirty="0"/>
              <a:t>Video and making up about 17% of the data. Also it has 159 more specific categories, the</a:t>
            </a:r>
            <a:r>
              <a:rPr lang="et-EE" dirty="0"/>
              <a:t> </a:t>
            </a:r>
            <a:r>
              <a:rPr lang="en-US" dirty="0"/>
              <a:t>mode only making up 5% of the data. Most of the projects were launched in the US and</a:t>
            </a:r>
            <a:r>
              <a:rPr lang="et-EE" dirty="0"/>
              <a:t> </a:t>
            </a:r>
            <a:r>
              <a:rPr lang="en-US" dirty="0"/>
              <a:t>used USD for currency, both of these make up about 80% of the data</a:t>
            </a:r>
            <a:r>
              <a:rPr lang="en-US" dirty="0" smtClean="0"/>
              <a:t>.</a:t>
            </a:r>
            <a:endParaRPr lang="et-EE" dirty="0" smtClean="0"/>
          </a:p>
        </p:txBody>
      </p:sp>
      <p:sp>
        <p:nvSpPr>
          <p:cNvPr id="12" name="Teksti kohatäide 11"/>
          <p:cNvSpPr>
            <a:spLocks noGrp="1"/>
          </p:cNvSpPr>
          <p:nvPr>
            <p:ph type="body" sz="quarter" idx="150"/>
          </p:nvPr>
        </p:nvSpPr>
        <p:spPr/>
        <p:txBody>
          <a:bodyPr/>
          <a:lstStyle/>
          <a:p>
            <a:r>
              <a:rPr lang="et-EE" dirty="0" smtClean="0"/>
              <a:t> </a:t>
            </a:r>
            <a:endParaRPr lang="et-EE" dirty="0"/>
          </a:p>
        </p:txBody>
      </p:sp>
      <p:sp>
        <p:nvSpPr>
          <p:cNvPr id="13" name="Teksti kohatäide 12"/>
          <p:cNvSpPr>
            <a:spLocks noGrp="1"/>
          </p:cNvSpPr>
          <p:nvPr>
            <p:ph type="body" sz="quarter" idx="151"/>
          </p:nvPr>
        </p:nvSpPr>
        <p:spPr/>
        <p:txBody>
          <a:bodyPr>
            <a:normAutofit fontScale="77500" lnSpcReduction="20000"/>
          </a:bodyPr>
          <a:lstStyle/>
          <a:p>
            <a:r>
              <a:rPr lang="et-EE" dirty="0" smtClean="0"/>
              <a:t>Emil Koemets, Karl Hendrik Bachmann, Jakob Univer</a:t>
            </a:r>
            <a:endParaRPr lang="et-EE" dirty="0"/>
          </a:p>
        </p:txBody>
      </p:sp>
      <p:sp>
        <p:nvSpPr>
          <p:cNvPr id="14" name="Teksti kohatäide 13"/>
          <p:cNvSpPr>
            <a:spLocks noGrp="1"/>
          </p:cNvSpPr>
          <p:nvPr>
            <p:ph type="body" sz="quarter" idx="153"/>
          </p:nvPr>
        </p:nvSpPr>
        <p:spPr/>
        <p:txBody>
          <a:bodyPr>
            <a:normAutofit fontScale="85000" lnSpcReduction="20000"/>
          </a:bodyPr>
          <a:lstStyle/>
          <a:p>
            <a:r>
              <a:rPr lang="et-EE" dirty="0" err="1" smtClean="0"/>
              <a:t>Analysis</a:t>
            </a:r>
            <a:r>
              <a:rPr lang="et-EE" dirty="0" smtClean="0"/>
              <a:t> of </a:t>
            </a:r>
            <a:r>
              <a:rPr lang="et-EE" dirty="0" err="1" smtClean="0"/>
              <a:t>Kickstarter</a:t>
            </a:r>
            <a:r>
              <a:rPr lang="et-EE" dirty="0" smtClean="0"/>
              <a:t> </a:t>
            </a:r>
            <a:r>
              <a:rPr lang="et-EE" dirty="0" err="1" smtClean="0"/>
              <a:t>projects</a:t>
            </a:r>
            <a:r>
              <a:rPr lang="et-EE" dirty="0" smtClean="0"/>
              <a:t> </a:t>
            </a:r>
            <a:r>
              <a:rPr lang="et-EE" dirty="0" err="1" smtClean="0"/>
              <a:t>information</a:t>
            </a:r>
            <a:r>
              <a:rPr lang="et-EE" dirty="0" smtClean="0"/>
              <a:t> </a:t>
            </a:r>
            <a:r>
              <a:rPr lang="et-EE" dirty="0" err="1" smtClean="0"/>
              <a:t>to</a:t>
            </a:r>
            <a:r>
              <a:rPr lang="et-EE" dirty="0" smtClean="0"/>
              <a:t> </a:t>
            </a:r>
            <a:r>
              <a:rPr lang="et-EE" dirty="0" err="1" smtClean="0"/>
              <a:t>predict</a:t>
            </a:r>
            <a:r>
              <a:rPr lang="et-EE" dirty="0" smtClean="0"/>
              <a:t> </a:t>
            </a:r>
            <a:r>
              <a:rPr lang="et-EE" dirty="0" err="1" smtClean="0"/>
              <a:t>possible</a:t>
            </a:r>
            <a:r>
              <a:rPr lang="et-EE" dirty="0" smtClean="0"/>
              <a:t> </a:t>
            </a:r>
            <a:r>
              <a:rPr lang="et-EE" dirty="0" err="1" smtClean="0"/>
              <a:t>outcome</a:t>
            </a:r>
            <a:endParaRPr lang="et-EE" dirty="0"/>
          </a:p>
        </p:txBody>
      </p:sp>
      <p:sp>
        <p:nvSpPr>
          <p:cNvPr id="28" name="Teksti kohatäide 3"/>
          <p:cNvSpPr txBox="1">
            <a:spLocks/>
          </p:cNvSpPr>
          <p:nvPr/>
        </p:nvSpPr>
        <p:spPr>
          <a:xfrm>
            <a:off x="440616" y="11066546"/>
            <a:ext cx="10093751" cy="558738"/>
          </a:xfrm>
          <a:prstGeom prst="rect">
            <a:avLst/>
          </a:prstGeom>
          <a:noFill/>
        </p:spPr>
        <p:txBody>
          <a:bodyPr wrap="square" lIns="63307" tIns="63307" rIns="63307" bIns="63307" anchor="ctr" anchorCtr="0">
            <a:spAutoFit/>
          </a:bodyPr>
          <a:lstStyle>
            <a:lvl1pPr marL="0" indent="0" algn="ctr" defTabSz="3038715"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r>
              <a:rPr lang="et-EE" dirty="0" smtClean="0"/>
              <a:t>MATERIALS &amp; </a:t>
            </a:r>
            <a:r>
              <a:rPr lang="et-EE" dirty="0" smtClean="0"/>
              <a:t>METHODS</a:t>
            </a:r>
            <a:endParaRPr lang="et-EE" dirty="0" smtClean="0"/>
          </a:p>
        </p:txBody>
      </p:sp>
      <p:sp>
        <p:nvSpPr>
          <p:cNvPr id="29" name="Teksti kohatäide 3"/>
          <p:cNvSpPr txBox="1">
            <a:spLocks/>
          </p:cNvSpPr>
          <p:nvPr/>
        </p:nvSpPr>
        <p:spPr>
          <a:xfrm>
            <a:off x="461523" y="17333696"/>
            <a:ext cx="10096349" cy="558738"/>
          </a:xfrm>
          <a:prstGeom prst="rect">
            <a:avLst/>
          </a:prstGeom>
          <a:noFill/>
        </p:spPr>
        <p:txBody>
          <a:bodyPr wrap="square" lIns="63307" tIns="63307" rIns="63307" bIns="63307" anchor="ctr" anchorCtr="0">
            <a:spAutoFit/>
          </a:bodyPr>
          <a:lstStyle>
            <a:lvl1pPr marL="0" indent="0" algn="ctr" defTabSz="3038715"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r>
              <a:rPr lang="et-EE" dirty="0" smtClean="0"/>
              <a:t>PREPROCESSING</a:t>
            </a:r>
            <a:endParaRPr lang="et-EE" dirty="0" smtClean="0"/>
          </a:p>
        </p:txBody>
      </p:sp>
      <p:sp>
        <p:nvSpPr>
          <p:cNvPr id="30" name="Teksti kohatäide 3"/>
          <p:cNvSpPr txBox="1">
            <a:spLocks/>
          </p:cNvSpPr>
          <p:nvPr/>
        </p:nvSpPr>
        <p:spPr>
          <a:xfrm>
            <a:off x="11517373" y="3626378"/>
            <a:ext cx="9158283" cy="566030"/>
          </a:xfrm>
          <a:prstGeom prst="rect">
            <a:avLst/>
          </a:prstGeom>
          <a:noFill/>
        </p:spPr>
        <p:txBody>
          <a:bodyPr wrap="square" lIns="63307" tIns="63307" rIns="63307" bIns="63307" anchor="ctr" anchorCtr="0">
            <a:spAutoFit/>
          </a:bodyPr>
          <a:lstStyle>
            <a:lvl1pPr marL="0" indent="0" algn="ctr" defTabSz="3038715"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r>
              <a:rPr lang="et-EE" dirty="0" smtClean="0"/>
              <a:t>RESULTS</a:t>
            </a:r>
            <a:endParaRPr lang="et-EE" dirty="0"/>
          </a:p>
        </p:txBody>
      </p:sp>
      <p:sp>
        <p:nvSpPr>
          <p:cNvPr id="15" name="TextBox 14"/>
          <p:cNvSpPr txBox="1"/>
          <p:nvPr/>
        </p:nvSpPr>
        <p:spPr>
          <a:xfrm>
            <a:off x="435417" y="18175384"/>
            <a:ext cx="10082304" cy="1692771"/>
          </a:xfrm>
          <a:prstGeom prst="rect">
            <a:avLst/>
          </a:prstGeom>
          <a:noFill/>
        </p:spPr>
        <p:txBody>
          <a:bodyPr wrap="square" rtlCol="0">
            <a:spAutoFit/>
          </a:bodyPr>
          <a:lstStyle/>
          <a:p>
            <a:pPr algn="just">
              <a:spcBef>
                <a:spcPct val="20000"/>
              </a:spcBef>
            </a:pPr>
            <a:r>
              <a:rPr lang="en-US" sz="2000" dirty="0">
                <a:solidFill>
                  <a:schemeClr val="accent5">
                    <a:lumMod val="50000"/>
                  </a:schemeClr>
                </a:solidFill>
                <a:latin typeface="Times New Roman" panose="02020603050405020304" pitchFamily="18" charset="0"/>
                <a:cs typeface="Times New Roman" panose="02020603050405020304" pitchFamily="18" charset="0"/>
              </a:rPr>
              <a:t>The dataset only had 3 missing values which were titles. Also there was one</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n-US" sz="2000" dirty="0">
                <a:solidFill>
                  <a:schemeClr val="accent5">
                    <a:lumMod val="50000"/>
                  </a:schemeClr>
                </a:solidFill>
                <a:latin typeface="Times New Roman" panose="02020603050405020304" pitchFamily="18" charset="0"/>
                <a:cs typeface="Times New Roman" panose="02020603050405020304" pitchFamily="18" charset="0"/>
              </a:rPr>
              <a:t>currency code</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n-US" sz="2000" dirty="0">
                <a:solidFill>
                  <a:schemeClr val="accent5">
                    <a:lumMod val="50000"/>
                  </a:schemeClr>
                </a:solidFill>
                <a:latin typeface="Times New Roman" panose="02020603050405020304" pitchFamily="18" charset="0"/>
                <a:cs typeface="Times New Roman" panose="02020603050405020304" pitchFamily="18" charset="0"/>
              </a:rPr>
              <a:t>which was incorrect since it had more than two-letters and 210 rows were affected</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n-US" sz="2000" dirty="0">
                <a:solidFill>
                  <a:schemeClr val="accent5">
                    <a:lumMod val="50000"/>
                  </a:schemeClr>
                </a:solidFill>
                <a:latin typeface="Times New Roman" panose="02020603050405020304" pitchFamily="18" charset="0"/>
                <a:cs typeface="Times New Roman" panose="02020603050405020304" pitchFamily="18" charset="0"/>
              </a:rPr>
              <a:t>by this</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n-US" sz="2000" dirty="0">
                <a:solidFill>
                  <a:schemeClr val="accent5">
                    <a:lumMod val="50000"/>
                  </a:schemeClr>
                </a:solidFill>
                <a:latin typeface="Times New Roman" panose="02020603050405020304" pitchFamily="18" charset="0"/>
                <a:cs typeface="Times New Roman" panose="02020603050405020304" pitchFamily="18" charset="0"/>
              </a:rPr>
              <a:t>issue.</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We</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created</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new</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features</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from</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existing</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ones</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to</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make</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the</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dataset</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better</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for</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machine</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learning</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and looked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for</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interesting</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patterns</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in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the</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data</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a:t>
            </a:r>
          </a:p>
          <a:p>
            <a:pPr algn="just">
              <a:spcBef>
                <a:spcPct val="20000"/>
              </a:spcBef>
            </a:pPr>
            <a:endParaRPr lang="et-EE" sz="2000" dirty="0" smtClean="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538133" y="10193038"/>
            <a:ext cx="9137524" cy="1323439"/>
          </a:xfrm>
          <a:prstGeom prst="rect">
            <a:avLst/>
          </a:prstGeom>
          <a:noFill/>
        </p:spPr>
        <p:txBody>
          <a:bodyPr wrap="square" rtlCol="0">
            <a:spAutoFit/>
          </a:bodyPr>
          <a:lstStyle/>
          <a:p>
            <a:pPr algn="just">
              <a:spcBef>
                <a:spcPct val="20000"/>
              </a:spcBef>
            </a:pPr>
            <a:r>
              <a:rPr lang="en-US" sz="2000" dirty="0">
                <a:solidFill>
                  <a:schemeClr val="accent5">
                    <a:lumMod val="50000"/>
                  </a:schemeClr>
                </a:solidFill>
                <a:latin typeface="Times New Roman" panose="02020603050405020304" pitchFamily="18" charset="0"/>
                <a:cs typeface="Times New Roman" panose="02020603050405020304" pitchFamily="18" charset="0"/>
              </a:rPr>
              <a:t>One of the most important feature in all our classifiers was the goal amount. We found out that the mean goal amount for a successful project was on average about 3.5 times smaller than the amount for a failed one. 95% of the successful projects had a goal that was under 35 000 </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USD</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a:t>
            </a:r>
          </a:p>
        </p:txBody>
      </p:sp>
      <p:sp>
        <p:nvSpPr>
          <p:cNvPr id="33" name="TextBox 32"/>
          <p:cNvSpPr txBox="1"/>
          <p:nvPr/>
        </p:nvSpPr>
        <p:spPr>
          <a:xfrm>
            <a:off x="11538133" y="26054752"/>
            <a:ext cx="9308086" cy="1631216"/>
          </a:xfrm>
          <a:prstGeom prst="rect">
            <a:avLst/>
          </a:prstGeom>
          <a:noFill/>
        </p:spPr>
        <p:txBody>
          <a:bodyPr wrap="square" rtlCol="0">
            <a:spAutoFit/>
          </a:bodyPr>
          <a:lstStyle/>
          <a:p>
            <a:pPr algn="just">
              <a:spcBef>
                <a:spcPct val="20000"/>
              </a:spcBef>
            </a:pP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We</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did</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not</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reach</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our</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goal</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of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being</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able</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to</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predict</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accurately</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n-GB" sz="2000" dirty="0" smtClean="0">
                <a:solidFill>
                  <a:schemeClr val="accent5">
                    <a:lumMod val="50000"/>
                  </a:schemeClr>
                </a:solidFill>
                <a:latin typeface="Times New Roman" panose="02020603050405020304" pitchFamily="18" charset="0"/>
                <a:cs typeface="Times New Roman" panose="02020603050405020304" pitchFamily="18" charset="0"/>
              </a:rPr>
              <a:t>whether</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Kickstarter</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project</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will</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succeed</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or</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fail,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but</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we</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managed</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to</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find</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out</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some</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key</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elements</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of a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good</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project</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We</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got</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our</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predictions</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up</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to</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70 %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accuracy</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with</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project</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category</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as</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the</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only</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feature</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We</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also</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found</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that</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on a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dataset</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this</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big</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most</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classic</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classifiers</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are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extremely</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time</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consuming</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to</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run</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endParaRPr lang="et-EE" sz="20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17" name="Pilt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38133" y="4334098"/>
            <a:ext cx="9137523" cy="5892329"/>
          </a:xfrm>
          <a:prstGeom prst="rect">
            <a:avLst/>
          </a:prstGeom>
        </p:spPr>
      </p:pic>
      <p:pic>
        <p:nvPicPr>
          <p:cNvPr id="18" name="Pilt 17"/>
          <p:cNvPicPr>
            <a:picLocks noChangeAspect="1"/>
          </p:cNvPicPr>
          <p:nvPr/>
        </p:nvPicPr>
        <p:blipFill rotWithShape="1">
          <a:blip r:embed="rId9">
            <a:extLst>
              <a:ext uri="{28A0092B-C50C-407E-A947-70E740481C1C}">
                <a14:useLocalDpi xmlns:a14="http://schemas.microsoft.com/office/drawing/2010/main" val="0"/>
              </a:ext>
            </a:extLst>
          </a:blip>
          <a:srcRect l="8421" t="6129" r="8774" b="1447"/>
          <a:stretch/>
        </p:blipFill>
        <p:spPr>
          <a:xfrm>
            <a:off x="11538133" y="20152006"/>
            <a:ext cx="3496155" cy="3651311"/>
          </a:xfrm>
          <a:prstGeom prst="rect">
            <a:avLst/>
          </a:prstGeom>
        </p:spPr>
      </p:pic>
      <p:pic>
        <p:nvPicPr>
          <p:cNvPr id="19" name="Pilt 18"/>
          <p:cNvPicPr>
            <a:picLocks noChangeAspect="1"/>
          </p:cNvPicPr>
          <p:nvPr/>
        </p:nvPicPr>
        <p:blipFill rotWithShape="1">
          <a:blip r:embed="rId10">
            <a:extLst>
              <a:ext uri="{28A0092B-C50C-407E-A947-70E740481C1C}">
                <a14:useLocalDpi xmlns:a14="http://schemas.microsoft.com/office/drawing/2010/main" val="0"/>
              </a:ext>
            </a:extLst>
          </a:blip>
          <a:srcRect t="1872" r="9405"/>
          <a:stretch/>
        </p:blipFill>
        <p:spPr>
          <a:xfrm>
            <a:off x="5337221" y="21385460"/>
            <a:ext cx="5184418" cy="5053106"/>
          </a:xfrm>
          <a:prstGeom prst="rect">
            <a:avLst/>
          </a:prstGeom>
        </p:spPr>
      </p:pic>
      <p:sp>
        <p:nvSpPr>
          <p:cNvPr id="37" name="Teksti kohatäide 3"/>
          <p:cNvSpPr txBox="1">
            <a:spLocks/>
          </p:cNvSpPr>
          <p:nvPr/>
        </p:nvSpPr>
        <p:spPr>
          <a:xfrm>
            <a:off x="446689" y="20487835"/>
            <a:ext cx="10096349" cy="558738"/>
          </a:xfrm>
          <a:prstGeom prst="rect">
            <a:avLst/>
          </a:prstGeom>
          <a:noFill/>
        </p:spPr>
        <p:txBody>
          <a:bodyPr wrap="square" lIns="63307" tIns="63307" rIns="63307" bIns="63307" anchor="ctr" anchorCtr="0">
            <a:spAutoFit/>
          </a:bodyPr>
          <a:lstStyle>
            <a:lvl1pPr marL="0" indent="0" algn="ctr" defTabSz="3038715"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r>
              <a:rPr lang="et-EE" dirty="0" smtClean="0"/>
              <a:t>MACHINE </a:t>
            </a:r>
            <a:r>
              <a:rPr lang="et-EE" dirty="0" smtClean="0"/>
              <a:t>LEARNING</a:t>
            </a:r>
            <a:endParaRPr lang="et-EE" dirty="0" smtClean="0"/>
          </a:p>
        </p:txBody>
      </p:sp>
      <p:pic>
        <p:nvPicPr>
          <p:cNvPr id="20" name="Pilt 1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50518" y="28859440"/>
            <a:ext cx="973101" cy="973101"/>
          </a:xfrm>
          <a:prstGeom prst="rect">
            <a:avLst/>
          </a:prstGeom>
        </p:spPr>
      </p:pic>
      <p:pic>
        <p:nvPicPr>
          <p:cNvPr id="21" name="Pilt 2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034287" y="20152006"/>
            <a:ext cx="5811932" cy="3667597"/>
          </a:xfrm>
          <a:prstGeom prst="rect">
            <a:avLst/>
          </a:prstGeom>
        </p:spPr>
      </p:pic>
      <p:pic>
        <p:nvPicPr>
          <p:cNvPr id="22" name="Pilt 2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519969" y="11519535"/>
            <a:ext cx="9155687" cy="7565026"/>
          </a:xfrm>
          <a:prstGeom prst="rect">
            <a:avLst/>
          </a:prstGeom>
        </p:spPr>
      </p:pic>
      <p:sp>
        <p:nvSpPr>
          <p:cNvPr id="31" name="TextBox 30"/>
          <p:cNvSpPr txBox="1"/>
          <p:nvPr/>
        </p:nvSpPr>
        <p:spPr>
          <a:xfrm>
            <a:off x="11519970" y="23825718"/>
            <a:ext cx="9308087" cy="1015663"/>
          </a:xfrm>
          <a:prstGeom prst="rect">
            <a:avLst/>
          </a:prstGeom>
          <a:noFill/>
        </p:spPr>
        <p:txBody>
          <a:bodyPr wrap="square" rtlCol="0">
            <a:spAutoFit/>
          </a:bodyPr>
          <a:lstStyle/>
          <a:p>
            <a:pPr algn="just">
              <a:spcBef>
                <a:spcPct val="20000"/>
              </a:spcBef>
            </a:pPr>
            <a:r>
              <a:rPr lang="en-US" sz="2000" dirty="0">
                <a:solidFill>
                  <a:schemeClr val="accent5">
                    <a:lumMod val="50000"/>
                  </a:schemeClr>
                </a:solidFill>
                <a:latin typeface="Times New Roman" panose="02020603050405020304" pitchFamily="18" charset="0"/>
                <a:cs typeface="Times New Roman" panose="02020603050405020304" pitchFamily="18" charset="0"/>
              </a:rPr>
              <a:t>Month the project is launched also played an important role in the outcome. Project that is launched in March has higher chance at succeeding. July was almost the only month that reduced the projects likelihood of being successful.</a:t>
            </a:r>
            <a:endParaRPr lang="et-EE" sz="2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2" name="TextBox 31"/>
          <p:cNvSpPr txBox="1"/>
          <p:nvPr/>
        </p:nvSpPr>
        <p:spPr>
          <a:xfrm>
            <a:off x="11517373" y="19095761"/>
            <a:ext cx="9158283" cy="1015663"/>
          </a:xfrm>
          <a:prstGeom prst="rect">
            <a:avLst/>
          </a:prstGeom>
          <a:noFill/>
        </p:spPr>
        <p:txBody>
          <a:bodyPr wrap="square" rtlCol="0">
            <a:spAutoFit/>
          </a:bodyPr>
          <a:lstStyle/>
          <a:p>
            <a:pPr algn="just">
              <a:spcBef>
                <a:spcPct val="20000"/>
              </a:spcBef>
            </a:pPr>
            <a:r>
              <a:rPr lang="en-US" sz="2000" dirty="0">
                <a:solidFill>
                  <a:schemeClr val="accent5">
                    <a:lumMod val="50000"/>
                  </a:schemeClr>
                </a:solidFill>
                <a:latin typeface="Times New Roman" panose="02020603050405020304" pitchFamily="18" charset="0"/>
                <a:cs typeface="Times New Roman" panose="02020603050405020304" pitchFamily="18" charset="0"/>
              </a:rPr>
              <a:t>Another feature that had a high importance was the characters used in the title. We found that projects that use 40-60 characters that make up about 6-10 words in their titles have a better chance of being successful</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a:t>
            </a:r>
            <a:endParaRPr lang="et-EE" sz="2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435417" y="21385460"/>
            <a:ext cx="4897885" cy="5047536"/>
          </a:xfrm>
          <a:prstGeom prst="rect">
            <a:avLst/>
          </a:prstGeom>
          <a:noFill/>
        </p:spPr>
        <p:txBody>
          <a:bodyPr wrap="square" rtlCol="0">
            <a:spAutoFit/>
          </a:bodyPr>
          <a:lstStyle/>
          <a:p>
            <a:pPr algn="just">
              <a:spcBef>
                <a:spcPct val="20000"/>
              </a:spcBef>
            </a:pPr>
            <a:r>
              <a:rPr lang="et-EE" sz="2300" dirty="0" err="1">
                <a:solidFill>
                  <a:schemeClr val="accent5">
                    <a:lumMod val="50000"/>
                  </a:schemeClr>
                </a:solidFill>
                <a:latin typeface="Times New Roman" panose="02020603050405020304" pitchFamily="18" charset="0"/>
                <a:cs typeface="Times New Roman" panose="02020603050405020304" pitchFamily="18" charset="0"/>
              </a:rPr>
              <a:t>We</a:t>
            </a:r>
            <a:r>
              <a:rPr lang="et-EE" sz="2300" dirty="0">
                <a:solidFill>
                  <a:schemeClr val="accent5">
                    <a:lumMod val="50000"/>
                  </a:schemeClr>
                </a:solidFill>
                <a:latin typeface="Times New Roman" panose="02020603050405020304" pitchFamily="18" charset="0"/>
                <a:cs typeface="Times New Roman" panose="02020603050405020304" pitchFamily="18" charset="0"/>
              </a:rPr>
              <a:t>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tried</a:t>
            </a:r>
            <a:r>
              <a:rPr lang="et-EE" sz="2300" dirty="0">
                <a:solidFill>
                  <a:schemeClr val="accent5">
                    <a:lumMod val="50000"/>
                  </a:schemeClr>
                </a:solidFill>
                <a:latin typeface="Times New Roman" panose="02020603050405020304" pitchFamily="18" charset="0"/>
                <a:cs typeface="Times New Roman" panose="02020603050405020304" pitchFamily="18" charset="0"/>
              </a:rPr>
              <a:t>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three</a:t>
            </a:r>
            <a:r>
              <a:rPr lang="et-EE" sz="2300" dirty="0">
                <a:solidFill>
                  <a:schemeClr val="accent5">
                    <a:lumMod val="50000"/>
                  </a:schemeClr>
                </a:solidFill>
                <a:latin typeface="Times New Roman" panose="02020603050405020304" pitchFamily="18" charset="0"/>
                <a:cs typeface="Times New Roman" panose="02020603050405020304" pitchFamily="18" charset="0"/>
              </a:rPr>
              <a:t>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different</a:t>
            </a:r>
            <a:r>
              <a:rPr lang="et-EE" sz="2300" dirty="0">
                <a:solidFill>
                  <a:schemeClr val="accent5">
                    <a:lumMod val="50000"/>
                  </a:schemeClr>
                </a:solidFill>
                <a:latin typeface="Times New Roman" panose="02020603050405020304" pitchFamily="18" charset="0"/>
                <a:cs typeface="Times New Roman" panose="02020603050405020304" pitchFamily="18" charset="0"/>
              </a:rPr>
              <a:t>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approaches</a:t>
            </a:r>
            <a:r>
              <a:rPr lang="et-EE" sz="2300" dirty="0">
                <a:solidFill>
                  <a:schemeClr val="accent5">
                    <a:lumMod val="50000"/>
                  </a:schemeClr>
                </a:solidFill>
                <a:latin typeface="Times New Roman" panose="02020603050405020304" pitchFamily="18" charset="0"/>
                <a:cs typeface="Times New Roman" panose="02020603050405020304" pitchFamily="18" charset="0"/>
              </a:rPr>
              <a:t>.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Firstly</a:t>
            </a:r>
            <a:r>
              <a:rPr lang="et-EE" sz="2300" dirty="0">
                <a:solidFill>
                  <a:schemeClr val="accent5">
                    <a:lumMod val="50000"/>
                  </a:schemeClr>
                </a:solidFill>
                <a:latin typeface="Times New Roman" panose="02020603050405020304" pitchFamily="18" charset="0"/>
                <a:cs typeface="Times New Roman" panose="02020603050405020304" pitchFamily="18" charset="0"/>
              </a:rPr>
              <a:t>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we</a:t>
            </a:r>
            <a:r>
              <a:rPr lang="et-EE" sz="2300" dirty="0">
                <a:solidFill>
                  <a:schemeClr val="accent5">
                    <a:lumMod val="50000"/>
                  </a:schemeClr>
                </a:solidFill>
                <a:latin typeface="Times New Roman" panose="02020603050405020304" pitchFamily="18" charset="0"/>
                <a:cs typeface="Times New Roman" panose="02020603050405020304" pitchFamily="18" charset="0"/>
              </a:rPr>
              <a:t>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tried</a:t>
            </a:r>
            <a:r>
              <a:rPr lang="et-EE" sz="2300" dirty="0">
                <a:solidFill>
                  <a:schemeClr val="accent5">
                    <a:lumMod val="50000"/>
                  </a:schemeClr>
                </a:solidFill>
                <a:latin typeface="Times New Roman" panose="02020603050405020304" pitchFamily="18" charset="0"/>
                <a:cs typeface="Times New Roman" panose="02020603050405020304" pitchFamily="18" charset="0"/>
              </a:rPr>
              <a:t> a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usual</a:t>
            </a:r>
            <a:r>
              <a:rPr lang="et-EE" sz="2300" dirty="0">
                <a:solidFill>
                  <a:schemeClr val="accent5">
                    <a:lumMod val="50000"/>
                  </a:schemeClr>
                </a:solidFill>
                <a:latin typeface="Times New Roman" panose="02020603050405020304" pitchFamily="18" charset="0"/>
                <a:cs typeface="Times New Roman" panose="02020603050405020304" pitchFamily="18" charset="0"/>
              </a:rPr>
              <a:t>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r</a:t>
            </a:r>
            <a:r>
              <a:rPr lang="et-EE" sz="2300" dirty="0" err="1" smtClean="0">
                <a:solidFill>
                  <a:schemeClr val="accent5">
                    <a:lumMod val="50000"/>
                  </a:schemeClr>
                </a:solidFill>
                <a:latin typeface="Times New Roman" panose="02020603050405020304" pitchFamily="18" charset="0"/>
                <a:cs typeface="Times New Roman" panose="02020603050405020304" pitchFamily="18" charset="0"/>
              </a:rPr>
              <a:t>andom</a:t>
            </a:r>
            <a:r>
              <a:rPr lang="et-EE" sz="23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f</a:t>
            </a:r>
            <a:r>
              <a:rPr lang="et-EE" sz="2300" dirty="0" err="1" smtClean="0">
                <a:solidFill>
                  <a:schemeClr val="accent5">
                    <a:lumMod val="50000"/>
                  </a:schemeClr>
                </a:solidFill>
                <a:latin typeface="Times New Roman" panose="02020603050405020304" pitchFamily="18" charset="0"/>
                <a:cs typeface="Times New Roman" panose="02020603050405020304" pitchFamily="18" charset="0"/>
              </a:rPr>
              <a:t>orest</a:t>
            </a:r>
            <a:r>
              <a:rPr lang="et-EE" sz="23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c</a:t>
            </a:r>
            <a:r>
              <a:rPr lang="et-EE" sz="2300" dirty="0" err="1" smtClean="0">
                <a:solidFill>
                  <a:schemeClr val="accent5">
                    <a:lumMod val="50000"/>
                  </a:schemeClr>
                </a:solidFill>
                <a:latin typeface="Times New Roman" panose="02020603050405020304" pitchFamily="18" charset="0"/>
                <a:cs typeface="Times New Roman" panose="02020603050405020304" pitchFamily="18" charset="0"/>
              </a:rPr>
              <a:t>lassifier</a:t>
            </a:r>
            <a:r>
              <a:rPr lang="et-EE" sz="23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300" dirty="0">
                <a:solidFill>
                  <a:schemeClr val="accent5">
                    <a:lumMod val="50000"/>
                  </a:schemeClr>
                </a:solidFill>
                <a:latin typeface="Times New Roman" panose="02020603050405020304" pitchFamily="18" charset="0"/>
                <a:cs typeface="Times New Roman" panose="02020603050405020304" pitchFamily="18" charset="0"/>
              </a:rPr>
              <a:t>on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features</a:t>
            </a:r>
            <a:r>
              <a:rPr lang="et-EE" sz="2300" dirty="0">
                <a:solidFill>
                  <a:schemeClr val="accent5">
                    <a:lumMod val="50000"/>
                  </a:schemeClr>
                </a:solidFill>
                <a:latin typeface="Times New Roman" panose="02020603050405020304" pitchFamily="18" charset="0"/>
                <a:cs typeface="Times New Roman" panose="02020603050405020304" pitchFamily="18" charset="0"/>
              </a:rPr>
              <a:t>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category</a:t>
            </a:r>
            <a:r>
              <a:rPr lang="et-EE" sz="2300" dirty="0">
                <a:solidFill>
                  <a:schemeClr val="accent5">
                    <a:lumMod val="50000"/>
                  </a:schemeClr>
                </a:solidFill>
                <a:latin typeface="Times New Roman" panose="02020603050405020304" pitchFamily="18" charset="0"/>
                <a:cs typeface="Times New Roman" panose="02020603050405020304" pitchFamily="18" charset="0"/>
              </a:rPr>
              <a:t>,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main_category</a:t>
            </a:r>
            <a:r>
              <a:rPr lang="et-EE" sz="2300" dirty="0">
                <a:solidFill>
                  <a:schemeClr val="accent5">
                    <a:lumMod val="50000"/>
                  </a:schemeClr>
                </a:solidFill>
                <a:latin typeface="Times New Roman" panose="02020603050405020304" pitchFamily="18" charset="0"/>
                <a:cs typeface="Times New Roman" panose="02020603050405020304" pitchFamily="18" charset="0"/>
              </a:rPr>
              <a:t>,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currency</a:t>
            </a:r>
            <a:r>
              <a:rPr lang="et-EE" sz="2300" dirty="0">
                <a:solidFill>
                  <a:schemeClr val="accent5">
                    <a:lumMod val="50000"/>
                  </a:schemeClr>
                </a:solidFill>
                <a:latin typeface="Times New Roman" panose="02020603050405020304" pitchFamily="18" charset="0"/>
                <a:cs typeface="Times New Roman" panose="02020603050405020304" pitchFamily="18" charset="0"/>
              </a:rPr>
              <a:t>,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country</a:t>
            </a:r>
            <a:r>
              <a:rPr lang="et-EE" sz="2300" dirty="0">
                <a:solidFill>
                  <a:schemeClr val="accent5">
                    <a:lumMod val="50000"/>
                  </a:schemeClr>
                </a:solidFill>
                <a:latin typeface="Times New Roman" panose="02020603050405020304" pitchFamily="18" charset="0"/>
                <a:cs typeface="Times New Roman" panose="02020603050405020304" pitchFamily="18" charset="0"/>
              </a:rPr>
              <a:t> and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usd_goal_real</a:t>
            </a:r>
            <a:r>
              <a:rPr lang="et-EE" sz="2300" dirty="0">
                <a:solidFill>
                  <a:schemeClr val="accent5">
                    <a:lumMod val="50000"/>
                  </a:schemeClr>
                </a:solidFill>
                <a:latin typeface="Times New Roman" panose="02020603050405020304" pitchFamily="18" charset="0"/>
                <a:cs typeface="Times New Roman" panose="02020603050405020304" pitchFamily="18" charset="0"/>
              </a:rPr>
              <a:t>.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That</a:t>
            </a:r>
            <a:r>
              <a:rPr lang="et-EE" sz="2300" dirty="0">
                <a:solidFill>
                  <a:schemeClr val="accent5">
                    <a:lumMod val="50000"/>
                  </a:schemeClr>
                </a:solidFill>
                <a:latin typeface="Times New Roman" panose="02020603050405020304" pitchFamily="18" charset="0"/>
                <a:cs typeface="Times New Roman" panose="02020603050405020304" pitchFamily="18" charset="0"/>
              </a:rPr>
              <a:t>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approach</a:t>
            </a:r>
            <a:r>
              <a:rPr lang="et-EE" sz="2300" dirty="0">
                <a:solidFill>
                  <a:schemeClr val="accent5">
                    <a:lumMod val="50000"/>
                  </a:schemeClr>
                </a:solidFill>
                <a:latin typeface="Times New Roman" panose="02020603050405020304" pitchFamily="18" charset="0"/>
                <a:cs typeface="Times New Roman" panose="02020603050405020304" pitchFamily="18" charset="0"/>
              </a:rPr>
              <a:t>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gave</a:t>
            </a:r>
            <a:r>
              <a:rPr lang="et-EE" sz="2300" dirty="0">
                <a:solidFill>
                  <a:schemeClr val="accent5">
                    <a:lumMod val="50000"/>
                  </a:schemeClr>
                </a:solidFill>
                <a:latin typeface="Times New Roman" panose="02020603050405020304" pitchFamily="18" charset="0"/>
                <a:cs typeface="Times New Roman" panose="02020603050405020304" pitchFamily="18" charset="0"/>
              </a:rPr>
              <a:t>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an</a:t>
            </a:r>
            <a:r>
              <a:rPr lang="et-EE" sz="2300" dirty="0">
                <a:solidFill>
                  <a:schemeClr val="accent5">
                    <a:lumMod val="50000"/>
                  </a:schemeClr>
                </a:solidFill>
                <a:latin typeface="Times New Roman" panose="02020603050405020304" pitchFamily="18" charset="0"/>
                <a:cs typeface="Times New Roman" panose="02020603050405020304" pitchFamily="18" charset="0"/>
              </a:rPr>
              <a:t>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accuracy</a:t>
            </a:r>
            <a:r>
              <a:rPr lang="et-EE" sz="2300" dirty="0">
                <a:solidFill>
                  <a:schemeClr val="accent5">
                    <a:lumMod val="50000"/>
                  </a:schemeClr>
                </a:solidFill>
                <a:latin typeface="Times New Roman" panose="02020603050405020304" pitchFamily="18" charset="0"/>
                <a:cs typeface="Times New Roman" panose="02020603050405020304" pitchFamily="18" charset="0"/>
              </a:rPr>
              <a:t> of 66.5 %.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Next</a:t>
            </a:r>
            <a:r>
              <a:rPr lang="et-EE" sz="2300" dirty="0">
                <a:solidFill>
                  <a:schemeClr val="accent5">
                    <a:lumMod val="50000"/>
                  </a:schemeClr>
                </a:solidFill>
                <a:latin typeface="Times New Roman" panose="02020603050405020304" pitchFamily="18" charset="0"/>
                <a:cs typeface="Times New Roman" panose="02020603050405020304" pitchFamily="18" charset="0"/>
              </a:rPr>
              <a:t>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we</a:t>
            </a:r>
            <a:r>
              <a:rPr lang="et-EE" sz="2300" dirty="0">
                <a:solidFill>
                  <a:schemeClr val="accent5">
                    <a:lumMod val="50000"/>
                  </a:schemeClr>
                </a:solidFill>
                <a:latin typeface="Times New Roman" panose="02020603050405020304" pitchFamily="18" charset="0"/>
                <a:cs typeface="Times New Roman" panose="02020603050405020304" pitchFamily="18" charset="0"/>
              </a:rPr>
              <a:t>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tried</a:t>
            </a:r>
            <a:r>
              <a:rPr lang="et-EE" sz="2300" dirty="0">
                <a:solidFill>
                  <a:schemeClr val="accent5">
                    <a:lumMod val="50000"/>
                  </a:schemeClr>
                </a:solidFill>
                <a:latin typeface="Times New Roman" panose="02020603050405020304" pitchFamily="18" charset="0"/>
                <a:cs typeface="Times New Roman" panose="02020603050405020304" pitchFamily="18" charset="0"/>
              </a:rPr>
              <a:t>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making</a:t>
            </a:r>
            <a:r>
              <a:rPr lang="et-EE" sz="2300" dirty="0">
                <a:solidFill>
                  <a:schemeClr val="accent5">
                    <a:lumMod val="50000"/>
                  </a:schemeClr>
                </a:solidFill>
                <a:latin typeface="Times New Roman" panose="02020603050405020304" pitchFamily="18" charset="0"/>
                <a:cs typeface="Times New Roman" panose="02020603050405020304" pitchFamily="18" charset="0"/>
              </a:rPr>
              <a:t>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features</a:t>
            </a:r>
            <a:r>
              <a:rPr lang="et-EE" sz="2300" dirty="0">
                <a:solidFill>
                  <a:schemeClr val="accent5">
                    <a:lumMod val="50000"/>
                  </a:schemeClr>
                </a:solidFill>
                <a:latin typeface="Times New Roman" panose="02020603050405020304" pitchFamily="18" charset="0"/>
                <a:cs typeface="Times New Roman" panose="02020603050405020304" pitchFamily="18" charset="0"/>
              </a:rPr>
              <a:t> of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the</a:t>
            </a:r>
            <a:r>
              <a:rPr lang="et-EE" sz="2300" dirty="0">
                <a:solidFill>
                  <a:schemeClr val="accent5">
                    <a:lumMod val="50000"/>
                  </a:schemeClr>
                </a:solidFill>
                <a:latin typeface="Times New Roman" panose="02020603050405020304" pitchFamily="18" charset="0"/>
                <a:cs typeface="Times New Roman" panose="02020603050405020304" pitchFamily="18" charset="0"/>
              </a:rPr>
              <a:t>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most</a:t>
            </a:r>
            <a:r>
              <a:rPr lang="et-EE" sz="2300" dirty="0">
                <a:solidFill>
                  <a:schemeClr val="accent5">
                    <a:lumMod val="50000"/>
                  </a:schemeClr>
                </a:solidFill>
                <a:latin typeface="Times New Roman" panose="02020603050405020304" pitchFamily="18" charset="0"/>
                <a:cs typeface="Times New Roman" panose="02020603050405020304" pitchFamily="18" charset="0"/>
              </a:rPr>
              <a:t>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frequent</a:t>
            </a:r>
            <a:r>
              <a:rPr lang="et-EE" sz="2300" dirty="0">
                <a:solidFill>
                  <a:schemeClr val="accent5">
                    <a:lumMod val="50000"/>
                  </a:schemeClr>
                </a:solidFill>
                <a:latin typeface="Times New Roman" panose="02020603050405020304" pitchFamily="18" charset="0"/>
                <a:cs typeface="Times New Roman" panose="02020603050405020304" pitchFamily="18" charset="0"/>
              </a:rPr>
              <a:t>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words</a:t>
            </a:r>
            <a:r>
              <a:rPr lang="et-EE" sz="2300" dirty="0">
                <a:solidFill>
                  <a:schemeClr val="accent5">
                    <a:lumMod val="50000"/>
                  </a:schemeClr>
                </a:solidFill>
                <a:latin typeface="Times New Roman" panose="02020603050405020304" pitchFamily="18" charset="0"/>
                <a:cs typeface="Times New Roman" panose="02020603050405020304" pitchFamily="18" charset="0"/>
              </a:rPr>
              <a:t> in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project</a:t>
            </a:r>
            <a:r>
              <a:rPr lang="et-EE" sz="2300" dirty="0">
                <a:solidFill>
                  <a:schemeClr val="accent5">
                    <a:lumMod val="50000"/>
                  </a:schemeClr>
                </a:solidFill>
                <a:latin typeface="Times New Roman" panose="02020603050405020304" pitchFamily="18" charset="0"/>
                <a:cs typeface="Times New Roman" panose="02020603050405020304" pitchFamily="18" charset="0"/>
              </a:rPr>
              <a:t>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titles</a:t>
            </a:r>
            <a:r>
              <a:rPr lang="et-EE" sz="2300" dirty="0">
                <a:solidFill>
                  <a:schemeClr val="accent5">
                    <a:lumMod val="50000"/>
                  </a:schemeClr>
                </a:solidFill>
                <a:latin typeface="Times New Roman" panose="02020603050405020304" pitchFamily="18" charset="0"/>
                <a:cs typeface="Times New Roman" panose="02020603050405020304" pitchFamily="18" charset="0"/>
              </a:rPr>
              <a:t> and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train</a:t>
            </a:r>
            <a:r>
              <a:rPr lang="et-EE" sz="2300" dirty="0">
                <a:solidFill>
                  <a:schemeClr val="accent5">
                    <a:lumMod val="50000"/>
                  </a:schemeClr>
                </a:solidFill>
                <a:latin typeface="Times New Roman" panose="02020603050405020304" pitchFamily="18" charset="0"/>
                <a:cs typeface="Times New Roman" panose="02020603050405020304" pitchFamily="18" charset="0"/>
              </a:rPr>
              <a:t> a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r</a:t>
            </a:r>
            <a:r>
              <a:rPr lang="et-EE" sz="2300" dirty="0" err="1" smtClean="0">
                <a:solidFill>
                  <a:schemeClr val="accent5">
                    <a:lumMod val="50000"/>
                  </a:schemeClr>
                </a:solidFill>
                <a:latin typeface="Times New Roman" panose="02020603050405020304" pitchFamily="18" charset="0"/>
                <a:cs typeface="Times New Roman" panose="02020603050405020304" pitchFamily="18" charset="0"/>
              </a:rPr>
              <a:t>andom</a:t>
            </a:r>
            <a:r>
              <a:rPr lang="et-EE" sz="23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f</a:t>
            </a:r>
            <a:r>
              <a:rPr lang="et-EE" sz="2300" dirty="0" err="1" smtClean="0">
                <a:solidFill>
                  <a:schemeClr val="accent5">
                    <a:lumMod val="50000"/>
                  </a:schemeClr>
                </a:solidFill>
                <a:latin typeface="Times New Roman" panose="02020603050405020304" pitchFamily="18" charset="0"/>
                <a:cs typeface="Times New Roman" panose="02020603050405020304" pitchFamily="18" charset="0"/>
              </a:rPr>
              <a:t>orest</a:t>
            </a:r>
            <a:r>
              <a:rPr lang="et-EE" sz="23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c</a:t>
            </a:r>
            <a:r>
              <a:rPr lang="et-EE" sz="2300" dirty="0" err="1" smtClean="0">
                <a:solidFill>
                  <a:schemeClr val="accent5">
                    <a:lumMod val="50000"/>
                  </a:schemeClr>
                </a:solidFill>
                <a:latin typeface="Times New Roman" panose="02020603050405020304" pitchFamily="18" charset="0"/>
                <a:cs typeface="Times New Roman" panose="02020603050405020304" pitchFamily="18" charset="0"/>
              </a:rPr>
              <a:t>lassifier</a:t>
            </a:r>
            <a:r>
              <a:rPr lang="et-EE" sz="23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with</a:t>
            </a:r>
            <a:r>
              <a:rPr lang="et-EE" sz="2300" dirty="0">
                <a:solidFill>
                  <a:schemeClr val="accent5">
                    <a:lumMod val="50000"/>
                  </a:schemeClr>
                </a:solidFill>
                <a:latin typeface="Times New Roman" panose="02020603050405020304" pitchFamily="18" charset="0"/>
                <a:cs typeface="Times New Roman" panose="02020603050405020304" pitchFamily="18" charset="0"/>
              </a:rPr>
              <a:t>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these</a:t>
            </a:r>
            <a:r>
              <a:rPr lang="et-EE" sz="2300" dirty="0">
                <a:solidFill>
                  <a:schemeClr val="accent5">
                    <a:lumMod val="50000"/>
                  </a:schemeClr>
                </a:solidFill>
                <a:latin typeface="Times New Roman" panose="02020603050405020304" pitchFamily="18" charset="0"/>
                <a:cs typeface="Times New Roman" panose="02020603050405020304" pitchFamily="18" charset="0"/>
              </a:rPr>
              <a:t>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features</a:t>
            </a:r>
            <a:r>
              <a:rPr lang="et-EE" sz="2300" dirty="0">
                <a:solidFill>
                  <a:schemeClr val="accent5">
                    <a:lumMod val="50000"/>
                  </a:schemeClr>
                </a:solidFill>
                <a:latin typeface="Times New Roman" panose="02020603050405020304" pitchFamily="18" charset="0"/>
                <a:cs typeface="Times New Roman" panose="02020603050405020304" pitchFamily="18" charset="0"/>
              </a:rPr>
              <a:t>.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This</a:t>
            </a:r>
            <a:r>
              <a:rPr lang="et-EE" sz="2300" dirty="0">
                <a:solidFill>
                  <a:schemeClr val="accent5">
                    <a:lumMod val="50000"/>
                  </a:schemeClr>
                </a:solidFill>
                <a:latin typeface="Times New Roman" panose="02020603050405020304" pitchFamily="18" charset="0"/>
                <a:cs typeface="Times New Roman" panose="02020603050405020304" pitchFamily="18" charset="0"/>
              </a:rPr>
              <a:t>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approach</a:t>
            </a:r>
            <a:r>
              <a:rPr lang="et-EE" sz="2300" dirty="0">
                <a:solidFill>
                  <a:schemeClr val="accent5">
                    <a:lumMod val="50000"/>
                  </a:schemeClr>
                </a:solidFill>
                <a:latin typeface="Times New Roman" panose="02020603050405020304" pitchFamily="18" charset="0"/>
                <a:cs typeface="Times New Roman" panose="02020603050405020304" pitchFamily="18" charset="0"/>
              </a:rPr>
              <a:t>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gave</a:t>
            </a:r>
            <a:r>
              <a:rPr lang="et-EE" sz="2300" dirty="0">
                <a:solidFill>
                  <a:schemeClr val="accent5">
                    <a:lumMod val="50000"/>
                  </a:schemeClr>
                </a:solidFill>
                <a:latin typeface="Times New Roman" panose="02020603050405020304" pitchFamily="18" charset="0"/>
                <a:cs typeface="Times New Roman" panose="02020603050405020304" pitchFamily="18" charset="0"/>
              </a:rPr>
              <a:t>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an</a:t>
            </a:r>
            <a:r>
              <a:rPr lang="et-EE" sz="2300" dirty="0">
                <a:solidFill>
                  <a:schemeClr val="accent5">
                    <a:lumMod val="50000"/>
                  </a:schemeClr>
                </a:solidFill>
                <a:latin typeface="Times New Roman" panose="02020603050405020304" pitchFamily="18" charset="0"/>
                <a:cs typeface="Times New Roman" panose="02020603050405020304" pitchFamily="18" charset="0"/>
              </a:rPr>
              <a:t>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accuracy</a:t>
            </a:r>
            <a:r>
              <a:rPr lang="et-EE" sz="2300" dirty="0">
                <a:solidFill>
                  <a:schemeClr val="accent5">
                    <a:lumMod val="50000"/>
                  </a:schemeClr>
                </a:solidFill>
                <a:latin typeface="Times New Roman" panose="02020603050405020304" pitchFamily="18" charset="0"/>
                <a:cs typeface="Times New Roman" panose="02020603050405020304" pitchFamily="18" charset="0"/>
              </a:rPr>
              <a:t> of 68.7 %.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Lastly</a:t>
            </a:r>
            <a:r>
              <a:rPr lang="et-EE" sz="2300" dirty="0">
                <a:solidFill>
                  <a:schemeClr val="accent5">
                    <a:lumMod val="50000"/>
                  </a:schemeClr>
                </a:solidFill>
                <a:latin typeface="Times New Roman" panose="02020603050405020304" pitchFamily="18" charset="0"/>
                <a:cs typeface="Times New Roman" panose="02020603050405020304" pitchFamily="18" charset="0"/>
              </a:rPr>
              <a:t>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we</a:t>
            </a:r>
            <a:r>
              <a:rPr lang="et-EE" sz="2300" dirty="0">
                <a:solidFill>
                  <a:schemeClr val="accent5">
                    <a:lumMod val="50000"/>
                  </a:schemeClr>
                </a:solidFill>
                <a:latin typeface="Times New Roman" panose="02020603050405020304" pitchFamily="18" charset="0"/>
                <a:cs typeface="Times New Roman" panose="02020603050405020304" pitchFamily="18" charset="0"/>
              </a:rPr>
              <a:t>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tried</a:t>
            </a:r>
            <a:r>
              <a:rPr lang="et-EE" sz="2300" dirty="0">
                <a:solidFill>
                  <a:schemeClr val="accent5">
                    <a:lumMod val="50000"/>
                  </a:schemeClr>
                </a:solidFill>
                <a:latin typeface="Times New Roman" panose="02020603050405020304" pitchFamily="18" charset="0"/>
                <a:cs typeface="Times New Roman" panose="02020603050405020304" pitchFamily="18" charset="0"/>
              </a:rPr>
              <a:t> a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LightLGB</a:t>
            </a:r>
            <a:r>
              <a:rPr lang="et-EE" sz="2300" dirty="0">
                <a:solidFill>
                  <a:schemeClr val="accent5">
                    <a:lumMod val="50000"/>
                  </a:schemeClr>
                </a:solidFill>
                <a:latin typeface="Times New Roman" panose="02020603050405020304" pitchFamily="18" charset="0"/>
                <a:cs typeface="Times New Roman" panose="02020603050405020304" pitchFamily="18" charset="0"/>
              </a:rPr>
              <a:t>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classifier</a:t>
            </a:r>
            <a:r>
              <a:rPr lang="et-EE" sz="2300" dirty="0">
                <a:solidFill>
                  <a:schemeClr val="accent5">
                    <a:lumMod val="50000"/>
                  </a:schemeClr>
                </a:solidFill>
                <a:latin typeface="Times New Roman" panose="02020603050405020304" pitchFamily="18" charset="0"/>
                <a:cs typeface="Times New Roman" panose="02020603050405020304" pitchFamily="18" charset="0"/>
              </a:rPr>
              <a:t> on Project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titles</a:t>
            </a:r>
            <a:r>
              <a:rPr lang="et-EE" sz="2300" dirty="0">
                <a:solidFill>
                  <a:schemeClr val="accent5">
                    <a:lumMod val="50000"/>
                  </a:schemeClr>
                </a:solidFill>
                <a:latin typeface="Times New Roman" panose="02020603050405020304" pitchFamily="18" charset="0"/>
                <a:cs typeface="Times New Roman" panose="02020603050405020304" pitchFamily="18" charset="0"/>
              </a:rPr>
              <a:t>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which</a:t>
            </a:r>
            <a:r>
              <a:rPr lang="et-EE" sz="2300" dirty="0">
                <a:solidFill>
                  <a:schemeClr val="accent5">
                    <a:lumMod val="50000"/>
                  </a:schemeClr>
                </a:solidFill>
                <a:latin typeface="Times New Roman" panose="02020603050405020304" pitchFamily="18" charset="0"/>
                <a:cs typeface="Times New Roman" panose="02020603050405020304" pitchFamily="18" charset="0"/>
              </a:rPr>
              <a:t>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gave</a:t>
            </a:r>
            <a:r>
              <a:rPr lang="et-EE" sz="2300" dirty="0">
                <a:solidFill>
                  <a:schemeClr val="accent5">
                    <a:lumMod val="50000"/>
                  </a:schemeClr>
                </a:solidFill>
                <a:latin typeface="Times New Roman" panose="02020603050405020304" pitchFamily="18" charset="0"/>
                <a:cs typeface="Times New Roman" panose="02020603050405020304" pitchFamily="18" charset="0"/>
              </a:rPr>
              <a:t>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an</a:t>
            </a:r>
            <a:r>
              <a:rPr lang="et-EE" sz="2300" dirty="0">
                <a:solidFill>
                  <a:schemeClr val="accent5">
                    <a:lumMod val="50000"/>
                  </a:schemeClr>
                </a:solidFill>
                <a:latin typeface="Times New Roman" panose="02020603050405020304" pitchFamily="18" charset="0"/>
                <a:cs typeface="Times New Roman" panose="02020603050405020304" pitchFamily="18" charset="0"/>
              </a:rPr>
              <a:t>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accuracy</a:t>
            </a:r>
            <a:r>
              <a:rPr lang="et-EE" sz="2300" dirty="0">
                <a:solidFill>
                  <a:schemeClr val="accent5">
                    <a:lumMod val="50000"/>
                  </a:schemeClr>
                </a:solidFill>
                <a:latin typeface="Times New Roman" panose="02020603050405020304" pitchFamily="18" charset="0"/>
                <a:cs typeface="Times New Roman" panose="02020603050405020304" pitchFamily="18" charset="0"/>
              </a:rPr>
              <a:t> of 70 % and a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fairly</a:t>
            </a:r>
            <a:r>
              <a:rPr lang="et-EE" sz="2300" dirty="0">
                <a:solidFill>
                  <a:schemeClr val="accent5">
                    <a:lumMod val="50000"/>
                  </a:schemeClr>
                </a:solidFill>
                <a:latin typeface="Times New Roman" panose="02020603050405020304" pitchFamily="18" charset="0"/>
                <a:cs typeface="Times New Roman" panose="02020603050405020304" pitchFamily="18" charset="0"/>
              </a:rPr>
              <a:t>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good</a:t>
            </a:r>
            <a:r>
              <a:rPr lang="et-EE" sz="2300" dirty="0">
                <a:solidFill>
                  <a:schemeClr val="accent5">
                    <a:lumMod val="50000"/>
                  </a:schemeClr>
                </a:solidFill>
                <a:latin typeface="Times New Roman" panose="02020603050405020304" pitchFamily="18" charset="0"/>
                <a:cs typeface="Times New Roman" panose="02020603050405020304" pitchFamily="18" charset="0"/>
              </a:rPr>
              <a:t> ROC </a:t>
            </a:r>
            <a:r>
              <a:rPr lang="et-EE" sz="2300" dirty="0" err="1">
                <a:solidFill>
                  <a:schemeClr val="accent5">
                    <a:lumMod val="50000"/>
                  </a:schemeClr>
                </a:solidFill>
                <a:latin typeface="Times New Roman" panose="02020603050405020304" pitchFamily="18" charset="0"/>
                <a:cs typeface="Times New Roman" panose="02020603050405020304" pitchFamily="18" charset="0"/>
              </a:rPr>
              <a:t>curve</a:t>
            </a:r>
            <a:r>
              <a:rPr lang="et-EE" sz="2300" dirty="0">
                <a:solidFill>
                  <a:schemeClr val="accent5">
                    <a:lumMod val="50000"/>
                  </a:schemeClr>
                </a:solidFill>
                <a:latin typeface="Times New Roman" panose="02020603050405020304" pitchFamily="18" charset="0"/>
                <a:cs typeface="Times New Roman" panose="02020603050405020304" pitchFamily="18" charset="0"/>
              </a:rPr>
              <a:t>.</a:t>
            </a:r>
          </a:p>
        </p:txBody>
      </p:sp>
      <p:sp>
        <p:nvSpPr>
          <p:cNvPr id="34" name="Teksti kohatäide 3"/>
          <p:cNvSpPr txBox="1">
            <a:spLocks/>
          </p:cNvSpPr>
          <p:nvPr/>
        </p:nvSpPr>
        <p:spPr>
          <a:xfrm>
            <a:off x="461523" y="8241458"/>
            <a:ext cx="10093751" cy="558738"/>
          </a:xfrm>
          <a:prstGeom prst="rect">
            <a:avLst/>
          </a:prstGeom>
          <a:noFill/>
        </p:spPr>
        <p:txBody>
          <a:bodyPr wrap="square" lIns="63307" tIns="63307" rIns="63307" bIns="63307" anchor="ctr" anchorCtr="0">
            <a:spAutoFit/>
          </a:bodyPr>
          <a:lstStyle>
            <a:lvl1pPr marL="0" indent="0" algn="ctr" defTabSz="3038715"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r>
              <a:rPr lang="et-EE" dirty="0" smtClean="0"/>
              <a:t>OBJECTIVES</a:t>
            </a:r>
            <a:endParaRPr lang="et-EE" dirty="0" smtClean="0"/>
          </a:p>
        </p:txBody>
      </p:sp>
      <p:sp>
        <p:nvSpPr>
          <p:cNvPr id="35" name="Teksti kohatäide 3"/>
          <p:cNvSpPr txBox="1">
            <a:spLocks/>
          </p:cNvSpPr>
          <p:nvPr/>
        </p:nvSpPr>
        <p:spPr>
          <a:xfrm>
            <a:off x="461523" y="9042875"/>
            <a:ext cx="10093751" cy="1174291"/>
          </a:xfrm>
          <a:prstGeom prst="rect">
            <a:avLst/>
          </a:prstGeom>
          <a:noFill/>
        </p:spPr>
        <p:txBody>
          <a:bodyPr wrap="square" lIns="63307" tIns="63307" rIns="63307" bIns="63307" anchor="ctr" anchorCtr="0">
            <a:spAutoFit/>
          </a:bodyPr>
          <a:lstStyle>
            <a:lvl1pPr marL="0" indent="0" algn="ctr" defTabSz="3038715"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pPr marL="342900" indent="-342900" algn="l">
              <a:buFont typeface="Arial" panose="020B0604020202020204" pitchFamily="34" charset="0"/>
              <a:buChar char="•"/>
            </a:pPr>
            <a:r>
              <a:rPr lang="et-EE" sz="2000" b="0" u="none" dirty="0" err="1">
                <a:latin typeface="Times New Roman" panose="02020603050405020304" pitchFamily="18" charset="0"/>
                <a:cs typeface="Times New Roman" panose="02020603050405020304" pitchFamily="18" charset="0"/>
              </a:rPr>
              <a:t>T</a:t>
            </a:r>
            <a:r>
              <a:rPr lang="et-EE" sz="2000" b="0" u="none" dirty="0" err="1" smtClean="0">
                <a:latin typeface="Times New Roman" panose="02020603050405020304" pitchFamily="18" charset="0"/>
                <a:cs typeface="Times New Roman" panose="02020603050405020304" pitchFamily="18" charset="0"/>
              </a:rPr>
              <a:t>rain</a:t>
            </a:r>
            <a:r>
              <a:rPr lang="et-EE" sz="2000" b="0" u="none" dirty="0" smtClean="0">
                <a:latin typeface="Times New Roman" panose="02020603050405020304" pitchFamily="18" charset="0"/>
                <a:cs typeface="Times New Roman" panose="02020603050405020304" pitchFamily="18" charset="0"/>
              </a:rPr>
              <a:t> a </a:t>
            </a:r>
            <a:r>
              <a:rPr lang="et-EE" sz="2000" b="0" u="none" dirty="0" err="1" smtClean="0">
                <a:latin typeface="Times New Roman" panose="02020603050405020304" pitchFamily="18" charset="0"/>
                <a:cs typeface="Times New Roman" panose="02020603050405020304" pitchFamily="18" charset="0"/>
              </a:rPr>
              <a:t>classifier</a:t>
            </a:r>
            <a:r>
              <a:rPr lang="et-EE" sz="2000" b="0" u="none" dirty="0" smtClean="0">
                <a:latin typeface="Times New Roman" panose="02020603050405020304" pitchFamily="18" charset="0"/>
                <a:cs typeface="Times New Roman" panose="02020603050405020304" pitchFamily="18" charset="0"/>
              </a:rPr>
              <a:t> so </a:t>
            </a:r>
            <a:r>
              <a:rPr lang="et-EE" sz="2000" b="0" u="none" dirty="0" err="1" smtClean="0">
                <a:latin typeface="Times New Roman" panose="02020603050405020304" pitchFamily="18" charset="0"/>
                <a:cs typeface="Times New Roman" panose="02020603050405020304" pitchFamily="18" charset="0"/>
              </a:rPr>
              <a:t>that</a:t>
            </a:r>
            <a:r>
              <a:rPr lang="et-EE" sz="2000" b="0" u="none" dirty="0" smtClean="0">
                <a:latin typeface="Times New Roman" panose="02020603050405020304" pitchFamily="18" charset="0"/>
                <a:cs typeface="Times New Roman" panose="02020603050405020304" pitchFamily="18" charset="0"/>
              </a:rPr>
              <a:t> </a:t>
            </a:r>
            <a:r>
              <a:rPr lang="et-EE" sz="2000" b="0" u="none" dirty="0" err="1" smtClean="0">
                <a:latin typeface="Times New Roman" panose="02020603050405020304" pitchFamily="18" charset="0"/>
                <a:cs typeface="Times New Roman" panose="02020603050405020304" pitchFamily="18" charset="0"/>
              </a:rPr>
              <a:t>it</a:t>
            </a:r>
            <a:r>
              <a:rPr lang="et-EE" sz="2000" b="0" u="none" dirty="0" smtClean="0">
                <a:latin typeface="Times New Roman" panose="02020603050405020304" pitchFamily="18" charset="0"/>
                <a:cs typeface="Times New Roman" panose="02020603050405020304" pitchFamily="18" charset="0"/>
              </a:rPr>
              <a:t> </a:t>
            </a:r>
            <a:r>
              <a:rPr lang="et-EE" sz="2000" b="0" u="none" dirty="0" err="1" smtClean="0">
                <a:latin typeface="Times New Roman" panose="02020603050405020304" pitchFamily="18" charset="0"/>
                <a:cs typeface="Times New Roman" panose="02020603050405020304" pitchFamily="18" charset="0"/>
              </a:rPr>
              <a:t>will</a:t>
            </a:r>
            <a:r>
              <a:rPr lang="et-EE" sz="2000" b="0" u="none" dirty="0" smtClean="0">
                <a:latin typeface="Times New Roman" panose="02020603050405020304" pitchFamily="18" charset="0"/>
                <a:cs typeface="Times New Roman" panose="02020603050405020304" pitchFamily="18" charset="0"/>
              </a:rPr>
              <a:t> </a:t>
            </a:r>
            <a:r>
              <a:rPr lang="et-EE" sz="2000" b="0" u="none" dirty="0" err="1" smtClean="0">
                <a:latin typeface="Times New Roman" panose="02020603050405020304" pitchFamily="18" charset="0"/>
                <a:cs typeface="Times New Roman" panose="02020603050405020304" pitchFamily="18" charset="0"/>
              </a:rPr>
              <a:t>predict</a:t>
            </a:r>
            <a:r>
              <a:rPr lang="et-EE" sz="2000" b="0" u="none" dirty="0" smtClean="0">
                <a:latin typeface="Times New Roman" panose="02020603050405020304" pitchFamily="18" charset="0"/>
                <a:cs typeface="Times New Roman" panose="02020603050405020304" pitchFamily="18" charset="0"/>
              </a:rPr>
              <a:t> </a:t>
            </a:r>
            <a:r>
              <a:rPr lang="et-EE" sz="2000" b="0" u="none" dirty="0" err="1" smtClean="0">
                <a:latin typeface="Times New Roman" panose="02020603050405020304" pitchFamily="18" charset="0"/>
                <a:cs typeface="Times New Roman" panose="02020603050405020304" pitchFamily="18" charset="0"/>
              </a:rPr>
              <a:t>the</a:t>
            </a:r>
            <a:r>
              <a:rPr lang="et-EE" sz="2000" b="0" u="none" dirty="0" smtClean="0">
                <a:latin typeface="Times New Roman" panose="02020603050405020304" pitchFamily="18" charset="0"/>
                <a:cs typeface="Times New Roman" panose="02020603050405020304" pitchFamily="18" charset="0"/>
              </a:rPr>
              <a:t> </a:t>
            </a:r>
            <a:r>
              <a:rPr lang="et-EE" sz="2000" b="0" u="none" dirty="0" err="1" smtClean="0">
                <a:latin typeface="Times New Roman" panose="02020603050405020304" pitchFamily="18" charset="0"/>
                <a:cs typeface="Times New Roman" panose="02020603050405020304" pitchFamily="18" charset="0"/>
              </a:rPr>
              <a:t>outcome</a:t>
            </a:r>
            <a:r>
              <a:rPr lang="et-EE" sz="2000" b="0" u="none" dirty="0" smtClean="0">
                <a:latin typeface="Times New Roman" panose="02020603050405020304" pitchFamily="18" charset="0"/>
                <a:cs typeface="Times New Roman" panose="02020603050405020304" pitchFamily="18" charset="0"/>
              </a:rPr>
              <a:t> of </a:t>
            </a:r>
            <a:r>
              <a:rPr lang="et-EE" sz="2000" b="0" u="none" dirty="0" err="1" smtClean="0">
                <a:latin typeface="Times New Roman" panose="02020603050405020304" pitchFamily="18" charset="0"/>
                <a:cs typeface="Times New Roman" panose="02020603050405020304" pitchFamily="18" charset="0"/>
              </a:rPr>
              <a:t>the</a:t>
            </a:r>
            <a:r>
              <a:rPr lang="et-EE" sz="2000" b="0" u="none" dirty="0" smtClean="0">
                <a:latin typeface="Times New Roman" panose="02020603050405020304" pitchFamily="18" charset="0"/>
                <a:cs typeface="Times New Roman" panose="02020603050405020304" pitchFamily="18" charset="0"/>
              </a:rPr>
              <a:t> Project </a:t>
            </a:r>
            <a:r>
              <a:rPr lang="et-EE" sz="2000" b="0" u="none" dirty="0" err="1" smtClean="0">
                <a:latin typeface="Times New Roman" panose="02020603050405020304" pitchFamily="18" charset="0"/>
                <a:cs typeface="Times New Roman" panose="02020603050405020304" pitchFamily="18" charset="0"/>
              </a:rPr>
              <a:t>witn</a:t>
            </a:r>
            <a:r>
              <a:rPr lang="et-EE" sz="2000" b="0" u="none" dirty="0" smtClean="0">
                <a:latin typeface="Times New Roman" panose="02020603050405020304" pitchFamily="18" charset="0"/>
                <a:cs typeface="Times New Roman" panose="02020603050405020304" pitchFamily="18" charset="0"/>
              </a:rPr>
              <a:t> a </a:t>
            </a:r>
            <a:r>
              <a:rPr lang="et-EE" sz="2000" b="0" u="none" dirty="0" err="1" smtClean="0">
                <a:latin typeface="Times New Roman" panose="02020603050405020304" pitchFamily="18" charset="0"/>
                <a:cs typeface="Times New Roman" panose="02020603050405020304" pitchFamily="18" charset="0"/>
              </a:rPr>
              <a:t>good</a:t>
            </a:r>
            <a:r>
              <a:rPr lang="et-EE" sz="2000" b="0" u="none" dirty="0" smtClean="0">
                <a:latin typeface="Times New Roman" panose="02020603050405020304" pitchFamily="18" charset="0"/>
                <a:cs typeface="Times New Roman" panose="02020603050405020304" pitchFamily="18" charset="0"/>
              </a:rPr>
              <a:t> </a:t>
            </a:r>
            <a:r>
              <a:rPr lang="et-EE" sz="2000" b="0" u="none" dirty="0" err="1" smtClean="0">
                <a:latin typeface="Times New Roman" panose="02020603050405020304" pitchFamily="18" charset="0"/>
                <a:cs typeface="Times New Roman" panose="02020603050405020304" pitchFamily="18" charset="0"/>
              </a:rPr>
              <a:t>accuracy</a:t>
            </a:r>
            <a:r>
              <a:rPr lang="et-EE" sz="2000" b="0" u="none" dirty="0" smtClean="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t-EE" sz="2000" b="0" u="none" dirty="0" err="1">
                <a:latin typeface="Times New Roman" panose="02020603050405020304" pitchFamily="18" charset="0"/>
                <a:cs typeface="Times New Roman" panose="02020603050405020304" pitchFamily="18" charset="0"/>
              </a:rPr>
              <a:t>F</a:t>
            </a:r>
            <a:r>
              <a:rPr lang="et-EE" sz="2000" b="0" u="none" dirty="0" err="1" smtClean="0">
                <a:latin typeface="Times New Roman" panose="02020603050405020304" pitchFamily="18" charset="0"/>
                <a:cs typeface="Times New Roman" panose="02020603050405020304" pitchFamily="18" charset="0"/>
              </a:rPr>
              <a:t>ind</a:t>
            </a:r>
            <a:r>
              <a:rPr lang="et-EE" sz="2000" b="0" u="none" dirty="0" smtClean="0">
                <a:latin typeface="Times New Roman" panose="02020603050405020304" pitchFamily="18" charset="0"/>
                <a:cs typeface="Times New Roman" panose="02020603050405020304" pitchFamily="18" charset="0"/>
              </a:rPr>
              <a:t> </a:t>
            </a:r>
            <a:r>
              <a:rPr lang="et-EE" sz="2000" b="0" u="none" dirty="0" err="1" smtClean="0">
                <a:latin typeface="Times New Roman" panose="02020603050405020304" pitchFamily="18" charset="0"/>
                <a:cs typeface="Times New Roman" panose="02020603050405020304" pitchFamily="18" charset="0"/>
              </a:rPr>
              <a:t>out</a:t>
            </a:r>
            <a:r>
              <a:rPr lang="et-EE" sz="2000" b="0" u="none" dirty="0" smtClean="0">
                <a:latin typeface="Times New Roman" panose="02020603050405020304" pitchFamily="18" charset="0"/>
                <a:cs typeface="Times New Roman" panose="02020603050405020304" pitchFamily="18" charset="0"/>
              </a:rPr>
              <a:t> </a:t>
            </a:r>
            <a:r>
              <a:rPr lang="et-EE" sz="2000" b="0" u="none" dirty="0" err="1" smtClean="0">
                <a:latin typeface="Times New Roman" panose="02020603050405020304" pitchFamily="18" charset="0"/>
                <a:cs typeface="Times New Roman" panose="02020603050405020304" pitchFamily="18" charset="0"/>
              </a:rPr>
              <a:t>the</a:t>
            </a:r>
            <a:r>
              <a:rPr lang="et-EE" sz="2000" b="0" u="none" dirty="0" smtClean="0">
                <a:latin typeface="Times New Roman" panose="02020603050405020304" pitchFamily="18" charset="0"/>
                <a:cs typeface="Times New Roman" panose="02020603050405020304" pitchFamily="18" charset="0"/>
              </a:rPr>
              <a:t> </a:t>
            </a:r>
            <a:r>
              <a:rPr lang="et-EE" sz="2000" b="0" u="none" dirty="0" err="1" smtClean="0">
                <a:latin typeface="Times New Roman" panose="02020603050405020304" pitchFamily="18" charset="0"/>
                <a:cs typeface="Times New Roman" panose="02020603050405020304" pitchFamily="18" charset="0"/>
              </a:rPr>
              <a:t>key</a:t>
            </a:r>
            <a:r>
              <a:rPr lang="et-EE" sz="2000" b="0" u="none" dirty="0" smtClean="0">
                <a:latin typeface="Times New Roman" panose="02020603050405020304" pitchFamily="18" charset="0"/>
                <a:cs typeface="Times New Roman" panose="02020603050405020304" pitchFamily="18" charset="0"/>
              </a:rPr>
              <a:t> </a:t>
            </a:r>
            <a:r>
              <a:rPr lang="et-EE" sz="2000" b="0" u="none" dirty="0" err="1" smtClean="0">
                <a:latin typeface="Times New Roman" panose="02020603050405020304" pitchFamily="18" charset="0"/>
                <a:cs typeface="Times New Roman" panose="02020603050405020304" pitchFamily="18" charset="0"/>
              </a:rPr>
              <a:t>elements</a:t>
            </a:r>
            <a:r>
              <a:rPr lang="et-EE" sz="2000" b="0" u="none" dirty="0" smtClean="0">
                <a:latin typeface="Times New Roman" panose="02020603050405020304" pitchFamily="18" charset="0"/>
                <a:cs typeface="Times New Roman" panose="02020603050405020304" pitchFamily="18" charset="0"/>
              </a:rPr>
              <a:t> of a </a:t>
            </a:r>
            <a:r>
              <a:rPr lang="et-EE" sz="2000" b="0" u="none" dirty="0" err="1" smtClean="0">
                <a:latin typeface="Times New Roman" panose="02020603050405020304" pitchFamily="18" charset="0"/>
                <a:cs typeface="Times New Roman" panose="02020603050405020304" pitchFamily="18" charset="0"/>
              </a:rPr>
              <a:t>good</a:t>
            </a:r>
            <a:r>
              <a:rPr lang="et-EE" sz="2000" b="0" u="none" dirty="0" smtClean="0">
                <a:latin typeface="Times New Roman" panose="02020603050405020304" pitchFamily="18" charset="0"/>
                <a:cs typeface="Times New Roman" panose="02020603050405020304" pitchFamily="18" charset="0"/>
              </a:rPr>
              <a:t> Project</a:t>
            </a:r>
          </a:p>
          <a:p>
            <a:pPr marL="342900" indent="-342900" algn="l">
              <a:buFont typeface="Arial" panose="020B0604020202020204" pitchFamily="34" charset="0"/>
              <a:buChar char="•"/>
            </a:pPr>
            <a:r>
              <a:rPr lang="et-EE" sz="2000" b="0" u="none" dirty="0" err="1">
                <a:latin typeface="Times New Roman" panose="02020603050405020304" pitchFamily="18" charset="0"/>
                <a:cs typeface="Times New Roman" panose="02020603050405020304" pitchFamily="18" charset="0"/>
              </a:rPr>
              <a:t>F</a:t>
            </a:r>
            <a:r>
              <a:rPr lang="et-EE" sz="2000" b="0" u="none" dirty="0" err="1" smtClean="0">
                <a:latin typeface="Times New Roman" panose="02020603050405020304" pitchFamily="18" charset="0"/>
                <a:cs typeface="Times New Roman" panose="02020603050405020304" pitchFamily="18" charset="0"/>
              </a:rPr>
              <a:t>ind</a:t>
            </a:r>
            <a:r>
              <a:rPr lang="et-EE" sz="2000" b="0" u="none" dirty="0" smtClean="0">
                <a:latin typeface="Times New Roman" panose="02020603050405020304" pitchFamily="18" charset="0"/>
                <a:cs typeface="Times New Roman" panose="02020603050405020304" pitchFamily="18" charset="0"/>
              </a:rPr>
              <a:t> ohter </a:t>
            </a:r>
            <a:r>
              <a:rPr lang="et-EE" sz="2000" b="0" u="none" dirty="0" err="1" smtClean="0">
                <a:latin typeface="Times New Roman" panose="02020603050405020304" pitchFamily="18" charset="0"/>
                <a:cs typeface="Times New Roman" panose="02020603050405020304" pitchFamily="18" charset="0"/>
              </a:rPr>
              <a:t>interesting</a:t>
            </a:r>
            <a:r>
              <a:rPr lang="et-EE" sz="2000" b="0" u="none" dirty="0" smtClean="0">
                <a:latin typeface="Times New Roman" panose="02020603050405020304" pitchFamily="18" charset="0"/>
                <a:cs typeface="Times New Roman" panose="02020603050405020304" pitchFamily="18" charset="0"/>
              </a:rPr>
              <a:t> </a:t>
            </a:r>
            <a:r>
              <a:rPr lang="et-EE" sz="2000" b="0" u="none" dirty="0" err="1" smtClean="0">
                <a:latin typeface="Times New Roman" panose="02020603050405020304" pitchFamily="18" charset="0"/>
                <a:cs typeface="Times New Roman" panose="02020603050405020304" pitchFamily="18" charset="0"/>
              </a:rPr>
              <a:t>facts</a:t>
            </a:r>
            <a:r>
              <a:rPr lang="et-EE" sz="2000" b="0" u="none" dirty="0" smtClean="0">
                <a:latin typeface="Times New Roman" panose="02020603050405020304" pitchFamily="18" charset="0"/>
                <a:cs typeface="Times New Roman" panose="02020603050405020304" pitchFamily="18" charset="0"/>
              </a:rPr>
              <a:t> and </a:t>
            </a:r>
            <a:r>
              <a:rPr lang="et-EE" sz="2000" b="0" u="none" dirty="0" err="1" smtClean="0">
                <a:latin typeface="Times New Roman" panose="02020603050405020304" pitchFamily="18" charset="0"/>
                <a:cs typeface="Times New Roman" panose="02020603050405020304" pitchFamily="18" charset="0"/>
              </a:rPr>
              <a:t>patterns</a:t>
            </a:r>
            <a:r>
              <a:rPr lang="et-EE" sz="2000" b="0" u="none" dirty="0" smtClean="0">
                <a:latin typeface="Times New Roman" panose="02020603050405020304" pitchFamily="18" charset="0"/>
                <a:cs typeface="Times New Roman" panose="02020603050405020304" pitchFamily="18" charset="0"/>
              </a:rPr>
              <a:t> in </a:t>
            </a:r>
            <a:r>
              <a:rPr lang="et-EE" sz="2000" b="0" u="none" dirty="0" err="1" smtClean="0">
                <a:latin typeface="Times New Roman" panose="02020603050405020304" pitchFamily="18" charset="0"/>
                <a:cs typeface="Times New Roman" panose="02020603050405020304" pitchFamily="18" charset="0"/>
              </a:rPr>
              <a:t>the</a:t>
            </a:r>
            <a:r>
              <a:rPr lang="et-EE" sz="2000" b="0" u="none" dirty="0" smtClean="0">
                <a:latin typeface="Times New Roman" panose="02020603050405020304" pitchFamily="18" charset="0"/>
                <a:cs typeface="Times New Roman" panose="02020603050405020304" pitchFamily="18" charset="0"/>
              </a:rPr>
              <a:t> </a:t>
            </a:r>
            <a:r>
              <a:rPr lang="et-EE" sz="2000" b="0" u="none" dirty="0" err="1" smtClean="0">
                <a:latin typeface="Times New Roman" panose="02020603050405020304" pitchFamily="18" charset="0"/>
                <a:cs typeface="Times New Roman" panose="02020603050405020304" pitchFamily="18" charset="0"/>
              </a:rPr>
              <a:t>dataset</a:t>
            </a:r>
            <a:r>
              <a:rPr lang="et-EE" sz="2000" b="0" u="none" dirty="0" smtClean="0">
                <a:latin typeface="Times New Roman" panose="02020603050405020304" pitchFamily="18" charset="0"/>
                <a:cs typeface="Times New Roman" panose="02020603050405020304" pitchFamily="18" charset="0"/>
              </a:rPr>
              <a:t>.</a:t>
            </a:r>
            <a:endParaRPr lang="et-EE" sz="2000" b="0" u="none"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2088974"/>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100CMx140CM">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617</TotalTime>
  <Words>738</Words>
  <Application>Microsoft Office PowerPoint</Application>
  <PresentationFormat>Kohandatud</PresentationFormat>
  <Paragraphs>32</Paragraphs>
  <Slides>1</Slides>
  <Notes>1</Notes>
  <HiddenSlides>0</HiddenSlides>
  <MMClips>0</MMClips>
  <ScaleCrop>false</ScaleCrop>
  <HeadingPairs>
    <vt:vector size="6" baseType="variant">
      <vt:variant>
        <vt:lpstr>Kasutatud fondid</vt:lpstr>
      </vt:variant>
      <vt:variant>
        <vt:i4>5</vt:i4>
      </vt:variant>
      <vt:variant>
        <vt:lpstr>Kujundus</vt:lpstr>
      </vt:variant>
      <vt:variant>
        <vt:i4>3</vt:i4>
      </vt:variant>
      <vt:variant>
        <vt:lpstr>Slaidipealkirjad</vt:lpstr>
      </vt:variant>
      <vt:variant>
        <vt:i4>1</vt:i4>
      </vt:variant>
    </vt:vector>
  </HeadingPairs>
  <TitlesOfParts>
    <vt:vector size="9" baseType="lpstr">
      <vt:lpstr>Arial</vt:lpstr>
      <vt:lpstr>Arial Black</vt:lpstr>
      <vt:lpstr>Calibri</vt:lpstr>
      <vt:lpstr>Times New Roman</vt:lpstr>
      <vt:lpstr>Trebuchet MS</vt:lpstr>
      <vt:lpstr>PosterPresentations.com-100CMx140CM</vt:lpstr>
      <vt:lpstr>Without Quick Guides</vt:lpstr>
      <vt:lpstr>Classic - Wide Center</vt:lpstr>
      <vt:lpstr>PowerPointi esitlus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Jakob Univer</cp:lastModifiedBy>
  <cp:revision>55</cp:revision>
  <dcterms:created xsi:type="dcterms:W3CDTF">2012-02-10T00:21:22Z</dcterms:created>
  <dcterms:modified xsi:type="dcterms:W3CDTF">2020-12-13T20:37:11Z</dcterms:modified>
</cp:coreProperties>
</file>