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74" r:id="rId6"/>
    <p:sldId id="291" r:id="rId7"/>
    <p:sldId id="280" r:id="rId8"/>
    <p:sldId id="283" r:id="rId9"/>
    <p:sldId id="284" r:id="rId10"/>
    <p:sldId id="282" r:id="rId11"/>
    <p:sldId id="275" r:id="rId12"/>
    <p:sldId id="285" r:id="rId13"/>
    <p:sldId id="277" r:id="rId14"/>
    <p:sldId id="278" r:id="rId15"/>
    <p:sldId id="286" r:id="rId16"/>
    <p:sldId id="287" r:id="rId17"/>
    <p:sldId id="288" r:id="rId18"/>
    <p:sldId id="289" r:id="rId19"/>
    <p:sldId id="290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rPr dirty="0"/>
              <a:t>Tau3MuGNNs</a:t>
            </a:r>
          </a:p>
        </p:txBody>
      </p:sp>
      <p:sp>
        <p:nvSpPr>
          <p:cNvPr id="80" name="Text Placeholder 3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Siqi</a:t>
            </a:r>
            <a:r>
              <a:rPr dirty="0"/>
              <a:t> Miao</a:t>
            </a:r>
          </a:p>
          <a:p>
            <a:r>
              <a:rPr lang="en-US" dirty="0"/>
              <a:t>May</a:t>
            </a:r>
            <a:r>
              <a:rPr dirty="0"/>
              <a:t> </a:t>
            </a:r>
            <a:r>
              <a:rPr lang="en-US" dirty="0"/>
              <a:t>27</a:t>
            </a:r>
            <a:r>
              <a:rPr dirty="0"/>
              <a:t>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</a:t>
            </a:r>
            <a:r>
              <a:rPr lang="en-US" altLang="zh-CN" dirty="0"/>
              <a:t>pu200 &amp; pu0 </a:t>
            </a:r>
            <a:r>
              <a:rPr lang="en-US" dirty="0"/>
              <a:t>– no cut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92493-BB0C-4FB6-BAB8-1163DD32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86" y="2285840"/>
            <a:ext cx="932627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5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pu0 – no cut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AC74C-0322-4C20-A361-4BB6926C9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198" y="856287"/>
            <a:ext cx="7750278" cy="58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83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pu0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4775-7679-49FD-AE89-039787AAD40C}"/>
              </a:ext>
            </a:extLst>
          </p:cNvPr>
          <p:cNvSpPr txBox="1"/>
          <p:nvPr/>
        </p:nvSpPr>
        <p:spPr>
          <a:xfrm>
            <a:off x="888800" y="1514475"/>
            <a:ext cx="9210210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If we set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cut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on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n_mu_hit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pu200 &amp; pu0 have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significantly different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distributions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When there is </a:t>
            </a:r>
            <a:r>
              <a:rPr lang="en-US" dirty="0">
                <a:solidFill>
                  <a:srgbClr val="00B0F0"/>
                </a:solidFill>
              </a:rPr>
              <a:t>no cut</a:t>
            </a:r>
            <a:r>
              <a:rPr lang="en-US" dirty="0"/>
              <a:t>, signal hits in pu200 &amp; pu0 may share </a:t>
            </a:r>
            <a:r>
              <a:rPr lang="en-US" dirty="0">
                <a:solidFill>
                  <a:srgbClr val="00B0F0"/>
                </a:solidFill>
              </a:rPr>
              <a:t>exact the same </a:t>
            </a:r>
            <a:r>
              <a:rPr lang="en-US" dirty="0"/>
              <a:t>distribution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363790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67979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pu0 – </a:t>
            </a:r>
            <a:r>
              <a:rPr lang="en-US" dirty="0" err="1"/>
              <a:t>n_mu_hit</a:t>
            </a:r>
            <a:r>
              <a:rPr lang="en-US" dirty="0"/>
              <a:t> – no cut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6DCC0-7B56-425A-A6D3-1EF1EEAA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5" y="802038"/>
            <a:ext cx="8223330" cy="2935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910BA-B8E5-49FC-81C6-E0B4CF66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3" y="3642428"/>
            <a:ext cx="4662887" cy="3196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8AD30-B06C-40A3-9C0B-F124A00CB919}"/>
              </a:ext>
            </a:extLst>
          </p:cNvPr>
          <p:cNvSpPr txBox="1"/>
          <p:nvPr/>
        </p:nvSpPr>
        <p:spPr>
          <a:xfrm>
            <a:off x="5084960" y="4517416"/>
            <a:ext cx="6770439" cy="1600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If signal hits in pu0 &amp; pu200 do share the same distribution: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Pu200 may be noisy! 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400" dirty="0">
                <a:latin typeface="+mn-lt"/>
                <a:ea typeface="+mn-ea"/>
                <a:cs typeface="+mn-cs"/>
              </a:rPr>
              <a:t>It’s very likely that 17.5% samples in pu200 have no signal hits!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latin typeface="+mn-lt"/>
              </a:rPr>
              <a:t>A </a:t>
            </a:r>
            <a:r>
              <a:rPr lang="en-US" altLang="zh-CN" sz="1600" dirty="0">
                <a:latin typeface="+mn-lt"/>
              </a:rPr>
              <a:t>perfect model may only achieve 82% recall with a low FPR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sz="1400" dirty="0"/>
              <a:t>Coincidentally, our current best model happens to have 81% recall with 0.1% FPR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72761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mixed samples – no cut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F151B-E885-40FF-99C0-6FD94F4E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98" y="2133419"/>
            <a:ext cx="1062185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06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mixed samples – no cut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CE1C5-135B-4792-ABB3-AF9DA958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46" y="814314"/>
            <a:ext cx="7903907" cy="60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74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mixed samples – no cut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895C8-8B93-4912-AA32-0B6CA4DD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119129"/>
            <a:ext cx="755437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260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mixed samples – no cut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2D1B0-03F4-479B-AF80-3B0BF731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16"/>
            <a:ext cx="12192000" cy="61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07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neg200</a:t>
            </a:r>
            <a:r>
              <a:rPr lang="zh-CN" altLang="en-US" dirty="0"/>
              <a:t> </a:t>
            </a:r>
            <a:r>
              <a:rPr lang="en-US" dirty="0"/>
              <a:t>– no cut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596D1-9105-4E6B-AAAB-402FC5932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" b="1553"/>
          <a:stretch/>
        </p:blipFill>
        <p:spPr>
          <a:xfrm>
            <a:off x="0" y="781953"/>
            <a:ext cx="12089244" cy="60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28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mixed samples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5533A-F695-427F-B498-0365BFBD5EE5}"/>
              </a:ext>
            </a:extLst>
          </p:cNvPr>
          <p:cNvSpPr txBox="1"/>
          <p:nvPr/>
        </p:nvSpPr>
        <p:spPr>
          <a:xfrm>
            <a:off x="969608" y="939482"/>
            <a:ext cx="10252784" cy="2923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Pu200 &amp; mixed samples may share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very similar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distribution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Yet the model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can’t perform well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when trained on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mixed samples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!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Mixed samples as positive data, minbias_pu200 as negative data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0.60 AUC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When set kinematic thresholds, can reach ~0.70 AUC</a:t>
            </a:r>
          </a:p>
          <a:p>
            <a:pPr marL="457200" lvl="1">
              <a:buSzPct val="100000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cannot tell any significant difference between mixed samples and pu200, </a:t>
            </a:r>
            <a:r>
              <a:rPr lang="en-US" dirty="0">
                <a:solidFill>
                  <a:srgbClr val="00B0F0"/>
                </a:solidFill>
              </a:rPr>
              <a:t>can a GNN tell</a:t>
            </a:r>
            <a:r>
              <a:rPr lang="en-US" dirty="0"/>
              <a:t>?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Tau_pu200 as positive data, mixed samples as negative data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0.940 AUC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There is </a:t>
            </a:r>
            <a:r>
              <a:rPr lang="en-US" sz="16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unobserved significant difference </a:t>
            </a:r>
            <a:r>
              <a:rPr lang="en-US" sz="1600" dirty="0">
                <a:latin typeface="+mn-lt"/>
                <a:ea typeface="+mn-ea"/>
                <a:cs typeface="+mn-cs"/>
              </a:rPr>
              <a:t>between mixed samples and pu200, and GNNs can tell!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77E5B-C70A-4564-9BAF-CF395A7C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62" y="3863355"/>
            <a:ext cx="4220922" cy="29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26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Content</a:t>
            </a:r>
          </a:p>
        </p:txBody>
      </p:sp>
      <p:sp>
        <p:nvSpPr>
          <p:cNvPr id="83" name="Text Placeholder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Architecture</a:t>
            </a:r>
          </a:p>
          <a:p>
            <a:r>
              <a:rPr dirty="0"/>
              <a:t>Experiments</a:t>
            </a:r>
            <a:endParaRPr lang="en-US" dirty="0"/>
          </a:p>
          <a:p>
            <a:r>
              <a:rPr lang="en-US" dirty="0"/>
              <a:t>Distributions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正方形"/>
          <p:cNvSpPr/>
          <p:nvPr/>
        </p:nvSpPr>
        <p:spPr>
          <a:xfrm>
            <a:off x="841844" y="5369690"/>
            <a:ext cx="1360573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70" name="连接线"/>
          <p:cNvCxnSpPr>
            <a:stCxn id="366" idx="0"/>
            <a:endCxn id="369" idx="0"/>
          </p:cNvCxnSpPr>
          <p:nvPr/>
        </p:nvCxnSpPr>
        <p:spPr>
          <a:xfrm>
            <a:off x="1554284" y="5582551"/>
            <a:ext cx="1171585" cy="17333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71" name="连接线"/>
          <p:cNvCxnSpPr>
            <a:stCxn id="368" idx="0"/>
            <a:endCxn id="369" idx="0"/>
          </p:cNvCxnSpPr>
          <p:nvPr/>
        </p:nvCxnSpPr>
        <p:spPr>
          <a:xfrm flipV="1">
            <a:off x="1120455" y="5755887"/>
            <a:ext cx="1605414" cy="107941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72" name="连接线"/>
          <p:cNvCxnSpPr>
            <a:stCxn id="367" idx="0"/>
            <a:endCxn id="369" idx="0"/>
          </p:cNvCxnSpPr>
          <p:nvPr/>
        </p:nvCxnSpPr>
        <p:spPr>
          <a:xfrm flipV="1">
            <a:off x="1120455" y="5755887"/>
            <a:ext cx="1605414" cy="724549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309" name="正方形"/>
          <p:cNvSpPr/>
          <p:nvPr/>
        </p:nvSpPr>
        <p:spPr>
          <a:xfrm>
            <a:off x="3918327" y="3495595"/>
            <a:ext cx="1360574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17" name="连接线"/>
          <p:cNvCxnSpPr>
            <a:stCxn id="313" idx="0"/>
            <a:endCxn id="316" idx="0"/>
          </p:cNvCxnSpPr>
          <p:nvPr/>
        </p:nvCxnSpPr>
        <p:spPr>
          <a:xfrm>
            <a:off x="4630767" y="3708456"/>
            <a:ext cx="1171584" cy="17333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18" name="连接线"/>
          <p:cNvCxnSpPr>
            <a:stCxn id="315" idx="0"/>
            <a:endCxn id="316" idx="0"/>
          </p:cNvCxnSpPr>
          <p:nvPr/>
        </p:nvCxnSpPr>
        <p:spPr>
          <a:xfrm flipV="1">
            <a:off x="4196938" y="3881792"/>
            <a:ext cx="1605414" cy="107941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19" name="连接线"/>
          <p:cNvCxnSpPr>
            <a:stCxn id="314" idx="0"/>
            <a:endCxn id="316" idx="0"/>
          </p:cNvCxnSpPr>
          <p:nvPr/>
        </p:nvCxnSpPr>
        <p:spPr>
          <a:xfrm flipV="1">
            <a:off x="4196938" y="3881792"/>
            <a:ext cx="1605414" cy="724549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285" name="正方形"/>
          <p:cNvSpPr/>
          <p:nvPr/>
        </p:nvSpPr>
        <p:spPr>
          <a:xfrm>
            <a:off x="844540" y="3511719"/>
            <a:ext cx="1360573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03" name="连接线"/>
          <p:cNvCxnSpPr>
            <a:stCxn id="296" idx="0"/>
            <a:endCxn id="302" idx="0"/>
          </p:cNvCxnSpPr>
          <p:nvPr/>
        </p:nvCxnSpPr>
        <p:spPr>
          <a:xfrm>
            <a:off x="1556980" y="3724580"/>
            <a:ext cx="1171584" cy="173338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4" name="连接线"/>
          <p:cNvCxnSpPr>
            <a:stCxn id="300" idx="0"/>
            <a:endCxn id="302" idx="0"/>
          </p:cNvCxnSpPr>
          <p:nvPr/>
        </p:nvCxnSpPr>
        <p:spPr>
          <a:xfrm flipV="1">
            <a:off x="1123151" y="3897917"/>
            <a:ext cx="1605414" cy="107940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5" name="连接线"/>
          <p:cNvCxnSpPr>
            <a:stCxn id="299" idx="0"/>
            <a:endCxn id="302" idx="0"/>
          </p:cNvCxnSpPr>
          <p:nvPr/>
        </p:nvCxnSpPr>
        <p:spPr>
          <a:xfrm flipV="1">
            <a:off x="1123151" y="3897917"/>
            <a:ext cx="1605414" cy="724548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6" name="连接线"/>
          <p:cNvCxnSpPr>
            <a:stCxn id="298" idx="0"/>
            <a:endCxn id="302" idx="0"/>
          </p:cNvCxnSpPr>
          <p:nvPr/>
        </p:nvCxnSpPr>
        <p:spPr>
          <a:xfrm flipV="1">
            <a:off x="1926498" y="3897917"/>
            <a:ext cx="802066" cy="20696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7" name="连接线"/>
          <p:cNvCxnSpPr>
            <a:stCxn id="297" idx="0"/>
            <a:endCxn id="302" idx="0"/>
          </p:cNvCxnSpPr>
          <p:nvPr/>
        </p:nvCxnSpPr>
        <p:spPr>
          <a:xfrm flipV="1">
            <a:off x="1704635" y="3897917"/>
            <a:ext cx="1023929" cy="758265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261" name="正方形"/>
          <p:cNvSpPr/>
          <p:nvPr/>
        </p:nvSpPr>
        <p:spPr>
          <a:xfrm>
            <a:off x="853892" y="1693246"/>
            <a:ext cx="1360573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279" name="连接线"/>
          <p:cNvCxnSpPr>
            <a:stCxn id="272" idx="0"/>
            <a:endCxn id="278" idx="0"/>
          </p:cNvCxnSpPr>
          <p:nvPr/>
        </p:nvCxnSpPr>
        <p:spPr>
          <a:xfrm>
            <a:off x="1566333" y="1906107"/>
            <a:ext cx="1171585" cy="17333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0" name="连接线"/>
          <p:cNvCxnSpPr>
            <a:stCxn id="276" idx="0"/>
            <a:endCxn id="278" idx="0"/>
          </p:cNvCxnSpPr>
          <p:nvPr/>
        </p:nvCxnSpPr>
        <p:spPr>
          <a:xfrm flipV="1">
            <a:off x="1132503" y="2079443"/>
            <a:ext cx="1605415" cy="107941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1" name="连接线"/>
          <p:cNvCxnSpPr>
            <a:stCxn id="275" idx="0"/>
            <a:endCxn id="278" idx="0"/>
          </p:cNvCxnSpPr>
          <p:nvPr/>
        </p:nvCxnSpPr>
        <p:spPr>
          <a:xfrm flipV="1">
            <a:off x="1132503" y="2079443"/>
            <a:ext cx="1605415" cy="724549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2" name="连接线"/>
          <p:cNvCxnSpPr>
            <a:stCxn id="274" idx="0"/>
            <a:endCxn id="278" idx="0"/>
          </p:cNvCxnSpPr>
          <p:nvPr/>
        </p:nvCxnSpPr>
        <p:spPr>
          <a:xfrm flipV="1">
            <a:off x="1935851" y="2079443"/>
            <a:ext cx="802067" cy="206968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3" name="连接线"/>
          <p:cNvCxnSpPr>
            <a:stCxn id="273" idx="0"/>
            <a:endCxn id="278" idx="0"/>
          </p:cNvCxnSpPr>
          <p:nvPr/>
        </p:nvCxnSpPr>
        <p:spPr>
          <a:xfrm flipV="1">
            <a:off x="1713988" y="2079443"/>
            <a:ext cx="1023930" cy="758265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259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Model Architecture – new </a:t>
            </a:r>
          </a:p>
        </p:txBody>
      </p:sp>
      <p:sp>
        <p:nvSpPr>
          <p:cNvPr id="260" name="1. Intra-level Aggregation"/>
          <p:cNvSpPr txBox="1"/>
          <p:nvPr/>
        </p:nvSpPr>
        <p:spPr>
          <a:xfrm>
            <a:off x="729964" y="1331379"/>
            <a:ext cx="381129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1. Aggregation with </a:t>
            </a:r>
            <a:r>
              <a:rPr lang="en-US" dirty="0" err="1"/>
              <a:t>softmax</a:t>
            </a:r>
            <a:r>
              <a:rPr lang="en-US" dirty="0"/>
              <a:t> aggregator</a:t>
            </a:r>
            <a:endParaRPr dirty="0"/>
          </a:p>
        </p:txBody>
      </p:sp>
      <p:sp>
        <p:nvSpPr>
          <p:cNvPr id="262" name="连接线"/>
          <p:cNvSpPr/>
          <p:nvPr/>
        </p:nvSpPr>
        <p:spPr>
          <a:xfrm>
            <a:off x="1566333" y="1906107"/>
            <a:ext cx="369519" cy="380304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3" name="连接线"/>
          <p:cNvSpPr/>
          <p:nvPr/>
        </p:nvSpPr>
        <p:spPr>
          <a:xfrm flipV="1">
            <a:off x="1713988" y="2286411"/>
            <a:ext cx="221865" cy="55129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4" name="连接线"/>
          <p:cNvSpPr/>
          <p:nvPr/>
        </p:nvSpPr>
        <p:spPr>
          <a:xfrm flipH="1" flipV="1">
            <a:off x="1566333" y="1906107"/>
            <a:ext cx="147656" cy="93160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5" name="连接线"/>
          <p:cNvSpPr/>
          <p:nvPr/>
        </p:nvSpPr>
        <p:spPr>
          <a:xfrm flipH="1" flipV="1">
            <a:off x="1132503" y="2187383"/>
            <a:ext cx="581486" cy="650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6" name="连接线"/>
          <p:cNvSpPr/>
          <p:nvPr/>
        </p:nvSpPr>
        <p:spPr>
          <a:xfrm flipH="1">
            <a:off x="1132504" y="1906106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7" name="连接线"/>
          <p:cNvSpPr/>
          <p:nvPr/>
        </p:nvSpPr>
        <p:spPr>
          <a:xfrm flipH="1">
            <a:off x="1132504" y="1906107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8" name="连接线"/>
          <p:cNvSpPr/>
          <p:nvPr/>
        </p:nvSpPr>
        <p:spPr>
          <a:xfrm flipH="1">
            <a:off x="1132503" y="2187383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9" name="连接线"/>
          <p:cNvSpPr/>
          <p:nvPr/>
        </p:nvSpPr>
        <p:spPr>
          <a:xfrm flipH="1" flipV="1">
            <a:off x="1132503" y="2803992"/>
            <a:ext cx="581486" cy="3371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70" name="连接线"/>
          <p:cNvSpPr/>
          <p:nvPr/>
        </p:nvSpPr>
        <p:spPr>
          <a:xfrm flipH="1">
            <a:off x="1132504" y="2286410"/>
            <a:ext cx="803349" cy="51758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71" name="连接线"/>
          <p:cNvSpPr/>
          <p:nvPr/>
        </p:nvSpPr>
        <p:spPr>
          <a:xfrm flipH="1" flipV="1">
            <a:off x="1132504" y="2187383"/>
            <a:ext cx="803349" cy="9902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72" name="圆形"/>
          <p:cNvSpPr/>
          <p:nvPr/>
        </p:nvSpPr>
        <p:spPr>
          <a:xfrm>
            <a:off x="1452694" y="1791953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3" name="圆形"/>
          <p:cNvSpPr/>
          <p:nvPr/>
        </p:nvSpPr>
        <p:spPr>
          <a:xfrm>
            <a:off x="1600349" y="2723553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4" name="圆形"/>
          <p:cNvSpPr/>
          <p:nvPr/>
        </p:nvSpPr>
        <p:spPr>
          <a:xfrm>
            <a:off x="1822212" y="2172256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5" name="圆形"/>
          <p:cNvSpPr/>
          <p:nvPr/>
        </p:nvSpPr>
        <p:spPr>
          <a:xfrm>
            <a:off x="1018864" y="2689837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6" name="圆形"/>
          <p:cNvSpPr/>
          <p:nvPr/>
        </p:nvSpPr>
        <p:spPr>
          <a:xfrm>
            <a:off x="1018864" y="2073229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8" name="圆形"/>
          <p:cNvSpPr/>
          <p:nvPr/>
        </p:nvSpPr>
        <p:spPr>
          <a:xfrm rot="2981038">
            <a:off x="2625861" y="1966880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6" name="连接线"/>
          <p:cNvSpPr/>
          <p:nvPr/>
        </p:nvSpPr>
        <p:spPr>
          <a:xfrm>
            <a:off x="1556980" y="3724580"/>
            <a:ext cx="369519" cy="38030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87" name="连接线"/>
          <p:cNvSpPr/>
          <p:nvPr/>
        </p:nvSpPr>
        <p:spPr>
          <a:xfrm flipV="1">
            <a:off x="1704635" y="4104884"/>
            <a:ext cx="221865" cy="55129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88" name="连接线"/>
          <p:cNvSpPr/>
          <p:nvPr/>
        </p:nvSpPr>
        <p:spPr>
          <a:xfrm flipH="1" flipV="1">
            <a:off x="1556980" y="3724580"/>
            <a:ext cx="147656" cy="93160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89" name="连接线"/>
          <p:cNvSpPr/>
          <p:nvPr/>
        </p:nvSpPr>
        <p:spPr>
          <a:xfrm flipH="1" flipV="1">
            <a:off x="1123152" y="4005856"/>
            <a:ext cx="581484" cy="650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0" name="连接线"/>
          <p:cNvSpPr/>
          <p:nvPr/>
        </p:nvSpPr>
        <p:spPr>
          <a:xfrm flipH="1">
            <a:off x="1123152" y="3724580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1" name="连接线"/>
          <p:cNvSpPr/>
          <p:nvPr/>
        </p:nvSpPr>
        <p:spPr>
          <a:xfrm flipH="1">
            <a:off x="1123152" y="3724580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2" name="连接线"/>
          <p:cNvSpPr/>
          <p:nvPr/>
        </p:nvSpPr>
        <p:spPr>
          <a:xfrm flipH="1">
            <a:off x="1123151" y="4005856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3" name="连接线"/>
          <p:cNvSpPr/>
          <p:nvPr/>
        </p:nvSpPr>
        <p:spPr>
          <a:xfrm flipH="1" flipV="1">
            <a:off x="1123151" y="4622465"/>
            <a:ext cx="581485" cy="3371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4" name="连接线"/>
          <p:cNvSpPr/>
          <p:nvPr/>
        </p:nvSpPr>
        <p:spPr>
          <a:xfrm flipH="1">
            <a:off x="1123152" y="4104883"/>
            <a:ext cx="803348" cy="51758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5" name="连接线"/>
          <p:cNvSpPr/>
          <p:nvPr/>
        </p:nvSpPr>
        <p:spPr>
          <a:xfrm flipH="1" flipV="1">
            <a:off x="1123152" y="4005856"/>
            <a:ext cx="803348" cy="9902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6" name="圆形"/>
          <p:cNvSpPr/>
          <p:nvPr/>
        </p:nvSpPr>
        <p:spPr>
          <a:xfrm>
            <a:off x="1443341" y="3610426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7" name="圆形"/>
          <p:cNvSpPr/>
          <p:nvPr/>
        </p:nvSpPr>
        <p:spPr>
          <a:xfrm>
            <a:off x="1590996" y="4542027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8" name="圆形"/>
          <p:cNvSpPr/>
          <p:nvPr/>
        </p:nvSpPr>
        <p:spPr>
          <a:xfrm>
            <a:off x="1812859" y="3990729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9" name="圆形"/>
          <p:cNvSpPr/>
          <p:nvPr/>
        </p:nvSpPr>
        <p:spPr>
          <a:xfrm>
            <a:off x="1009512" y="4508310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0" name="圆形"/>
          <p:cNvSpPr/>
          <p:nvPr/>
        </p:nvSpPr>
        <p:spPr>
          <a:xfrm>
            <a:off x="1009512" y="3891702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1" name="Intra-level…"/>
          <p:cNvSpPr txBox="1"/>
          <p:nvPr/>
        </p:nvSpPr>
        <p:spPr>
          <a:xfrm>
            <a:off x="922377" y="3576145"/>
            <a:ext cx="1380566" cy="20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Node att.</a:t>
            </a:r>
          </a:p>
        </p:txBody>
      </p:sp>
      <p:sp>
        <p:nvSpPr>
          <p:cNvPr id="302" name="圆形"/>
          <p:cNvSpPr/>
          <p:nvPr/>
        </p:nvSpPr>
        <p:spPr>
          <a:xfrm rot="2981038">
            <a:off x="2616508" y="3785354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8" name="箭头"/>
          <p:cNvSpPr/>
          <p:nvPr/>
        </p:nvSpPr>
        <p:spPr>
          <a:xfrm>
            <a:off x="2813281" y="4012254"/>
            <a:ext cx="751123" cy="354785"/>
          </a:xfrm>
          <a:prstGeom prst="rightArrow">
            <a:avLst>
              <a:gd name="adj1" fmla="val 30640"/>
              <a:gd name="adj2" fmla="val 9156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endParaRPr/>
          </a:p>
        </p:txBody>
      </p:sp>
      <p:sp>
        <p:nvSpPr>
          <p:cNvPr id="310" name="连接线"/>
          <p:cNvSpPr/>
          <p:nvPr/>
        </p:nvSpPr>
        <p:spPr>
          <a:xfrm flipH="1">
            <a:off x="4196939" y="3708455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11" name="连接线"/>
          <p:cNvSpPr/>
          <p:nvPr/>
        </p:nvSpPr>
        <p:spPr>
          <a:xfrm flipH="1">
            <a:off x="4196939" y="3708456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12" name="连接线"/>
          <p:cNvSpPr/>
          <p:nvPr/>
        </p:nvSpPr>
        <p:spPr>
          <a:xfrm>
            <a:off x="4196939" y="3989732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13" name="圆形"/>
          <p:cNvSpPr/>
          <p:nvPr/>
        </p:nvSpPr>
        <p:spPr>
          <a:xfrm>
            <a:off x="4517128" y="3594302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4" name="圆形"/>
          <p:cNvSpPr/>
          <p:nvPr/>
        </p:nvSpPr>
        <p:spPr>
          <a:xfrm>
            <a:off x="4083299" y="4492186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5" name="圆形"/>
          <p:cNvSpPr/>
          <p:nvPr/>
        </p:nvSpPr>
        <p:spPr>
          <a:xfrm>
            <a:off x="4083299" y="3875578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6" name="圆形"/>
          <p:cNvSpPr/>
          <p:nvPr/>
        </p:nvSpPr>
        <p:spPr>
          <a:xfrm rot="2981038">
            <a:off x="5690295" y="3769229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1" name="2. Inter-level Aggregation"/>
          <p:cNvSpPr txBox="1"/>
          <p:nvPr/>
        </p:nvSpPr>
        <p:spPr>
          <a:xfrm>
            <a:off x="739349" y="3187467"/>
            <a:ext cx="341727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Pooling with node-level attention</a:t>
            </a:r>
          </a:p>
        </p:txBody>
      </p:sp>
      <p:pic>
        <p:nvPicPr>
          <p:cNvPr id="3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81" y="3562269"/>
            <a:ext cx="3323532" cy="510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5160A1-6A70-495B-ADFA-F9E16E11786B}"/>
              </a:ext>
            </a:extLst>
          </p:cNvPr>
          <p:cNvGrpSpPr/>
          <p:nvPr/>
        </p:nvGrpSpPr>
        <p:grpSpPr>
          <a:xfrm>
            <a:off x="7386935" y="5445450"/>
            <a:ext cx="1521267" cy="1148615"/>
            <a:chOff x="6294240" y="5478641"/>
            <a:chExt cx="1521267" cy="1148615"/>
          </a:xfrm>
        </p:grpSpPr>
        <p:sp>
          <p:nvSpPr>
            <p:cNvPr id="323" name="正方形"/>
            <p:cNvSpPr/>
            <p:nvPr/>
          </p:nvSpPr>
          <p:spPr>
            <a:xfrm>
              <a:off x="6294240" y="5478641"/>
              <a:ext cx="312521" cy="311438"/>
            </a:xfrm>
            <a:prstGeom prst="rect">
              <a:avLst/>
            </a:prstGeom>
            <a:solidFill>
              <a:srgbClr val="A1B8E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6" name="1st level Detector"/>
            <p:cNvSpPr txBox="1"/>
            <p:nvPr/>
          </p:nvSpPr>
          <p:spPr>
            <a:xfrm>
              <a:off x="6716075" y="5494614"/>
              <a:ext cx="786863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Station 1</a:t>
              </a:r>
            </a:p>
          </p:txBody>
        </p:sp>
        <p:sp>
          <p:nvSpPr>
            <p:cNvPr id="329" name="Hits"/>
            <p:cNvSpPr txBox="1"/>
            <p:nvPr/>
          </p:nvSpPr>
          <p:spPr>
            <a:xfrm>
              <a:off x="6713029" y="5918518"/>
              <a:ext cx="424357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Hits</a:t>
              </a:r>
            </a:p>
          </p:txBody>
        </p:sp>
        <p:sp>
          <p:nvSpPr>
            <p:cNvPr id="332" name="圆形"/>
            <p:cNvSpPr/>
            <p:nvPr/>
          </p:nvSpPr>
          <p:spPr>
            <a:xfrm rot="2981038">
              <a:off x="6304877" y="6332945"/>
              <a:ext cx="293645" cy="294977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33" name="Virtual Node"/>
            <p:cNvSpPr txBox="1"/>
            <p:nvPr/>
          </p:nvSpPr>
          <p:spPr>
            <a:xfrm>
              <a:off x="6707837" y="6353221"/>
              <a:ext cx="1107670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Virtual Node</a:t>
              </a:r>
            </a:p>
          </p:txBody>
        </p:sp>
        <p:sp>
          <p:nvSpPr>
            <p:cNvPr id="340" name="圆形"/>
            <p:cNvSpPr/>
            <p:nvPr/>
          </p:nvSpPr>
          <p:spPr>
            <a:xfrm>
              <a:off x="6304878" y="5911532"/>
              <a:ext cx="293645" cy="294976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346" name="3. Information Update"/>
          <p:cNvSpPr txBox="1"/>
          <p:nvPr/>
        </p:nvSpPr>
        <p:spPr>
          <a:xfrm>
            <a:off x="7386935" y="1761391"/>
            <a:ext cx="218745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4</a:t>
            </a:r>
            <a:r>
              <a:rPr dirty="0"/>
              <a:t>. Information Update</a:t>
            </a:r>
          </a:p>
        </p:txBody>
      </p:sp>
      <p:sp>
        <p:nvSpPr>
          <p:cNvPr id="347" name="正方形"/>
          <p:cNvSpPr/>
          <p:nvPr/>
        </p:nvSpPr>
        <p:spPr>
          <a:xfrm>
            <a:off x="7509377" y="2172238"/>
            <a:ext cx="3005380" cy="765819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8" name="圆形"/>
          <p:cNvSpPr/>
          <p:nvPr/>
        </p:nvSpPr>
        <p:spPr>
          <a:xfrm rot="2655989">
            <a:off x="7641589" y="242010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9" name="圆形"/>
          <p:cNvSpPr/>
          <p:nvPr/>
        </p:nvSpPr>
        <p:spPr>
          <a:xfrm rot="2981131">
            <a:off x="8330358" y="242632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0" name="圆形"/>
          <p:cNvSpPr/>
          <p:nvPr/>
        </p:nvSpPr>
        <p:spPr>
          <a:xfrm>
            <a:off x="9450927" y="243876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1" name="圆形"/>
          <p:cNvSpPr/>
          <p:nvPr/>
        </p:nvSpPr>
        <p:spPr>
          <a:xfrm rot="2635042">
            <a:off x="10101596" y="243254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52" name="连接线"/>
          <p:cNvCxnSpPr>
            <a:stCxn id="350" idx="0"/>
            <a:endCxn id="351" idx="0"/>
          </p:cNvCxnSpPr>
          <p:nvPr/>
        </p:nvCxnSpPr>
        <p:spPr>
          <a:xfrm flipV="1">
            <a:off x="9597750" y="2580028"/>
            <a:ext cx="650670" cy="6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53" name="T0"/>
          <p:cNvSpPr txBox="1"/>
          <p:nvPr/>
        </p:nvSpPr>
        <p:spPr>
          <a:xfrm>
            <a:off x="7654276" y="2712717"/>
            <a:ext cx="217768" cy="20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T0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8881079" y="2419705"/>
            <a:ext cx="26196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…</a:t>
            </a:r>
          </a:p>
        </p:txBody>
      </p:sp>
      <p:cxnSp>
        <p:nvCxnSpPr>
          <p:cNvPr id="355" name="连接线"/>
          <p:cNvCxnSpPr>
            <a:stCxn id="349" idx="0"/>
            <a:endCxn id="354" idx="0"/>
          </p:cNvCxnSpPr>
          <p:nvPr/>
        </p:nvCxnSpPr>
        <p:spPr>
          <a:xfrm>
            <a:off x="8477181" y="2573808"/>
            <a:ext cx="534883" cy="1243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56" name="Tn"/>
          <p:cNvSpPr txBox="1"/>
          <p:nvPr/>
        </p:nvSpPr>
        <p:spPr>
          <a:xfrm>
            <a:off x="10140498" y="2712717"/>
            <a:ext cx="212801" cy="20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Tn</a:t>
            </a:r>
          </a:p>
        </p:txBody>
      </p:sp>
      <p:sp>
        <p:nvSpPr>
          <p:cNvPr id="357" name="LSTM"/>
          <p:cNvSpPr txBox="1"/>
          <p:nvPr/>
        </p:nvSpPr>
        <p:spPr>
          <a:xfrm>
            <a:off x="7509377" y="2182414"/>
            <a:ext cx="357349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LSTM</a:t>
            </a:r>
          </a:p>
        </p:txBody>
      </p:sp>
      <p:cxnSp>
        <p:nvCxnSpPr>
          <p:cNvPr id="358" name="连接线"/>
          <p:cNvCxnSpPr>
            <a:stCxn id="348" idx="0"/>
            <a:endCxn id="349" idx="0"/>
          </p:cNvCxnSpPr>
          <p:nvPr/>
        </p:nvCxnSpPr>
        <p:spPr>
          <a:xfrm>
            <a:off x="7788412" y="2567588"/>
            <a:ext cx="688770" cy="6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59" name="连接线"/>
          <p:cNvCxnSpPr>
            <a:stCxn id="354" idx="0"/>
            <a:endCxn id="350" idx="0"/>
          </p:cNvCxnSpPr>
          <p:nvPr/>
        </p:nvCxnSpPr>
        <p:spPr>
          <a:xfrm>
            <a:off x="9012063" y="2586246"/>
            <a:ext cx="585688" cy="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60" name="3. Information Update"/>
          <p:cNvSpPr txBox="1"/>
          <p:nvPr/>
        </p:nvSpPr>
        <p:spPr>
          <a:xfrm>
            <a:off x="7374235" y="3179020"/>
            <a:ext cx="327108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5</a:t>
            </a:r>
            <a:r>
              <a:rPr dirty="0"/>
              <a:t>. Imbalanced data with focal loss</a:t>
            </a:r>
          </a:p>
        </p:txBody>
      </p:sp>
      <p:sp>
        <p:nvSpPr>
          <p:cNvPr id="361" name="2. Inter-level Aggregation"/>
          <p:cNvSpPr txBox="1"/>
          <p:nvPr/>
        </p:nvSpPr>
        <p:spPr>
          <a:xfrm>
            <a:off x="739349" y="5043555"/>
            <a:ext cx="381129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3. Aggregation with </a:t>
            </a:r>
            <a:r>
              <a:rPr lang="en-US" dirty="0" err="1"/>
              <a:t>softmax</a:t>
            </a:r>
            <a:r>
              <a:rPr lang="en-US" dirty="0"/>
              <a:t> aggregator</a:t>
            </a:r>
          </a:p>
        </p:txBody>
      </p:sp>
      <p:sp>
        <p:nvSpPr>
          <p:cNvPr id="363" name="连接线"/>
          <p:cNvSpPr/>
          <p:nvPr/>
        </p:nvSpPr>
        <p:spPr>
          <a:xfrm flipH="1">
            <a:off x="1120456" y="5582550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64" name="连接线"/>
          <p:cNvSpPr/>
          <p:nvPr/>
        </p:nvSpPr>
        <p:spPr>
          <a:xfrm flipH="1">
            <a:off x="1120456" y="5582551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65" name="连接线"/>
          <p:cNvSpPr/>
          <p:nvPr/>
        </p:nvSpPr>
        <p:spPr>
          <a:xfrm flipH="1">
            <a:off x="1120456" y="5863827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66" name="圆形"/>
          <p:cNvSpPr/>
          <p:nvPr/>
        </p:nvSpPr>
        <p:spPr>
          <a:xfrm>
            <a:off x="1440645" y="5468397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7" name="圆形"/>
          <p:cNvSpPr/>
          <p:nvPr/>
        </p:nvSpPr>
        <p:spPr>
          <a:xfrm>
            <a:off x="1006816" y="6366281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8" name="圆形"/>
          <p:cNvSpPr/>
          <p:nvPr/>
        </p:nvSpPr>
        <p:spPr>
          <a:xfrm>
            <a:off x="1006816" y="5749673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9" name="圆形"/>
          <p:cNvSpPr/>
          <p:nvPr/>
        </p:nvSpPr>
        <p:spPr>
          <a:xfrm rot="2981038">
            <a:off x="2613812" y="5643324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Experiments – metrics</a:t>
            </a:r>
          </a:p>
        </p:txBody>
      </p:sp>
      <p:sp>
        <p:nvSpPr>
          <p:cNvPr id="402" name="TextBox 13"/>
          <p:cNvSpPr txBox="1"/>
          <p:nvPr/>
        </p:nvSpPr>
        <p:spPr>
          <a:xfrm>
            <a:off x="923698" y="1684506"/>
            <a:ext cx="7372957" cy="249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ROC curve of the test set</a:t>
            </a:r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True Positive Rate (recall)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0.8 recall means 80% tau3mu events can be detected by the model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False Positive Rate (FPR)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0.2 FPR means 20% background events will be predicted as tau3mu events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Generally, we want high recall and low FPR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The tradeoff between the two metrics can be shown in the ROC curve</a:t>
            </a:r>
          </a:p>
        </p:txBody>
      </p:sp>
      <p:pic>
        <p:nvPicPr>
          <p:cNvPr id="40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02" y="3644732"/>
            <a:ext cx="4189942" cy="3145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839787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/>
              <a:t>Experiments – current best model</a:t>
            </a:r>
            <a:endParaRPr 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70EB5D2-6EDC-4883-9EF2-B7F8677B6416}"/>
              </a:ext>
            </a:extLst>
          </p:cNvPr>
          <p:cNvSpPr txBox="1"/>
          <p:nvPr/>
        </p:nvSpPr>
        <p:spPr>
          <a:xfrm>
            <a:off x="1027338" y="1797788"/>
            <a:ext cx="4983091" cy="16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buSzPct val="100000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Trained on tau_pu200 &amp; minbias_pu200</a:t>
            </a:r>
          </a:p>
          <a:p>
            <a:pPr marL="457200" indent="-457200">
              <a:buSzPct val="100000"/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Recall: </a:t>
            </a:r>
            <a:r>
              <a:rPr lang="en-US" dirty="0">
                <a:solidFill>
                  <a:srgbClr val="00B0F0"/>
                </a:solidFill>
              </a:rPr>
              <a:t>81</a:t>
            </a:r>
            <a:r>
              <a:rPr dirty="0">
                <a:solidFill>
                  <a:srgbClr val="00B0F0"/>
                </a:solidFill>
              </a:rPr>
              <a:t>%</a:t>
            </a:r>
            <a:r>
              <a:rPr dirty="0"/>
              <a:t>, FPR: </a:t>
            </a:r>
            <a:r>
              <a:rPr lang="en-US" dirty="0">
                <a:solidFill>
                  <a:srgbClr val="00B0F0"/>
                </a:solidFill>
              </a:rPr>
              <a:t>0.1</a:t>
            </a:r>
            <a:r>
              <a:rPr dirty="0">
                <a:solidFill>
                  <a:srgbClr val="00B0F0"/>
                </a:solidFill>
              </a:rPr>
              <a:t>% </a:t>
            </a:r>
            <a:r>
              <a:rPr dirty="0"/>
              <a:t>on the </a:t>
            </a:r>
            <a:r>
              <a:rPr lang="en-US" dirty="0" err="1"/>
              <a:t>val</a:t>
            </a:r>
            <a:r>
              <a:rPr lang="en-US" dirty="0"/>
              <a:t>/</a:t>
            </a:r>
            <a:r>
              <a:rPr dirty="0"/>
              <a:t>test set</a:t>
            </a:r>
            <a:endParaRPr lang="en-US" dirty="0"/>
          </a:p>
          <a:p>
            <a:pPr marL="457200" indent="-457200">
              <a:buSzPct val="100000"/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Recall: </a:t>
            </a:r>
            <a:r>
              <a:rPr lang="en-US" dirty="0">
                <a:solidFill>
                  <a:srgbClr val="00B0F0"/>
                </a:solidFill>
              </a:rPr>
              <a:t>70%</a:t>
            </a:r>
            <a:r>
              <a:rPr lang="en-US" dirty="0"/>
              <a:t>, FPR: </a:t>
            </a:r>
            <a:r>
              <a:rPr lang="en-US" dirty="0">
                <a:solidFill>
                  <a:srgbClr val="00B0F0"/>
                </a:solidFill>
              </a:rPr>
              <a:t>0.01% </a:t>
            </a:r>
            <a:r>
              <a:rPr lang="en-US" dirty="0"/>
              <a:t>on the </a:t>
            </a:r>
            <a:r>
              <a:rPr lang="en-US" dirty="0" err="1"/>
              <a:t>val</a:t>
            </a:r>
            <a:r>
              <a:rPr lang="en-US" dirty="0"/>
              <a:t>/test set</a:t>
            </a:r>
          </a:p>
          <a:p>
            <a:pPr marL="457200" indent="-457200">
              <a:buSzPct val="100000"/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AUC: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0.986</a:t>
            </a:r>
            <a:endParaRPr lang="en-US" sz="28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SzPct val="100000"/>
              <a:buFont typeface="+mj-lt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Trained for </a:t>
            </a:r>
            <a:r>
              <a:rPr lang="en-US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180</a:t>
            </a:r>
            <a:r>
              <a:rPr lang="en-US" dirty="0"/>
              <a:t> epochs (17 GPU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334273-CE82-46B6-9D2C-AB235E7A4C2F}"/>
              </a:ext>
            </a:extLst>
          </p:cNvPr>
          <p:cNvSpPr txBox="1"/>
          <p:nvPr/>
        </p:nvSpPr>
        <p:spPr>
          <a:xfrm>
            <a:off x="1034973" y="3476624"/>
            <a:ext cx="5170642" cy="984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Evaluate this model on tau_pu0 &amp; minbias_pu200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AUC: </a:t>
            </a:r>
            <a:r>
              <a:rPr lang="en-US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0.87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Recall: </a:t>
            </a:r>
            <a:r>
              <a:rPr lang="en-US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85%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FPR: </a:t>
            </a:r>
            <a:r>
              <a:rPr lang="en-US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24%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3AEB0-2F5E-45E7-A064-0D69C93CE953}"/>
              </a:ext>
            </a:extLst>
          </p:cNvPr>
          <p:cNvSpPr txBox="1"/>
          <p:nvPr/>
        </p:nvSpPr>
        <p:spPr>
          <a:xfrm>
            <a:off x="1034973" y="5257441"/>
            <a:ext cx="2541717" cy="677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Train on mixed samples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AUC: </a:t>
            </a:r>
            <a:r>
              <a:rPr lang="en-US" sz="20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0.60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59A68-89C3-4A32-A345-1CA8F1C0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84" y="1471331"/>
            <a:ext cx="560148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86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40B2B2-C510-4C51-9D35-C6F158784690}"/>
              </a:ext>
            </a:extLst>
          </p:cNvPr>
          <p:cNvGrpSpPr/>
          <p:nvPr/>
        </p:nvGrpSpPr>
        <p:grpSpPr>
          <a:xfrm>
            <a:off x="890587" y="685800"/>
            <a:ext cx="10410825" cy="4024972"/>
            <a:chOff x="0" y="1184661"/>
            <a:chExt cx="12192000" cy="48405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5152CF-5C75-4AF5-BA6B-704492367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84661"/>
              <a:ext cx="12192000" cy="48405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37253-3BFB-42DA-A03E-44FA1110296F}"/>
                </a:ext>
              </a:extLst>
            </p:cNvPr>
            <p:cNvSpPr txBox="1"/>
            <p:nvPr/>
          </p:nvSpPr>
          <p:spPr>
            <a:xfrm>
              <a:off x="11134004" y="2057014"/>
              <a:ext cx="414241" cy="370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all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BD316A-9284-40D0-80DD-052546FD95DB}"/>
                </a:ext>
              </a:extLst>
            </p:cNvPr>
            <p:cNvSpPr txBox="1"/>
            <p:nvPr/>
          </p:nvSpPr>
          <p:spPr>
            <a:xfrm>
              <a:off x="7927676" y="2339947"/>
              <a:ext cx="1559308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Bend, eta, phi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F84D52-2186-47CB-8A91-8CD1B69ABE65}"/>
                </a:ext>
              </a:extLst>
            </p:cNvPr>
            <p:cNvSpPr txBox="1"/>
            <p:nvPr/>
          </p:nvSpPr>
          <p:spPr>
            <a:xfrm>
              <a:off x="8603951" y="2625320"/>
              <a:ext cx="1559308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Bend, eta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34384F-ACA5-4679-9521-39D7FD4DBCBF}"/>
                </a:ext>
              </a:extLst>
            </p:cNvPr>
            <p:cNvSpPr txBox="1"/>
            <p:nvPr/>
          </p:nvSpPr>
          <p:spPr>
            <a:xfrm>
              <a:off x="3260426" y="4877505"/>
              <a:ext cx="1559308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Bend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A571F-8B79-43EA-AC21-923CDE225E2E}"/>
                </a:ext>
              </a:extLst>
            </p:cNvPr>
            <p:cNvSpPr txBox="1"/>
            <p:nvPr/>
          </p:nvSpPr>
          <p:spPr>
            <a:xfrm>
              <a:off x="2736551" y="5107591"/>
              <a:ext cx="1559308" cy="307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Eta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26B48F3-8DE0-4485-8BBD-7B74FD3A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49" y="4814312"/>
            <a:ext cx="7296150" cy="1996063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19874406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easy/hard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FA7D2E-AB6E-4F04-AEC0-A3BE3A96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869"/>
            <a:ext cx="12192000" cy="3201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4A613-4219-418A-BE6C-62F2845C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41" y="4144903"/>
            <a:ext cx="8596313" cy="2208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65FC3-4EBC-4B6E-880C-40FB8941D7B1}"/>
              </a:ext>
            </a:extLst>
          </p:cNvPr>
          <p:cNvSpPr txBox="1"/>
          <p:nvPr/>
        </p:nvSpPr>
        <p:spPr>
          <a:xfrm>
            <a:off x="2587346" y="6353557"/>
            <a:ext cx="701730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The model may have learned to select hits with </a:t>
            </a:r>
            <a:r>
              <a:rPr lang="en-US" dirty="0"/>
              <a:t>high/low theta/eta/z!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521641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</a:t>
            </a:r>
            <a:r>
              <a:rPr lang="en-US" altLang="zh-CN" dirty="0"/>
              <a:t>pu200 &amp; pu0 </a:t>
            </a:r>
            <a:r>
              <a:rPr lang="en-US" dirty="0"/>
              <a:t>– </a:t>
            </a:r>
            <a:r>
              <a:rPr lang="en-US" altLang="zh-CN" dirty="0" err="1"/>
              <a:t>n_mu_hit</a:t>
            </a:r>
            <a:r>
              <a:rPr lang="en-US" altLang="zh-CN" dirty="0"/>
              <a:t> &gt; 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9B676-21BB-42C2-B671-857B5FB0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133419"/>
            <a:ext cx="1058375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056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pu0 – </a:t>
            </a:r>
            <a:r>
              <a:rPr lang="en-US" altLang="zh-CN" dirty="0" err="1"/>
              <a:t>n_mu_hit</a:t>
            </a:r>
            <a:r>
              <a:rPr lang="en-US" altLang="zh-CN" dirty="0"/>
              <a:t> &gt;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8382A-2EBE-44E9-8AC8-E26B91C5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4" y="859927"/>
            <a:ext cx="7916812" cy="59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775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548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Tau3MuGNNs</vt:lpstr>
      <vt:lpstr>Content</vt:lpstr>
      <vt:lpstr>Model Architecture – new </vt:lpstr>
      <vt:lpstr>Experiments –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Tau3MuGNNs</dc:title>
  <cp:lastModifiedBy>Siqi Miao</cp:lastModifiedBy>
  <cp:revision>45</cp:revision>
  <dcterms:modified xsi:type="dcterms:W3CDTF">2021-05-31T06:21:39Z</dcterms:modified>
</cp:coreProperties>
</file>