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92" r:id="rId5"/>
    <p:sldId id="263" r:id="rId6"/>
    <p:sldId id="293" r:id="rId7"/>
    <p:sldId id="29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rPr dirty="0"/>
              <a:t>Tau3MuGNNs</a:t>
            </a:r>
          </a:p>
        </p:txBody>
      </p:sp>
      <p:sp>
        <p:nvSpPr>
          <p:cNvPr id="80" name="Text Placeholder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Siqi</a:t>
            </a:r>
            <a:r>
              <a:rPr dirty="0"/>
              <a:t> Miao</a:t>
            </a:r>
          </a:p>
          <a:p>
            <a:r>
              <a:rPr lang="en-US" dirty="0"/>
              <a:t>June</a:t>
            </a:r>
            <a:r>
              <a:rPr dirty="0"/>
              <a:t> </a:t>
            </a:r>
            <a:r>
              <a:rPr lang="en-US" dirty="0"/>
              <a:t>7</a:t>
            </a:r>
            <a:r>
              <a:rPr dirty="0"/>
              <a:t>, 2021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83" name="Text Placeholder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Architecture</a:t>
            </a:r>
          </a:p>
          <a:p>
            <a:r>
              <a:rPr dirty="0"/>
              <a:t>Experiments</a:t>
            </a:r>
            <a:endParaRPr lang="en-US" dirty="0"/>
          </a:p>
          <a:p>
            <a:r>
              <a:rPr lang="en-US" dirty="0"/>
              <a:t>Distributions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Architectur</a:t>
            </a:r>
            <a:r>
              <a:rPr lang="en-US" dirty="0"/>
              <a:t>e</a:t>
            </a:r>
            <a:endParaRPr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73F0103-8B77-4810-A009-FC9093A9E307}"/>
              </a:ext>
            </a:extLst>
          </p:cNvPr>
          <p:cNvGrpSpPr/>
          <p:nvPr/>
        </p:nvGrpSpPr>
        <p:grpSpPr>
          <a:xfrm>
            <a:off x="10107337" y="21328"/>
            <a:ext cx="1996589" cy="2696502"/>
            <a:chOff x="10099117" y="3824901"/>
            <a:chExt cx="1996589" cy="269650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1F1BB12-722A-4185-A537-04EBC00C6B25}"/>
                </a:ext>
              </a:extLst>
            </p:cNvPr>
            <p:cNvGrpSpPr/>
            <p:nvPr/>
          </p:nvGrpSpPr>
          <p:grpSpPr>
            <a:xfrm>
              <a:off x="10099117" y="3824901"/>
              <a:ext cx="1996589" cy="1355856"/>
              <a:chOff x="853892" y="1693246"/>
              <a:chExt cx="1996589" cy="1355856"/>
            </a:xfrm>
          </p:grpSpPr>
          <p:sp>
            <p:nvSpPr>
              <p:cNvPr id="261" name="正方形"/>
              <p:cNvSpPr/>
              <p:nvPr/>
            </p:nvSpPr>
            <p:spPr>
              <a:xfrm>
                <a:off x="853892" y="1693246"/>
                <a:ext cx="1360573" cy="1355856"/>
              </a:xfrm>
              <a:prstGeom prst="rect">
                <a:avLst/>
              </a:prstGeom>
              <a:solidFill>
                <a:srgbClr val="A1B8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cxnSp>
            <p:nvCxnSpPr>
              <p:cNvPr id="279" name="连接线"/>
              <p:cNvCxnSpPr>
                <a:stCxn id="272" idx="0"/>
                <a:endCxn id="278" idx="0"/>
              </p:cNvCxnSpPr>
              <p:nvPr/>
            </p:nvCxnSpPr>
            <p:spPr>
              <a:xfrm>
                <a:off x="1566333" y="1906107"/>
                <a:ext cx="1171585" cy="173337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0" name="连接线"/>
              <p:cNvCxnSpPr>
                <a:stCxn id="276" idx="0"/>
                <a:endCxn id="278" idx="0"/>
              </p:cNvCxnSpPr>
              <p:nvPr/>
            </p:nvCxnSpPr>
            <p:spPr>
              <a:xfrm flipV="1">
                <a:off x="1132503" y="2079443"/>
                <a:ext cx="1605415" cy="107941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1" name="连接线"/>
              <p:cNvCxnSpPr>
                <a:stCxn id="275" idx="0"/>
                <a:endCxn id="278" idx="0"/>
              </p:cNvCxnSpPr>
              <p:nvPr/>
            </p:nvCxnSpPr>
            <p:spPr>
              <a:xfrm flipV="1">
                <a:off x="1132503" y="2079443"/>
                <a:ext cx="1605415" cy="724549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2" name="连接线"/>
              <p:cNvCxnSpPr>
                <a:stCxn id="274" idx="0"/>
                <a:endCxn id="278" idx="0"/>
              </p:cNvCxnSpPr>
              <p:nvPr/>
            </p:nvCxnSpPr>
            <p:spPr>
              <a:xfrm flipV="1">
                <a:off x="1935851" y="2079443"/>
                <a:ext cx="802067" cy="206968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3" name="连接线"/>
              <p:cNvCxnSpPr>
                <a:stCxn id="273" idx="0"/>
                <a:endCxn id="278" idx="0"/>
              </p:cNvCxnSpPr>
              <p:nvPr/>
            </p:nvCxnSpPr>
            <p:spPr>
              <a:xfrm flipV="1">
                <a:off x="1713988" y="2079443"/>
                <a:ext cx="1023930" cy="758265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sp>
            <p:nvSpPr>
              <p:cNvPr id="262" name="连接线"/>
              <p:cNvSpPr/>
              <p:nvPr/>
            </p:nvSpPr>
            <p:spPr>
              <a:xfrm>
                <a:off x="1566333" y="1906107"/>
                <a:ext cx="369519" cy="380304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连接线"/>
              <p:cNvSpPr/>
              <p:nvPr/>
            </p:nvSpPr>
            <p:spPr>
              <a:xfrm flipV="1">
                <a:off x="1713988" y="2286411"/>
                <a:ext cx="221865" cy="55129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连接线"/>
              <p:cNvSpPr/>
              <p:nvPr/>
            </p:nvSpPr>
            <p:spPr>
              <a:xfrm flipH="1" flipV="1">
                <a:off x="1566333" y="1906107"/>
                <a:ext cx="147656" cy="93160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连接线"/>
              <p:cNvSpPr/>
              <p:nvPr/>
            </p:nvSpPr>
            <p:spPr>
              <a:xfrm flipH="1" flipV="1">
                <a:off x="1132503" y="2187383"/>
                <a:ext cx="581486" cy="65032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连接线"/>
              <p:cNvSpPr/>
              <p:nvPr/>
            </p:nvSpPr>
            <p:spPr>
              <a:xfrm flipH="1">
                <a:off x="1132504" y="1906106"/>
                <a:ext cx="433830" cy="28127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连接线"/>
              <p:cNvSpPr/>
              <p:nvPr/>
            </p:nvSpPr>
            <p:spPr>
              <a:xfrm flipH="1">
                <a:off x="1132504" y="1906107"/>
                <a:ext cx="433830" cy="89788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连接线"/>
              <p:cNvSpPr/>
              <p:nvPr/>
            </p:nvSpPr>
            <p:spPr>
              <a:xfrm flipH="1">
                <a:off x="1132503" y="2187383"/>
                <a:ext cx="1" cy="61661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连接线"/>
              <p:cNvSpPr/>
              <p:nvPr/>
            </p:nvSpPr>
            <p:spPr>
              <a:xfrm flipH="1" flipV="1">
                <a:off x="1132503" y="2803992"/>
                <a:ext cx="581486" cy="3371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连接线"/>
              <p:cNvSpPr/>
              <p:nvPr/>
            </p:nvSpPr>
            <p:spPr>
              <a:xfrm flipH="1">
                <a:off x="1132504" y="2286410"/>
                <a:ext cx="803349" cy="51758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1" name="连接线"/>
              <p:cNvSpPr/>
              <p:nvPr/>
            </p:nvSpPr>
            <p:spPr>
              <a:xfrm flipH="1" flipV="1">
                <a:off x="1132504" y="2187383"/>
                <a:ext cx="803349" cy="99029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圆形"/>
              <p:cNvSpPr/>
              <p:nvPr/>
            </p:nvSpPr>
            <p:spPr>
              <a:xfrm>
                <a:off x="1452694" y="1791953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3" name="圆形"/>
              <p:cNvSpPr/>
              <p:nvPr/>
            </p:nvSpPr>
            <p:spPr>
              <a:xfrm>
                <a:off x="1600349" y="2723553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4" name="圆形"/>
              <p:cNvSpPr/>
              <p:nvPr/>
            </p:nvSpPr>
            <p:spPr>
              <a:xfrm>
                <a:off x="1822212" y="2172256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5" name="圆形"/>
              <p:cNvSpPr/>
              <p:nvPr/>
            </p:nvSpPr>
            <p:spPr>
              <a:xfrm>
                <a:off x="1018864" y="2689837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6" name="圆形"/>
              <p:cNvSpPr/>
              <p:nvPr/>
            </p:nvSpPr>
            <p:spPr>
              <a:xfrm>
                <a:off x="1018864" y="2073229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8" name="圆形"/>
              <p:cNvSpPr/>
              <p:nvPr/>
            </p:nvSpPr>
            <p:spPr>
              <a:xfrm rot="2981038">
                <a:off x="2625861" y="1966880"/>
                <a:ext cx="224113" cy="22512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5160A1-6A70-495B-ADFA-F9E16E11786B}"/>
                </a:ext>
              </a:extLst>
            </p:cNvPr>
            <p:cNvGrpSpPr/>
            <p:nvPr/>
          </p:nvGrpSpPr>
          <p:grpSpPr>
            <a:xfrm>
              <a:off x="10099117" y="5372788"/>
              <a:ext cx="1521267" cy="1148615"/>
              <a:chOff x="6294240" y="5478641"/>
              <a:chExt cx="1521267" cy="1148615"/>
            </a:xfrm>
          </p:grpSpPr>
          <p:sp>
            <p:nvSpPr>
              <p:cNvPr id="323" name="正方形"/>
              <p:cNvSpPr/>
              <p:nvPr/>
            </p:nvSpPr>
            <p:spPr>
              <a:xfrm>
                <a:off x="6294240" y="5478641"/>
                <a:ext cx="312521" cy="311438"/>
              </a:xfrm>
              <a:prstGeom prst="rect">
                <a:avLst/>
              </a:prstGeom>
              <a:solidFill>
                <a:srgbClr val="A1B8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326" name="1st level Detector"/>
              <p:cNvSpPr txBox="1"/>
              <p:nvPr/>
            </p:nvSpPr>
            <p:spPr>
              <a:xfrm>
                <a:off x="6716075" y="5494614"/>
                <a:ext cx="786863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Station 1</a:t>
                </a:r>
              </a:p>
            </p:txBody>
          </p:sp>
          <p:sp>
            <p:nvSpPr>
              <p:cNvPr id="329" name="Hits"/>
              <p:cNvSpPr txBox="1"/>
              <p:nvPr/>
            </p:nvSpPr>
            <p:spPr>
              <a:xfrm>
                <a:off x="6713029" y="5918518"/>
                <a:ext cx="424357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Hits</a:t>
                </a:r>
              </a:p>
            </p:txBody>
          </p:sp>
          <p:sp>
            <p:nvSpPr>
              <p:cNvPr id="332" name="圆形"/>
              <p:cNvSpPr/>
              <p:nvPr/>
            </p:nvSpPr>
            <p:spPr>
              <a:xfrm rot="2981038">
                <a:off x="6304877" y="6332945"/>
                <a:ext cx="293645" cy="294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333" name="Virtual Node"/>
              <p:cNvSpPr txBox="1"/>
              <p:nvPr/>
            </p:nvSpPr>
            <p:spPr>
              <a:xfrm>
                <a:off x="6707837" y="6353221"/>
                <a:ext cx="1107670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Virtual Node</a:t>
                </a:r>
              </a:p>
            </p:txBody>
          </p:sp>
          <p:sp>
            <p:nvSpPr>
              <p:cNvPr id="340" name="圆形"/>
              <p:cNvSpPr/>
              <p:nvPr/>
            </p:nvSpPr>
            <p:spPr>
              <a:xfrm>
                <a:off x="6304878" y="5911532"/>
                <a:ext cx="293645" cy="294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F047A02-583F-4996-BA2A-57CB10FFFC01}"/>
              </a:ext>
            </a:extLst>
          </p:cNvPr>
          <p:cNvSpPr/>
          <p:nvPr/>
        </p:nvSpPr>
        <p:spPr>
          <a:xfrm>
            <a:off x="316413" y="2153789"/>
            <a:ext cx="1291364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Node Feature V x 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47B6BA-3986-4BD8-88C2-4D4EA3B9F4B9}"/>
              </a:ext>
            </a:extLst>
          </p:cNvPr>
          <p:cNvSpPr/>
          <p:nvPr/>
        </p:nvSpPr>
        <p:spPr>
          <a:xfrm>
            <a:off x="316411" y="3011919"/>
            <a:ext cx="1291365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Edge Feature E x 5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A2DDFD-EB94-4A11-A86A-8C5B3DE28559}"/>
              </a:ext>
            </a:extLst>
          </p:cNvPr>
          <p:cNvCxnSpPr>
            <a:cxnSpLocks/>
            <a:stCxn id="98" idx="3"/>
            <a:endCxn id="190" idx="1"/>
          </p:cNvCxnSpPr>
          <p:nvPr/>
        </p:nvCxnSpPr>
        <p:spPr>
          <a:xfrm>
            <a:off x="1607776" y="3273527"/>
            <a:ext cx="41295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983B00-2C6A-4825-8204-5CC96DC826EC}"/>
              </a:ext>
            </a:extLst>
          </p:cNvPr>
          <p:cNvSpPr/>
          <p:nvPr/>
        </p:nvSpPr>
        <p:spPr>
          <a:xfrm>
            <a:off x="3892880" y="2704194"/>
            <a:ext cx="1061587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GNN 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onv1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CABCAB-C686-4953-A39A-43D0FD387AC8}"/>
              </a:ext>
            </a:extLst>
          </p:cNvPr>
          <p:cNvSpPr/>
          <p:nvPr/>
        </p:nvSpPr>
        <p:spPr>
          <a:xfrm>
            <a:off x="5244795" y="3495808"/>
            <a:ext cx="709181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LSTM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H: 128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E9480D-2F65-431E-9A27-D1A485E902F0}"/>
              </a:ext>
            </a:extLst>
          </p:cNvPr>
          <p:cNvSpPr/>
          <p:nvPr/>
        </p:nvSpPr>
        <p:spPr>
          <a:xfrm>
            <a:off x="2632616" y="4879650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BatchNorm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9D7FAD-3E63-4634-94AE-B1485A6F4397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3648419" y="5030380"/>
            <a:ext cx="296781" cy="3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8996983-9FCD-4905-BDC8-6F930448EE75}"/>
              </a:ext>
            </a:extLst>
          </p:cNvPr>
          <p:cNvSpPr/>
          <p:nvPr/>
        </p:nvSpPr>
        <p:spPr>
          <a:xfrm>
            <a:off x="3945200" y="4876493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Activation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3CEC4A6-674A-4A2B-8E43-DE289C683B7E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>
            <a:off x="4961003" y="5030380"/>
            <a:ext cx="2893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78E3D6-1391-4B5F-998C-FC0AC5F4931A}"/>
              </a:ext>
            </a:extLst>
          </p:cNvPr>
          <p:cNvSpPr/>
          <p:nvPr/>
        </p:nvSpPr>
        <p:spPr>
          <a:xfrm>
            <a:off x="5250318" y="4876493"/>
            <a:ext cx="739465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Dropout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F46194D-C4FF-49C8-B990-DDF130F92338}"/>
              </a:ext>
            </a:extLst>
          </p:cNvPr>
          <p:cNvSpPr/>
          <p:nvPr/>
        </p:nvSpPr>
        <p:spPr>
          <a:xfrm>
            <a:off x="1616814" y="4770261"/>
            <a:ext cx="727677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256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CE21AD2-AB73-49A0-AE00-5D0C552B12CB}"/>
              </a:ext>
            </a:extLst>
          </p:cNvPr>
          <p:cNvCxnSpPr>
            <a:cxnSpLocks/>
            <a:stCxn id="132" idx="3"/>
            <a:endCxn id="120" idx="1"/>
          </p:cNvCxnSpPr>
          <p:nvPr/>
        </p:nvCxnSpPr>
        <p:spPr>
          <a:xfrm>
            <a:off x="2344491" y="5031869"/>
            <a:ext cx="288125" cy="1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3A1F18-19B8-4390-8E21-170CE06CFE15}"/>
              </a:ext>
            </a:extLst>
          </p:cNvPr>
          <p:cNvCxnSpPr>
            <a:cxnSpLocks/>
            <a:stCxn id="112" idx="3"/>
            <a:endCxn id="139" idx="1"/>
          </p:cNvCxnSpPr>
          <p:nvPr/>
        </p:nvCxnSpPr>
        <p:spPr>
          <a:xfrm flipV="1">
            <a:off x="4954467" y="2858033"/>
            <a:ext cx="290328" cy="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D2177CC-A6D1-4B9F-9933-DBA26B69C5A8}"/>
              </a:ext>
            </a:extLst>
          </p:cNvPr>
          <p:cNvSpPr/>
          <p:nvPr/>
        </p:nvSpPr>
        <p:spPr>
          <a:xfrm>
            <a:off x="5244795" y="2704146"/>
            <a:ext cx="709181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MLP_1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E9CD92-4D9D-4267-B817-ABFAC9F566E5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>
            <a:off x="5599386" y="3011919"/>
            <a:ext cx="0" cy="4838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8BFE657-1FF4-4D6C-B669-9ACE9CCCC2F7}"/>
              </a:ext>
            </a:extLst>
          </p:cNvPr>
          <p:cNvCxnSpPr>
            <a:cxnSpLocks/>
            <a:stCxn id="139" idx="3"/>
            <a:endCxn id="243" idx="1"/>
          </p:cNvCxnSpPr>
          <p:nvPr/>
        </p:nvCxnSpPr>
        <p:spPr>
          <a:xfrm>
            <a:off x="5953976" y="2858033"/>
            <a:ext cx="290328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639527-7926-4E91-83E3-423A1BB70545}"/>
              </a:ext>
            </a:extLst>
          </p:cNvPr>
          <p:cNvSpPr txBox="1"/>
          <p:nvPr/>
        </p:nvSpPr>
        <p:spPr>
          <a:xfrm>
            <a:off x="4442452" y="2180980"/>
            <a:ext cx="1089397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Skip connection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F7CA98E-8EFB-4E5D-B547-8EF0B5AD8C53}"/>
              </a:ext>
            </a:extLst>
          </p:cNvPr>
          <p:cNvSpPr/>
          <p:nvPr/>
        </p:nvSpPr>
        <p:spPr>
          <a:xfrm>
            <a:off x="2020733" y="3011919"/>
            <a:ext cx="1291365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Edge Feature E x 128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66AE74B-2717-4D8E-A3A5-D3E891FC4EDF}"/>
              </a:ext>
            </a:extLst>
          </p:cNvPr>
          <p:cNvSpPr/>
          <p:nvPr/>
        </p:nvSpPr>
        <p:spPr>
          <a:xfrm>
            <a:off x="2015796" y="2150201"/>
            <a:ext cx="1291364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Node Feature V x 128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3757D8D-17D6-415F-86A0-CC5B14ABA7EB}"/>
              </a:ext>
            </a:extLst>
          </p:cNvPr>
          <p:cNvCxnSpPr>
            <a:cxnSpLocks/>
            <a:stCxn id="2" idx="3"/>
            <a:endCxn id="193" idx="1"/>
          </p:cNvCxnSpPr>
          <p:nvPr/>
        </p:nvCxnSpPr>
        <p:spPr>
          <a:xfrm flipV="1">
            <a:off x="1607777" y="2411809"/>
            <a:ext cx="408019" cy="3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1A23822-1B1A-49C9-877D-75433D2CE333}"/>
              </a:ext>
            </a:extLst>
          </p:cNvPr>
          <p:cNvSpPr txBox="1"/>
          <p:nvPr/>
        </p:nvSpPr>
        <p:spPr>
          <a:xfrm>
            <a:off x="1588925" y="3046245"/>
            <a:ext cx="585793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E62D15-77BB-43D3-B896-1895A3C91912}"/>
              </a:ext>
            </a:extLst>
          </p:cNvPr>
          <p:cNvSpPr txBox="1"/>
          <p:nvPr/>
        </p:nvSpPr>
        <p:spPr>
          <a:xfrm>
            <a:off x="1585449" y="2174326"/>
            <a:ext cx="585793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 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9F332-5E63-40D6-9F34-C4EBC2A80DAC}"/>
              </a:ext>
            </a:extLst>
          </p:cNvPr>
          <p:cNvCxnSpPr>
            <a:cxnSpLocks/>
            <a:stCxn id="193" idx="3"/>
            <a:endCxn id="112" idx="1"/>
          </p:cNvCxnSpPr>
          <p:nvPr/>
        </p:nvCxnSpPr>
        <p:spPr>
          <a:xfrm>
            <a:off x="3307160" y="2411809"/>
            <a:ext cx="585720" cy="446272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08E1F68-E42F-4FAA-8DF8-F3EA2445BA4A}"/>
              </a:ext>
            </a:extLst>
          </p:cNvPr>
          <p:cNvCxnSpPr>
            <a:cxnSpLocks/>
            <a:stCxn id="190" idx="3"/>
            <a:endCxn id="112" idx="1"/>
          </p:cNvCxnSpPr>
          <p:nvPr/>
        </p:nvCxnSpPr>
        <p:spPr>
          <a:xfrm flipV="1">
            <a:off x="3312098" y="2858081"/>
            <a:ext cx="580782" cy="415446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06DCAD0-9A4D-4ADD-A465-E7841B83909F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H="1">
            <a:off x="3892880" y="2411809"/>
            <a:ext cx="2206260" cy="446272"/>
          </a:xfrm>
          <a:prstGeom prst="bentConnector3">
            <a:avLst>
              <a:gd name="adj1" fmla="val -7142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EA17666-EB4D-4706-B17E-600E2C0E7C44}"/>
              </a:ext>
            </a:extLst>
          </p:cNvPr>
          <p:cNvSpPr/>
          <p:nvPr/>
        </p:nvSpPr>
        <p:spPr>
          <a:xfrm>
            <a:off x="6244304" y="2704146"/>
            <a:ext cx="1061587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GNN 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onv2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A69331-46C1-4324-83CC-7F57BDF64DEC}"/>
              </a:ext>
            </a:extLst>
          </p:cNvPr>
          <p:cNvCxnSpPr/>
          <p:nvPr/>
        </p:nvCxnSpPr>
        <p:spPr>
          <a:xfrm>
            <a:off x="6099140" y="2411809"/>
            <a:ext cx="0" cy="4462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8E01DD6-9A9F-490D-B3E6-31D4D2927CB1}"/>
              </a:ext>
            </a:extLst>
          </p:cNvPr>
          <p:cNvCxnSpPr>
            <a:cxnSpLocks/>
            <a:stCxn id="243" idx="3"/>
            <a:endCxn id="251" idx="1"/>
          </p:cNvCxnSpPr>
          <p:nvPr/>
        </p:nvCxnSpPr>
        <p:spPr>
          <a:xfrm>
            <a:off x="7305891" y="2858033"/>
            <a:ext cx="29032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62F4F21-6D39-4113-9641-2A74C6155A5D}"/>
              </a:ext>
            </a:extLst>
          </p:cNvPr>
          <p:cNvSpPr/>
          <p:nvPr/>
        </p:nvSpPr>
        <p:spPr>
          <a:xfrm>
            <a:off x="7596218" y="2704146"/>
            <a:ext cx="709181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MLP_2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93FD6DD-5A21-4040-A0A1-9490105E4DD5}"/>
              </a:ext>
            </a:extLst>
          </p:cNvPr>
          <p:cNvSpPr/>
          <p:nvPr/>
        </p:nvSpPr>
        <p:spPr>
          <a:xfrm>
            <a:off x="7596217" y="3495807"/>
            <a:ext cx="709181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LSTM</a:t>
            </a:r>
          </a:p>
          <a:p>
            <a:pPr algn="ctr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H: 128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9E07C5A-B0DA-4BB7-A2C4-07201CB27100}"/>
              </a:ext>
            </a:extLst>
          </p:cNvPr>
          <p:cNvCxnSpPr>
            <a:cxnSpLocks/>
            <a:stCxn id="251" idx="2"/>
            <a:endCxn id="257" idx="0"/>
          </p:cNvCxnSpPr>
          <p:nvPr/>
        </p:nvCxnSpPr>
        <p:spPr>
          <a:xfrm flipH="1">
            <a:off x="7950808" y="3011919"/>
            <a:ext cx="1" cy="4838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120018A-DFC4-4C95-B3B2-AEB628DF8C39}"/>
              </a:ext>
            </a:extLst>
          </p:cNvPr>
          <p:cNvCxnSpPr>
            <a:cxnSpLocks/>
            <a:stCxn id="118" idx="3"/>
            <a:endCxn id="257" idx="1"/>
          </p:cNvCxnSpPr>
          <p:nvPr/>
        </p:nvCxnSpPr>
        <p:spPr>
          <a:xfrm flipV="1">
            <a:off x="5953976" y="3757415"/>
            <a:ext cx="16422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F7DDAA7-CFA9-4D48-B404-392A7DFB9A8B}"/>
              </a:ext>
            </a:extLst>
          </p:cNvPr>
          <p:cNvCxnSpPr>
            <a:cxnSpLocks/>
            <a:stCxn id="251" idx="3"/>
          </p:cNvCxnSpPr>
          <p:nvPr/>
        </p:nvCxnSpPr>
        <p:spPr>
          <a:xfrm>
            <a:off x="8305399" y="2858033"/>
            <a:ext cx="290326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B83896-1240-4A38-BDAD-D7296937D521}"/>
              </a:ext>
            </a:extLst>
          </p:cNvPr>
          <p:cNvCxnSpPr>
            <a:cxnSpLocks/>
            <a:stCxn id="257" idx="3"/>
          </p:cNvCxnSpPr>
          <p:nvPr/>
        </p:nvCxnSpPr>
        <p:spPr>
          <a:xfrm>
            <a:off x="8305398" y="3757415"/>
            <a:ext cx="290327" cy="22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840B1A9-6CB0-41E8-9473-BD6C7D45160D}"/>
              </a:ext>
            </a:extLst>
          </p:cNvPr>
          <p:cNvSpPr/>
          <p:nvPr/>
        </p:nvSpPr>
        <p:spPr>
          <a:xfrm>
            <a:off x="312886" y="4774751"/>
            <a:ext cx="1015803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 in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128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8774CCE-3960-4ECA-AAC9-607A211DD054}"/>
              </a:ext>
            </a:extLst>
          </p:cNvPr>
          <p:cNvCxnSpPr>
            <a:cxnSpLocks/>
            <a:stCxn id="324" idx="3"/>
            <a:endCxn id="132" idx="1"/>
          </p:cNvCxnSpPr>
          <p:nvPr/>
        </p:nvCxnSpPr>
        <p:spPr>
          <a:xfrm flipV="1">
            <a:off x="1328689" y="5031869"/>
            <a:ext cx="288125" cy="44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656E79B-D86B-41A8-8243-3B18FC4E7241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989783" y="5030379"/>
            <a:ext cx="29678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24BB80B-1045-4860-A2AB-D684FF4AF427}"/>
              </a:ext>
            </a:extLst>
          </p:cNvPr>
          <p:cNvSpPr/>
          <p:nvPr/>
        </p:nvSpPr>
        <p:spPr>
          <a:xfrm>
            <a:off x="7302366" y="4879650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BatchNorm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6785F6-03C4-48E2-B030-12A9A9673A25}"/>
              </a:ext>
            </a:extLst>
          </p:cNvPr>
          <p:cNvCxnSpPr>
            <a:cxnSpLocks/>
            <a:stCxn id="330" idx="3"/>
            <a:endCxn id="334" idx="1"/>
          </p:cNvCxnSpPr>
          <p:nvPr/>
        </p:nvCxnSpPr>
        <p:spPr>
          <a:xfrm flipV="1">
            <a:off x="8318169" y="5030380"/>
            <a:ext cx="296781" cy="3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3EA696C-844D-4124-9BDC-C8D4A384D70A}"/>
              </a:ext>
            </a:extLst>
          </p:cNvPr>
          <p:cNvSpPr/>
          <p:nvPr/>
        </p:nvSpPr>
        <p:spPr>
          <a:xfrm>
            <a:off x="8614950" y="4876493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Activation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C79A4DC-3D0A-4203-AD68-D447CDD202B1}"/>
              </a:ext>
            </a:extLst>
          </p:cNvPr>
          <p:cNvCxnSpPr>
            <a:cxnSpLocks/>
            <a:stCxn id="334" idx="3"/>
            <a:endCxn id="336" idx="1"/>
          </p:cNvCxnSpPr>
          <p:nvPr/>
        </p:nvCxnSpPr>
        <p:spPr>
          <a:xfrm>
            <a:off x="9630753" y="5030380"/>
            <a:ext cx="2893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A78A16A-2864-4BB7-9041-718F362C3DFE}"/>
              </a:ext>
            </a:extLst>
          </p:cNvPr>
          <p:cNvSpPr/>
          <p:nvPr/>
        </p:nvSpPr>
        <p:spPr>
          <a:xfrm>
            <a:off x="9920068" y="4876493"/>
            <a:ext cx="739465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Dropout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677EC0C5-FD81-44E4-957A-F5B1001ADF8E}"/>
              </a:ext>
            </a:extLst>
          </p:cNvPr>
          <p:cNvSpPr/>
          <p:nvPr/>
        </p:nvSpPr>
        <p:spPr>
          <a:xfrm>
            <a:off x="6286564" y="4770261"/>
            <a:ext cx="727677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128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04606CB-1997-47AE-8334-5DEB45E8714D}"/>
              </a:ext>
            </a:extLst>
          </p:cNvPr>
          <p:cNvCxnSpPr>
            <a:cxnSpLocks/>
            <a:stCxn id="337" idx="3"/>
            <a:endCxn id="330" idx="1"/>
          </p:cNvCxnSpPr>
          <p:nvPr/>
        </p:nvCxnSpPr>
        <p:spPr>
          <a:xfrm>
            <a:off x="7014241" y="5031869"/>
            <a:ext cx="288125" cy="1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F343DB32-A640-4A2C-A327-276AF1A98A24}"/>
              </a:ext>
            </a:extLst>
          </p:cNvPr>
          <p:cNvSpPr/>
          <p:nvPr/>
        </p:nvSpPr>
        <p:spPr>
          <a:xfrm>
            <a:off x="10956314" y="4768771"/>
            <a:ext cx="1015803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 out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128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B4E659C-8987-4015-A45D-A633D23AAAA2}"/>
              </a:ext>
            </a:extLst>
          </p:cNvPr>
          <p:cNvCxnSpPr>
            <a:cxnSpLocks/>
            <a:stCxn id="336" idx="3"/>
            <a:endCxn id="339" idx="1"/>
          </p:cNvCxnSpPr>
          <p:nvPr/>
        </p:nvCxnSpPr>
        <p:spPr>
          <a:xfrm flipV="1">
            <a:off x="10659533" y="5030379"/>
            <a:ext cx="29678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468C1BD7-F9AA-4DCB-8EC1-B7C259ED7F5C}"/>
              </a:ext>
            </a:extLst>
          </p:cNvPr>
          <p:cNvSpPr txBox="1"/>
          <p:nvPr/>
        </p:nvSpPr>
        <p:spPr>
          <a:xfrm>
            <a:off x="341671" y="5606550"/>
            <a:ext cx="5944893" cy="861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16 conv layers -&gt; 1.2m params: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	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# params in MLP = 16 x (128 x 256 + 256 x 128) = 1m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	# params in LSTM = 4 x (2 x 128^2 + 128) =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131k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Model Architectur</a:t>
            </a:r>
            <a:r>
              <a:rPr lang="en-US" dirty="0"/>
              <a:t>e</a:t>
            </a:r>
            <a:endParaRPr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73F0103-8B77-4810-A009-FC9093A9E307}"/>
              </a:ext>
            </a:extLst>
          </p:cNvPr>
          <p:cNvGrpSpPr/>
          <p:nvPr/>
        </p:nvGrpSpPr>
        <p:grpSpPr>
          <a:xfrm>
            <a:off x="10107337" y="21328"/>
            <a:ext cx="1996589" cy="2696502"/>
            <a:chOff x="10099117" y="3824901"/>
            <a:chExt cx="1996589" cy="2696502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1F1BB12-722A-4185-A537-04EBC00C6B25}"/>
                </a:ext>
              </a:extLst>
            </p:cNvPr>
            <p:cNvGrpSpPr/>
            <p:nvPr/>
          </p:nvGrpSpPr>
          <p:grpSpPr>
            <a:xfrm>
              <a:off x="10099117" y="3824901"/>
              <a:ext cx="1996589" cy="1355856"/>
              <a:chOff x="853892" y="1693246"/>
              <a:chExt cx="1996589" cy="1355856"/>
            </a:xfrm>
          </p:grpSpPr>
          <p:sp>
            <p:nvSpPr>
              <p:cNvPr id="261" name="正方形"/>
              <p:cNvSpPr/>
              <p:nvPr/>
            </p:nvSpPr>
            <p:spPr>
              <a:xfrm>
                <a:off x="853892" y="1693246"/>
                <a:ext cx="1360573" cy="1355856"/>
              </a:xfrm>
              <a:prstGeom prst="rect">
                <a:avLst/>
              </a:prstGeom>
              <a:solidFill>
                <a:srgbClr val="A1B8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cxnSp>
            <p:nvCxnSpPr>
              <p:cNvPr id="279" name="连接线"/>
              <p:cNvCxnSpPr>
                <a:stCxn id="272" idx="0"/>
                <a:endCxn id="278" idx="0"/>
              </p:cNvCxnSpPr>
              <p:nvPr/>
            </p:nvCxnSpPr>
            <p:spPr>
              <a:xfrm>
                <a:off x="1566333" y="1906107"/>
                <a:ext cx="1171585" cy="173337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0" name="连接线"/>
              <p:cNvCxnSpPr>
                <a:stCxn id="276" idx="0"/>
                <a:endCxn id="278" idx="0"/>
              </p:cNvCxnSpPr>
              <p:nvPr/>
            </p:nvCxnSpPr>
            <p:spPr>
              <a:xfrm flipV="1">
                <a:off x="1132503" y="2079443"/>
                <a:ext cx="1605415" cy="107941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1" name="连接线"/>
              <p:cNvCxnSpPr>
                <a:stCxn id="275" idx="0"/>
                <a:endCxn id="278" idx="0"/>
              </p:cNvCxnSpPr>
              <p:nvPr/>
            </p:nvCxnSpPr>
            <p:spPr>
              <a:xfrm flipV="1">
                <a:off x="1132503" y="2079443"/>
                <a:ext cx="1605415" cy="724549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2" name="连接线"/>
              <p:cNvCxnSpPr>
                <a:stCxn id="274" idx="0"/>
                <a:endCxn id="278" idx="0"/>
              </p:cNvCxnSpPr>
              <p:nvPr/>
            </p:nvCxnSpPr>
            <p:spPr>
              <a:xfrm flipV="1">
                <a:off x="1935851" y="2079443"/>
                <a:ext cx="802067" cy="206968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cxnSp>
            <p:nvCxnSpPr>
              <p:cNvPr id="283" name="连接线"/>
              <p:cNvCxnSpPr>
                <a:stCxn id="273" idx="0"/>
                <a:endCxn id="278" idx="0"/>
              </p:cNvCxnSpPr>
              <p:nvPr/>
            </p:nvCxnSpPr>
            <p:spPr>
              <a:xfrm flipV="1">
                <a:off x="1713988" y="2079443"/>
                <a:ext cx="1023930" cy="758265"/>
              </a:xfrm>
              <a:prstGeom prst="straightConnector1">
                <a:avLst/>
              </a:prstGeom>
              <a:ln w="127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</p:cxnSp>
          <p:sp>
            <p:nvSpPr>
              <p:cNvPr id="262" name="连接线"/>
              <p:cNvSpPr/>
              <p:nvPr/>
            </p:nvSpPr>
            <p:spPr>
              <a:xfrm>
                <a:off x="1566333" y="1906107"/>
                <a:ext cx="369519" cy="380304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连接线"/>
              <p:cNvSpPr/>
              <p:nvPr/>
            </p:nvSpPr>
            <p:spPr>
              <a:xfrm flipV="1">
                <a:off x="1713988" y="2286411"/>
                <a:ext cx="221865" cy="55129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连接线"/>
              <p:cNvSpPr/>
              <p:nvPr/>
            </p:nvSpPr>
            <p:spPr>
              <a:xfrm flipH="1" flipV="1">
                <a:off x="1566333" y="1906107"/>
                <a:ext cx="147656" cy="93160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连接线"/>
              <p:cNvSpPr/>
              <p:nvPr/>
            </p:nvSpPr>
            <p:spPr>
              <a:xfrm flipH="1" flipV="1">
                <a:off x="1132503" y="2187383"/>
                <a:ext cx="581486" cy="65032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连接线"/>
              <p:cNvSpPr/>
              <p:nvPr/>
            </p:nvSpPr>
            <p:spPr>
              <a:xfrm flipH="1">
                <a:off x="1132504" y="1906106"/>
                <a:ext cx="433830" cy="28127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连接线"/>
              <p:cNvSpPr/>
              <p:nvPr/>
            </p:nvSpPr>
            <p:spPr>
              <a:xfrm flipH="1">
                <a:off x="1132504" y="1906107"/>
                <a:ext cx="433830" cy="89788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连接线"/>
              <p:cNvSpPr/>
              <p:nvPr/>
            </p:nvSpPr>
            <p:spPr>
              <a:xfrm flipH="1">
                <a:off x="1132503" y="2187383"/>
                <a:ext cx="1" cy="61661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连接线"/>
              <p:cNvSpPr/>
              <p:nvPr/>
            </p:nvSpPr>
            <p:spPr>
              <a:xfrm flipH="1" flipV="1">
                <a:off x="1132503" y="2803992"/>
                <a:ext cx="581486" cy="33717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0" name="连接线"/>
              <p:cNvSpPr/>
              <p:nvPr/>
            </p:nvSpPr>
            <p:spPr>
              <a:xfrm flipH="1">
                <a:off x="1132504" y="2286410"/>
                <a:ext cx="803349" cy="517582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1" name="连接线"/>
              <p:cNvSpPr/>
              <p:nvPr/>
            </p:nvSpPr>
            <p:spPr>
              <a:xfrm flipH="1" flipV="1">
                <a:off x="1132504" y="2187383"/>
                <a:ext cx="803349" cy="99029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圆形"/>
              <p:cNvSpPr/>
              <p:nvPr/>
            </p:nvSpPr>
            <p:spPr>
              <a:xfrm>
                <a:off x="1452694" y="1791953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3" name="圆形"/>
              <p:cNvSpPr/>
              <p:nvPr/>
            </p:nvSpPr>
            <p:spPr>
              <a:xfrm>
                <a:off x="1600349" y="2723553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4" name="圆形"/>
              <p:cNvSpPr/>
              <p:nvPr/>
            </p:nvSpPr>
            <p:spPr>
              <a:xfrm>
                <a:off x="1822212" y="2172256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5" name="圆形"/>
              <p:cNvSpPr/>
              <p:nvPr/>
            </p:nvSpPr>
            <p:spPr>
              <a:xfrm>
                <a:off x="1018864" y="2689837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6" name="圆形"/>
              <p:cNvSpPr/>
              <p:nvPr/>
            </p:nvSpPr>
            <p:spPr>
              <a:xfrm>
                <a:off x="1018864" y="2073229"/>
                <a:ext cx="227279" cy="228309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278" name="圆形"/>
              <p:cNvSpPr/>
              <p:nvPr/>
            </p:nvSpPr>
            <p:spPr>
              <a:xfrm rot="2981038">
                <a:off x="2625861" y="1966880"/>
                <a:ext cx="224113" cy="22512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55160A1-6A70-495B-ADFA-F9E16E11786B}"/>
                </a:ext>
              </a:extLst>
            </p:cNvPr>
            <p:cNvGrpSpPr/>
            <p:nvPr/>
          </p:nvGrpSpPr>
          <p:grpSpPr>
            <a:xfrm>
              <a:off x="10099117" y="5372788"/>
              <a:ext cx="1521267" cy="1148615"/>
              <a:chOff x="6294240" y="5478641"/>
              <a:chExt cx="1521267" cy="1148615"/>
            </a:xfrm>
          </p:grpSpPr>
          <p:sp>
            <p:nvSpPr>
              <p:cNvPr id="323" name="正方形"/>
              <p:cNvSpPr/>
              <p:nvPr/>
            </p:nvSpPr>
            <p:spPr>
              <a:xfrm>
                <a:off x="6294240" y="5478641"/>
                <a:ext cx="312521" cy="311438"/>
              </a:xfrm>
              <a:prstGeom prst="rect">
                <a:avLst/>
              </a:prstGeom>
              <a:solidFill>
                <a:srgbClr val="A1B8E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326" name="1st level Detector"/>
              <p:cNvSpPr txBox="1"/>
              <p:nvPr/>
            </p:nvSpPr>
            <p:spPr>
              <a:xfrm>
                <a:off x="6716075" y="5494614"/>
                <a:ext cx="786863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Station 1</a:t>
                </a:r>
              </a:p>
            </p:txBody>
          </p:sp>
          <p:sp>
            <p:nvSpPr>
              <p:cNvPr id="329" name="Hits"/>
              <p:cNvSpPr txBox="1"/>
              <p:nvPr/>
            </p:nvSpPr>
            <p:spPr>
              <a:xfrm>
                <a:off x="6713029" y="5918518"/>
                <a:ext cx="424357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Hits</a:t>
                </a:r>
              </a:p>
            </p:txBody>
          </p:sp>
          <p:sp>
            <p:nvSpPr>
              <p:cNvPr id="332" name="圆形"/>
              <p:cNvSpPr/>
              <p:nvPr/>
            </p:nvSpPr>
            <p:spPr>
              <a:xfrm rot="2981038">
                <a:off x="6304877" y="6332945"/>
                <a:ext cx="293645" cy="294977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>
                <a:outerShdw blurRad="63500" dist="19050" dir="5400000" rotWithShape="0">
                  <a:srgbClr val="000000">
                    <a:alpha val="63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333" name="Virtual Node"/>
              <p:cNvSpPr txBox="1"/>
              <p:nvPr/>
            </p:nvSpPr>
            <p:spPr>
              <a:xfrm>
                <a:off x="6707837" y="6353221"/>
                <a:ext cx="1107670" cy="2581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 sz="1300"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r>
                  <a:rPr dirty="0"/>
                  <a:t>Virtual Node</a:t>
                </a:r>
              </a:p>
            </p:txBody>
          </p:sp>
          <p:sp>
            <p:nvSpPr>
              <p:cNvPr id="340" name="圆形"/>
              <p:cNvSpPr/>
              <p:nvPr/>
            </p:nvSpPr>
            <p:spPr>
              <a:xfrm>
                <a:off x="6304878" y="5911532"/>
                <a:ext cx="293645" cy="294976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F047A02-583F-4996-BA2A-57CB10FFFC01}"/>
              </a:ext>
            </a:extLst>
          </p:cNvPr>
          <p:cNvSpPr/>
          <p:nvPr/>
        </p:nvSpPr>
        <p:spPr>
          <a:xfrm>
            <a:off x="316413" y="2153789"/>
            <a:ext cx="1291364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Node Feature V x 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47B6BA-3986-4BD8-88C2-4D4EA3B9F4B9}"/>
              </a:ext>
            </a:extLst>
          </p:cNvPr>
          <p:cNvSpPr/>
          <p:nvPr/>
        </p:nvSpPr>
        <p:spPr>
          <a:xfrm>
            <a:off x="316411" y="3011919"/>
            <a:ext cx="1291365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Edge Feature E x 5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A2DDFD-EB94-4A11-A86A-8C5B3DE28559}"/>
              </a:ext>
            </a:extLst>
          </p:cNvPr>
          <p:cNvCxnSpPr>
            <a:cxnSpLocks/>
            <a:stCxn id="98" idx="3"/>
            <a:endCxn id="190" idx="1"/>
          </p:cNvCxnSpPr>
          <p:nvPr/>
        </p:nvCxnSpPr>
        <p:spPr>
          <a:xfrm>
            <a:off x="1607776" y="3273527"/>
            <a:ext cx="41295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983B00-2C6A-4825-8204-5CC96DC826EC}"/>
              </a:ext>
            </a:extLst>
          </p:cNvPr>
          <p:cNvSpPr/>
          <p:nvPr/>
        </p:nvSpPr>
        <p:spPr>
          <a:xfrm>
            <a:off x="3892880" y="2704194"/>
            <a:ext cx="1061587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GNN 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onv1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0CABCAB-C686-4953-A39A-43D0FD387AC8}"/>
              </a:ext>
            </a:extLst>
          </p:cNvPr>
          <p:cNvSpPr/>
          <p:nvPr/>
        </p:nvSpPr>
        <p:spPr>
          <a:xfrm>
            <a:off x="5244795" y="3495808"/>
            <a:ext cx="709181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F0"/>
                </a:solidFill>
              </a:rPr>
              <a:t>GRU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H: 128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FE9480D-2F65-431E-9A27-D1A485E902F0}"/>
              </a:ext>
            </a:extLst>
          </p:cNvPr>
          <p:cNvSpPr/>
          <p:nvPr/>
        </p:nvSpPr>
        <p:spPr>
          <a:xfrm>
            <a:off x="2543403" y="4879650"/>
            <a:ext cx="1202885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InstanceNorm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9D7FAD-3E63-4634-94AE-B1485A6F4397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3746288" y="5030380"/>
            <a:ext cx="198912" cy="3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8996983-9FCD-4905-BDC8-6F930448EE75}"/>
              </a:ext>
            </a:extLst>
          </p:cNvPr>
          <p:cNvSpPr/>
          <p:nvPr/>
        </p:nvSpPr>
        <p:spPr>
          <a:xfrm>
            <a:off x="3945200" y="4876493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Activation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3CEC4A6-674A-4A2B-8E43-DE289C683B7E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>
            <a:off x="4961003" y="5030380"/>
            <a:ext cx="2893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78E3D6-1391-4B5F-998C-FC0AC5F4931A}"/>
              </a:ext>
            </a:extLst>
          </p:cNvPr>
          <p:cNvSpPr/>
          <p:nvPr/>
        </p:nvSpPr>
        <p:spPr>
          <a:xfrm>
            <a:off x="5250318" y="4876493"/>
            <a:ext cx="739465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Dropout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F46194D-C4FF-49C8-B990-DDF130F92338}"/>
              </a:ext>
            </a:extLst>
          </p:cNvPr>
          <p:cNvSpPr/>
          <p:nvPr/>
        </p:nvSpPr>
        <p:spPr>
          <a:xfrm>
            <a:off x="1616814" y="4770261"/>
            <a:ext cx="727677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</a:t>
            </a:r>
            <a:r>
              <a:rPr lang="en-US" sz="1400" dirty="0">
                <a:solidFill>
                  <a:schemeClr val="tx1"/>
                </a:solidFill>
              </a:rPr>
              <a:t>256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CE21AD2-AB73-49A0-AE00-5D0C552B12CB}"/>
              </a:ext>
            </a:extLst>
          </p:cNvPr>
          <p:cNvCxnSpPr>
            <a:cxnSpLocks/>
            <a:stCxn id="132" idx="3"/>
            <a:endCxn id="120" idx="1"/>
          </p:cNvCxnSpPr>
          <p:nvPr/>
        </p:nvCxnSpPr>
        <p:spPr>
          <a:xfrm>
            <a:off x="2344491" y="5031869"/>
            <a:ext cx="198912" cy="1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3A1F18-19B8-4390-8E21-170CE06CFE15}"/>
              </a:ext>
            </a:extLst>
          </p:cNvPr>
          <p:cNvCxnSpPr>
            <a:cxnSpLocks/>
            <a:stCxn id="112" idx="3"/>
            <a:endCxn id="139" idx="1"/>
          </p:cNvCxnSpPr>
          <p:nvPr/>
        </p:nvCxnSpPr>
        <p:spPr>
          <a:xfrm>
            <a:off x="4954467" y="2858081"/>
            <a:ext cx="257105" cy="67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D2177CC-A6D1-4B9F-9933-DBA26B69C5A8}"/>
              </a:ext>
            </a:extLst>
          </p:cNvPr>
          <p:cNvSpPr/>
          <p:nvPr/>
        </p:nvSpPr>
        <p:spPr>
          <a:xfrm>
            <a:off x="5211572" y="2603262"/>
            <a:ext cx="771259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(shared)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E9CD92-4D9D-4267-B817-ABFAC9F566E5}"/>
              </a:ext>
            </a:extLst>
          </p:cNvPr>
          <p:cNvCxnSpPr>
            <a:cxnSpLocks/>
            <a:stCxn id="139" idx="2"/>
            <a:endCxn id="118" idx="0"/>
          </p:cNvCxnSpPr>
          <p:nvPr/>
        </p:nvCxnSpPr>
        <p:spPr>
          <a:xfrm>
            <a:off x="5597202" y="3126478"/>
            <a:ext cx="2184" cy="3693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8BFE657-1FF4-4D6C-B669-9ACE9CCCC2F7}"/>
              </a:ext>
            </a:extLst>
          </p:cNvPr>
          <p:cNvCxnSpPr>
            <a:cxnSpLocks/>
            <a:stCxn id="139" idx="3"/>
            <a:endCxn id="243" idx="1"/>
          </p:cNvCxnSpPr>
          <p:nvPr/>
        </p:nvCxnSpPr>
        <p:spPr>
          <a:xfrm flipV="1">
            <a:off x="5982831" y="2858033"/>
            <a:ext cx="261473" cy="6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A639527-7926-4E91-83E3-423A1BB70545}"/>
              </a:ext>
            </a:extLst>
          </p:cNvPr>
          <p:cNvSpPr txBox="1"/>
          <p:nvPr/>
        </p:nvSpPr>
        <p:spPr>
          <a:xfrm>
            <a:off x="4442452" y="2180980"/>
            <a:ext cx="1089397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Skip connection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F7CA98E-8EFB-4E5D-B547-8EF0B5AD8C53}"/>
              </a:ext>
            </a:extLst>
          </p:cNvPr>
          <p:cNvSpPr/>
          <p:nvPr/>
        </p:nvSpPr>
        <p:spPr>
          <a:xfrm>
            <a:off x="2020733" y="3011919"/>
            <a:ext cx="1291365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Edge Feature E x 128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66AE74B-2717-4D8E-A3A5-D3E891FC4EDF}"/>
              </a:ext>
            </a:extLst>
          </p:cNvPr>
          <p:cNvSpPr/>
          <p:nvPr/>
        </p:nvSpPr>
        <p:spPr>
          <a:xfrm>
            <a:off x="2015796" y="2150201"/>
            <a:ext cx="1291364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Node Feature V x </a:t>
            </a:r>
            <a:r>
              <a:rPr lang="en-US" sz="1400" dirty="0">
                <a:solidFill>
                  <a:schemeClr val="tx1"/>
                </a:solidFill>
              </a:rPr>
              <a:t>128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3757D8D-17D6-415F-86A0-CC5B14ABA7EB}"/>
              </a:ext>
            </a:extLst>
          </p:cNvPr>
          <p:cNvCxnSpPr>
            <a:cxnSpLocks/>
            <a:stCxn id="2" idx="3"/>
            <a:endCxn id="193" idx="1"/>
          </p:cNvCxnSpPr>
          <p:nvPr/>
        </p:nvCxnSpPr>
        <p:spPr>
          <a:xfrm flipV="1">
            <a:off x="1607777" y="2411809"/>
            <a:ext cx="408019" cy="3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1A23822-1B1A-49C9-877D-75433D2CE333}"/>
              </a:ext>
            </a:extLst>
          </p:cNvPr>
          <p:cNvSpPr txBox="1"/>
          <p:nvPr/>
        </p:nvSpPr>
        <p:spPr>
          <a:xfrm>
            <a:off x="1588925" y="3046245"/>
            <a:ext cx="585793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CE62D15-77BB-43D3-B896-1895A3C91912}"/>
              </a:ext>
            </a:extLst>
          </p:cNvPr>
          <p:cNvSpPr txBox="1"/>
          <p:nvPr/>
        </p:nvSpPr>
        <p:spPr>
          <a:xfrm>
            <a:off x="1585449" y="2174326"/>
            <a:ext cx="585793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 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D59F332-5E63-40D6-9F34-C4EBC2A80DAC}"/>
              </a:ext>
            </a:extLst>
          </p:cNvPr>
          <p:cNvCxnSpPr>
            <a:cxnSpLocks/>
            <a:stCxn id="193" idx="3"/>
            <a:endCxn id="112" idx="1"/>
          </p:cNvCxnSpPr>
          <p:nvPr/>
        </p:nvCxnSpPr>
        <p:spPr>
          <a:xfrm>
            <a:off x="3307160" y="2411809"/>
            <a:ext cx="585720" cy="446272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08E1F68-E42F-4FAA-8DF8-F3EA2445BA4A}"/>
              </a:ext>
            </a:extLst>
          </p:cNvPr>
          <p:cNvCxnSpPr>
            <a:cxnSpLocks/>
            <a:stCxn id="190" idx="3"/>
            <a:endCxn id="112" idx="1"/>
          </p:cNvCxnSpPr>
          <p:nvPr/>
        </p:nvCxnSpPr>
        <p:spPr>
          <a:xfrm flipV="1">
            <a:off x="3312098" y="2858081"/>
            <a:ext cx="580782" cy="415446"/>
          </a:xfrm>
          <a:prstGeom prst="bentConnector3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06DCAD0-9A4D-4ADD-A465-E7841B83909F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H="1">
            <a:off x="3892880" y="2411809"/>
            <a:ext cx="2206260" cy="446272"/>
          </a:xfrm>
          <a:prstGeom prst="bentConnector3">
            <a:avLst>
              <a:gd name="adj1" fmla="val -7142"/>
            </a:avLst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EA17666-EB4D-4706-B17E-600E2C0E7C44}"/>
              </a:ext>
            </a:extLst>
          </p:cNvPr>
          <p:cNvSpPr/>
          <p:nvPr/>
        </p:nvSpPr>
        <p:spPr>
          <a:xfrm>
            <a:off x="6244304" y="2704146"/>
            <a:ext cx="1061587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GNN 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onv2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A69331-46C1-4324-83CC-7F57BDF64DEC}"/>
              </a:ext>
            </a:extLst>
          </p:cNvPr>
          <p:cNvCxnSpPr/>
          <p:nvPr/>
        </p:nvCxnSpPr>
        <p:spPr>
          <a:xfrm>
            <a:off x="6099140" y="2411809"/>
            <a:ext cx="0" cy="44622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8E01DD6-9A9F-490D-B3E6-31D4D2927CB1}"/>
              </a:ext>
            </a:extLst>
          </p:cNvPr>
          <p:cNvCxnSpPr>
            <a:cxnSpLocks/>
            <a:stCxn id="243" idx="3"/>
            <a:endCxn id="90" idx="1"/>
          </p:cNvCxnSpPr>
          <p:nvPr/>
        </p:nvCxnSpPr>
        <p:spPr>
          <a:xfrm>
            <a:off x="7305891" y="2858033"/>
            <a:ext cx="274011" cy="68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93FD6DD-5A21-4040-A0A1-9490105E4DD5}"/>
              </a:ext>
            </a:extLst>
          </p:cNvPr>
          <p:cNvSpPr/>
          <p:nvPr/>
        </p:nvSpPr>
        <p:spPr>
          <a:xfrm>
            <a:off x="7608988" y="3493986"/>
            <a:ext cx="709181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B0F0"/>
                </a:solidFill>
              </a:rPr>
              <a:t>GRU</a:t>
            </a:r>
          </a:p>
          <a:p>
            <a:pPr algn="ctr"/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H: 128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9E07C5A-B0DA-4BB7-A2C4-07201CB27100}"/>
              </a:ext>
            </a:extLst>
          </p:cNvPr>
          <p:cNvCxnSpPr>
            <a:cxnSpLocks/>
            <a:stCxn id="90" idx="2"/>
            <a:endCxn id="257" idx="0"/>
          </p:cNvCxnSpPr>
          <p:nvPr/>
        </p:nvCxnSpPr>
        <p:spPr>
          <a:xfrm flipH="1">
            <a:off x="7963579" y="3126478"/>
            <a:ext cx="1953" cy="36750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120018A-DFC4-4C95-B3B2-AEB628DF8C39}"/>
              </a:ext>
            </a:extLst>
          </p:cNvPr>
          <p:cNvCxnSpPr>
            <a:cxnSpLocks/>
            <a:stCxn id="118" idx="3"/>
            <a:endCxn id="257" idx="1"/>
          </p:cNvCxnSpPr>
          <p:nvPr/>
        </p:nvCxnSpPr>
        <p:spPr>
          <a:xfrm flipV="1">
            <a:off x="5953976" y="3755594"/>
            <a:ext cx="1655012" cy="182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F7DDAA7-CFA9-4D48-B404-392A7DFB9A8B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8351161" y="2864870"/>
            <a:ext cx="27401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B83896-1240-4A38-BDAD-D7296937D521}"/>
              </a:ext>
            </a:extLst>
          </p:cNvPr>
          <p:cNvCxnSpPr>
            <a:cxnSpLocks/>
            <a:stCxn id="257" idx="3"/>
          </p:cNvCxnSpPr>
          <p:nvPr/>
        </p:nvCxnSpPr>
        <p:spPr>
          <a:xfrm>
            <a:off x="8318169" y="3755594"/>
            <a:ext cx="290327" cy="22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7840B1A9-6CB0-41E8-9473-BD6C7D45160D}"/>
              </a:ext>
            </a:extLst>
          </p:cNvPr>
          <p:cNvSpPr/>
          <p:nvPr/>
        </p:nvSpPr>
        <p:spPr>
          <a:xfrm>
            <a:off x="312886" y="4774751"/>
            <a:ext cx="1015803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 in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</a:t>
            </a:r>
            <a:r>
              <a:rPr lang="en-US" sz="1400" dirty="0">
                <a:solidFill>
                  <a:schemeClr val="tx1"/>
                </a:solidFill>
              </a:rPr>
              <a:t>128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8774CCE-3960-4ECA-AAC9-607A211DD054}"/>
              </a:ext>
            </a:extLst>
          </p:cNvPr>
          <p:cNvCxnSpPr>
            <a:cxnSpLocks/>
            <a:stCxn id="324" idx="3"/>
            <a:endCxn id="132" idx="1"/>
          </p:cNvCxnSpPr>
          <p:nvPr/>
        </p:nvCxnSpPr>
        <p:spPr>
          <a:xfrm flipV="1">
            <a:off x="1328689" y="5031869"/>
            <a:ext cx="288125" cy="44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656E79B-D86B-41A8-8243-3B18FC4E7241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5989783" y="5030379"/>
            <a:ext cx="29678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24BB80B-1045-4860-A2AB-D684FF4AF427}"/>
              </a:ext>
            </a:extLst>
          </p:cNvPr>
          <p:cNvSpPr/>
          <p:nvPr/>
        </p:nvSpPr>
        <p:spPr>
          <a:xfrm>
            <a:off x="7169157" y="4879650"/>
            <a:ext cx="1242874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InstanceNorm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096785F6-03C4-48E2-B030-12A9A9673A25}"/>
              </a:ext>
            </a:extLst>
          </p:cNvPr>
          <p:cNvCxnSpPr>
            <a:cxnSpLocks/>
            <a:stCxn id="330" idx="3"/>
            <a:endCxn id="334" idx="1"/>
          </p:cNvCxnSpPr>
          <p:nvPr/>
        </p:nvCxnSpPr>
        <p:spPr>
          <a:xfrm flipV="1">
            <a:off x="8412031" y="5030380"/>
            <a:ext cx="202919" cy="31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3EA696C-844D-4124-9BDC-C8D4A384D70A}"/>
              </a:ext>
            </a:extLst>
          </p:cNvPr>
          <p:cNvSpPr/>
          <p:nvPr/>
        </p:nvSpPr>
        <p:spPr>
          <a:xfrm>
            <a:off x="8614950" y="4876493"/>
            <a:ext cx="1015803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Activation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6C79A4DC-3D0A-4203-AD68-D447CDD202B1}"/>
              </a:ext>
            </a:extLst>
          </p:cNvPr>
          <p:cNvCxnSpPr>
            <a:cxnSpLocks/>
            <a:stCxn id="334" idx="3"/>
            <a:endCxn id="336" idx="1"/>
          </p:cNvCxnSpPr>
          <p:nvPr/>
        </p:nvCxnSpPr>
        <p:spPr>
          <a:xfrm>
            <a:off x="9630753" y="5030380"/>
            <a:ext cx="28931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A78A16A-2864-4BB7-9041-718F362C3DFE}"/>
              </a:ext>
            </a:extLst>
          </p:cNvPr>
          <p:cNvSpPr/>
          <p:nvPr/>
        </p:nvSpPr>
        <p:spPr>
          <a:xfrm>
            <a:off x="9920068" y="4876493"/>
            <a:ext cx="739465" cy="307773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Dropout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677EC0C5-FD81-44E4-957A-F5B1001ADF8E}"/>
              </a:ext>
            </a:extLst>
          </p:cNvPr>
          <p:cNvSpPr/>
          <p:nvPr/>
        </p:nvSpPr>
        <p:spPr>
          <a:xfrm>
            <a:off x="6286564" y="4770261"/>
            <a:ext cx="727677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Affine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</a:t>
            </a:r>
            <a:r>
              <a:rPr lang="en-US" sz="1400" dirty="0">
                <a:solidFill>
                  <a:schemeClr val="tx1"/>
                </a:solidFill>
              </a:rPr>
              <a:t>256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604606CB-1997-47AE-8334-5DEB45E8714D}"/>
              </a:ext>
            </a:extLst>
          </p:cNvPr>
          <p:cNvCxnSpPr>
            <a:cxnSpLocks/>
            <a:stCxn id="337" idx="3"/>
            <a:endCxn id="330" idx="1"/>
          </p:cNvCxnSpPr>
          <p:nvPr/>
        </p:nvCxnSpPr>
        <p:spPr>
          <a:xfrm>
            <a:off x="7014241" y="5031869"/>
            <a:ext cx="154916" cy="16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9" name="Rectangle 338">
            <a:extLst>
              <a:ext uri="{FF2B5EF4-FFF2-40B4-BE49-F238E27FC236}">
                <a16:creationId xmlns:a16="http://schemas.microsoft.com/office/drawing/2014/main" id="{F343DB32-A640-4A2C-A327-276AF1A98A24}"/>
              </a:ext>
            </a:extLst>
          </p:cNvPr>
          <p:cNvSpPr/>
          <p:nvPr/>
        </p:nvSpPr>
        <p:spPr>
          <a:xfrm>
            <a:off x="10956314" y="4768771"/>
            <a:ext cx="1015803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 out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V x </a:t>
            </a:r>
            <a:r>
              <a:rPr lang="en-US" sz="1400" dirty="0">
                <a:solidFill>
                  <a:schemeClr val="tx1"/>
                </a:solidFill>
              </a:rPr>
              <a:t>128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9B4E659C-8987-4015-A45D-A633D23AAAA2}"/>
              </a:ext>
            </a:extLst>
          </p:cNvPr>
          <p:cNvCxnSpPr>
            <a:cxnSpLocks/>
            <a:stCxn id="336" idx="3"/>
            <a:endCxn id="339" idx="1"/>
          </p:cNvCxnSpPr>
          <p:nvPr/>
        </p:nvCxnSpPr>
        <p:spPr>
          <a:xfrm flipV="1">
            <a:off x="10659533" y="5030379"/>
            <a:ext cx="29678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468C1BD7-F9AA-4DCB-8EC1-B7C259ED7F5C}"/>
              </a:ext>
            </a:extLst>
          </p:cNvPr>
          <p:cNvSpPr txBox="1"/>
          <p:nvPr/>
        </p:nvSpPr>
        <p:spPr>
          <a:xfrm>
            <a:off x="341671" y="5606550"/>
            <a:ext cx="5613071" cy="861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16 conv layers -&gt;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70k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params: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	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# params in MLP = 128 x 256 + 256 x 128 = 66k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	# params in GRU = 3 x (2 x 128^2 + 320) =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100k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B52D80F-FC11-460C-B116-8D107D398382}"/>
              </a:ext>
            </a:extLst>
          </p:cNvPr>
          <p:cNvSpPr/>
          <p:nvPr/>
        </p:nvSpPr>
        <p:spPr>
          <a:xfrm>
            <a:off x="7579902" y="2603262"/>
            <a:ext cx="771259" cy="52321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MLP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(shared)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9D457-8EC8-4B3E-8704-7EACAFB63F5A}"/>
              </a:ext>
            </a:extLst>
          </p:cNvPr>
          <p:cNvSpPr txBox="1"/>
          <p:nvPr/>
        </p:nvSpPr>
        <p:spPr>
          <a:xfrm>
            <a:off x="7091699" y="5748968"/>
            <a:ext cx="365420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AUC_ROC: 0.985 -&gt;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0.968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Recall@0.1%FPR: 0.811 -&gt; </a:t>
            </a:r>
            <a:r>
              <a:rPr lang="en-US" dirty="0">
                <a:solidFill>
                  <a:srgbClr val="00B0F0"/>
                </a:solidFill>
              </a:rPr>
              <a:t>0.579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63401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Experiments – </a:t>
            </a:r>
            <a:r>
              <a:rPr lang="en-US" dirty="0"/>
              <a:t>Tau_pu0 &amp; MinBias_pu250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243E4-33BA-49CC-9F64-1A1456AB4C7A}"/>
              </a:ext>
            </a:extLst>
          </p:cNvPr>
          <p:cNvSpPr txBox="1"/>
          <p:nvPr/>
        </p:nvSpPr>
        <p:spPr>
          <a:xfrm>
            <a:off x="1223269" y="1888854"/>
            <a:ext cx="8746354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Model trained on Tau_pu200 &amp; MinBias_pu200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w/o attention, can generalize well on both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pu0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(~0.88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auc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 and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pu250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(~0.98 </a:t>
            </a:r>
            <a:r>
              <a:rPr kumimoji="0" lang="en-US" sz="16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auc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w/ attention, can generalize well on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pu250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 but poor on pu0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Experiments – </a:t>
            </a:r>
            <a:r>
              <a:rPr lang="en-US" dirty="0"/>
              <a:t>filter soft mu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B6454-0BC1-44CA-BC85-6FC68DA2A7E7}"/>
              </a:ext>
            </a:extLst>
          </p:cNvPr>
          <p:cNvSpPr txBox="1"/>
          <p:nvPr/>
        </p:nvSpPr>
        <p:spPr>
          <a:xfrm>
            <a:off x="1116737" y="1906609"/>
            <a:ext cx="7792375" cy="187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Most of data will be filtered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Pu200: 77k -&gt;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14k</a:t>
            </a:r>
            <a:endParaRPr lang="en-US" sz="1600" dirty="0"/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Pu0: 77k -&gt;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14k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The model overfits the data easily, even with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dropout_p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= 0.5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0.90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AUC_ROC</a:t>
            </a:r>
            <a:endParaRPr lang="en-US" sz="1600" dirty="0">
              <a:solidFill>
                <a:srgbClr val="00B0F0"/>
              </a:solidFill>
            </a:endParaRP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27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E497D1B-2A14-42C5-A724-39937A9E22AF}"/>
              </a:ext>
            </a:extLst>
          </p:cNvPr>
          <p:cNvSpPr txBox="1">
            <a:spLocks/>
          </p:cNvSpPr>
          <p:nvPr/>
        </p:nvSpPr>
        <p:spPr>
          <a:xfrm>
            <a:off x="236105" y="-140902"/>
            <a:ext cx="12089245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dirty="0"/>
              <a:t>Distributions – pu200 &amp; mixed samples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5533A-F695-427F-B498-0365BFBD5EE5}"/>
              </a:ext>
            </a:extLst>
          </p:cNvPr>
          <p:cNvSpPr txBox="1"/>
          <p:nvPr/>
        </p:nvSpPr>
        <p:spPr>
          <a:xfrm>
            <a:off x="969608" y="939482"/>
            <a:ext cx="10252784" cy="41857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Pu200 &amp; mixed samples may share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very similar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distribution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Yet the model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can’t perform well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when trained on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mixed samples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!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Mixed samples as positive data, minbias_pu200 as negative data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0.60 AUC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When set kinematic thresholds, can reach ~0.70 AUC</a:t>
            </a:r>
          </a:p>
          <a:p>
            <a:pPr marL="457200" lvl="1">
              <a:buSzPct val="100000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cannot tell any significant difference between mixed samples and pu200, </a:t>
            </a:r>
            <a:r>
              <a:rPr lang="en-US" dirty="0">
                <a:solidFill>
                  <a:srgbClr val="00B0F0"/>
                </a:solidFill>
              </a:rPr>
              <a:t>can a GNN tell</a:t>
            </a:r>
            <a:r>
              <a:rPr lang="en-US" dirty="0"/>
              <a:t>?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Tau_pu200 as positive data, mixed samples as negative data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0.940 AUC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There is </a:t>
            </a:r>
            <a:r>
              <a:rPr lang="en-US" sz="16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unobserved significant difference </a:t>
            </a:r>
            <a:r>
              <a:rPr lang="en-US" sz="1600" dirty="0">
                <a:latin typeface="+mn-lt"/>
                <a:ea typeface="+mn-ea"/>
                <a:cs typeface="+mn-cs"/>
              </a:rPr>
              <a:t>between mixed samples and pu200, and GNNs can tell!</a:t>
            </a:r>
          </a:p>
          <a:p>
            <a:pPr marL="457200" lvl="1">
              <a:buSzPct val="100000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sz="16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case I make mistakes, I extract important code in </a:t>
            </a:r>
            <a:r>
              <a:rPr lang="en-US" dirty="0">
                <a:solidFill>
                  <a:srgbClr val="00B0F0"/>
                </a:solidFill>
              </a:rPr>
              <a:t>check.py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Function mix is used to mix Tau_pu0 and Minbias_pu200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sz="1600" dirty="0">
                <a:latin typeface="+mn-lt"/>
                <a:ea typeface="+mn-ea"/>
                <a:cs typeface="+mn-cs"/>
              </a:rPr>
              <a:t>docker pull </a:t>
            </a:r>
            <a:r>
              <a:rPr lang="en-US" sz="1600" dirty="0" err="1">
                <a:latin typeface="+mn-lt"/>
                <a:ea typeface="+mn-ea"/>
                <a:cs typeface="+mn-cs"/>
              </a:rPr>
              <a:t>siqim</a:t>
            </a:r>
            <a:r>
              <a:rPr lang="en-US" sz="1600" dirty="0">
                <a:latin typeface="+mn-lt"/>
                <a:ea typeface="+mn-ea"/>
                <a:cs typeface="+mn-cs"/>
              </a:rPr>
              <a:t>/</a:t>
            </a:r>
            <a:r>
              <a:rPr lang="en-US" sz="1600" dirty="0" err="1">
                <a:latin typeface="+mn-lt"/>
                <a:ea typeface="+mn-ea"/>
                <a:cs typeface="+mn-cs"/>
              </a:rPr>
              <a:t>mlg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lang="en-US" sz="16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77E5B-C70A-4564-9BAF-CF395A7C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078" y="3947606"/>
            <a:ext cx="4220922" cy="29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2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483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Roboto</vt:lpstr>
      <vt:lpstr>Office Theme</vt:lpstr>
      <vt:lpstr>Tau3MuGNNs</vt:lpstr>
      <vt:lpstr>Content</vt:lpstr>
      <vt:lpstr>Model Architecture</vt:lpstr>
      <vt:lpstr>Model Architecture</vt:lpstr>
      <vt:lpstr>Experiments – Tau_pu0 &amp; MinBias_pu250</vt:lpstr>
      <vt:lpstr>Experiments – filter soft mu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Tau3MuGNNs</dc:title>
  <cp:lastModifiedBy>Siqi Miao</cp:lastModifiedBy>
  <cp:revision>61</cp:revision>
  <dcterms:modified xsi:type="dcterms:W3CDTF">2021-06-07T14:56:13Z</dcterms:modified>
</cp:coreProperties>
</file>