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5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6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68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/>
          <a:p>
            <a:r>
              <a:t>Tau3MuGNNs</a:t>
            </a:r>
          </a:p>
        </p:txBody>
      </p:sp>
      <p:sp>
        <p:nvSpPr>
          <p:cNvPr id="80" name="Text Placeholder 3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Siqi</a:t>
            </a:r>
            <a:r>
              <a:rPr dirty="0"/>
              <a:t> Miao</a:t>
            </a:r>
          </a:p>
          <a:p>
            <a:r>
              <a:rPr lang="en-US" dirty="0"/>
              <a:t>May</a:t>
            </a:r>
            <a:r>
              <a:rPr dirty="0"/>
              <a:t> </a:t>
            </a:r>
            <a:r>
              <a:rPr lang="en-US" dirty="0"/>
              <a:t>13</a:t>
            </a:r>
            <a:r>
              <a:rPr dirty="0"/>
              <a:t>, 2021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Experiments – train w/ noise</a:t>
            </a:r>
          </a:p>
        </p:txBody>
      </p:sp>
      <p:sp>
        <p:nvSpPr>
          <p:cNvPr id="420" name="TextBox 7"/>
          <p:cNvSpPr txBox="1"/>
          <p:nvPr/>
        </p:nvSpPr>
        <p:spPr>
          <a:xfrm>
            <a:off x="1135141" y="1244414"/>
            <a:ext cx="4340287" cy="113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Recall: </a:t>
            </a:r>
            <a:r>
              <a:rPr lang="en-US" dirty="0">
                <a:solidFill>
                  <a:srgbClr val="00B0F0"/>
                </a:solidFill>
              </a:rPr>
              <a:t>73</a:t>
            </a:r>
            <a:r>
              <a:rPr dirty="0">
                <a:solidFill>
                  <a:srgbClr val="00B0F0"/>
                </a:solidFill>
              </a:rPr>
              <a:t>%</a:t>
            </a:r>
            <a:r>
              <a:rPr dirty="0"/>
              <a:t>, FPR: </a:t>
            </a:r>
            <a:r>
              <a:rPr lang="en-US" dirty="0">
                <a:solidFill>
                  <a:srgbClr val="00B0F0"/>
                </a:solidFill>
              </a:rPr>
              <a:t>0.1</a:t>
            </a:r>
            <a:r>
              <a:rPr dirty="0">
                <a:solidFill>
                  <a:srgbClr val="00B0F0"/>
                </a:solidFill>
              </a:rPr>
              <a:t>% </a:t>
            </a:r>
            <a:r>
              <a:rPr dirty="0"/>
              <a:t>on the test set</a:t>
            </a:r>
            <a:endParaRPr lang="en-US" dirty="0">
              <a:solidFill>
                <a:srgbClr val="00B0F0"/>
              </a:solidFill>
            </a:endParaRPr>
          </a:p>
          <a:p>
            <a:pPr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AUC: </a:t>
            </a:r>
            <a:r>
              <a:rPr lang="en-US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0.981</a:t>
            </a:r>
            <a:endParaRPr lang="en-US" sz="2000" dirty="0">
              <a:solidFill>
                <a:srgbClr val="00B0F0"/>
              </a:solidFill>
              <a:latin typeface="+mn-lt"/>
              <a:ea typeface="+mn-ea"/>
              <a:cs typeface="+mn-cs"/>
            </a:endParaRPr>
          </a:p>
          <a:p>
            <a:pPr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Trained </a:t>
            </a:r>
            <a:r>
              <a:rPr lang="en-US" dirty="0"/>
              <a:t>for 700 </a:t>
            </a:r>
            <a:r>
              <a:rPr dirty="0"/>
              <a:t>epoch</a:t>
            </a:r>
          </a:p>
          <a:p>
            <a:pPr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Best performance at ~600</a:t>
            </a:r>
            <a:r>
              <a:rPr lang="en-US" baseline="30000" dirty="0"/>
              <a:t>th</a:t>
            </a:r>
            <a:r>
              <a:rPr lang="en-US" dirty="0"/>
              <a:t> epoch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9B2F6-009E-4DDC-9D38-54938B10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64" y="3204519"/>
            <a:ext cx="5738096" cy="3645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20D94-6E36-44EA-8C79-7FA49A8A5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28" y="1304256"/>
            <a:ext cx="6716572" cy="215889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Experiments – train w/ noise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EED5D1-4FDB-47F9-939C-64A0FAE0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23" y="1533424"/>
            <a:ext cx="10124303" cy="3275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3BF9A7-8BD3-42AC-A1BA-49A1877465DF}"/>
              </a:ext>
            </a:extLst>
          </p:cNvPr>
          <p:cNvSpPr txBox="1"/>
          <p:nvPr/>
        </p:nvSpPr>
        <p:spPr>
          <a:xfrm>
            <a:off x="1408670" y="5123935"/>
            <a:ext cx="5850315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ll stations: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tation 1: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Station 1 + Focal Loss + Imbalanced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Station 1 + Focal Loss + Imbalanced data + Dropout: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FDFA7-F86F-4D69-A8BC-8A3D9049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43" y="5208254"/>
            <a:ext cx="219106" cy="219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1FA9A5-A8D5-4EF6-A2C0-4F6CC58DD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530" y="5498666"/>
            <a:ext cx="181000" cy="200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42F374-DF5C-459C-A48D-314E66952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738" y="5752266"/>
            <a:ext cx="171474" cy="2572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48412D-EDEA-4235-B310-80DA9DAFB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432" y="6009477"/>
            <a:ext cx="219106" cy="2381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B85EF8-8AD0-48BE-8C24-B118A922D0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134" y="6009477"/>
            <a:ext cx="238158" cy="2191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9D4F5A-010D-4CFD-81BD-BD4C8A7187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5888" y="6023766"/>
            <a:ext cx="190527" cy="2095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Experiments – train w/ </a:t>
            </a:r>
            <a:r>
              <a:rPr lang="en-US" dirty="0"/>
              <a:t>mixed samples</a:t>
            </a:r>
            <a:endParaRPr dirty="0"/>
          </a:p>
        </p:txBody>
      </p:sp>
      <p:sp>
        <p:nvSpPr>
          <p:cNvPr id="420" name="TextBox 7"/>
          <p:cNvSpPr txBox="1"/>
          <p:nvPr/>
        </p:nvSpPr>
        <p:spPr>
          <a:xfrm>
            <a:off x="1061001" y="1606879"/>
            <a:ext cx="8551376" cy="2862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The distribution of the mixed samples may be different from the ground truth</a:t>
            </a:r>
          </a:p>
          <a:p>
            <a:pPr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a trained model to infer mixed samples = random guessing</a:t>
            </a:r>
          </a:p>
          <a:p>
            <a:pPr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 a model from scratch with mixed samples = random guessing</a:t>
            </a:r>
          </a:p>
          <a:p>
            <a:pPr marL="342900" indent="-342900">
              <a:buSzPct val="100000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  <a:p>
            <a:pPr marL="457200" indent="-457200">
              <a:buSzPct val="100000"/>
              <a:buAutoNum type="arabicPeriod" startAt="2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The idea of node-level attention supervision may still be beneficial</a:t>
            </a:r>
          </a:p>
          <a:p>
            <a:pPr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up training process</a:t>
            </a:r>
          </a:p>
          <a:p>
            <a:pPr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# params</a:t>
            </a:r>
          </a:p>
          <a:p>
            <a:pPr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Help to interpret models</a:t>
            </a:r>
          </a:p>
          <a:p>
            <a:pPr lvl="2">
              <a:buSzPct val="100000"/>
              <a:defRPr sz="2000"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  <a:p>
            <a:pPr>
              <a:buSzPct val="100000"/>
              <a:defRPr sz="2000"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118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Experiments – </a:t>
            </a:r>
            <a:r>
              <a:rPr lang="en-US" altLang="zh-CN" dirty="0"/>
              <a:t>others</a:t>
            </a:r>
            <a:endParaRPr dirty="0"/>
          </a:p>
        </p:txBody>
      </p:sp>
      <p:sp>
        <p:nvSpPr>
          <p:cNvPr id="420" name="TextBox 7"/>
          <p:cNvSpPr txBox="1"/>
          <p:nvPr/>
        </p:nvSpPr>
        <p:spPr>
          <a:xfrm>
            <a:off x="1061001" y="1606879"/>
            <a:ext cx="8564200" cy="1631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Train on PU0, evaluate on PU200 = random guessing</a:t>
            </a:r>
          </a:p>
          <a:p>
            <a:pPr marL="342900" indent="-342900">
              <a:buSzPct val="100000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Train on PU200, evaluate on PU0 = random guessing</a:t>
            </a:r>
          </a:p>
          <a:p>
            <a:pPr marL="342900" indent="-342900">
              <a:buSzPct val="100000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Train on both PU0 &amp; PU200, evaluate on PU200 = performance downgrade</a:t>
            </a:r>
          </a:p>
          <a:p>
            <a:pPr marL="342900" indent="-342900">
              <a:buSzPct val="100000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Train on PU200 with unsupervised node-level attention = similar performance</a:t>
            </a:r>
          </a:p>
          <a:p>
            <a:pPr>
              <a:buSzPct val="100000"/>
              <a:defRPr sz="2000">
                <a:latin typeface="+mn-lt"/>
                <a:ea typeface="+mn-ea"/>
                <a:cs typeface="+mn-cs"/>
                <a:sym typeface="Calibri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181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Experiments – computational costs</a:t>
            </a:r>
          </a:p>
        </p:txBody>
      </p:sp>
      <p:sp>
        <p:nvSpPr>
          <p:cNvPr id="424" name="TextBox 7"/>
          <p:cNvSpPr txBox="1"/>
          <p:nvPr/>
        </p:nvSpPr>
        <p:spPr>
          <a:xfrm>
            <a:off x="945500" y="2413341"/>
            <a:ext cx="4072586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One Tesla V100</a:t>
            </a:r>
            <a:endParaRPr dirty="0"/>
          </a:p>
          <a:p>
            <a:pPr marL="342900" indent="-34290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16 conv layers, 1.7m parameters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55 GPU </a:t>
            </a:r>
            <a:r>
              <a:rPr lang="en-US" dirty="0" err="1"/>
              <a:t>hrs</a:t>
            </a:r>
            <a:r>
              <a:rPr lang="en-US" dirty="0"/>
              <a:t> for training 700 epochs</a:t>
            </a: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Experiments – </a:t>
            </a:r>
            <a:r>
              <a:rPr lang="en-US" dirty="0"/>
              <a:t>future work</a:t>
            </a:r>
            <a:endParaRPr dirty="0"/>
          </a:p>
        </p:txBody>
      </p:sp>
      <p:sp>
        <p:nvSpPr>
          <p:cNvPr id="424" name="TextBox 7"/>
          <p:cNvSpPr txBox="1"/>
          <p:nvPr/>
        </p:nvSpPr>
        <p:spPr>
          <a:xfrm>
            <a:off x="945500" y="2413341"/>
            <a:ext cx="7363550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Get more data with ground truth labels for muon hits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M</a:t>
            </a:r>
            <a:r>
              <a:rPr lang="en-US" altLang="zh-CN" dirty="0"/>
              <a:t>ine hard examples</a:t>
            </a:r>
            <a:endParaRPr lang="en-US" dirty="0"/>
          </a:p>
          <a:p>
            <a:pPr marL="342900" indent="-34290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Try adding info from station 2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Compare distributions between mixed samples and PU200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Try interpreting the model via (unsupervised) node-level attention</a:t>
            </a:r>
          </a:p>
          <a:p>
            <a:pPr marL="342900" indent="-34290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Reduce model size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18165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Content</a:t>
            </a:r>
          </a:p>
        </p:txBody>
      </p:sp>
      <p:sp>
        <p:nvSpPr>
          <p:cNvPr id="83" name="Text Placeholder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Model Architecture</a:t>
            </a:r>
          </a:p>
          <a:p>
            <a:r>
              <a:t>Dataset</a:t>
            </a:r>
          </a:p>
          <a:p>
            <a:r>
              <a:t>Experiments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Model Architecture – old </a:t>
            </a:r>
          </a:p>
        </p:txBody>
      </p:sp>
      <p:grpSp>
        <p:nvGrpSpPr>
          <p:cNvPr id="131" name="Group 10"/>
          <p:cNvGrpSpPr/>
          <p:nvPr/>
        </p:nvGrpSpPr>
        <p:grpSpPr>
          <a:xfrm>
            <a:off x="424340" y="2168305"/>
            <a:ext cx="6311092" cy="1355855"/>
            <a:chOff x="0" y="0"/>
            <a:chExt cx="6311090" cy="1355854"/>
          </a:xfrm>
        </p:grpSpPr>
        <p:sp>
          <p:nvSpPr>
            <p:cNvPr id="86" name="正方形"/>
            <p:cNvSpPr/>
            <p:nvPr/>
          </p:nvSpPr>
          <p:spPr>
            <a:xfrm>
              <a:off x="0" y="-1"/>
              <a:ext cx="1360573" cy="1355856"/>
            </a:xfrm>
            <a:prstGeom prst="rect">
              <a:avLst/>
            </a:prstGeom>
            <a:solidFill>
              <a:srgbClr val="A1B8E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87" name="连接线"/>
            <p:cNvSpPr/>
            <p:nvPr/>
          </p:nvSpPr>
          <p:spPr>
            <a:xfrm>
              <a:off x="712440" y="212860"/>
              <a:ext cx="369519" cy="380305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连接线"/>
            <p:cNvSpPr/>
            <p:nvPr/>
          </p:nvSpPr>
          <p:spPr>
            <a:xfrm flipV="1">
              <a:off x="860095" y="593165"/>
              <a:ext cx="221865" cy="55129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连接线"/>
            <p:cNvSpPr/>
            <p:nvPr/>
          </p:nvSpPr>
          <p:spPr>
            <a:xfrm flipH="1" flipV="1">
              <a:off x="712440" y="212861"/>
              <a:ext cx="147656" cy="93160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正方形"/>
            <p:cNvSpPr/>
            <p:nvPr/>
          </p:nvSpPr>
          <p:spPr>
            <a:xfrm>
              <a:off x="1650173" y="-1"/>
              <a:ext cx="1360572" cy="1355856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91" name="连接线"/>
            <p:cNvSpPr/>
            <p:nvPr/>
          </p:nvSpPr>
          <p:spPr>
            <a:xfrm>
              <a:off x="2431421" y="200558"/>
              <a:ext cx="163113" cy="59321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连接线"/>
            <p:cNvSpPr/>
            <p:nvPr/>
          </p:nvSpPr>
          <p:spPr>
            <a:xfrm flipV="1">
              <a:off x="1963341" y="793774"/>
              <a:ext cx="631194" cy="35068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连接线"/>
            <p:cNvSpPr/>
            <p:nvPr/>
          </p:nvSpPr>
          <p:spPr>
            <a:xfrm flipV="1">
              <a:off x="1963341" y="200559"/>
              <a:ext cx="468082" cy="94390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正方形"/>
            <p:cNvSpPr/>
            <p:nvPr/>
          </p:nvSpPr>
          <p:spPr>
            <a:xfrm>
              <a:off x="3300345" y="-1"/>
              <a:ext cx="1360572" cy="1355856"/>
            </a:xfrm>
            <a:prstGeom prst="rect">
              <a:avLst/>
            </a:prstGeom>
            <a:solidFill>
              <a:srgbClr val="B7D6A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95" name="连接线"/>
            <p:cNvSpPr/>
            <p:nvPr/>
          </p:nvSpPr>
          <p:spPr>
            <a:xfrm flipV="1">
              <a:off x="3723629" y="978658"/>
              <a:ext cx="672875" cy="13208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Intra-level…"/>
            <p:cNvSpPr txBox="1"/>
            <p:nvPr/>
          </p:nvSpPr>
          <p:spPr>
            <a:xfrm>
              <a:off x="3300345" y="26606"/>
              <a:ext cx="1255163" cy="205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9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Intra-level attention</a:t>
              </a:r>
            </a:p>
          </p:txBody>
        </p:sp>
        <p:sp>
          <p:nvSpPr>
            <p:cNvPr id="97" name="正方形"/>
            <p:cNvSpPr/>
            <p:nvPr/>
          </p:nvSpPr>
          <p:spPr>
            <a:xfrm>
              <a:off x="4950519" y="-1"/>
              <a:ext cx="1360572" cy="1355856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98" name="连接线"/>
            <p:cNvSpPr/>
            <p:nvPr/>
          </p:nvSpPr>
          <p:spPr>
            <a:xfrm flipH="1" flipV="1">
              <a:off x="278611" y="494137"/>
              <a:ext cx="581485" cy="650325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连接线"/>
            <p:cNvSpPr/>
            <p:nvPr/>
          </p:nvSpPr>
          <p:spPr>
            <a:xfrm flipH="1">
              <a:off x="278612" y="212860"/>
              <a:ext cx="433830" cy="28127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连接线"/>
            <p:cNvSpPr/>
            <p:nvPr/>
          </p:nvSpPr>
          <p:spPr>
            <a:xfrm flipH="1">
              <a:off x="278612" y="212860"/>
              <a:ext cx="433830" cy="897885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连接线"/>
            <p:cNvSpPr/>
            <p:nvPr/>
          </p:nvSpPr>
          <p:spPr>
            <a:xfrm flipH="1">
              <a:off x="278611" y="494137"/>
              <a:ext cx="1" cy="616609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连接线"/>
            <p:cNvSpPr/>
            <p:nvPr/>
          </p:nvSpPr>
          <p:spPr>
            <a:xfrm flipH="1" flipV="1">
              <a:off x="278611" y="1110745"/>
              <a:ext cx="581485" cy="3371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连接线"/>
            <p:cNvSpPr/>
            <p:nvPr/>
          </p:nvSpPr>
          <p:spPr>
            <a:xfrm flipH="1">
              <a:off x="278612" y="593164"/>
              <a:ext cx="803348" cy="51758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连接线"/>
            <p:cNvSpPr/>
            <p:nvPr/>
          </p:nvSpPr>
          <p:spPr>
            <a:xfrm flipH="1" flipV="1">
              <a:off x="278612" y="494137"/>
              <a:ext cx="803348" cy="99029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连接线"/>
            <p:cNvSpPr/>
            <p:nvPr/>
          </p:nvSpPr>
          <p:spPr>
            <a:xfrm flipV="1">
              <a:off x="1925377" y="200559"/>
              <a:ext cx="506045" cy="39260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连接线"/>
            <p:cNvSpPr/>
            <p:nvPr/>
          </p:nvSpPr>
          <p:spPr>
            <a:xfrm flipH="1" flipV="1">
              <a:off x="1925378" y="593165"/>
              <a:ext cx="37965" cy="55129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连接线"/>
            <p:cNvSpPr/>
            <p:nvPr/>
          </p:nvSpPr>
          <p:spPr>
            <a:xfrm>
              <a:off x="1925377" y="593164"/>
              <a:ext cx="669158" cy="20061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连接线"/>
            <p:cNvSpPr/>
            <p:nvPr/>
          </p:nvSpPr>
          <p:spPr>
            <a:xfrm>
              <a:off x="3891153" y="429070"/>
              <a:ext cx="505351" cy="54959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连接线"/>
            <p:cNvSpPr/>
            <p:nvPr/>
          </p:nvSpPr>
          <p:spPr>
            <a:xfrm flipV="1">
              <a:off x="3723629" y="429070"/>
              <a:ext cx="167525" cy="681676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连接线"/>
            <p:cNvSpPr/>
            <p:nvPr/>
          </p:nvSpPr>
          <p:spPr>
            <a:xfrm>
              <a:off x="5533369" y="429070"/>
              <a:ext cx="541779" cy="54959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连接线"/>
            <p:cNvSpPr/>
            <p:nvPr/>
          </p:nvSpPr>
          <p:spPr>
            <a:xfrm flipH="1">
              <a:off x="5351928" y="429070"/>
              <a:ext cx="181443" cy="67775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连接线"/>
            <p:cNvSpPr/>
            <p:nvPr/>
          </p:nvSpPr>
          <p:spPr>
            <a:xfrm flipH="1">
              <a:off x="5351928" y="978657"/>
              <a:ext cx="723221" cy="12816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Intra-level…"/>
            <p:cNvSpPr txBox="1"/>
            <p:nvPr/>
          </p:nvSpPr>
          <p:spPr>
            <a:xfrm>
              <a:off x="4972118" y="20886"/>
              <a:ext cx="1102640" cy="205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900">
                  <a:latin typeface="+mn-lt"/>
                  <a:ea typeface="+mn-ea"/>
                  <a:cs typeface="+mn-cs"/>
                  <a:sym typeface="Calibri"/>
                </a:defRPr>
              </a:pPr>
              <a:r>
                <a:t>Intra-level attention</a:t>
              </a:r>
            </a:p>
          </p:txBody>
        </p:sp>
        <p:sp>
          <p:nvSpPr>
            <p:cNvPr id="114" name="圆形"/>
            <p:cNvSpPr/>
            <p:nvPr/>
          </p:nvSpPr>
          <p:spPr>
            <a:xfrm>
              <a:off x="598801" y="98707"/>
              <a:ext cx="227279" cy="228309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15" name="圆形"/>
            <p:cNvSpPr/>
            <p:nvPr/>
          </p:nvSpPr>
          <p:spPr>
            <a:xfrm rot="2981038">
              <a:off x="4282864" y="864503"/>
              <a:ext cx="227279" cy="228309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16" name="圆形"/>
            <p:cNvSpPr/>
            <p:nvPr/>
          </p:nvSpPr>
          <p:spPr>
            <a:xfrm rot="2981038">
              <a:off x="3609990" y="996591"/>
              <a:ext cx="227279" cy="228309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17" name="圆形"/>
            <p:cNvSpPr/>
            <p:nvPr/>
          </p:nvSpPr>
          <p:spPr>
            <a:xfrm rot="1582610">
              <a:off x="2317782" y="86405"/>
              <a:ext cx="227279" cy="228309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18" name="圆形"/>
            <p:cNvSpPr/>
            <p:nvPr/>
          </p:nvSpPr>
          <p:spPr>
            <a:xfrm rot="1582610">
              <a:off x="2480894" y="679619"/>
              <a:ext cx="227281" cy="228311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19" name="圆形"/>
            <p:cNvSpPr/>
            <p:nvPr/>
          </p:nvSpPr>
          <p:spPr>
            <a:xfrm rot="1582610">
              <a:off x="1849702" y="1030306"/>
              <a:ext cx="227279" cy="228309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0" name="圆形"/>
            <p:cNvSpPr/>
            <p:nvPr/>
          </p:nvSpPr>
          <p:spPr>
            <a:xfrm rot="1582610">
              <a:off x="5419730" y="314915"/>
              <a:ext cx="227279" cy="228309"/>
            </a:xfrm>
            <a:prstGeom prst="ellipse">
              <a:avLst/>
            </a:prstGeom>
            <a:solidFill>
              <a:srgbClr val="A1B8E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1" name="圆形"/>
            <p:cNvSpPr/>
            <p:nvPr/>
          </p:nvSpPr>
          <p:spPr>
            <a:xfrm rot="1582610">
              <a:off x="5238288" y="992663"/>
              <a:ext cx="227279" cy="228309"/>
            </a:xfrm>
            <a:prstGeom prst="ellipse">
              <a:avLst/>
            </a:prstGeom>
            <a:solidFill>
              <a:srgbClr val="A1B8E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2" name="圆形"/>
            <p:cNvSpPr/>
            <p:nvPr/>
          </p:nvSpPr>
          <p:spPr>
            <a:xfrm rot="1582610">
              <a:off x="5961508" y="864503"/>
              <a:ext cx="227279" cy="228309"/>
            </a:xfrm>
            <a:prstGeom prst="ellipse">
              <a:avLst/>
            </a:prstGeom>
            <a:solidFill>
              <a:srgbClr val="A1B8E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3" name="圆形"/>
            <p:cNvSpPr/>
            <p:nvPr/>
          </p:nvSpPr>
          <p:spPr>
            <a:xfrm rot="1582610">
              <a:off x="1811738" y="479009"/>
              <a:ext cx="227281" cy="228311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4" name="圆形"/>
            <p:cNvSpPr/>
            <p:nvPr/>
          </p:nvSpPr>
          <p:spPr>
            <a:xfrm rot="2981038">
              <a:off x="3777514" y="314916"/>
              <a:ext cx="227279" cy="228309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5" name="圆形"/>
            <p:cNvSpPr/>
            <p:nvPr/>
          </p:nvSpPr>
          <p:spPr>
            <a:xfrm>
              <a:off x="746456" y="1030306"/>
              <a:ext cx="227279" cy="228309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6" name="圆形"/>
            <p:cNvSpPr/>
            <p:nvPr/>
          </p:nvSpPr>
          <p:spPr>
            <a:xfrm>
              <a:off x="968319" y="479010"/>
              <a:ext cx="227279" cy="228309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7" name="圆形"/>
            <p:cNvSpPr/>
            <p:nvPr/>
          </p:nvSpPr>
          <p:spPr>
            <a:xfrm>
              <a:off x="164972" y="996590"/>
              <a:ext cx="227279" cy="228309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8" name="圆形"/>
            <p:cNvSpPr/>
            <p:nvPr/>
          </p:nvSpPr>
          <p:spPr>
            <a:xfrm>
              <a:off x="164972" y="379983"/>
              <a:ext cx="227279" cy="228309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29" name="Intra-level…"/>
            <p:cNvSpPr txBox="1"/>
            <p:nvPr/>
          </p:nvSpPr>
          <p:spPr>
            <a:xfrm>
              <a:off x="1650173" y="26606"/>
              <a:ext cx="1392240" cy="205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900">
                  <a:latin typeface="+mn-lt"/>
                  <a:ea typeface="+mn-ea"/>
                  <a:cs typeface="+mn-cs"/>
                  <a:sym typeface="Calibri"/>
                </a:defRPr>
              </a:pPr>
              <a:r>
                <a:t>Intra-level  attention</a:t>
              </a:r>
            </a:p>
          </p:txBody>
        </p:sp>
        <p:sp>
          <p:nvSpPr>
            <p:cNvPr id="130" name="Intra-level…"/>
            <p:cNvSpPr txBox="1"/>
            <p:nvPr/>
          </p:nvSpPr>
          <p:spPr>
            <a:xfrm>
              <a:off x="77837" y="64426"/>
              <a:ext cx="1380565" cy="205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900">
                  <a:latin typeface="+mn-lt"/>
                  <a:ea typeface="+mn-ea"/>
                  <a:cs typeface="+mn-cs"/>
                  <a:sym typeface="Calibri"/>
                </a:defRPr>
              </a:pPr>
              <a:r>
                <a:t>Intra-level  attention</a:t>
              </a:r>
            </a:p>
          </p:txBody>
        </p:sp>
      </p:grpSp>
      <p:grpSp>
        <p:nvGrpSpPr>
          <p:cNvPr id="154" name="Group 62"/>
          <p:cNvGrpSpPr/>
          <p:nvPr/>
        </p:nvGrpSpPr>
        <p:grpSpPr>
          <a:xfrm>
            <a:off x="7440085" y="4596646"/>
            <a:ext cx="3695335" cy="1703786"/>
            <a:chOff x="0" y="0"/>
            <a:chExt cx="3695334" cy="1703785"/>
          </a:xfrm>
        </p:grpSpPr>
        <p:sp>
          <p:nvSpPr>
            <p:cNvPr id="132" name="正方形"/>
            <p:cNvSpPr/>
            <p:nvPr/>
          </p:nvSpPr>
          <p:spPr>
            <a:xfrm>
              <a:off x="0" y="-1"/>
              <a:ext cx="312521" cy="311438"/>
            </a:xfrm>
            <a:prstGeom prst="rect">
              <a:avLst/>
            </a:prstGeom>
            <a:solidFill>
              <a:srgbClr val="A1B8E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33" name="正方形"/>
            <p:cNvSpPr/>
            <p:nvPr/>
          </p:nvSpPr>
          <p:spPr>
            <a:xfrm>
              <a:off x="0" y="451463"/>
              <a:ext cx="312521" cy="311437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34" name="正方形"/>
            <p:cNvSpPr/>
            <p:nvPr/>
          </p:nvSpPr>
          <p:spPr>
            <a:xfrm>
              <a:off x="0" y="912453"/>
              <a:ext cx="312521" cy="311438"/>
            </a:xfrm>
            <a:prstGeom prst="rect">
              <a:avLst/>
            </a:prstGeom>
            <a:solidFill>
              <a:srgbClr val="B7D6A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35" name="1st level Detector"/>
            <p:cNvSpPr txBox="1"/>
            <p:nvPr/>
          </p:nvSpPr>
          <p:spPr>
            <a:xfrm>
              <a:off x="421835" y="15972"/>
              <a:ext cx="786863" cy="258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Station 1</a:t>
              </a:r>
            </a:p>
          </p:txBody>
        </p:sp>
        <p:sp>
          <p:nvSpPr>
            <p:cNvPr id="136" name="2nd level Detector"/>
            <p:cNvSpPr txBox="1"/>
            <p:nvPr/>
          </p:nvSpPr>
          <p:spPr>
            <a:xfrm>
              <a:off x="413803" y="485974"/>
              <a:ext cx="697386" cy="258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Station 2</a:t>
              </a:r>
            </a:p>
          </p:txBody>
        </p:sp>
        <p:sp>
          <p:nvSpPr>
            <p:cNvPr id="137" name="3rd level Detector"/>
            <p:cNvSpPr txBox="1"/>
            <p:nvPr/>
          </p:nvSpPr>
          <p:spPr>
            <a:xfrm>
              <a:off x="421530" y="943202"/>
              <a:ext cx="718749" cy="258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Station 3</a:t>
              </a:r>
            </a:p>
          </p:txBody>
        </p:sp>
        <p:sp>
          <p:nvSpPr>
            <p:cNvPr id="138" name="Hits"/>
            <p:cNvSpPr txBox="1"/>
            <p:nvPr/>
          </p:nvSpPr>
          <p:spPr>
            <a:xfrm>
              <a:off x="2313632" y="38358"/>
              <a:ext cx="424357" cy="258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Hits</a:t>
              </a:r>
            </a:p>
          </p:txBody>
        </p:sp>
        <p:sp>
          <p:nvSpPr>
            <p:cNvPr id="139" name="连接线"/>
            <p:cNvSpPr/>
            <p:nvPr/>
          </p:nvSpPr>
          <p:spPr>
            <a:xfrm>
              <a:off x="1386829" y="1251873"/>
              <a:ext cx="74042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Inter-level Edges"/>
            <p:cNvSpPr txBox="1"/>
            <p:nvPr/>
          </p:nvSpPr>
          <p:spPr>
            <a:xfrm>
              <a:off x="2290563" y="1140730"/>
              <a:ext cx="1404685" cy="258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Inter-level Edges</a:t>
              </a:r>
            </a:p>
          </p:txBody>
        </p:sp>
        <p:sp>
          <p:nvSpPr>
            <p:cNvPr id="141" name="圆形"/>
            <p:cNvSpPr/>
            <p:nvPr/>
          </p:nvSpPr>
          <p:spPr>
            <a:xfrm rot="2981038">
              <a:off x="1624125" y="437577"/>
              <a:ext cx="293645" cy="294977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42" name="Virtual Node"/>
            <p:cNvSpPr txBox="1"/>
            <p:nvPr/>
          </p:nvSpPr>
          <p:spPr>
            <a:xfrm>
              <a:off x="2313323" y="451279"/>
              <a:ext cx="1107670" cy="258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Virtual Node</a:t>
              </a:r>
            </a:p>
          </p:txBody>
        </p:sp>
        <p:sp>
          <p:nvSpPr>
            <p:cNvPr id="143" name="Global Edges"/>
            <p:cNvSpPr txBox="1"/>
            <p:nvPr/>
          </p:nvSpPr>
          <p:spPr>
            <a:xfrm>
              <a:off x="2284082" y="1445588"/>
              <a:ext cx="1344689" cy="258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Global Edges</a:t>
              </a:r>
            </a:p>
          </p:txBody>
        </p:sp>
        <p:sp>
          <p:nvSpPr>
            <p:cNvPr id="144" name="连接线"/>
            <p:cNvSpPr/>
            <p:nvPr/>
          </p:nvSpPr>
          <p:spPr>
            <a:xfrm>
              <a:off x="1386829" y="972180"/>
              <a:ext cx="740421" cy="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Intra-level Edges"/>
            <p:cNvSpPr txBox="1"/>
            <p:nvPr/>
          </p:nvSpPr>
          <p:spPr>
            <a:xfrm>
              <a:off x="2290462" y="823332"/>
              <a:ext cx="1404873" cy="258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Intra-level Edges</a:t>
              </a:r>
            </a:p>
          </p:txBody>
        </p:sp>
        <p:sp>
          <p:nvSpPr>
            <p:cNvPr id="146" name="正方形"/>
            <p:cNvSpPr/>
            <p:nvPr/>
          </p:nvSpPr>
          <p:spPr>
            <a:xfrm>
              <a:off x="0" y="1367977"/>
              <a:ext cx="312521" cy="311437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47" name="3rd level Detector"/>
            <p:cNvSpPr txBox="1"/>
            <p:nvPr/>
          </p:nvSpPr>
          <p:spPr>
            <a:xfrm>
              <a:off x="410348" y="1406077"/>
              <a:ext cx="697386" cy="2581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Station 4</a:t>
              </a:r>
            </a:p>
          </p:txBody>
        </p:sp>
        <p:sp>
          <p:nvSpPr>
            <p:cNvPr id="148" name="连接线"/>
            <p:cNvSpPr/>
            <p:nvPr/>
          </p:nvSpPr>
          <p:spPr>
            <a:xfrm>
              <a:off x="1412229" y="1574688"/>
              <a:ext cx="740421" cy="2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53" name="成组"/>
            <p:cNvGrpSpPr/>
            <p:nvPr/>
          </p:nvGrpSpPr>
          <p:grpSpPr>
            <a:xfrm>
              <a:off x="1255066" y="1444"/>
              <a:ext cx="1015997" cy="296986"/>
              <a:chOff x="0" y="0"/>
              <a:chExt cx="1015996" cy="296985"/>
            </a:xfrm>
          </p:grpSpPr>
          <p:sp>
            <p:nvSpPr>
              <p:cNvPr id="149" name="圆形"/>
              <p:cNvSpPr/>
              <p:nvPr/>
            </p:nvSpPr>
            <p:spPr>
              <a:xfrm>
                <a:off x="0" y="2011"/>
                <a:ext cx="293644" cy="294975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50" name="圆形"/>
              <p:cNvSpPr/>
              <p:nvPr/>
            </p:nvSpPr>
            <p:spPr>
              <a:xfrm>
                <a:off x="238822" y="0"/>
                <a:ext cx="293645" cy="294976"/>
              </a:xfrm>
              <a:prstGeom prst="ellipse">
                <a:avLst/>
              </a:prstGeom>
              <a:gradFill flip="none" rotWithShape="1">
                <a:gsLst>
                  <a:gs pos="0">
                    <a:srgbClr val="80B860"/>
                  </a:gs>
                  <a:gs pos="50000">
                    <a:srgbClr val="6FB242"/>
                  </a:gs>
                  <a:gs pos="100000">
                    <a:srgbClr val="61A236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51" name="圆形"/>
              <p:cNvSpPr/>
              <p:nvPr/>
            </p:nvSpPr>
            <p:spPr>
              <a:xfrm>
                <a:off x="480586" y="0"/>
                <a:ext cx="293645" cy="294976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  <p:sp>
            <p:nvSpPr>
              <p:cNvPr id="152" name="圆形"/>
              <p:cNvSpPr/>
              <p:nvPr/>
            </p:nvSpPr>
            <p:spPr>
              <a:xfrm>
                <a:off x="722352" y="0"/>
                <a:ext cx="293645" cy="294976"/>
              </a:xfrm>
              <a:prstGeom prst="ellipse">
                <a:avLst/>
              </a:prstGeom>
              <a:solidFill>
                <a:srgbClr val="A1B8E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55" name="1. Intra-level Aggregation"/>
          <p:cNvSpPr txBox="1"/>
          <p:nvPr/>
        </p:nvSpPr>
        <p:spPr>
          <a:xfrm>
            <a:off x="298164" y="1712379"/>
            <a:ext cx="2440478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1. Intra-level Aggregation</a:t>
            </a:r>
          </a:p>
        </p:txBody>
      </p:sp>
      <p:sp>
        <p:nvSpPr>
          <p:cNvPr id="156" name="2. Inter-level Aggregation"/>
          <p:cNvSpPr txBox="1"/>
          <p:nvPr/>
        </p:nvSpPr>
        <p:spPr>
          <a:xfrm>
            <a:off x="307549" y="3720867"/>
            <a:ext cx="2440255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2. Inter-level Aggregation</a:t>
            </a:r>
          </a:p>
        </p:txBody>
      </p:sp>
      <p:sp>
        <p:nvSpPr>
          <p:cNvPr id="157" name="3. Information Update"/>
          <p:cNvSpPr txBox="1"/>
          <p:nvPr/>
        </p:nvSpPr>
        <p:spPr>
          <a:xfrm>
            <a:off x="7386935" y="1761391"/>
            <a:ext cx="2164439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3. Information Update</a:t>
            </a:r>
          </a:p>
        </p:txBody>
      </p:sp>
      <p:sp>
        <p:nvSpPr>
          <p:cNvPr id="158" name="正方形"/>
          <p:cNvSpPr/>
          <p:nvPr/>
        </p:nvSpPr>
        <p:spPr>
          <a:xfrm>
            <a:off x="7509377" y="2172238"/>
            <a:ext cx="3005380" cy="765819"/>
          </a:xfrm>
          <a:prstGeom prst="rect">
            <a:avLst/>
          </a:prstGeom>
          <a:solidFill>
            <a:schemeClr val="accent4"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9" name="圆形"/>
          <p:cNvSpPr/>
          <p:nvPr/>
        </p:nvSpPr>
        <p:spPr>
          <a:xfrm rot="2655989">
            <a:off x="7641589" y="2420101"/>
            <a:ext cx="293647" cy="294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0" name="圆形"/>
          <p:cNvSpPr/>
          <p:nvPr/>
        </p:nvSpPr>
        <p:spPr>
          <a:xfrm rot="2981131">
            <a:off x="8330358" y="2426321"/>
            <a:ext cx="293647" cy="294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1" name="圆形"/>
          <p:cNvSpPr/>
          <p:nvPr/>
        </p:nvSpPr>
        <p:spPr>
          <a:xfrm>
            <a:off x="9450927" y="2438761"/>
            <a:ext cx="293647" cy="294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2" name="圆形"/>
          <p:cNvSpPr/>
          <p:nvPr/>
        </p:nvSpPr>
        <p:spPr>
          <a:xfrm rot="2635041">
            <a:off x="10101596" y="2432541"/>
            <a:ext cx="293647" cy="294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cxnSp>
        <p:nvCxnSpPr>
          <p:cNvPr id="163" name="连接线"/>
          <p:cNvCxnSpPr>
            <a:stCxn id="161" idx="0"/>
            <a:endCxn id="162" idx="0"/>
          </p:cNvCxnSpPr>
          <p:nvPr/>
        </p:nvCxnSpPr>
        <p:spPr>
          <a:xfrm flipV="1">
            <a:off x="9597750" y="2580028"/>
            <a:ext cx="650670" cy="6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164" name="T0"/>
          <p:cNvSpPr txBox="1"/>
          <p:nvPr/>
        </p:nvSpPr>
        <p:spPr>
          <a:xfrm>
            <a:off x="7654276" y="2712717"/>
            <a:ext cx="217768" cy="20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T0</a:t>
            </a:r>
          </a:p>
        </p:txBody>
      </p:sp>
      <p:sp>
        <p:nvSpPr>
          <p:cNvPr id="165" name="…"/>
          <p:cNvSpPr txBox="1"/>
          <p:nvPr/>
        </p:nvSpPr>
        <p:spPr>
          <a:xfrm>
            <a:off x="8881079" y="2419705"/>
            <a:ext cx="261969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…</a:t>
            </a:r>
          </a:p>
        </p:txBody>
      </p:sp>
      <p:cxnSp>
        <p:nvCxnSpPr>
          <p:cNvPr id="166" name="连接线"/>
          <p:cNvCxnSpPr>
            <a:cxnSpLocks/>
            <a:stCxn id="160" idx="0"/>
            <a:endCxn id="165" idx="0"/>
          </p:cNvCxnSpPr>
          <p:nvPr/>
        </p:nvCxnSpPr>
        <p:spPr>
          <a:xfrm>
            <a:off x="8477181" y="2573808"/>
            <a:ext cx="534883" cy="1243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167" name="Tn"/>
          <p:cNvSpPr txBox="1"/>
          <p:nvPr/>
        </p:nvSpPr>
        <p:spPr>
          <a:xfrm>
            <a:off x="10140498" y="2712717"/>
            <a:ext cx="212800" cy="20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Tn</a:t>
            </a:r>
          </a:p>
        </p:txBody>
      </p:sp>
      <p:sp>
        <p:nvSpPr>
          <p:cNvPr id="168" name="LSTM"/>
          <p:cNvSpPr txBox="1"/>
          <p:nvPr/>
        </p:nvSpPr>
        <p:spPr>
          <a:xfrm>
            <a:off x="7509377" y="2182414"/>
            <a:ext cx="357349" cy="20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LSTM</a:t>
            </a:r>
          </a:p>
        </p:txBody>
      </p:sp>
      <p:grpSp>
        <p:nvGrpSpPr>
          <p:cNvPr id="253" name="Group 100"/>
          <p:cNvGrpSpPr/>
          <p:nvPr/>
        </p:nvGrpSpPr>
        <p:grpSpPr>
          <a:xfrm>
            <a:off x="421485" y="4003077"/>
            <a:ext cx="6223115" cy="2037380"/>
            <a:chOff x="0" y="0"/>
            <a:chExt cx="6223113" cy="2037379"/>
          </a:xfrm>
        </p:grpSpPr>
        <p:sp>
          <p:nvSpPr>
            <p:cNvPr id="169" name="正方形"/>
            <p:cNvSpPr/>
            <p:nvPr/>
          </p:nvSpPr>
          <p:spPr>
            <a:xfrm>
              <a:off x="0" y="391918"/>
              <a:ext cx="1341608" cy="1336953"/>
            </a:xfrm>
            <a:prstGeom prst="rect">
              <a:avLst/>
            </a:prstGeom>
            <a:solidFill>
              <a:srgbClr val="A1B8E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70" name="正方形"/>
            <p:cNvSpPr/>
            <p:nvPr/>
          </p:nvSpPr>
          <p:spPr>
            <a:xfrm>
              <a:off x="1627170" y="391918"/>
              <a:ext cx="1341605" cy="1336953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71" name="正方形"/>
            <p:cNvSpPr/>
            <p:nvPr/>
          </p:nvSpPr>
          <p:spPr>
            <a:xfrm>
              <a:off x="3254339" y="391918"/>
              <a:ext cx="1341605" cy="1336953"/>
            </a:xfrm>
            <a:prstGeom prst="rect">
              <a:avLst/>
            </a:prstGeom>
            <a:solidFill>
              <a:srgbClr val="B7D6A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72" name="装饰符 15"/>
            <p:cNvSpPr/>
            <p:nvPr/>
          </p:nvSpPr>
          <p:spPr>
            <a:xfrm>
              <a:off x="1290029" y="1777145"/>
              <a:ext cx="355348" cy="2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6" extrusionOk="0">
                  <a:moveTo>
                    <a:pt x="127" y="22"/>
                  </a:moveTo>
                  <a:cubicBezTo>
                    <a:pt x="80" y="-93"/>
                    <a:pt x="32" y="257"/>
                    <a:pt x="22" y="818"/>
                  </a:cubicBezTo>
                  <a:cubicBezTo>
                    <a:pt x="-49" y="4615"/>
                    <a:pt x="-101" y="17739"/>
                    <a:pt x="2551" y="17739"/>
                  </a:cubicBezTo>
                  <a:cubicBezTo>
                    <a:pt x="5450" y="17739"/>
                    <a:pt x="7783" y="14753"/>
                    <a:pt x="8489" y="14753"/>
                  </a:cubicBezTo>
                  <a:cubicBezTo>
                    <a:pt x="9176" y="14753"/>
                    <a:pt x="9850" y="13902"/>
                    <a:pt x="10398" y="21024"/>
                  </a:cubicBezTo>
                  <a:cubicBezTo>
                    <a:pt x="10425" y="21380"/>
                    <a:pt x="10468" y="21507"/>
                    <a:pt x="10505" y="21322"/>
                  </a:cubicBezTo>
                  <a:cubicBezTo>
                    <a:pt x="10558" y="21061"/>
                    <a:pt x="10581" y="20322"/>
                    <a:pt x="10552" y="19730"/>
                  </a:cubicBezTo>
                  <a:cubicBezTo>
                    <a:pt x="10406" y="16761"/>
                    <a:pt x="9857" y="9109"/>
                    <a:pt x="8066" y="9816"/>
                  </a:cubicBezTo>
                  <a:cubicBezTo>
                    <a:pt x="6083" y="10599"/>
                    <a:pt x="4031" y="11246"/>
                    <a:pt x="2102" y="11647"/>
                  </a:cubicBezTo>
                  <a:cubicBezTo>
                    <a:pt x="1094" y="11858"/>
                    <a:pt x="161" y="11423"/>
                    <a:pt x="201" y="1097"/>
                  </a:cubicBezTo>
                  <a:cubicBezTo>
                    <a:pt x="203" y="581"/>
                    <a:pt x="172" y="124"/>
                    <a:pt x="129" y="22"/>
                  </a:cubicBezTo>
                  <a:cubicBezTo>
                    <a:pt x="128" y="22"/>
                    <a:pt x="128" y="22"/>
                    <a:pt x="127" y="22"/>
                  </a:cubicBezTo>
                  <a:close/>
                  <a:moveTo>
                    <a:pt x="21269" y="22"/>
                  </a:moveTo>
                  <a:cubicBezTo>
                    <a:pt x="21226" y="124"/>
                    <a:pt x="21195" y="581"/>
                    <a:pt x="21197" y="1097"/>
                  </a:cubicBezTo>
                  <a:cubicBezTo>
                    <a:pt x="21237" y="11423"/>
                    <a:pt x="20304" y="11858"/>
                    <a:pt x="19296" y="11647"/>
                  </a:cubicBezTo>
                  <a:cubicBezTo>
                    <a:pt x="17367" y="11246"/>
                    <a:pt x="15315" y="10599"/>
                    <a:pt x="13332" y="9816"/>
                  </a:cubicBezTo>
                  <a:cubicBezTo>
                    <a:pt x="11541" y="9109"/>
                    <a:pt x="10992" y="16761"/>
                    <a:pt x="10846" y="19730"/>
                  </a:cubicBezTo>
                  <a:cubicBezTo>
                    <a:pt x="10817" y="20322"/>
                    <a:pt x="10840" y="21061"/>
                    <a:pt x="10893" y="21322"/>
                  </a:cubicBezTo>
                  <a:cubicBezTo>
                    <a:pt x="10930" y="21507"/>
                    <a:pt x="10973" y="21380"/>
                    <a:pt x="11000" y="21024"/>
                  </a:cubicBezTo>
                  <a:cubicBezTo>
                    <a:pt x="11548" y="13902"/>
                    <a:pt x="12222" y="14753"/>
                    <a:pt x="12909" y="14753"/>
                  </a:cubicBezTo>
                  <a:cubicBezTo>
                    <a:pt x="13615" y="14753"/>
                    <a:pt x="15948" y="17739"/>
                    <a:pt x="18847" y="17739"/>
                  </a:cubicBezTo>
                  <a:cubicBezTo>
                    <a:pt x="21499" y="17739"/>
                    <a:pt x="21447" y="4615"/>
                    <a:pt x="21376" y="818"/>
                  </a:cubicBezTo>
                  <a:cubicBezTo>
                    <a:pt x="21366" y="257"/>
                    <a:pt x="21318" y="-93"/>
                    <a:pt x="21271" y="22"/>
                  </a:cubicBezTo>
                  <a:cubicBezTo>
                    <a:pt x="21270" y="22"/>
                    <a:pt x="21270" y="22"/>
                    <a:pt x="21269" y="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73" name="装饰符 15"/>
            <p:cNvSpPr/>
            <p:nvPr/>
          </p:nvSpPr>
          <p:spPr>
            <a:xfrm>
              <a:off x="2930413" y="1777145"/>
              <a:ext cx="355348" cy="2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6" extrusionOk="0">
                  <a:moveTo>
                    <a:pt x="127" y="22"/>
                  </a:moveTo>
                  <a:cubicBezTo>
                    <a:pt x="80" y="-93"/>
                    <a:pt x="32" y="257"/>
                    <a:pt x="22" y="818"/>
                  </a:cubicBezTo>
                  <a:cubicBezTo>
                    <a:pt x="-49" y="4615"/>
                    <a:pt x="-101" y="17739"/>
                    <a:pt x="2551" y="17739"/>
                  </a:cubicBezTo>
                  <a:cubicBezTo>
                    <a:pt x="5450" y="17739"/>
                    <a:pt x="7783" y="14753"/>
                    <a:pt x="8489" y="14753"/>
                  </a:cubicBezTo>
                  <a:cubicBezTo>
                    <a:pt x="9176" y="14753"/>
                    <a:pt x="9850" y="13902"/>
                    <a:pt x="10398" y="21024"/>
                  </a:cubicBezTo>
                  <a:cubicBezTo>
                    <a:pt x="10425" y="21380"/>
                    <a:pt x="10468" y="21507"/>
                    <a:pt x="10505" y="21322"/>
                  </a:cubicBezTo>
                  <a:cubicBezTo>
                    <a:pt x="10558" y="21061"/>
                    <a:pt x="10581" y="20322"/>
                    <a:pt x="10552" y="19730"/>
                  </a:cubicBezTo>
                  <a:cubicBezTo>
                    <a:pt x="10406" y="16761"/>
                    <a:pt x="9857" y="9109"/>
                    <a:pt x="8066" y="9816"/>
                  </a:cubicBezTo>
                  <a:cubicBezTo>
                    <a:pt x="6083" y="10599"/>
                    <a:pt x="4031" y="11246"/>
                    <a:pt x="2102" y="11647"/>
                  </a:cubicBezTo>
                  <a:cubicBezTo>
                    <a:pt x="1094" y="11858"/>
                    <a:pt x="161" y="11423"/>
                    <a:pt x="201" y="1097"/>
                  </a:cubicBezTo>
                  <a:cubicBezTo>
                    <a:pt x="203" y="581"/>
                    <a:pt x="172" y="124"/>
                    <a:pt x="129" y="22"/>
                  </a:cubicBezTo>
                  <a:cubicBezTo>
                    <a:pt x="128" y="22"/>
                    <a:pt x="128" y="22"/>
                    <a:pt x="127" y="22"/>
                  </a:cubicBezTo>
                  <a:close/>
                  <a:moveTo>
                    <a:pt x="21269" y="22"/>
                  </a:moveTo>
                  <a:cubicBezTo>
                    <a:pt x="21226" y="124"/>
                    <a:pt x="21195" y="581"/>
                    <a:pt x="21197" y="1097"/>
                  </a:cubicBezTo>
                  <a:cubicBezTo>
                    <a:pt x="21237" y="11423"/>
                    <a:pt x="20304" y="11858"/>
                    <a:pt x="19296" y="11647"/>
                  </a:cubicBezTo>
                  <a:cubicBezTo>
                    <a:pt x="17367" y="11246"/>
                    <a:pt x="15315" y="10599"/>
                    <a:pt x="13332" y="9816"/>
                  </a:cubicBezTo>
                  <a:cubicBezTo>
                    <a:pt x="11541" y="9109"/>
                    <a:pt x="10992" y="16761"/>
                    <a:pt x="10846" y="19730"/>
                  </a:cubicBezTo>
                  <a:cubicBezTo>
                    <a:pt x="10817" y="20322"/>
                    <a:pt x="10840" y="21061"/>
                    <a:pt x="10893" y="21322"/>
                  </a:cubicBezTo>
                  <a:cubicBezTo>
                    <a:pt x="10930" y="21507"/>
                    <a:pt x="10973" y="21380"/>
                    <a:pt x="11000" y="21024"/>
                  </a:cubicBezTo>
                  <a:cubicBezTo>
                    <a:pt x="11548" y="13902"/>
                    <a:pt x="12222" y="14753"/>
                    <a:pt x="12909" y="14753"/>
                  </a:cubicBezTo>
                  <a:cubicBezTo>
                    <a:pt x="13615" y="14753"/>
                    <a:pt x="15948" y="17739"/>
                    <a:pt x="18847" y="17739"/>
                  </a:cubicBezTo>
                  <a:cubicBezTo>
                    <a:pt x="21499" y="17739"/>
                    <a:pt x="21447" y="4615"/>
                    <a:pt x="21376" y="818"/>
                  </a:cubicBezTo>
                  <a:cubicBezTo>
                    <a:pt x="21366" y="257"/>
                    <a:pt x="21318" y="-93"/>
                    <a:pt x="21271" y="22"/>
                  </a:cubicBezTo>
                  <a:cubicBezTo>
                    <a:pt x="21270" y="22"/>
                    <a:pt x="21270" y="22"/>
                    <a:pt x="21269" y="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74" name="Inter-level attention"/>
            <p:cNvSpPr txBox="1"/>
            <p:nvPr/>
          </p:nvSpPr>
          <p:spPr>
            <a:xfrm>
              <a:off x="932852" y="1831470"/>
              <a:ext cx="1215675" cy="205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9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Inter-level attention</a:t>
              </a:r>
            </a:p>
          </p:txBody>
        </p:sp>
        <p:sp>
          <p:nvSpPr>
            <p:cNvPr id="175" name="Inter-level attention"/>
            <p:cNvSpPr txBox="1"/>
            <p:nvPr/>
          </p:nvSpPr>
          <p:spPr>
            <a:xfrm>
              <a:off x="2573238" y="1831470"/>
              <a:ext cx="1215353" cy="2059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9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Inter-level attention</a:t>
              </a:r>
            </a:p>
          </p:txBody>
        </p:sp>
        <p:sp>
          <p:nvSpPr>
            <p:cNvPr id="176" name="正方形"/>
            <p:cNvSpPr/>
            <p:nvPr/>
          </p:nvSpPr>
          <p:spPr>
            <a:xfrm>
              <a:off x="4881508" y="391918"/>
              <a:ext cx="1341606" cy="1336953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77" name="装饰符 15"/>
            <p:cNvSpPr/>
            <p:nvPr/>
          </p:nvSpPr>
          <p:spPr>
            <a:xfrm>
              <a:off x="4566586" y="1776254"/>
              <a:ext cx="355347" cy="29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6" extrusionOk="0">
                  <a:moveTo>
                    <a:pt x="127" y="22"/>
                  </a:moveTo>
                  <a:cubicBezTo>
                    <a:pt x="80" y="-93"/>
                    <a:pt x="32" y="257"/>
                    <a:pt x="22" y="818"/>
                  </a:cubicBezTo>
                  <a:cubicBezTo>
                    <a:pt x="-49" y="4615"/>
                    <a:pt x="-101" y="17739"/>
                    <a:pt x="2551" y="17739"/>
                  </a:cubicBezTo>
                  <a:cubicBezTo>
                    <a:pt x="5450" y="17739"/>
                    <a:pt x="7783" y="14753"/>
                    <a:pt x="8489" y="14753"/>
                  </a:cubicBezTo>
                  <a:cubicBezTo>
                    <a:pt x="9176" y="14753"/>
                    <a:pt x="9850" y="13902"/>
                    <a:pt x="10398" y="21024"/>
                  </a:cubicBezTo>
                  <a:cubicBezTo>
                    <a:pt x="10425" y="21380"/>
                    <a:pt x="10468" y="21507"/>
                    <a:pt x="10505" y="21322"/>
                  </a:cubicBezTo>
                  <a:cubicBezTo>
                    <a:pt x="10558" y="21061"/>
                    <a:pt x="10581" y="20322"/>
                    <a:pt x="10552" y="19730"/>
                  </a:cubicBezTo>
                  <a:cubicBezTo>
                    <a:pt x="10406" y="16761"/>
                    <a:pt x="9857" y="9109"/>
                    <a:pt x="8066" y="9816"/>
                  </a:cubicBezTo>
                  <a:cubicBezTo>
                    <a:pt x="6083" y="10599"/>
                    <a:pt x="4031" y="11246"/>
                    <a:pt x="2102" y="11647"/>
                  </a:cubicBezTo>
                  <a:cubicBezTo>
                    <a:pt x="1094" y="11858"/>
                    <a:pt x="161" y="11423"/>
                    <a:pt x="201" y="1097"/>
                  </a:cubicBezTo>
                  <a:cubicBezTo>
                    <a:pt x="203" y="581"/>
                    <a:pt x="172" y="124"/>
                    <a:pt x="129" y="22"/>
                  </a:cubicBezTo>
                  <a:cubicBezTo>
                    <a:pt x="128" y="22"/>
                    <a:pt x="128" y="22"/>
                    <a:pt x="127" y="22"/>
                  </a:cubicBezTo>
                  <a:close/>
                  <a:moveTo>
                    <a:pt x="21269" y="22"/>
                  </a:moveTo>
                  <a:cubicBezTo>
                    <a:pt x="21226" y="124"/>
                    <a:pt x="21195" y="581"/>
                    <a:pt x="21197" y="1097"/>
                  </a:cubicBezTo>
                  <a:cubicBezTo>
                    <a:pt x="21237" y="11423"/>
                    <a:pt x="20304" y="11858"/>
                    <a:pt x="19296" y="11647"/>
                  </a:cubicBezTo>
                  <a:cubicBezTo>
                    <a:pt x="17367" y="11246"/>
                    <a:pt x="15315" y="10599"/>
                    <a:pt x="13332" y="9816"/>
                  </a:cubicBezTo>
                  <a:cubicBezTo>
                    <a:pt x="11541" y="9109"/>
                    <a:pt x="10992" y="16761"/>
                    <a:pt x="10846" y="19730"/>
                  </a:cubicBezTo>
                  <a:cubicBezTo>
                    <a:pt x="10817" y="20322"/>
                    <a:pt x="10840" y="21061"/>
                    <a:pt x="10893" y="21322"/>
                  </a:cubicBezTo>
                  <a:cubicBezTo>
                    <a:pt x="10930" y="21507"/>
                    <a:pt x="10973" y="21380"/>
                    <a:pt x="11000" y="21024"/>
                  </a:cubicBezTo>
                  <a:cubicBezTo>
                    <a:pt x="11548" y="13902"/>
                    <a:pt x="12222" y="14753"/>
                    <a:pt x="12909" y="14753"/>
                  </a:cubicBezTo>
                  <a:cubicBezTo>
                    <a:pt x="13615" y="14753"/>
                    <a:pt x="15948" y="17739"/>
                    <a:pt x="18847" y="17739"/>
                  </a:cubicBezTo>
                  <a:cubicBezTo>
                    <a:pt x="21499" y="17739"/>
                    <a:pt x="21447" y="4615"/>
                    <a:pt x="21376" y="818"/>
                  </a:cubicBezTo>
                  <a:cubicBezTo>
                    <a:pt x="21366" y="257"/>
                    <a:pt x="21318" y="-93"/>
                    <a:pt x="21271" y="22"/>
                  </a:cubicBezTo>
                  <a:cubicBezTo>
                    <a:pt x="21270" y="22"/>
                    <a:pt x="21270" y="22"/>
                    <a:pt x="21269" y="22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178" name="Inter-level attention"/>
            <p:cNvSpPr txBox="1"/>
            <p:nvPr/>
          </p:nvSpPr>
          <p:spPr>
            <a:xfrm>
              <a:off x="4209410" y="1830577"/>
              <a:ext cx="1372446" cy="205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9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Inter-level attention</a:t>
              </a:r>
            </a:p>
          </p:txBody>
        </p:sp>
        <p:sp>
          <p:nvSpPr>
            <p:cNvPr id="179" name="连接线"/>
            <p:cNvSpPr/>
            <p:nvPr/>
          </p:nvSpPr>
          <p:spPr>
            <a:xfrm flipV="1">
              <a:off x="670803" y="881188"/>
              <a:ext cx="1624559" cy="18556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连接线"/>
            <p:cNvSpPr/>
            <p:nvPr/>
          </p:nvSpPr>
          <p:spPr>
            <a:xfrm flipV="1">
              <a:off x="670803" y="596493"/>
              <a:ext cx="1624559" cy="4702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连接线"/>
            <p:cNvSpPr/>
            <p:nvPr/>
          </p:nvSpPr>
          <p:spPr>
            <a:xfrm>
              <a:off x="670803" y="1066754"/>
              <a:ext cx="1624559" cy="43867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连接线"/>
            <p:cNvSpPr/>
            <p:nvPr/>
          </p:nvSpPr>
          <p:spPr>
            <a:xfrm>
              <a:off x="670803" y="1066754"/>
              <a:ext cx="1624559" cy="12655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连接线"/>
            <p:cNvSpPr/>
            <p:nvPr/>
          </p:nvSpPr>
          <p:spPr>
            <a:xfrm flipV="1">
              <a:off x="2295360" y="158269"/>
              <a:ext cx="812719" cy="438225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连接线"/>
            <p:cNvSpPr/>
            <p:nvPr/>
          </p:nvSpPr>
          <p:spPr>
            <a:xfrm flipH="1">
              <a:off x="2295361" y="158269"/>
              <a:ext cx="812719" cy="722919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连接线"/>
            <p:cNvSpPr/>
            <p:nvPr/>
          </p:nvSpPr>
          <p:spPr>
            <a:xfrm flipH="1">
              <a:off x="2295361" y="158269"/>
              <a:ext cx="812719" cy="1035039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连接线"/>
            <p:cNvSpPr/>
            <p:nvPr/>
          </p:nvSpPr>
          <p:spPr>
            <a:xfrm flipH="1">
              <a:off x="2295361" y="158269"/>
              <a:ext cx="812719" cy="134715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连接线"/>
            <p:cNvSpPr/>
            <p:nvPr/>
          </p:nvSpPr>
          <p:spPr>
            <a:xfrm flipH="1">
              <a:off x="670804" y="158269"/>
              <a:ext cx="2437276" cy="35536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连接线"/>
            <p:cNvSpPr/>
            <p:nvPr/>
          </p:nvSpPr>
          <p:spPr>
            <a:xfrm flipH="1">
              <a:off x="670804" y="158269"/>
              <a:ext cx="2437276" cy="90848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连接线"/>
            <p:cNvSpPr/>
            <p:nvPr/>
          </p:nvSpPr>
          <p:spPr>
            <a:xfrm flipH="1">
              <a:off x="670804" y="158269"/>
              <a:ext cx="2437276" cy="627432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连接线"/>
            <p:cNvSpPr/>
            <p:nvPr/>
          </p:nvSpPr>
          <p:spPr>
            <a:xfrm flipH="1">
              <a:off x="670804" y="158269"/>
              <a:ext cx="2437276" cy="1175356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1" name="连接线"/>
            <p:cNvSpPr/>
            <p:nvPr/>
          </p:nvSpPr>
          <p:spPr>
            <a:xfrm flipH="1">
              <a:off x="670804" y="158269"/>
              <a:ext cx="2437276" cy="1443909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连接线"/>
            <p:cNvSpPr/>
            <p:nvPr/>
          </p:nvSpPr>
          <p:spPr>
            <a:xfrm>
              <a:off x="3108078" y="158269"/>
              <a:ext cx="817366" cy="42910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连接线"/>
            <p:cNvSpPr/>
            <p:nvPr/>
          </p:nvSpPr>
          <p:spPr>
            <a:xfrm>
              <a:off x="3108078" y="158269"/>
              <a:ext cx="823807" cy="86557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连接线"/>
            <p:cNvSpPr/>
            <p:nvPr/>
          </p:nvSpPr>
          <p:spPr>
            <a:xfrm>
              <a:off x="3108078" y="158269"/>
              <a:ext cx="819847" cy="130282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连接线"/>
            <p:cNvSpPr/>
            <p:nvPr/>
          </p:nvSpPr>
          <p:spPr>
            <a:xfrm>
              <a:off x="3108078" y="158269"/>
              <a:ext cx="2497789" cy="445396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连接线"/>
            <p:cNvSpPr/>
            <p:nvPr/>
          </p:nvSpPr>
          <p:spPr>
            <a:xfrm>
              <a:off x="3108078" y="158269"/>
              <a:ext cx="2497789" cy="128744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连接线"/>
            <p:cNvSpPr/>
            <p:nvPr/>
          </p:nvSpPr>
          <p:spPr>
            <a:xfrm>
              <a:off x="3108078" y="158269"/>
              <a:ext cx="2497789" cy="865577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ysDot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连接线"/>
            <p:cNvSpPr/>
            <p:nvPr/>
          </p:nvSpPr>
          <p:spPr>
            <a:xfrm>
              <a:off x="2295360" y="1193306"/>
              <a:ext cx="1632565" cy="26779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连接线"/>
            <p:cNvSpPr/>
            <p:nvPr/>
          </p:nvSpPr>
          <p:spPr>
            <a:xfrm flipV="1">
              <a:off x="2295360" y="587375"/>
              <a:ext cx="1630084" cy="60593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连接线"/>
            <p:cNvSpPr/>
            <p:nvPr/>
          </p:nvSpPr>
          <p:spPr>
            <a:xfrm flipV="1">
              <a:off x="2295360" y="1023845"/>
              <a:ext cx="1636525" cy="1694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连接线"/>
            <p:cNvSpPr/>
            <p:nvPr/>
          </p:nvSpPr>
          <p:spPr>
            <a:xfrm flipV="1">
              <a:off x="3931884" y="603664"/>
              <a:ext cx="1673983" cy="420182"/>
            </a:xfrm>
            <a:prstGeom prst="line">
              <a:avLst/>
            </a:prstGeom>
            <a:noFill/>
            <a:ln w="12700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连接线"/>
            <p:cNvSpPr/>
            <p:nvPr/>
          </p:nvSpPr>
          <p:spPr>
            <a:xfrm flipV="1">
              <a:off x="3931884" y="603664"/>
              <a:ext cx="1673983" cy="4201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连接线"/>
            <p:cNvSpPr/>
            <p:nvPr/>
          </p:nvSpPr>
          <p:spPr>
            <a:xfrm>
              <a:off x="3931884" y="1023844"/>
              <a:ext cx="16739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连接线"/>
            <p:cNvSpPr/>
            <p:nvPr/>
          </p:nvSpPr>
          <p:spPr>
            <a:xfrm>
              <a:off x="3931884" y="1023844"/>
              <a:ext cx="1673983" cy="4218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连接线"/>
            <p:cNvSpPr/>
            <p:nvPr/>
          </p:nvSpPr>
          <p:spPr>
            <a:xfrm>
              <a:off x="670803" y="513630"/>
              <a:ext cx="1624559" cy="8286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连接线"/>
            <p:cNvSpPr/>
            <p:nvPr/>
          </p:nvSpPr>
          <p:spPr>
            <a:xfrm flipV="1">
              <a:off x="670803" y="596493"/>
              <a:ext cx="1624559" cy="18920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连接线"/>
            <p:cNvSpPr/>
            <p:nvPr/>
          </p:nvSpPr>
          <p:spPr>
            <a:xfrm flipV="1">
              <a:off x="670803" y="596492"/>
              <a:ext cx="1624559" cy="73713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连接线"/>
            <p:cNvSpPr/>
            <p:nvPr/>
          </p:nvSpPr>
          <p:spPr>
            <a:xfrm flipV="1">
              <a:off x="670803" y="596492"/>
              <a:ext cx="1624559" cy="100568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9" name="连接线"/>
            <p:cNvSpPr/>
            <p:nvPr/>
          </p:nvSpPr>
          <p:spPr>
            <a:xfrm>
              <a:off x="670803" y="513630"/>
              <a:ext cx="1624559" cy="36755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连接线"/>
            <p:cNvSpPr/>
            <p:nvPr/>
          </p:nvSpPr>
          <p:spPr>
            <a:xfrm>
              <a:off x="670803" y="785700"/>
              <a:ext cx="1624559" cy="954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连接线"/>
            <p:cNvSpPr/>
            <p:nvPr/>
          </p:nvSpPr>
          <p:spPr>
            <a:xfrm flipV="1">
              <a:off x="670803" y="881187"/>
              <a:ext cx="1624559" cy="45243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连接线"/>
            <p:cNvSpPr/>
            <p:nvPr/>
          </p:nvSpPr>
          <p:spPr>
            <a:xfrm flipV="1">
              <a:off x="670803" y="881187"/>
              <a:ext cx="1624559" cy="72099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连接线"/>
            <p:cNvSpPr/>
            <p:nvPr/>
          </p:nvSpPr>
          <p:spPr>
            <a:xfrm>
              <a:off x="670803" y="513630"/>
              <a:ext cx="1624559" cy="67967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连接线"/>
            <p:cNvSpPr/>
            <p:nvPr/>
          </p:nvSpPr>
          <p:spPr>
            <a:xfrm>
              <a:off x="670803" y="785700"/>
              <a:ext cx="1624559" cy="40760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连接线"/>
            <p:cNvSpPr/>
            <p:nvPr/>
          </p:nvSpPr>
          <p:spPr>
            <a:xfrm flipV="1">
              <a:off x="670803" y="1193306"/>
              <a:ext cx="1624559" cy="14031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连接线"/>
            <p:cNvSpPr/>
            <p:nvPr/>
          </p:nvSpPr>
          <p:spPr>
            <a:xfrm flipV="1">
              <a:off x="670803" y="1193306"/>
              <a:ext cx="1624559" cy="40887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连接线"/>
            <p:cNvSpPr/>
            <p:nvPr/>
          </p:nvSpPr>
          <p:spPr>
            <a:xfrm flipV="1">
              <a:off x="670803" y="1505426"/>
              <a:ext cx="1624559" cy="967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连接线"/>
            <p:cNvSpPr/>
            <p:nvPr/>
          </p:nvSpPr>
          <p:spPr>
            <a:xfrm>
              <a:off x="670803" y="1333624"/>
              <a:ext cx="1624559" cy="17180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连接线"/>
            <p:cNvSpPr/>
            <p:nvPr/>
          </p:nvSpPr>
          <p:spPr>
            <a:xfrm>
              <a:off x="670803" y="785700"/>
              <a:ext cx="1624559" cy="71972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连接线"/>
            <p:cNvSpPr/>
            <p:nvPr/>
          </p:nvSpPr>
          <p:spPr>
            <a:xfrm>
              <a:off x="670803" y="513630"/>
              <a:ext cx="1624559" cy="99179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连接线"/>
            <p:cNvSpPr/>
            <p:nvPr/>
          </p:nvSpPr>
          <p:spPr>
            <a:xfrm flipV="1">
              <a:off x="2295360" y="587375"/>
              <a:ext cx="1630084" cy="911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连接线"/>
            <p:cNvSpPr/>
            <p:nvPr/>
          </p:nvSpPr>
          <p:spPr>
            <a:xfrm>
              <a:off x="2295360" y="596492"/>
              <a:ext cx="1636525" cy="42735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连接线"/>
            <p:cNvSpPr/>
            <p:nvPr/>
          </p:nvSpPr>
          <p:spPr>
            <a:xfrm>
              <a:off x="2295360" y="596492"/>
              <a:ext cx="1632565" cy="8646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连接线"/>
            <p:cNvSpPr/>
            <p:nvPr/>
          </p:nvSpPr>
          <p:spPr>
            <a:xfrm flipV="1">
              <a:off x="2295360" y="587376"/>
              <a:ext cx="1630084" cy="2938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连接线"/>
            <p:cNvSpPr/>
            <p:nvPr/>
          </p:nvSpPr>
          <p:spPr>
            <a:xfrm>
              <a:off x="2295360" y="881187"/>
              <a:ext cx="1636525" cy="14265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连接线"/>
            <p:cNvSpPr/>
            <p:nvPr/>
          </p:nvSpPr>
          <p:spPr>
            <a:xfrm>
              <a:off x="2295360" y="881187"/>
              <a:ext cx="1632565" cy="5799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连接线"/>
            <p:cNvSpPr/>
            <p:nvPr/>
          </p:nvSpPr>
          <p:spPr>
            <a:xfrm flipV="1">
              <a:off x="2295360" y="1461096"/>
              <a:ext cx="1632565" cy="4433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连接线"/>
            <p:cNvSpPr/>
            <p:nvPr/>
          </p:nvSpPr>
          <p:spPr>
            <a:xfrm flipV="1">
              <a:off x="2295360" y="1023845"/>
              <a:ext cx="1636525" cy="4815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连接线"/>
            <p:cNvSpPr/>
            <p:nvPr/>
          </p:nvSpPr>
          <p:spPr>
            <a:xfrm flipV="1">
              <a:off x="2295360" y="587375"/>
              <a:ext cx="1630084" cy="9180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连接线"/>
            <p:cNvSpPr/>
            <p:nvPr/>
          </p:nvSpPr>
          <p:spPr>
            <a:xfrm>
              <a:off x="3925443" y="587375"/>
              <a:ext cx="1680424" cy="1629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连接线"/>
            <p:cNvSpPr/>
            <p:nvPr/>
          </p:nvSpPr>
          <p:spPr>
            <a:xfrm>
              <a:off x="3931884" y="1023844"/>
              <a:ext cx="1673983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连接线"/>
            <p:cNvSpPr/>
            <p:nvPr/>
          </p:nvSpPr>
          <p:spPr>
            <a:xfrm>
              <a:off x="3925443" y="587375"/>
              <a:ext cx="1680424" cy="43647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3" name="连接线"/>
            <p:cNvSpPr/>
            <p:nvPr/>
          </p:nvSpPr>
          <p:spPr>
            <a:xfrm>
              <a:off x="3925443" y="587375"/>
              <a:ext cx="1680424" cy="85834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4" name="连接线"/>
            <p:cNvSpPr/>
            <p:nvPr/>
          </p:nvSpPr>
          <p:spPr>
            <a:xfrm flipV="1">
              <a:off x="3927923" y="1445715"/>
              <a:ext cx="1677943" cy="1538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连接线"/>
            <p:cNvSpPr/>
            <p:nvPr/>
          </p:nvSpPr>
          <p:spPr>
            <a:xfrm flipV="1">
              <a:off x="3927923" y="1023845"/>
              <a:ext cx="1677943" cy="43725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连接线"/>
            <p:cNvSpPr/>
            <p:nvPr/>
          </p:nvSpPr>
          <p:spPr>
            <a:xfrm flipV="1">
              <a:off x="3927923" y="603664"/>
              <a:ext cx="1677943" cy="85743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7" name="圆形"/>
            <p:cNvSpPr/>
            <p:nvPr/>
          </p:nvSpPr>
          <p:spPr>
            <a:xfrm>
              <a:off x="558748" y="1489614"/>
              <a:ext cx="224111" cy="225127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38" name="圆形"/>
            <p:cNvSpPr/>
            <p:nvPr/>
          </p:nvSpPr>
          <p:spPr>
            <a:xfrm>
              <a:off x="558748" y="401068"/>
              <a:ext cx="224111" cy="225127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39" name="圆形"/>
            <p:cNvSpPr/>
            <p:nvPr/>
          </p:nvSpPr>
          <p:spPr>
            <a:xfrm>
              <a:off x="558748" y="954192"/>
              <a:ext cx="224111" cy="225127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40" name="圆形"/>
            <p:cNvSpPr/>
            <p:nvPr/>
          </p:nvSpPr>
          <p:spPr>
            <a:xfrm>
              <a:off x="558748" y="1221061"/>
              <a:ext cx="224111" cy="225127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41" name="圆形"/>
            <p:cNvSpPr/>
            <p:nvPr/>
          </p:nvSpPr>
          <p:spPr>
            <a:xfrm>
              <a:off x="558748" y="673137"/>
              <a:ext cx="224111" cy="225127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42" name="圆形"/>
            <p:cNvSpPr/>
            <p:nvPr/>
          </p:nvSpPr>
          <p:spPr>
            <a:xfrm rot="1582610">
              <a:off x="2183305" y="483930"/>
              <a:ext cx="224111" cy="225127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43" name="圆形"/>
            <p:cNvSpPr/>
            <p:nvPr/>
          </p:nvSpPr>
          <p:spPr>
            <a:xfrm rot="1582610">
              <a:off x="2183304" y="1080743"/>
              <a:ext cx="224113" cy="225129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44" name="圆形"/>
            <p:cNvSpPr/>
            <p:nvPr/>
          </p:nvSpPr>
          <p:spPr>
            <a:xfrm rot="1582610">
              <a:off x="2183305" y="1392863"/>
              <a:ext cx="224111" cy="225127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45" name="圆形"/>
            <p:cNvSpPr/>
            <p:nvPr/>
          </p:nvSpPr>
          <p:spPr>
            <a:xfrm rot="1582610">
              <a:off x="2183304" y="768624"/>
              <a:ext cx="224113" cy="225129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46" name="圆形"/>
            <p:cNvSpPr/>
            <p:nvPr/>
          </p:nvSpPr>
          <p:spPr>
            <a:xfrm rot="2981038">
              <a:off x="2996022" y="45706"/>
              <a:ext cx="224113" cy="225127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47" name="圆形"/>
            <p:cNvSpPr/>
            <p:nvPr/>
          </p:nvSpPr>
          <p:spPr>
            <a:xfrm rot="2981038">
              <a:off x="3819829" y="911282"/>
              <a:ext cx="224111" cy="225127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48" name="圆形"/>
            <p:cNvSpPr/>
            <p:nvPr/>
          </p:nvSpPr>
          <p:spPr>
            <a:xfrm rot="2981038">
              <a:off x="3815868" y="1348533"/>
              <a:ext cx="224111" cy="225127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49" name="圆形"/>
            <p:cNvSpPr/>
            <p:nvPr/>
          </p:nvSpPr>
          <p:spPr>
            <a:xfrm rot="1582610">
              <a:off x="5493810" y="491102"/>
              <a:ext cx="224111" cy="225127"/>
            </a:xfrm>
            <a:prstGeom prst="ellipse">
              <a:avLst/>
            </a:prstGeom>
            <a:solidFill>
              <a:srgbClr val="A1B8E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50" name="圆形"/>
            <p:cNvSpPr/>
            <p:nvPr/>
          </p:nvSpPr>
          <p:spPr>
            <a:xfrm rot="1582610">
              <a:off x="5493810" y="1333152"/>
              <a:ext cx="224111" cy="225127"/>
            </a:xfrm>
            <a:prstGeom prst="ellipse">
              <a:avLst/>
            </a:prstGeom>
            <a:solidFill>
              <a:srgbClr val="A1B8E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51" name="圆形"/>
            <p:cNvSpPr/>
            <p:nvPr/>
          </p:nvSpPr>
          <p:spPr>
            <a:xfrm rot="1582610">
              <a:off x="5493810" y="911282"/>
              <a:ext cx="224111" cy="225127"/>
            </a:xfrm>
            <a:prstGeom prst="ellipse">
              <a:avLst/>
            </a:prstGeom>
            <a:solidFill>
              <a:srgbClr val="A1B8E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252" name="圆形"/>
            <p:cNvSpPr/>
            <p:nvPr/>
          </p:nvSpPr>
          <p:spPr>
            <a:xfrm rot="2981038">
              <a:off x="3813388" y="474812"/>
              <a:ext cx="224111" cy="225127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cxnSp>
        <p:nvCxnSpPr>
          <p:cNvPr id="254" name="连接线"/>
          <p:cNvCxnSpPr>
            <a:stCxn id="159" idx="0"/>
            <a:endCxn id="160" idx="0"/>
          </p:cNvCxnSpPr>
          <p:nvPr/>
        </p:nvCxnSpPr>
        <p:spPr>
          <a:xfrm>
            <a:off x="7788412" y="2567588"/>
            <a:ext cx="688770" cy="6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55" name="连接线"/>
          <p:cNvCxnSpPr>
            <a:stCxn id="165" idx="0"/>
            <a:endCxn id="161" idx="0"/>
          </p:cNvCxnSpPr>
          <p:nvPr/>
        </p:nvCxnSpPr>
        <p:spPr>
          <a:xfrm>
            <a:off x="9012063" y="2586246"/>
            <a:ext cx="585688" cy="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56" name="3. Information Update"/>
          <p:cNvSpPr txBox="1"/>
          <p:nvPr/>
        </p:nvSpPr>
        <p:spPr>
          <a:xfrm>
            <a:off x="7374235" y="3179020"/>
            <a:ext cx="3827035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4. Balanced data with cross-entropy loss</a:t>
            </a:r>
          </a:p>
        </p:txBody>
      </p:sp>
      <p:pic>
        <p:nvPicPr>
          <p:cNvPr id="257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350" y="3549569"/>
            <a:ext cx="2749434" cy="59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正方形"/>
          <p:cNvSpPr/>
          <p:nvPr/>
        </p:nvSpPr>
        <p:spPr>
          <a:xfrm>
            <a:off x="841844" y="5369690"/>
            <a:ext cx="1360573" cy="1355856"/>
          </a:xfrm>
          <a:prstGeom prst="rect">
            <a:avLst/>
          </a:prstGeom>
          <a:solidFill>
            <a:srgbClr val="A1B8E1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cxnSp>
        <p:nvCxnSpPr>
          <p:cNvPr id="370" name="连接线"/>
          <p:cNvCxnSpPr>
            <a:stCxn id="366" idx="0"/>
            <a:endCxn id="369" idx="0"/>
          </p:cNvCxnSpPr>
          <p:nvPr/>
        </p:nvCxnSpPr>
        <p:spPr>
          <a:xfrm>
            <a:off x="1554284" y="5582551"/>
            <a:ext cx="1171585" cy="173337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71" name="连接线"/>
          <p:cNvCxnSpPr>
            <a:stCxn id="368" idx="0"/>
            <a:endCxn id="369" idx="0"/>
          </p:cNvCxnSpPr>
          <p:nvPr/>
        </p:nvCxnSpPr>
        <p:spPr>
          <a:xfrm flipV="1">
            <a:off x="1120455" y="5755887"/>
            <a:ext cx="1605414" cy="107941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72" name="连接线"/>
          <p:cNvCxnSpPr>
            <a:stCxn id="367" idx="0"/>
            <a:endCxn id="369" idx="0"/>
          </p:cNvCxnSpPr>
          <p:nvPr/>
        </p:nvCxnSpPr>
        <p:spPr>
          <a:xfrm flipV="1">
            <a:off x="1120455" y="5755887"/>
            <a:ext cx="1605414" cy="724549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sp>
        <p:nvSpPr>
          <p:cNvPr id="309" name="正方形"/>
          <p:cNvSpPr/>
          <p:nvPr/>
        </p:nvSpPr>
        <p:spPr>
          <a:xfrm>
            <a:off x="3918327" y="3495595"/>
            <a:ext cx="1360574" cy="1355856"/>
          </a:xfrm>
          <a:prstGeom prst="rect">
            <a:avLst/>
          </a:prstGeom>
          <a:solidFill>
            <a:srgbClr val="A1B8E1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cxnSp>
        <p:nvCxnSpPr>
          <p:cNvPr id="317" name="连接线"/>
          <p:cNvCxnSpPr>
            <a:stCxn id="313" idx="0"/>
            <a:endCxn id="316" idx="0"/>
          </p:cNvCxnSpPr>
          <p:nvPr/>
        </p:nvCxnSpPr>
        <p:spPr>
          <a:xfrm>
            <a:off x="4630767" y="3708456"/>
            <a:ext cx="1171584" cy="173337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18" name="连接线"/>
          <p:cNvCxnSpPr>
            <a:stCxn id="315" idx="0"/>
            <a:endCxn id="316" idx="0"/>
          </p:cNvCxnSpPr>
          <p:nvPr/>
        </p:nvCxnSpPr>
        <p:spPr>
          <a:xfrm flipV="1">
            <a:off x="4196938" y="3881792"/>
            <a:ext cx="1605414" cy="107941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19" name="连接线"/>
          <p:cNvCxnSpPr>
            <a:stCxn id="314" idx="0"/>
            <a:endCxn id="316" idx="0"/>
          </p:cNvCxnSpPr>
          <p:nvPr/>
        </p:nvCxnSpPr>
        <p:spPr>
          <a:xfrm flipV="1">
            <a:off x="4196938" y="3881792"/>
            <a:ext cx="1605414" cy="724549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sp>
        <p:nvSpPr>
          <p:cNvPr id="285" name="正方形"/>
          <p:cNvSpPr/>
          <p:nvPr/>
        </p:nvSpPr>
        <p:spPr>
          <a:xfrm>
            <a:off x="844540" y="3511719"/>
            <a:ext cx="1360573" cy="1355856"/>
          </a:xfrm>
          <a:prstGeom prst="rect">
            <a:avLst/>
          </a:prstGeom>
          <a:solidFill>
            <a:srgbClr val="A1B8E1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cxnSp>
        <p:nvCxnSpPr>
          <p:cNvPr id="303" name="连接线"/>
          <p:cNvCxnSpPr>
            <a:stCxn id="296" idx="0"/>
            <a:endCxn id="302" idx="0"/>
          </p:cNvCxnSpPr>
          <p:nvPr/>
        </p:nvCxnSpPr>
        <p:spPr>
          <a:xfrm>
            <a:off x="1556980" y="3724580"/>
            <a:ext cx="1171584" cy="173338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04" name="连接线"/>
          <p:cNvCxnSpPr>
            <a:stCxn id="300" idx="0"/>
            <a:endCxn id="302" idx="0"/>
          </p:cNvCxnSpPr>
          <p:nvPr/>
        </p:nvCxnSpPr>
        <p:spPr>
          <a:xfrm flipV="1">
            <a:off x="1123151" y="3897917"/>
            <a:ext cx="1605414" cy="107940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05" name="连接线"/>
          <p:cNvCxnSpPr>
            <a:stCxn id="299" idx="0"/>
            <a:endCxn id="302" idx="0"/>
          </p:cNvCxnSpPr>
          <p:nvPr/>
        </p:nvCxnSpPr>
        <p:spPr>
          <a:xfrm flipV="1">
            <a:off x="1123151" y="3897917"/>
            <a:ext cx="1605414" cy="724548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06" name="连接线"/>
          <p:cNvCxnSpPr>
            <a:stCxn id="298" idx="0"/>
            <a:endCxn id="302" idx="0"/>
          </p:cNvCxnSpPr>
          <p:nvPr/>
        </p:nvCxnSpPr>
        <p:spPr>
          <a:xfrm flipV="1">
            <a:off x="1926498" y="3897917"/>
            <a:ext cx="802066" cy="206967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307" name="连接线"/>
          <p:cNvCxnSpPr>
            <a:stCxn id="297" idx="0"/>
            <a:endCxn id="302" idx="0"/>
          </p:cNvCxnSpPr>
          <p:nvPr/>
        </p:nvCxnSpPr>
        <p:spPr>
          <a:xfrm flipV="1">
            <a:off x="1704635" y="3897917"/>
            <a:ext cx="1023929" cy="758265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sp>
        <p:nvSpPr>
          <p:cNvPr id="261" name="正方形"/>
          <p:cNvSpPr/>
          <p:nvPr/>
        </p:nvSpPr>
        <p:spPr>
          <a:xfrm>
            <a:off x="853892" y="1693246"/>
            <a:ext cx="1360573" cy="1355856"/>
          </a:xfrm>
          <a:prstGeom prst="rect">
            <a:avLst/>
          </a:prstGeom>
          <a:solidFill>
            <a:srgbClr val="A1B8E1"/>
          </a:solidFill>
          <a:ln w="12700" cap="flat">
            <a:noFill/>
            <a:miter lim="4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cxnSp>
        <p:nvCxnSpPr>
          <p:cNvPr id="279" name="连接线"/>
          <p:cNvCxnSpPr>
            <a:stCxn id="272" idx="0"/>
            <a:endCxn id="278" idx="0"/>
          </p:cNvCxnSpPr>
          <p:nvPr/>
        </p:nvCxnSpPr>
        <p:spPr>
          <a:xfrm>
            <a:off x="1566333" y="1906107"/>
            <a:ext cx="1171585" cy="173337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280" name="连接线"/>
          <p:cNvCxnSpPr>
            <a:stCxn id="276" idx="0"/>
            <a:endCxn id="278" idx="0"/>
          </p:cNvCxnSpPr>
          <p:nvPr/>
        </p:nvCxnSpPr>
        <p:spPr>
          <a:xfrm flipV="1">
            <a:off x="1132503" y="2079443"/>
            <a:ext cx="1605415" cy="107941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281" name="连接线"/>
          <p:cNvCxnSpPr>
            <a:stCxn id="275" idx="0"/>
            <a:endCxn id="278" idx="0"/>
          </p:cNvCxnSpPr>
          <p:nvPr/>
        </p:nvCxnSpPr>
        <p:spPr>
          <a:xfrm flipV="1">
            <a:off x="1132503" y="2079443"/>
            <a:ext cx="1605415" cy="724549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282" name="连接线"/>
          <p:cNvCxnSpPr>
            <a:stCxn id="274" idx="0"/>
            <a:endCxn id="278" idx="0"/>
          </p:cNvCxnSpPr>
          <p:nvPr/>
        </p:nvCxnSpPr>
        <p:spPr>
          <a:xfrm flipV="1">
            <a:off x="1935851" y="2079443"/>
            <a:ext cx="802067" cy="206968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cxnSp>
        <p:nvCxnSpPr>
          <p:cNvPr id="283" name="连接线"/>
          <p:cNvCxnSpPr>
            <a:stCxn id="273" idx="0"/>
            <a:endCxn id="278" idx="0"/>
          </p:cNvCxnSpPr>
          <p:nvPr/>
        </p:nvCxnSpPr>
        <p:spPr>
          <a:xfrm flipV="1">
            <a:off x="1713988" y="2079443"/>
            <a:ext cx="1023930" cy="758265"/>
          </a:xfrm>
          <a:prstGeom prst="straightConnector1">
            <a:avLst/>
          </a:prstGeom>
          <a:ln w="12700" cap="flat">
            <a:solidFill>
              <a:srgbClr val="000000"/>
            </a:solidFill>
            <a:prstDash val="sysDot"/>
            <a:miter lim="400000"/>
          </a:ln>
          <a:effectLst/>
        </p:spPr>
      </p:cxnSp>
      <p:sp>
        <p:nvSpPr>
          <p:cNvPr id="259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Model Architecture – new </a:t>
            </a:r>
          </a:p>
        </p:txBody>
      </p:sp>
      <p:sp>
        <p:nvSpPr>
          <p:cNvPr id="260" name="1. Intra-level Aggregation"/>
          <p:cNvSpPr txBox="1"/>
          <p:nvPr/>
        </p:nvSpPr>
        <p:spPr>
          <a:xfrm>
            <a:off x="729964" y="1331379"/>
            <a:ext cx="3829267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1. Aggregation with edge-level attention</a:t>
            </a:r>
          </a:p>
        </p:txBody>
      </p:sp>
      <p:sp>
        <p:nvSpPr>
          <p:cNvPr id="262" name="连接线"/>
          <p:cNvSpPr/>
          <p:nvPr/>
        </p:nvSpPr>
        <p:spPr>
          <a:xfrm>
            <a:off x="1566333" y="1906107"/>
            <a:ext cx="369519" cy="380304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3" name="连接线"/>
          <p:cNvSpPr/>
          <p:nvPr/>
        </p:nvSpPr>
        <p:spPr>
          <a:xfrm flipV="1">
            <a:off x="1713988" y="2286411"/>
            <a:ext cx="221865" cy="55129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4" name="连接线"/>
          <p:cNvSpPr/>
          <p:nvPr/>
        </p:nvSpPr>
        <p:spPr>
          <a:xfrm flipH="1" flipV="1">
            <a:off x="1566333" y="1906107"/>
            <a:ext cx="147656" cy="93160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5" name="连接线"/>
          <p:cNvSpPr/>
          <p:nvPr/>
        </p:nvSpPr>
        <p:spPr>
          <a:xfrm flipH="1" flipV="1">
            <a:off x="1132503" y="2187383"/>
            <a:ext cx="581486" cy="650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6" name="连接线"/>
          <p:cNvSpPr/>
          <p:nvPr/>
        </p:nvSpPr>
        <p:spPr>
          <a:xfrm flipH="1">
            <a:off x="1132504" y="1906106"/>
            <a:ext cx="433830" cy="28127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7" name="连接线"/>
          <p:cNvSpPr/>
          <p:nvPr/>
        </p:nvSpPr>
        <p:spPr>
          <a:xfrm flipH="1">
            <a:off x="1132504" y="1906107"/>
            <a:ext cx="433830" cy="897886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8" name="连接线"/>
          <p:cNvSpPr/>
          <p:nvPr/>
        </p:nvSpPr>
        <p:spPr>
          <a:xfrm flipH="1">
            <a:off x="1132503" y="2187383"/>
            <a:ext cx="1" cy="61661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69" name="连接线"/>
          <p:cNvSpPr/>
          <p:nvPr/>
        </p:nvSpPr>
        <p:spPr>
          <a:xfrm flipH="1" flipV="1">
            <a:off x="1132503" y="2803992"/>
            <a:ext cx="581486" cy="3371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70" name="连接线"/>
          <p:cNvSpPr/>
          <p:nvPr/>
        </p:nvSpPr>
        <p:spPr>
          <a:xfrm flipH="1">
            <a:off x="1132504" y="2286410"/>
            <a:ext cx="803349" cy="51758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71" name="连接线"/>
          <p:cNvSpPr/>
          <p:nvPr/>
        </p:nvSpPr>
        <p:spPr>
          <a:xfrm flipH="1" flipV="1">
            <a:off x="1132504" y="2187383"/>
            <a:ext cx="803349" cy="99029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72" name="圆形"/>
          <p:cNvSpPr/>
          <p:nvPr/>
        </p:nvSpPr>
        <p:spPr>
          <a:xfrm>
            <a:off x="1452694" y="1791953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73" name="圆形"/>
          <p:cNvSpPr/>
          <p:nvPr/>
        </p:nvSpPr>
        <p:spPr>
          <a:xfrm>
            <a:off x="1600349" y="2723553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74" name="圆形"/>
          <p:cNvSpPr/>
          <p:nvPr/>
        </p:nvSpPr>
        <p:spPr>
          <a:xfrm>
            <a:off x="1822212" y="2172256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75" name="圆形"/>
          <p:cNvSpPr/>
          <p:nvPr/>
        </p:nvSpPr>
        <p:spPr>
          <a:xfrm>
            <a:off x="1018864" y="2689837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76" name="圆形"/>
          <p:cNvSpPr/>
          <p:nvPr/>
        </p:nvSpPr>
        <p:spPr>
          <a:xfrm>
            <a:off x="1018864" y="2073229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77" name="Intra-level…"/>
          <p:cNvSpPr txBox="1"/>
          <p:nvPr/>
        </p:nvSpPr>
        <p:spPr>
          <a:xfrm>
            <a:off x="931729" y="1757672"/>
            <a:ext cx="1380566" cy="20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Edge att.</a:t>
            </a:r>
          </a:p>
        </p:txBody>
      </p:sp>
      <p:sp>
        <p:nvSpPr>
          <p:cNvPr id="278" name="圆形"/>
          <p:cNvSpPr/>
          <p:nvPr/>
        </p:nvSpPr>
        <p:spPr>
          <a:xfrm rot="2981038">
            <a:off x="2625861" y="1966880"/>
            <a:ext cx="224113" cy="225127"/>
          </a:xfrm>
          <a:prstGeom prst="ellipse">
            <a:avLst/>
          </a:prstGeom>
          <a:solidFill>
            <a:srgbClr val="000000"/>
          </a:solidFill>
          <a:ln w="12700" cap="flat">
            <a:solidFill>
              <a:srgbClr val="000000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86" name="连接线"/>
          <p:cNvSpPr/>
          <p:nvPr/>
        </p:nvSpPr>
        <p:spPr>
          <a:xfrm>
            <a:off x="1556980" y="3724580"/>
            <a:ext cx="369519" cy="38030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87" name="连接线"/>
          <p:cNvSpPr/>
          <p:nvPr/>
        </p:nvSpPr>
        <p:spPr>
          <a:xfrm flipV="1">
            <a:off x="1704635" y="4104884"/>
            <a:ext cx="221865" cy="55129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88" name="连接线"/>
          <p:cNvSpPr/>
          <p:nvPr/>
        </p:nvSpPr>
        <p:spPr>
          <a:xfrm flipH="1" flipV="1">
            <a:off x="1556980" y="3724580"/>
            <a:ext cx="147656" cy="931601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89" name="连接线"/>
          <p:cNvSpPr/>
          <p:nvPr/>
        </p:nvSpPr>
        <p:spPr>
          <a:xfrm flipH="1" flipV="1">
            <a:off x="1123152" y="4005856"/>
            <a:ext cx="581484" cy="6503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0" name="连接线"/>
          <p:cNvSpPr/>
          <p:nvPr/>
        </p:nvSpPr>
        <p:spPr>
          <a:xfrm flipH="1">
            <a:off x="1123152" y="3724580"/>
            <a:ext cx="433830" cy="28127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1" name="连接线"/>
          <p:cNvSpPr/>
          <p:nvPr/>
        </p:nvSpPr>
        <p:spPr>
          <a:xfrm flipH="1">
            <a:off x="1123152" y="3724580"/>
            <a:ext cx="433830" cy="897886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2" name="连接线"/>
          <p:cNvSpPr/>
          <p:nvPr/>
        </p:nvSpPr>
        <p:spPr>
          <a:xfrm flipH="1">
            <a:off x="1123151" y="4005856"/>
            <a:ext cx="1" cy="61661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3" name="连接线"/>
          <p:cNvSpPr/>
          <p:nvPr/>
        </p:nvSpPr>
        <p:spPr>
          <a:xfrm flipH="1" flipV="1">
            <a:off x="1123151" y="4622465"/>
            <a:ext cx="581485" cy="3371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4" name="连接线"/>
          <p:cNvSpPr/>
          <p:nvPr/>
        </p:nvSpPr>
        <p:spPr>
          <a:xfrm flipH="1">
            <a:off x="1123152" y="4104883"/>
            <a:ext cx="803348" cy="51758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5" name="连接线"/>
          <p:cNvSpPr/>
          <p:nvPr/>
        </p:nvSpPr>
        <p:spPr>
          <a:xfrm flipH="1" flipV="1">
            <a:off x="1123152" y="4005856"/>
            <a:ext cx="803348" cy="99029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296" name="圆形"/>
          <p:cNvSpPr/>
          <p:nvPr/>
        </p:nvSpPr>
        <p:spPr>
          <a:xfrm>
            <a:off x="1443341" y="3610426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97" name="圆形"/>
          <p:cNvSpPr/>
          <p:nvPr/>
        </p:nvSpPr>
        <p:spPr>
          <a:xfrm>
            <a:off x="1590996" y="4542027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98" name="圆形"/>
          <p:cNvSpPr/>
          <p:nvPr/>
        </p:nvSpPr>
        <p:spPr>
          <a:xfrm>
            <a:off x="1812859" y="3990729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99" name="圆形"/>
          <p:cNvSpPr/>
          <p:nvPr/>
        </p:nvSpPr>
        <p:spPr>
          <a:xfrm>
            <a:off x="1009512" y="4508310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0" name="圆形"/>
          <p:cNvSpPr/>
          <p:nvPr/>
        </p:nvSpPr>
        <p:spPr>
          <a:xfrm>
            <a:off x="1009512" y="3891702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1" name="Intra-level…"/>
          <p:cNvSpPr txBox="1"/>
          <p:nvPr/>
        </p:nvSpPr>
        <p:spPr>
          <a:xfrm>
            <a:off x="922377" y="3576145"/>
            <a:ext cx="1380566" cy="20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Node att.</a:t>
            </a:r>
          </a:p>
        </p:txBody>
      </p:sp>
      <p:sp>
        <p:nvSpPr>
          <p:cNvPr id="302" name="圆形"/>
          <p:cNvSpPr/>
          <p:nvPr/>
        </p:nvSpPr>
        <p:spPr>
          <a:xfrm rot="2981038">
            <a:off x="2616508" y="3785354"/>
            <a:ext cx="224113" cy="225127"/>
          </a:xfrm>
          <a:prstGeom prst="ellipse">
            <a:avLst/>
          </a:prstGeom>
          <a:solidFill>
            <a:srgbClr val="000000"/>
          </a:solidFill>
          <a:ln w="12700" cap="flat">
            <a:solidFill>
              <a:srgbClr val="000000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8" name="箭头"/>
          <p:cNvSpPr/>
          <p:nvPr/>
        </p:nvSpPr>
        <p:spPr>
          <a:xfrm>
            <a:off x="2813281" y="4012254"/>
            <a:ext cx="751123" cy="354785"/>
          </a:xfrm>
          <a:prstGeom prst="rightArrow">
            <a:avLst>
              <a:gd name="adj1" fmla="val 30640"/>
              <a:gd name="adj2" fmla="val 91563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endParaRPr/>
          </a:p>
        </p:txBody>
      </p:sp>
      <p:sp>
        <p:nvSpPr>
          <p:cNvPr id="310" name="连接线"/>
          <p:cNvSpPr/>
          <p:nvPr/>
        </p:nvSpPr>
        <p:spPr>
          <a:xfrm flipH="1">
            <a:off x="4196939" y="3708455"/>
            <a:ext cx="433830" cy="28127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311" name="连接线"/>
          <p:cNvSpPr/>
          <p:nvPr/>
        </p:nvSpPr>
        <p:spPr>
          <a:xfrm flipH="1">
            <a:off x="4196939" y="3708456"/>
            <a:ext cx="433830" cy="897886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312" name="连接线"/>
          <p:cNvSpPr/>
          <p:nvPr/>
        </p:nvSpPr>
        <p:spPr>
          <a:xfrm>
            <a:off x="4196939" y="3989732"/>
            <a:ext cx="1" cy="61661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313" name="圆形"/>
          <p:cNvSpPr/>
          <p:nvPr/>
        </p:nvSpPr>
        <p:spPr>
          <a:xfrm>
            <a:off x="4517128" y="3594302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4" name="圆形"/>
          <p:cNvSpPr/>
          <p:nvPr/>
        </p:nvSpPr>
        <p:spPr>
          <a:xfrm>
            <a:off x="4083299" y="4492186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5" name="圆形"/>
          <p:cNvSpPr/>
          <p:nvPr/>
        </p:nvSpPr>
        <p:spPr>
          <a:xfrm>
            <a:off x="4083299" y="3875578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6" name="圆形"/>
          <p:cNvSpPr/>
          <p:nvPr/>
        </p:nvSpPr>
        <p:spPr>
          <a:xfrm rot="2981038">
            <a:off x="5690295" y="3769229"/>
            <a:ext cx="224113" cy="225127"/>
          </a:xfrm>
          <a:prstGeom prst="ellipse">
            <a:avLst/>
          </a:prstGeom>
          <a:solidFill>
            <a:srgbClr val="000000"/>
          </a:solidFill>
          <a:ln w="12700" cap="flat">
            <a:solidFill>
              <a:srgbClr val="000000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1" name="2. Inter-level Aggregation"/>
          <p:cNvSpPr txBox="1"/>
          <p:nvPr/>
        </p:nvSpPr>
        <p:spPr>
          <a:xfrm>
            <a:off x="739349" y="3187467"/>
            <a:ext cx="3417275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2. Pooling with node-level attention</a:t>
            </a:r>
          </a:p>
        </p:txBody>
      </p:sp>
      <p:pic>
        <p:nvPicPr>
          <p:cNvPr id="32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81" y="3562269"/>
            <a:ext cx="3323532" cy="5106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55160A1-6A70-495B-ADFA-F9E16E11786B}"/>
              </a:ext>
            </a:extLst>
          </p:cNvPr>
          <p:cNvGrpSpPr/>
          <p:nvPr/>
        </p:nvGrpSpPr>
        <p:grpSpPr>
          <a:xfrm>
            <a:off x="7386935" y="5445450"/>
            <a:ext cx="1521267" cy="1148615"/>
            <a:chOff x="6294240" y="5478641"/>
            <a:chExt cx="1521267" cy="1148615"/>
          </a:xfrm>
        </p:grpSpPr>
        <p:sp>
          <p:nvSpPr>
            <p:cNvPr id="323" name="正方形"/>
            <p:cNvSpPr/>
            <p:nvPr/>
          </p:nvSpPr>
          <p:spPr>
            <a:xfrm>
              <a:off x="6294240" y="5478641"/>
              <a:ext cx="312521" cy="311438"/>
            </a:xfrm>
            <a:prstGeom prst="rect">
              <a:avLst/>
            </a:prstGeom>
            <a:solidFill>
              <a:srgbClr val="A1B8E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26" name="1st level Detector"/>
            <p:cNvSpPr txBox="1"/>
            <p:nvPr/>
          </p:nvSpPr>
          <p:spPr>
            <a:xfrm>
              <a:off x="6716075" y="5494614"/>
              <a:ext cx="786863" cy="258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t>Station 1</a:t>
              </a:r>
            </a:p>
          </p:txBody>
        </p:sp>
        <p:sp>
          <p:nvSpPr>
            <p:cNvPr id="329" name="Hits"/>
            <p:cNvSpPr txBox="1"/>
            <p:nvPr/>
          </p:nvSpPr>
          <p:spPr>
            <a:xfrm>
              <a:off x="6713029" y="5918518"/>
              <a:ext cx="424357" cy="258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dirty="0"/>
                <a:t>Hits</a:t>
              </a:r>
            </a:p>
          </p:txBody>
        </p:sp>
        <p:sp>
          <p:nvSpPr>
            <p:cNvPr id="332" name="圆形"/>
            <p:cNvSpPr/>
            <p:nvPr/>
          </p:nvSpPr>
          <p:spPr>
            <a:xfrm rot="2981038">
              <a:off x="6304877" y="6332945"/>
              <a:ext cx="293645" cy="294977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  <p:sp>
          <p:nvSpPr>
            <p:cNvPr id="333" name="Virtual Node"/>
            <p:cNvSpPr txBox="1"/>
            <p:nvPr/>
          </p:nvSpPr>
          <p:spPr>
            <a:xfrm>
              <a:off x="6707837" y="6353221"/>
              <a:ext cx="1107670" cy="2581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3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r>
                <a:rPr dirty="0"/>
                <a:t>Virtual Node</a:t>
              </a:r>
            </a:p>
          </p:txBody>
        </p:sp>
        <p:sp>
          <p:nvSpPr>
            <p:cNvPr id="340" name="圆形"/>
            <p:cNvSpPr/>
            <p:nvPr/>
          </p:nvSpPr>
          <p:spPr>
            <a:xfrm>
              <a:off x="6304878" y="5911532"/>
              <a:ext cx="293645" cy="294976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/>
            </a:p>
          </p:txBody>
        </p:sp>
      </p:grpSp>
      <p:sp>
        <p:nvSpPr>
          <p:cNvPr id="346" name="3. Information Update"/>
          <p:cNvSpPr txBox="1"/>
          <p:nvPr/>
        </p:nvSpPr>
        <p:spPr>
          <a:xfrm>
            <a:off x="7386935" y="1761391"/>
            <a:ext cx="2164439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dirty="0"/>
              <a:t>3. Information Update</a:t>
            </a:r>
          </a:p>
        </p:txBody>
      </p:sp>
      <p:sp>
        <p:nvSpPr>
          <p:cNvPr id="347" name="正方形"/>
          <p:cNvSpPr/>
          <p:nvPr/>
        </p:nvSpPr>
        <p:spPr>
          <a:xfrm>
            <a:off x="7509377" y="2172238"/>
            <a:ext cx="3005380" cy="765819"/>
          </a:xfrm>
          <a:prstGeom prst="rect">
            <a:avLst/>
          </a:prstGeom>
          <a:solidFill>
            <a:schemeClr val="accent4"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48" name="圆形"/>
          <p:cNvSpPr/>
          <p:nvPr/>
        </p:nvSpPr>
        <p:spPr>
          <a:xfrm rot="2655989">
            <a:off x="7641589" y="2420101"/>
            <a:ext cx="293647" cy="294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49" name="圆形"/>
          <p:cNvSpPr/>
          <p:nvPr/>
        </p:nvSpPr>
        <p:spPr>
          <a:xfrm rot="2981131">
            <a:off x="8330358" y="2426321"/>
            <a:ext cx="293647" cy="294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50" name="圆形"/>
          <p:cNvSpPr/>
          <p:nvPr/>
        </p:nvSpPr>
        <p:spPr>
          <a:xfrm>
            <a:off x="9450927" y="2438761"/>
            <a:ext cx="293647" cy="294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51" name="圆形"/>
          <p:cNvSpPr/>
          <p:nvPr/>
        </p:nvSpPr>
        <p:spPr>
          <a:xfrm rot="2635042">
            <a:off x="10101596" y="2432541"/>
            <a:ext cx="293647" cy="294975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cxnSp>
        <p:nvCxnSpPr>
          <p:cNvPr id="352" name="连接线"/>
          <p:cNvCxnSpPr>
            <a:stCxn id="350" idx="0"/>
            <a:endCxn id="351" idx="0"/>
          </p:cNvCxnSpPr>
          <p:nvPr/>
        </p:nvCxnSpPr>
        <p:spPr>
          <a:xfrm flipV="1">
            <a:off x="9597750" y="2580028"/>
            <a:ext cx="650670" cy="6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353" name="T0"/>
          <p:cNvSpPr txBox="1"/>
          <p:nvPr/>
        </p:nvSpPr>
        <p:spPr>
          <a:xfrm>
            <a:off x="7654276" y="2712717"/>
            <a:ext cx="217768" cy="20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T0</a:t>
            </a:r>
          </a:p>
        </p:txBody>
      </p:sp>
      <p:sp>
        <p:nvSpPr>
          <p:cNvPr id="354" name="…"/>
          <p:cNvSpPr txBox="1"/>
          <p:nvPr/>
        </p:nvSpPr>
        <p:spPr>
          <a:xfrm>
            <a:off x="8881079" y="2419705"/>
            <a:ext cx="261969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…</a:t>
            </a:r>
          </a:p>
        </p:txBody>
      </p:sp>
      <p:cxnSp>
        <p:nvCxnSpPr>
          <p:cNvPr id="355" name="连接线"/>
          <p:cNvCxnSpPr>
            <a:stCxn id="349" idx="0"/>
            <a:endCxn id="354" idx="0"/>
          </p:cNvCxnSpPr>
          <p:nvPr/>
        </p:nvCxnSpPr>
        <p:spPr>
          <a:xfrm>
            <a:off x="8477181" y="2573808"/>
            <a:ext cx="534883" cy="1243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356" name="Tn"/>
          <p:cNvSpPr txBox="1"/>
          <p:nvPr/>
        </p:nvSpPr>
        <p:spPr>
          <a:xfrm>
            <a:off x="10140498" y="2712717"/>
            <a:ext cx="212801" cy="20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Tn</a:t>
            </a:r>
          </a:p>
        </p:txBody>
      </p:sp>
      <p:sp>
        <p:nvSpPr>
          <p:cNvPr id="357" name="LSTM"/>
          <p:cNvSpPr txBox="1"/>
          <p:nvPr/>
        </p:nvSpPr>
        <p:spPr>
          <a:xfrm>
            <a:off x="7509377" y="2182414"/>
            <a:ext cx="357349" cy="205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LSTM</a:t>
            </a:r>
          </a:p>
        </p:txBody>
      </p:sp>
      <p:cxnSp>
        <p:nvCxnSpPr>
          <p:cNvPr id="358" name="连接线"/>
          <p:cNvCxnSpPr>
            <a:stCxn id="348" idx="0"/>
            <a:endCxn id="349" idx="0"/>
          </p:cNvCxnSpPr>
          <p:nvPr/>
        </p:nvCxnSpPr>
        <p:spPr>
          <a:xfrm>
            <a:off x="7788412" y="2567588"/>
            <a:ext cx="688770" cy="622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359" name="连接线"/>
          <p:cNvCxnSpPr>
            <a:stCxn id="354" idx="0"/>
            <a:endCxn id="350" idx="0"/>
          </p:cNvCxnSpPr>
          <p:nvPr/>
        </p:nvCxnSpPr>
        <p:spPr>
          <a:xfrm>
            <a:off x="9012063" y="2586246"/>
            <a:ext cx="585688" cy="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360" name="3. Information Update"/>
          <p:cNvSpPr txBox="1"/>
          <p:nvPr/>
        </p:nvSpPr>
        <p:spPr>
          <a:xfrm>
            <a:off x="7374235" y="3179020"/>
            <a:ext cx="3235890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4. Imbalanced data with focal loss</a:t>
            </a:r>
          </a:p>
        </p:txBody>
      </p:sp>
      <p:sp>
        <p:nvSpPr>
          <p:cNvPr id="361" name="2. Inter-level Aggregation"/>
          <p:cNvSpPr txBox="1"/>
          <p:nvPr/>
        </p:nvSpPr>
        <p:spPr>
          <a:xfrm>
            <a:off x="739349" y="5043555"/>
            <a:ext cx="3829268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3. Aggregation with edge-level attention</a:t>
            </a:r>
          </a:p>
        </p:txBody>
      </p:sp>
      <p:sp>
        <p:nvSpPr>
          <p:cNvPr id="363" name="连接线"/>
          <p:cNvSpPr/>
          <p:nvPr/>
        </p:nvSpPr>
        <p:spPr>
          <a:xfrm flipH="1">
            <a:off x="1120456" y="5582550"/>
            <a:ext cx="433830" cy="281277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364" name="连接线"/>
          <p:cNvSpPr/>
          <p:nvPr/>
        </p:nvSpPr>
        <p:spPr>
          <a:xfrm flipH="1">
            <a:off x="1120456" y="5582551"/>
            <a:ext cx="433830" cy="897886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365" name="连接线"/>
          <p:cNvSpPr/>
          <p:nvPr/>
        </p:nvSpPr>
        <p:spPr>
          <a:xfrm flipH="1">
            <a:off x="1120456" y="5863827"/>
            <a:ext cx="1" cy="61661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t">
            <a:noAutofit/>
          </a:bodyPr>
          <a:lstStyle/>
          <a:p>
            <a:endParaRPr/>
          </a:p>
        </p:txBody>
      </p:sp>
      <p:sp>
        <p:nvSpPr>
          <p:cNvPr id="366" name="圆形"/>
          <p:cNvSpPr/>
          <p:nvPr/>
        </p:nvSpPr>
        <p:spPr>
          <a:xfrm>
            <a:off x="1440645" y="5468397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7" name="圆形"/>
          <p:cNvSpPr/>
          <p:nvPr/>
        </p:nvSpPr>
        <p:spPr>
          <a:xfrm>
            <a:off x="1006816" y="6366281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8" name="圆形"/>
          <p:cNvSpPr/>
          <p:nvPr/>
        </p:nvSpPr>
        <p:spPr>
          <a:xfrm>
            <a:off x="1006816" y="5749673"/>
            <a:ext cx="227279" cy="228309"/>
          </a:xfrm>
          <a:prstGeom prst="ellipse">
            <a:avLst/>
          </a:prstGeom>
          <a:gradFill flip="none" rotWithShape="1">
            <a:gsLst>
              <a:gs pos="0">
                <a:srgbClr val="FFDB9B"/>
              </a:gs>
              <a:gs pos="50000">
                <a:srgbClr val="FFD58D"/>
              </a:gs>
              <a:gs pos="100000">
                <a:srgbClr val="FFD078"/>
              </a:gs>
            </a:gsLst>
            <a:lin ang="5400000" scaled="0"/>
          </a:gradFill>
          <a:ln w="12700" cap="flat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69" name="圆形"/>
          <p:cNvSpPr/>
          <p:nvPr/>
        </p:nvSpPr>
        <p:spPr>
          <a:xfrm rot="2981038">
            <a:off x="2613812" y="5643324"/>
            <a:ext cx="224113" cy="225127"/>
          </a:xfrm>
          <a:prstGeom prst="ellipse">
            <a:avLst/>
          </a:prstGeom>
          <a:solidFill>
            <a:srgbClr val="000000"/>
          </a:solidFill>
          <a:ln w="12700" cap="flat">
            <a:solidFill>
              <a:srgbClr val="000000"/>
            </a:solidFill>
            <a:prstDash val="solid"/>
            <a:miter lim="800000"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73" name="Intra-level…"/>
          <p:cNvSpPr txBox="1"/>
          <p:nvPr/>
        </p:nvSpPr>
        <p:spPr>
          <a:xfrm>
            <a:off x="947439" y="5445450"/>
            <a:ext cx="1380566" cy="20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1" anchor="t">
            <a:spAutoFit/>
          </a:bodyPr>
          <a:lstStyle>
            <a:lvl1pPr>
              <a:defRPr sz="9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Edge att.</a:t>
            </a:r>
          </a:p>
        </p:txBody>
      </p:sp>
      <p:pic>
        <p:nvPicPr>
          <p:cNvPr id="375" name="Picture 18" descr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627" y="137132"/>
            <a:ext cx="5446569" cy="1536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Dataset – overview</a:t>
            </a:r>
          </a:p>
        </p:txBody>
      </p:sp>
      <p:pic>
        <p:nvPicPr>
          <p:cNvPr id="378" name="Picture 13" descr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42" y="484702"/>
            <a:ext cx="3800301" cy="1370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810" y="1855410"/>
            <a:ext cx="3991166" cy="1522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Picture 17" descr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842" y="3377681"/>
            <a:ext cx="6638159" cy="3480319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TextBox 19"/>
          <p:cNvSpPr txBox="1"/>
          <p:nvPr/>
        </p:nvSpPr>
        <p:spPr>
          <a:xfrm>
            <a:off x="923697" y="1684507"/>
            <a:ext cx="2241458" cy="1222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DsTau3muPU0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Only Tau3mu event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All features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100k</a:t>
            </a:r>
          </a:p>
        </p:txBody>
      </p:sp>
      <p:sp>
        <p:nvSpPr>
          <p:cNvPr id="382" name="TextBox 20"/>
          <p:cNvSpPr txBox="1"/>
          <p:nvPr/>
        </p:nvSpPr>
        <p:spPr>
          <a:xfrm>
            <a:off x="923697" y="3179651"/>
            <a:ext cx="3737292" cy="1222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 b="1">
                <a:latin typeface="+mn-lt"/>
                <a:ea typeface="+mn-ea"/>
                <a:cs typeface="+mn-cs"/>
                <a:sym typeface="Calibri"/>
              </a:defRPr>
            </a:pPr>
            <a:r>
              <a:t>DsTau3muPU200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Tau3mu event + background events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All features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100k</a:t>
            </a:r>
          </a:p>
        </p:txBody>
      </p:sp>
      <p:sp>
        <p:nvSpPr>
          <p:cNvPr id="383" name="TextBox 25"/>
          <p:cNvSpPr txBox="1"/>
          <p:nvPr/>
        </p:nvSpPr>
        <p:spPr>
          <a:xfrm>
            <a:off x="923697" y="4675356"/>
            <a:ext cx="2688054" cy="1222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 b="1">
                <a:latin typeface="+mn-lt"/>
                <a:ea typeface="+mn-ea"/>
                <a:cs typeface="+mn-cs"/>
                <a:sym typeface="Calibri"/>
              </a:defRPr>
            </a:pPr>
            <a:r>
              <a:t>MinBiasPU200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Only Background events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Only hit features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500k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Dataset – features used</a:t>
            </a:r>
          </a:p>
        </p:txBody>
      </p:sp>
      <p:pic>
        <p:nvPicPr>
          <p:cNvPr id="386" name="Picture 13" descr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42" y="484702"/>
            <a:ext cx="3800301" cy="1370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Picture 15" descr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810" y="1855410"/>
            <a:ext cx="3991166" cy="1522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Picture 17" descr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842" y="3377681"/>
            <a:ext cx="6638159" cy="3480319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Rectangle 6"/>
          <p:cNvSpPr/>
          <p:nvPr/>
        </p:nvSpPr>
        <p:spPr>
          <a:xfrm>
            <a:off x="897926" y="1558086"/>
            <a:ext cx="2867610" cy="212365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Node Features</a:t>
            </a:r>
            <a:endParaRPr sz="1200" dirty="0">
              <a:solidFill>
                <a:srgbClr val="080808"/>
              </a:solidFill>
            </a:endParaRPr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 altLang="zh-CN" dirty="0"/>
              <a:t>ring</a:t>
            </a:r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quality</a:t>
            </a:r>
            <a:endParaRPr dirty="0"/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bend</a:t>
            </a:r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sim_phi</a:t>
            </a:r>
            <a:endParaRPr dirty="0"/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sim_theta</a:t>
            </a:r>
            <a:endParaRPr dirty="0"/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sim_eta</a:t>
            </a:r>
            <a:endParaRPr dirty="0"/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sim_r</a:t>
            </a:r>
            <a:endParaRPr dirty="0"/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dirty="0" err="1"/>
              <a:t>sim_z</a:t>
            </a:r>
            <a:endParaRPr dirty="0"/>
          </a:p>
        </p:txBody>
      </p:sp>
      <p:sp>
        <p:nvSpPr>
          <p:cNvPr id="390" name="Rectangle 1"/>
          <p:cNvSpPr/>
          <p:nvPr/>
        </p:nvSpPr>
        <p:spPr>
          <a:xfrm>
            <a:off x="897926" y="3844079"/>
            <a:ext cx="2269260" cy="150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>
                <a:latin typeface="+mn-lt"/>
                <a:ea typeface="+mn-ea"/>
                <a:cs typeface="+mn-cs"/>
                <a:sym typeface="Calibri"/>
              </a:defRPr>
            </a:pPr>
            <a:r>
              <a:t>Edge Features</a:t>
            </a:r>
            <a:endParaRPr sz="1200">
              <a:solidFill>
                <a:srgbClr val="080808"/>
              </a:solidFill>
            </a:endParaRPr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∆ sim_phi</a:t>
            </a:r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∆ sim_theta</a:t>
            </a:r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∆ sim_eta</a:t>
            </a:r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∆ sim_r</a:t>
            </a:r>
          </a:p>
          <a:p>
            <a:pPr marL="171450" indent="-171450">
              <a:buSzPct val="100000"/>
              <a:buFont typeface="Arial"/>
              <a:buChar char="•"/>
              <a:defRPr sz="1400">
                <a:solidFill>
                  <a:srgbClr val="080808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∆ sim_z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Dataset – splits</a:t>
            </a:r>
          </a:p>
        </p:txBody>
      </p:sp>
      <p:sp>
        <p:nvSpPr>
          <p:cNvPr id="393" name="TextBox 19"/>
          <p:cNvSpPr txBox="1"/>
          <p:nvPr/>
        </p:nvSpPr>
        <p:spPr>
          <a:xfrm>
            <a:off x="6600969" y="437481"/>
            <a:ext cx="1396548" cy="99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 b="1">
                <a:latin typeface="+mn-lt"/>
                <a:ea typeface="+mn-ea"/>
                <a:cs typeface="+mn-cs"/>
                <a:sym typeface="Calibri"/>
              </a:defRPr>
            </a:pPr>
            <a:r>
              <a:t>DsTau3muPU0</a:t>
            </a:r>
          </a:p>
          <a:p>
            <a:pPr marL="342900" indent="-342900">
              <a:buSzPct val="100000"/>
              <a:buFont typeface="Arial"/>
              <a:buChar char="•"/>
              <a:defRPr sz="1400">
                <a:latin typeface="+mn-lt"/>
                <a:ea typeface="+mn-ea"/>
                <a:cs typeface="+mn-cs"/>
                <a:sym typeface="Calibri"/>
              </a:defRPr>
            </a:pPr>
            <a:r>
              <a:t>Only Tau3mu</a:t>
            </a:r>
          </a:p>
          <a:p>
            <a:pPr marL="342900" indent="-342900">
              <a:buSzPct val="100000"/>
              <a:buFont typeface="Arial"/>
              <a:buChar char="•"/>
              <a:defRPr sz="1400">
                <a:latin typeface="+mn-lt"/>
                <a:ea typeface="+mn-ea"/>
                <a:cs typeface="+mn-cs"/>
                <a:sym typeface="Calibri"/>
              </a:defRPr>
            </a:pPr>
            <a:r>
              <a:t>All features</a:t>
            </a:r>
          </a:p>
          <a:p>
            <a:pPr marL="342900" indent="-342900">
              <a:buSzPct val="100000"/>
              <a:buFont typeface="Arial"/>
              <a:buChar char="•"/>
              <a:defRPr sz="1400">
                <a:latin typeface="+mn-lt"/>
                <a:ea typeface="+mn-ea"/>
                <a:cs typeface="+mn-cs"/>
                <a:sym typeface="Calibri"/>
              </a:defRPr>
            </a:pPr>
            <a:r>
              <a:t>100k</a:t>
            </a:r>
          </a:p>
        </p:txBody>
      </p:sp>
      <p:sp>
        <p:nvSpPr>
          <p:cNvPr id="394" name="TextBox 20"/>
          <p:cNvSpPr txBox="1"/>
          <p:nvPr/>
        </p:nvSpPr>
        <p:spPr>
          <a:xfrm>
            <a:off x="8210862" y="437481"/>
            <a:ext cx="2044285" cy="99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 b="1">
                <a:latin typeface="+mn-lt"/>
                <a:ea typeface="+mn-ea"/>
                <a:cs typeface="+mn-cs"/>
                <a:sym typeface="Calibri"/>
              </a:defRPr>
            </a:pPr>
            <a:r>
              <a:t>DsTau3muPU200</a:t>
            </a:r>
          </a:p>
          <a:p>
            <a:pPr marL="342900" indent="-342900">
              <a:buSzPct val="100000"/>
              <a:buFont typeface="Arial"/>
              <a:buChar char="•"/>
              <a:defRPr sz="1400">
                <a:latin typeface="+mn-lt"/>
                <a:ea typeface="+mn-ea"/>
                <a:cs typeface="+mn-cs"/>
                <a:sym typeface="Calibri"/>
              </a:defRPr>
            </a:pPr>
            <a:r>
              <a:t>Tau3mu + background</a:t>
            </a:r>
          </a:p>
          <a:p>
            <a:pPr marL="342900" indent="-342900">
              <a:buSzPct val="100000"/>
              <a:buFont typeface="Arial"/>
              <a:buChar char="•"/>
              <a:defRPr sz="1400">
                <a:latin typeface="+mn-lt"/>
                <a:ea typeface="+mn-ea"/>
                <a:cs typeface="+mn-cs"/>
                <a:sym typeface="Calibri"/>
              </a:defRPr>
            </a:pPr>
            <a:r>
              <a:t>All features</a:t>
            </a:r>
          </a:p>
          <a:p>
            <a:pPr marL="342900" indent="-342900">
              <a:buSzPct val="100000"/>
              <a:buFont typeface="Arial"/>
              <a:buChar char="•"/>
              <a:defRPr sz="1400">
                <a:latin typeface="+mn-lt"/>
                <a:ea typeface="+mn-ea"/>
                <a:cs typeface="+mn-cs"/>
                <a:sym typeface="Calibri"/>
              </a:defRPr>
            </a:pPr>
            <a:r>
              <a:t>100k</a:t>
            </a:r>
          </a:p>
        </p:txBody>
      </p:sp>
      <p:sp>
        <p:nvSpPr>
          <p:cNvPr id="395" name="TextBox 25"/>
          <p:cNvSpPr txBox="1"/>
          <p:nvPr/>
        </p:nvSpPr>
        <p:spPr>
          <a:xfrm>
            <a:off x="10477986" y="437481"/>
            <a:ext cx="1674361" cy="99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 b="1">
                <a:latin typeface="+mn-lt"/>
                <a:ea typeface="+mn-ea"/>
                <a:cs typeface="+mn-cs"/>
                <a:sym typeface="Calibri"/>
              </a:defRPr>
            </a:pPr>
            <a:r>
              <a:t>MinBiasPU200</a:t>
            </a:r>
          </a:p>
          <a:p>
            <a:pPr marL="342900" indent="-342900">
              <a:buSzPct val="100000"/>
              <a:buFont typeface="Arial"/>
              <a:buChar char="•"/>
              <a:defRPr sz="1400">
                <a:latin typeface="+mn-lt"/>
                <a:ea typeface="+mn-ea"/>
                <a:cs typeface="+mn-cs"/>
                <a:sym typeface="Calibri"/>
              </a:defRPr>
            </a:pPr>
            <a:r>
              <a:t>Only Background</a:t>
            </a:r>
          </a:p>
          <a:p>
            <a:pPr marL="342900" indent="-342900">
              <a:buSzPct val="100000"/>
              <a:buFont typeface="Arial"/>
              <a:buChar char="•"/>
              <a:defRPr sz="1400">
                <a:latin typeface="+mn-lt"/>
                <a:ea typeface="+mn-ea"/>
                <a:cs typeface="+mn-cs"/>
                <a:sym typeface="Calibri"/>
              </a:defRPr>
            </a:pPr>
            <a:r>
              <a:t>Only hit features</a:t>
            </a:r>
          </a:p>
          <a:p>
            <a:pPr marL="342900" indent="-342900">
              <a:buSzPct val="100000"/>
              <a:buFont typeface="Arial"/>
              <a:buChar char="•"/>
              <a:defRPr sz="1400">
                <a:latin typeface="+mn-lt"/>
                <a:ea typeface="+mn-ea"/>
                <a:cs typeface="+mn-cs"/>
                <a:sym typeface="Calibri"/>
              </a:defRPr>
            </a:pPr>
            <a:r>
              <a:t>500k</a:t>
            </a:r>
          </a:p>
        </p:txBody>
      </p:sp>
      <p:sp>
        <p:nvSpPr>
          <p:cNvPr id="396" name="TextBox 18"/>
          <p:cNvSpPr txBox="1"/>
          <p:nvPr/>
        </p:nvSpPr>
        <p:spPr>
          <a:xfrm>
            <a:off x="1020147" y="2320212"/>
            <a:ext cx="4460157" cy="169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  <a:defRPr sz="20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Train w/o noise</a:t>
            </a:r>
          </a:p>
          <a:p>
            <a:pPr marL="742950" lvl="1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tau = 1</a:t>
            </a:r>
            <a:r>
              <a:rPr lang="en-US" dirty="0"/>
              <a:t> &amp; station = 1 &amp; hits &gt;= 3 </a:t>
            </a:r>
            <a:endParaRPr dirty="0"/>
          </a:p>
          <a:p>
            <a:pPr marL="1200150" lvl="2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# Pos = Tau3muPU0 (</a:t>
            </a:r>
            <a:r>
              <a:rPr lang="en-US" dirty="0">
                <a:solidFill>
                  <a:srgbClr val="00B0F0"/>
                </a:solidFill>
              </a:rPr>
              <a:t>33</a:t>
            </a:r>
            <a:r>
              <a:rPr dirty="0">
                <a:solidFill>
                  <a:srgbClr val="00B0F0"/>
                </a:solidFill>
              </a:rPr>
              <a:t>k</a:t>
            </a:r>
            <a:r>
              <a:rPr dirty="0"/>
              <a:t>)</a:t>
            </a:r>
          </a:p>
          <a:p>
            <a:pPr marL="1200150" lvl="2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# Neg = MinBiasPU200 (</a:t>
            </a:r>
            <a:r>
              <a:rPr dirty="0">
                <a:solidFill>
                  <a:srgbClr val="00B0F0"/>
                </a:solidFill>
              </a:rPr>
              <a:t>49</a:t>
            </a:r>
            <a:r>
              <a:rPr lang="en-US" dirty="0">
                <a:solidFill>
                  <a:srgbClr val="00B0F0"/>
                </a:solidFill>
              </a:rPr>
              <a:t>5</a:t>
            </a:r>
            <a:r>
              <a:rPr dirty="0">
                <a:solidFill>
                  <a:srgbClr val="00B0F0"/>
                </a:solidFill>
              </a:rPr>
              <a:t>k</a:t>
            </a:r>
            <a:r>
              <a:rPr dirty="0"/>
              <a:t>)</a:t>
            </a:r>
          </a:p>
          <a:p>
            <a:pPr marL="742950" lvl="1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Train/valid/test</a:t>
            </a:r>
          </a:p>
          <a:p>
            <a:pPr marL="1200150" lvl="2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# Pos : # Neg = 0.16</a:t>
            </a:r>
          </a:p>
        </p:txBody>
      </p:sp>
      <p:sp>
        <p:nvSpPr>
          <p:cNvPr id="397" name="TextBox 22"/>
          <p:cNvSpPr txBox="1"/>
          <p:nvPr/>
        </p:nvSpPr>
        <p:spPr>
          <a:xfrm>
            <a:off x="6421203" y="2320212"/>
            <a:ext cx="4460157" cy="169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 startAt="2"/>
              <a:defRPr sz="2000" b="1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Train w/ noise</a:t>
            </a:r>
          </a:p>
          <a:p>
            <a:pPr marL="742950" lvl="1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tau = 1 &amp; station = 1 &amp; hits &gt;= 3 </a:t>
            </a:r>
          </a:p>
          <a:p>
            <a:pPr marL="1200150" lvl="2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# Pos = Tau3muPU200 (</a:t>
            </a:r>
            <a:r>
              <a:rPr dirty="0">
                <a:solidFill>
                  <a:srgbClr val="00B0F0"/>
                </a:solidFill>
              </a:rPr>
              <a:t>78k</a:t>
            </a:r>
            <a:r>
              <a:rPr dirty="0"/>
              <a:t>)</a:t>
            </a:r>
          </a:p>
          <a:p>
            <a:pPr marL="1200150" lvl="2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# Neg = MinBiasPU200 (</a:t>
            </a:r>
            <a:r>
              <a:rPr dirty="0">
                <a:solidFill>
                  <a:srgbClr val="00B0F0"/>
                </a:solidFill>
              </a:rPr>
              <a:t>49</a:t>
            </a:r>
            <a:r>
              <a:rPr lang="en-US" dirty="0">
                <a:solidFill>
                  <a:srgbClr val="00B0F0"/>
                </a:solidFill>
              </a:rPr>
              <a:t>5</a:t>
            </a:r>
            <a:r>
              <a:rPr dirty="0">
                <a:solidFill>
                  <a:srgbClr val="00B0F0"/>
                </a:solidFill>
              </a:rPr>
              <a:t>k</a:t>
            </a:r>
            <a:r>
              <a:rPr dirty="0"/>
              <a:t>)</a:t>
            </a:r>
          </a:p>
          <a:p>
            <a:pPr marL="742950" lvl="1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Train/valid/test</a:t>
            </a:r>
          </a:p>
          <a:p>
            <a:pPr marL="1200150" lvl="2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# Pos : # Neg = 0.16</a:t>
            </a:r>
          </a:p>
        </p:txBody>
      </p:sp>
      <p:graphicFrame>
        <p:nvGraphicFramePr>
          <p:cNvPr id="398" name="Table 3"/>
          <p:cNvGraphicFramePr/>
          <p:nvPr>
            <p:extLst>
              <p:ext uri="{D42A27DB-BD31-4B8C-83A1-F6EECF244321}">
                <p14:modId xmlns:p14="http://schemas.microsoft.com/office/powerpoint/2010/main" val="1945720469"/>
              </p:ext>
            </p:extLst>
          </p:nvPr>
        </p:nvGraphicFramePr>
        <p:xfrm>
          <a:off x="1803094" y="4012979"/>
          <a:ext cx="3752026" cy="9144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5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463"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Train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169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Valid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36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Test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323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k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Helvetica"/>
                        </a:rPr>
                        <a:t># Pos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Helvetica"/>
                        </a:rPr>
                        <a:t>2</a:t>
                      </a:r>
                      <a:r>
                        <a:rPr lang="en-US" sz="1400" dirty="0">
                          <a:sym typeface="Helvetica"/>
                        </a:rPr>
                        <a:t>3</a:t>
                      </a:r>
                      <a:r>
                        <a:rPr sz="1400" dirty="0">
                          <a:sym typeface="Helvetica"/>
                        </a:rPr>
                        <a:t>k (70%)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sym typeface="Helvetica"/>
                        </a:rPr>
                        <a:t>5</a:t>
                      </a:r>
                      <a:r>
                        <a:rPr sz="1400" dirty="0">
                          <a:sym typeface="Helvetica"/>
                        </a:rPr>
                        <a:t>k (15%)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sym typeface="Helvetica"/>
                        </a:rPr>
                        <a:t>5</a:t>
                      </a:r>
                      <a:r>
                        <a:rPr sz="1400" dirty="0">
                          <a:sym typeface="Helvetica"/>
                        </a:rPr>
                        <a:t>k (15%)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Helvetica"/>
                        </a:rPr>
                        <a:t># Neg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sym typeface="Helvetica"/>
                        </a:rPr>
                        <a:t>146</a:t>
                      </a:r>
                      <a:r>
                        <a:rPr sz="1400" dirty="0">
                          <a:sym typeface="Helvetica"/>
                        </a:rPr>
                        <a:t>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sym typeface="Helvetica"/>
                        </a:rPr>
                        <a:t>31</a:t>
                      </a:r>
                      <a:r>
                        <a:rPr sz="1400" dirty="0">
                          <a:sym typeface="Helvetica"/>
                        </a:rPr>
                        <a:t>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sym typeface="Helvetica"/>
                        </a:rPr>
                        <a:t>318</a:t>
                      </a:r>
                      <a:r>
                        <a:rPr sz="1400" dirty="0">
                          <a:sym typeface="Helvetica"/>
                        </a:rPr>
                        <a:t>k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9" name="Table 3"/>
          <p:cNvGraphicFramePr/>
          <p:nvPr>
            <p:extLst>
              <p:ext uri="{D42A27DB-BD31-4B8C-83A1-F6EECF244321}">
                <p14:modId xmlns:p14="http://schemas.microsoft.com/office/powerpoint/2010/main" val="180724135"/>
              </p:ext>
            </p:extLst>
          </p:nvPr>
        </p:nvGraphicFramePr>
        <p:xfrm>
          <a:off x="7212471" y="4012979"/>
          <a:ext cx="3864992" cy="9144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463">
                <a:tc>
                  <a:txBody>
                    <a:bodyPr/>
                    <a:lstStyle/>
                    <a:p>
                      <a:pPr algn="l">
                        <a:defRPr sz="1400">
                          <a:sym typeface="Helvetica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Train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394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Valid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85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Test </a:t>
                      </a:r>
                      <a:r>
                        <a:rPr lang="en-US"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94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sym typeface="Helvetica"/>
                        </a:rPr>
                        <a:t>k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Helvetica"/>
                        </a:rPr>
                        <a:t># Pos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 dirty="0">
                          <a:sym typeface="Helvetica"/>
                        </a:rPr>
                        <a:t>54k (70%)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Helvetica"/>
                        </a:rPr>
                        <a:t>12k (15%)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Helvetica"/>
                        </a:rPr>
                        <a:t>12k (15%)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400">
                          <a:sym typeface="Helvetica"/>
                        </a:rPr>
                        <a:t># Neg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sym typeface="Helvetica"/>
                        </a:rPr>
                        <a:t>340</a:t>
                      </a:r>
                      <a:r>
                        <a:rPr sz="1400" dirty="0">
                          <a:sym typeface="Helvetica"/>
                        </a:rPr>
                        <a:t>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sym typeface="Helvetica"/>
                        </a:rPr>
                        <a:t>73</a:t>
                      </a:r>
                      <a:r>
                        <a:rPr sz="1400" dirty="0">
                          <a:sym typeface="Helvetica"/>
                        </a:rPr>
                        <a:t>k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>
                          <a:sym typeface="Helvetica"/>
                        </a:rPr>
                        <a:t>82</a:t>
                      </a:r>
                      <a:r>
                        <a:rPr sz="1400" dirty="0">
                          <a:sym typeface="Helvetica"/>
                        </a:rPr>
                        <a:t>k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Experiments – metrics</a:t>
            </a:r>
          </a:p>
        </p:txBody>
      </p:sp>
      <p:sp>
        <p:nvSpPr>
          <p:cNvPr id="402" name="TextBox 13"/>
          <p:cNvSpPr txBox="1"/>
          <p:nvPr/>
        </p:nvSpPr>
        <p:spPr>
          <a:xfrm>
            <a:off x="923698" y="1684506"/>
            <a:ext cx="7372957" cy="2497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 b="1">
                <a:latin typeface="+mn-lt"/>
                <a:ea typeface="+mn-ea"/>
                <a:cs typeface="+mn-cs"/>
                <a:sym typeface="Calibri"/>
              </a:defRPr>
            </a:pPr>
            <a:r>
              <a:t>ROC curve of the test set</a:t>
            </a:r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True Positive Rate (recall)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0.8 recall means 80% tau3mu events can be detected by the model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False Positive Rate (FPR)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0.2 FPR means 20% background events will be predicted as tau3mu events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/>
          </a:p>
          <a:p>
            <a:pPr marL="342900" indent="-342900">
              <a:buSzPct val="100000"/>
              <a:buAutoNum type="arabicPeriod"/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Generally, we want high recall and low FPR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The tradeoff between the two metrics can be shown in the ROC curve</a:t>
            </a:r>
          </a:p>
        </p:txBody>
      </p:sp>
      <p:pic>
        <p:nvPicPr>
          <p:cNvPr id="40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02" y="3644732"/>
            <a:ext cx="4189942" cy="3145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3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Experiments – train w/o noise</a:t>
            </a:r>
          </a:p>
        </p:txBody>
      </p:sp>
      <p:sp>
        <p:nvSpPr>
          <p:cNvPr id="406" name="TextBox 4"/>
          <p:cNvSpPr txBox="1"/>
          <p:nvPr/>
        </p:nvSpPr>
        <p:spPr>
          <a:xfrm>
            <a:off x="923698" y="1454350"/>
            <a:ext cx="9172024" cy="1938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If the exact hit info of the tau3mu event is given, can GNNs solve the problem?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Simpler, no complex combinatorial optimization included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endParaRPr dirty="0"/>
          </a:p>
          <a:p>
            <a:pPr marL="342900" indent="-342900">
              <a:buSzPct val="100000"/>
              <a:buAutoNum type="arabicPeriod"/>
              <a:defRPr sz="20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What is the model performance in this case?</a:t>
            </a:r>
            <a:endParaRPr lang="en-US" dirty="0"/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lang="en-US" dirty="0"/>
              <a:t>AUC: </a:t>
            </a:r>
            <a:r>
              <a:rPr lang="en-US" sz="1600" dirty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0.994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Recall: </a:t>
            </a:r>
            <a:r>
              <a:rPr lang="en-US" dirty="0">
                <a:solidFill>
                  <a:srgbClr val="00B0F0"/>
                </a:solidFill>
              </a:rPr>
              <a:t>44.3</a:t>
            </a:r>
            <a:r>
              <a:rPr dirty="0">
                <a:solidFill>
                  <a:srgbClr val="00B0F0"/>
                </a:solidFill>
              </a:rPr>
              <a:t>%</a:t>
            </a:r>
            <a:r>
              <a:rPr dirty="0"/>
              <a:t>, FPR: </a:t>
            </a:r>
            <a:r>
              <a:rPr lang="en-US" dirty="0">
                <a:solidFill>
                  <a:srgbClr val="00B0F0"/>
                </a:solidFill>
              </a:rPr>
              <a:t>0.1</a:t>
            </a:r>
            <a:r>
              <a:rPr dirty="0">
                <a:solidFill>
                  <a:srgbClr val="00B0F0"/>
                </a:solidFill>
              </a:rPr>
              <a:t>%</a:t>
            </a:r>
          </a:p>
          <a:p>
            <a:pPr marL="742950" lvl="1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rPr dirty="0"/>
              <a:t>Upper bound</a:t>
            </a:r>
            <a:r>
              <a:rPr lang="en-US" dirty="0"/>
              <a:t> (overall)</a:t>
            </a:r>
            <a:r>
              <a:rPr dirty="0"/>
              <a:t> performance </a:t>
            </a:r>
            <a:r>
              <a:rPr lang="en-US" dirty="0"/>
              <a:t>for</a:t>
            </a:r>
            <a:r>
              <a:rPr dirty="0"/>
              <a:t> the model trained w/ noise</a:t>
            </a:r>
          </a:p>
        </p:txBody>
      </p:sp>
      <p:pic>
        <p:nvPicPr>
          <p:cNvPr id="40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665" y="3661496"/>
            <a:ext cx="4215756" cy="315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740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Office Theme</vt:lpstr>
      <vt:lpstr>Tau3MuGNNs</vt:lpstr>
      <vt:lpstr>Content</vt:lpstr>
      <vt:lpstr>Model Architecture – old </vt:lpstr>
      <vt:lpstr>Model Architecture – new </vt:lpstr>
      <vt:lpstr>Dataset – overview</vt:lpstr>
      <vt:lpstr>Dataset – features used</vt:lpstr>
      <vt:lpstr>Dataset – splits</vt:lpstr>
      <vt:lpstr>Experiments – metrics</vt:lpstr>
      <vt:lpstr>Experiments – train w/o noise</vt:lpstr>
      <vt:lpstr>Experiments – train w/ noise</vt:lpstr>
      <vt:lpstr>Experiments – train w/ noise</vt:lpstr>
      <vt:lpstr>Experiments – train w/ mixed samples</vt:lpstr>
      <vt:lpstr>Experiments – others</vt:lpstr>
      <vt:lpstr>Experiments – computational costs</vt:lpstr>
      <vt:lpstr>Experiments –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Tau3MuGNNs</dc:title>
  <cp:lastModifiedBy>Siqi Miao</cp:lastModifiedBy>
  <cp:revision>12</cp:revision>
  <dcterms:modified xsi:type="dcterms:W3CDTF">2021-05-16T13:28:11Z</dcterms:modified>
</cp:coreProperties>
</file>