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2C6A-8FF2-4CCA-9AFA-6C3FC6561AFB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5BCA-4DBB-401F-B5DA-A0DD06157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3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E4EA-2952-429B-8874-8FE22B194BCE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0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A1C-5AD2-4D54-B7F9-25DCBB6AD0F7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A234-48C8-485E-9669-288D88C1A750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71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A5D-1342-4FEC-AE45-4D6C309623D0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14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FCDB-68A2-4034-AD1E-B607DEEAB8A7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95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20-53C0-4DDD-BDE0-D5A765E25F9A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97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F660-50DF-4234-AE4F-8A89A1BF813E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95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41D7-36EA-4403-95D7-AB6FD05F58F0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0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B64-2983-4051-A3C4-7277B238C6A0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FBC2-31D1-42AE-9D2A-8ED42C2E793A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1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1B61-0A6C-4019-A04A-6ADAEE89CF47}" type="datetime1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9BC6-45A1-4A57-8D4F-879F412D82C1}" type="datetime1">
              <a:rPr lang="ru-RU" smtClean="0"/>
              <a:t>14.04.2023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9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6704-DBA4-43F2-B0A2-8629D1FEB1B6}" type="datetime1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0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761-49F0-460E-8D99-E2368E176432}" type="datetime1">
              <a:rPr lang="ru-RU" smtClean="0"/>
              <a:t>14.04.2023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5CF7-F9BB-4CC1-A55C-76A36FC244D4}" type="datetime1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8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E9A-9DB7-43F1-B25E-C9142D33FBF8}" type="datetime1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24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FD9F-14B6-4A59-BB19-0107E349FBC8}" type="datetime1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5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3D393-2CBF-4704-8F01-433625080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Криптографические методы защиты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39710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BA519-BCA0-4627-AD62-3675ABE6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криптоалгоритмов (по стойкости)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55DAF-D497-4D92-BC1F-4C922A12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8063"/>
            <a:ext cx="9292835" cy="4858424"/>
          </a:xfrm>
        </p:spPr>
        <p:txBody>
          <a:bodyPr>
            <a:normAutofit fontScale="92500" lnSpcReduction="10000"/>
          </a:bodyPr>
          <a:lstStyle/>
          <a:p>
            <a:pPr marL="0" indent="226695" algn="just">
              <a:lnSpc>
                <a:spcPct val="120000"/>
              </a:lnSpc>
            </a:pPr>
            <a:r>
              <a:rPr lang="ru-RU" sz="19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Безусловно </a:t>
            </a:r>
            <a:r>
              <a:rPr lang="ru-RU" sz="1900" i="1" dirty="0">
                <a:solidFill>
                  <a:srgbClr val="92D050"/>
                </a:solidFill>
                <a:latin typeface="Trebuchet MS" panose="020B0603020202020204" pitchFamily="34" charset="0"/>
              </a:rPr>
              <a:t>стойкие</a:t>
            </a:r>
            <a:r>
              <a:rPr lang="ru-RU" sz="1900" dirty="0">
                <a:latin typeface="Trebuchet MS" panose="020B0603020202020204" pitchFamily="34" charset="0"/>
              </a:rPr>
              <a:t>: гарантированно не позволяют раскрыть ключ.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Пример: шифр </a:t>
            </a:r>
            <a:r>
              <a:rPr lang="ru-RU" sz="17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Вернама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(открытый текст </a:t>
            </a:r>
            <a:r>
              <a:rPr lang="ru-RU" sz="17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x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17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F</a:t>
            </a:r>
            <a:r>
              <a:rPr lang="ru-RU" sz="1700" baseline="-25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700" i="1" baseline="30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n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, ключ </a:t>
            </a:r>
            <a:r>
              <a:rPr lang="ru-RU" sz="17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k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17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F</a:t>
            </a:r>
            <a:r>
              <a:rPr lang="ru-RU" sz="1700" baseline="-25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700" i="1" baseline="30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n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17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шифртекст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7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y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= </a:t>
            </a:r>
            <a:r>
              <a:rPr lang="ru-RU" sz="17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x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7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k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).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Основная характеристика: ключ можно использовать только один раз.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26695" algn="just">
              <a:lnSpc>
                <a:spcPct val="120000"/>
              </a:lnSpc>
            </a:pPr>
            <a:r>
              <a:rPr lang="ru-RU" sz="19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Доказуемо стойкие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: зависят от сложности решения массовых математических задач.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Пример: </a:t>
            </a:r>
            <a:r>
              <a:rPr lang="en-US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RSA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(задача разложения числа на множители), </a:t>
            </a:r>
            <a:r>
              <a:rPr lang="en-US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DH 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(задача дискретного логарифмирования).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Основная характеристика: «жесткость», т.е. невозможность модификации (усиления) путем незначительных изменений.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26695" algn="just">
              <a:lnSpc>
                <a:spcPct val="120000"/>
              </a:lnSpc>
            </a:pPr>
            <a:r>
              <a:rPr lang="ru-RU" sz="19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Предположительно стойкие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: зависят от сложности решения частных математических задач.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Пример: </a:t>
            </a:r>
            <a:r>
              <a:rPr lang="ru-RU" sz="1700" dirty="0">
                <a:latin typeface="Trebuchet MS" panose="020B0603020202020204" pitchFamily="34" charset="0"/>
                <a:ea typeface="Times New Roman" panose="02020603050405020304" pitchFamily="18" charset="0"/>
              </a:rPr>
              <a:t>Кузнечик, Магма, </a:t>
            </a:r>
            <a:r>
              <a:rPr lang="en-US" sz="1700" dirty="0">
                <a:latin typeface="Trebuchet MS" panose="020B0603020202020204" pitchFamily="34" charset="0"/>
                <a:ea typeface="Times New Roman" panose="02020603050405020304" pitchFamily="18" charset="0"/>
              </a:rPr>
              <a:t>AES</a:t>
            </a:r>
            <a:r>
              <a:rPr lang="ru-RU" sz="1700" dirty="0">
                <a:latin typeface="Trebuchet MS" panose="020B0603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700" dirty="0">
                <a:latin typeface="Trebuchet MS" panose="020B0603020202020204" pitchFamily="34" charset="0"/>
                <a:ea typeface="Times New Roman" panose="02020603050405020304" pitchFamily="18" charset="0"/>
              </a:rPr>
              <a:t>DES</a:t>
            </a:r>
            <a:r>
              <a:rPr lang="ru-RU" sz="1700" dirty="0">
                <a:latin typeface="Trebuchet MS" panose="020B0603020202020204" pitchFamily="34" charset="0"/>
                <a:ea typeface="Times New Roman" panose="02020603050405020304" pitchFamily="18" charset="0"/>
              </a:rPr>
              <a:t>. </a:t>
            </a: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17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Основная характеристика: «гибкость», хотя бы на некоторое время.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4CE704-81C9-42DC-82D8-A1202F53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84B92-54E7-4298-B151-74BF298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70EDC-45F7-4EB7-9E79-82106C52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26695" algn="just"/>
            <a:r>
              <a:rPr lang="ru-RU" sz="1800" i="1" spc="-15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Текст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— данные, представляемые в виде слов конечной длины в некотором алфавите, содержащем конечное число символов.</a:t>
            </a:r>
          </a:p>
          <a:p>
            <a:pPr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6695" algn="just">
              <a:spcBef>
                <a:spcPts val="1100"/>
              </a:spcBef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Криптографический примитив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— преобразование, которое может быть представлено функцией из множества входных в множество выходных текстов; функция может быть обратимой/необратимой, </a:t>
            </a:r>
            <a:b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зависеть/не зависеть от изменяемого параметра 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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ключа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C95B7C73-E228-48C0-AEF7-F3E1C3F7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9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84B92-54E7-4298-B151-74BF298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примитивов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70EDC-45F7-4EB7-9E79-82106C52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226695" algn="just"/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Знание ключа одной (любой) стороны позволяет вычислить ключ другой стороны — </a:t>
            </a: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симметричное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преобразование данных.</a:t>
            </a:r>
          </a:p>
          <a:p>
            <a:pPr indent="226695" algn="just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6695" algn="just"/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Знание ключа одной из сторон не позволяет вычислить ключ другой стороны (со сложностью, не превышающей порогового уровня) — </a:t>
            </a: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несимметричное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преобразование данных.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Типы примитивов: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226695" algn="just"/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бесключевые,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226695" algn="just"/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симметричные,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226695" algn="just"/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несимметричные.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84047-6B9B-45C8-B0D6-61964FF7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40D8F-F906-4972-95BA-6E0FC7C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примитивов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9A25E-DF57-4AE3-B7D0-C2F1A489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475"/>
            <a:ext cx="8596668" cy="4717888"/>
          </a:xfrm>
        </p:spPr>
        <p:txBody>
          <a:bodyPr>
            <a:normAutofit fontScale="85000" lnSpcReduction="20000"/>
          </a:bodyPr>
          <a:lstStyle/>
          <a:p>
            <a:pPr marL="179705" algn="just"/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 </a:t>
            </a:r>
            <a:r>
              <a:rPr lang="ru-RU" i="1" dirty="0">
                <a:latin typeface="Trebuchet MS" panose="020B0603020202020204" pitchFamily="34" charset="0"/>
                <a:ea typeface="Times New Roman" panose="02020603050405020304" pitchFamily="18" charset="0"/>
              </a:rPr>
              <a:t>Бесключевые</a:t>
            </a:r>
            <a:r>
              <a:rPr lang="ru-RU" dirty="0">
                <a:latin typeface="Trebuchet MS" panose="020B0603020202020204" pitchFamily="34" charset="0"/>
                <a:ea typeface="Times New Roman" panose="02020603050405020304" pitchFamily="18" charset="0"/>
              </a:rPr>
              <a:t> примитивы: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ru-RU" dirty="0">
                <a:latin typeface="Trebuchet MS" panose="020B0603020202020204" pitchFamily="34" charset="0"/>
                <a:ea typeface="Times New Roman" panose="02020603050405020304" pitchFamily="18" charset="0"/>
              </a:rPr>
              <a:t>бесключевые хэш-функции для произвольного аргумента;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ru-RU" dirty="0">
                <a:latin typeface="Trebuchet MS" panose="020B0603020202020204" pitchFamily="34" charset="0"/>
                <a:ea typeface="Times New Roman" panose="02020603050405020304" pitchFamily="18" charset="0"/>
              </a:rPr>
              <a:t>бесключевые хэш-функции без коллизий;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ru-RU" dirty="0">
                <a:latin typeface="Trebuchet MS" panose="020B0603020202020204" pitchFamily="34" charset="0"/>
                <a:ea typeface="Times New Roman" panose="02020603050405020304" pitchFamily="18" charset="0"/>
              </a:rPr>
              <a:t>Г(П)СЧ;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ru-RU" dirty="0">
                <a:latin typeface="Trebuchet MS" panose="020B0603020202020204" pitchFamily="34" charset="0"/>
                <a:ea typeface="Times New Roman" panose="02020603050405020304" pitchFamily="18" charset="0"/>
              </a:rPr>
              <a:t>бесключевые шифры.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just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just"/>
            <a:r>
              <a:rPr lang="ru-RU" i="1" dirty="0">
                <a:latin typeface="Trebuchet MS" panose="020B0603020202020204" pitchFamily="34" charset="0"/>
              </a:rPr>
              <a:t>Симметричные ключевые примитивы:</a:t>
            </a:r>
          </a:p>
          <a:p>
            <a:pPr marL="400050" lvl="1" indent="0" algn="just">
              <a:buNone/>
            </a:pPr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симметричные шифры;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ключевые хэш-функции (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MAC</a:t>
            </a:r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 algn="just">
              <a:buNone/>
            </a:pPr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симметричные схемы подписи.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just"/>
            <a:r>
              <a:rPr lang="ru-RU" i="1" dirty="0">
                <a:latin typeface="Trebuchet MS" panose="020B0603020202020204" pitchFamily="34" charset="0"/>
              </a:rPr>
              <a:t>Несимметричные ключевые примитивы:</a:t>
            </a:r>
          </a:p>
          <a:p>
            <a:pPr marL="0" lvl="0" indent="0" algn="just">
              <a:buNone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шифры с открытым ключом;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несимметричные схемы подписи;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доказательства с нулевым разглашением.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6BF6D1-671F-419A-BDBE-19DA869E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52D9C-092E-4232-8385-7FE8B8E0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-</a:t>
            </a:r>
            <a:r>
              <a:rPr lang="en-US" dirty="0"/>
              <a:t>&gt;</a:t>
            </a:r>
            <a:r>
              <a:rPr lang="ru-RU" dirty="0"/>
              <a:t> Протокол -</a:t>
            </a:r>
            <a:r>
              <a:rPr lang="en-US" dirty="0"/>
              <a:t>&gt;</a:t>
            </a:r>
            <a:r>
              <a:rPr lang="ru-RU" dirty="0"/>
              <a:t>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92DE8-5980-4DBB-A0BE-5ADF8F32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ru-RU" sz="18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Криптографический алгоритм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(</a:t>
            </a:r>
            <a:r>
              <a:rPr lang="ru-RU" sz="18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криптоалгоритм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 — алгоритм, реализующий криптографический примитив.</a:t>
            </a:r>
          </a:p>
          <a:p>
            <a:pPr algn="just">
              <a:spcBef>
                <a:spcPts val="1200"/>
              </a:spcBef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Криптографический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протокол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— распределенный криптографический алгоритм (т. е. алгоритм, выполняемый не менее чем двумя сторонами).</a:t>
            </a: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7000"/>
              </a:lnSpc>
            </a:pPr>
            <a:r>
              <a:rPr lang="ru-RU" sz="18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Криптосистема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— совокупность криптографических алгоритмов и протоколов и способов их использования, а также алгоритмов управления ключами, включая выработку, доставку, ввод в действие, вывод из действия, замену и уничтожение ключей.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9A033A-D8ED-423B-9589-AF087E76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04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27F31-9540-4D85-8D03-AF95BDA1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rebuchet MS" panose="020B0603020202020204" pitchFamily="34" charset="0"/>
                <a:ea typeface="Times New Roman" panose="02020603050405020304" pitchFamily="18" charset="0"/>
              </a:rPr>
              <a:t>Хэш-функция</a:t>
            </a:r>
            <a:b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C77EE-62B1-4C0B-964B-DADCB2DE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2759"/>
            <a:ext cx="8596668" cy="42286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9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Хэш-функция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(hash-function) 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— функция, отображающая аргумент произвольной конечной длины в образ фиксированной длины.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9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Вычислимая в одну сторону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one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-</a:t>
            </a:r>
            <a:r>
              <a:rPr lang="en-US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way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 — хэш-функция, для которой по данному аргументу вычислить значение функции легко, а по данному значению функции аргумент найти сложно.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9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Коллизия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(collision) 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— пара аргументов </a:t>
            </a:r>
            <a:r>
              <a:rPr lang="ru-RU" sz="19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M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и </a:t>
            </a:r>
            <a:r>
              <a:rPr lang="ru-RU" sz="19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M</a:t>
            </a:r>
            <a:r>
              <a:rPr lang="ru-RU" sz="1900" spc="-100" baseline="30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, для которых </a:t>
            </a:r>
            <a:r>
              <a:rPr lang="ru-RU" sz="19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h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(</a:t>
            </a:r>
            <a:r>
              <a:rPr lang="ru-RU" sz="19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M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 = </a:t>
            </a:r>
            <a:r>
              <a:rPr lang="ru-RU" sz="19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h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(</a:t>
            </a:r>
            <a:r>
              <a:rPr lang="ru-RU" sz="19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M</a:t>
            </a:r>
            <a:r>
              <a:rPr lang="ru-RU" sz="1900" spc="-100" baseline="30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Хэш-функция, </a:t>
            </a:r>
            <a:r>
              <a:rPr lang="ru-RU" sz="19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свободная</a:t>
            </a:r>
            <a:r>
              <a:rPr lang="ru-RU" sz="1900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19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от коллизий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, — не имеет коллизий при заданных ограничениях на длину аргумента.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 помощью ключевой хэш-функции может обеспечиваться </a:t>
            </a:r>
            <a:r>
              <a:rPr lang="ru-RU" sz="1900" i="1" dirty="0" err="1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имитозащита</a:t>
            </a:r>
            <a:r>
              <a:rPr lang="ru-RU" sz="19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— 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защита получателя от навязывания ложной информации; включает в себя: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контроль целостности данных;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контроль подлинности данных;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контроль </a:t>
            </a:r>
            <a:r>
              <a:rPr lang="ru-RU" sz="19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неповторяемости</a:t>
            </a:r>
            <a:r>
              <a:rPr lang="ru-RU" sz="19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данных.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683763-1A3A-4D90-A9E5-FAFCDFAB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08E0-CDE7-40D7-A306-342ED0C5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92B7A-B551-45FC-BD65-7313629D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Открытый текст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plain text, </a:t>
            </a:r>
            <a:r>
              <a:rPr lang="ru-RU" sz="18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сообщение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 — текст, подлежащий криптографической защите.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Шифр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(cipher) 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— обратимое преобразование множества текстов с помощью </a:t>
            </a: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ключа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Шифратор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— устройство (или программа), реализующее шифр.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Зашифрованный текст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ciphertext, </a:t>
            </a:r>
            <a:r>
              <a:rPr lang="ru-RU" sz="1800" i="1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шифртекст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 — образ открытого текста, полученный в результате действия шифра.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Шифрование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(encryption) 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— процесс перевода открытого текста в зашифрованный (</a:t>
            </a: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зашифрование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 и обратно (</a:t>
            </a: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расшифрование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Дешифрование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decryption, 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вскрытие) шифра — несанкционированное нарушение конфиденциальности, достигнутое методами криптоанализа.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Ключ шифрования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— секретный параметр шифра, обеспечивающий конфиденциальность открытого текста при наличии соответствующего зашифрованного текста.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6C3332-C951-40B2-8D83-5C4B48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698C1-9DDD-4887-86E1-4AE8ABB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Электронная (цифровая) подпись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E836-01ED-492D-96AB-360746D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i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Цифровая подпись </a:t>
            </a:r>
            <a:r>
              <a:rPr lang="ru-RU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digital sign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ture</a:t>
            </a:r>
            <a:r>
              <a:rPr lang="ru-RU" sz="1800" dirty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)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— данные, присоединяемые к передаваемому сообщению и подтверждающие, что автор подписи (отправитель) составил или заверил данное сообщение. Получатель может проверить, что автором сообщения является именно владелец подписи и что в процессе передачи не была нарушена целостность данных.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Этапы: формирование и проверка.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Предположения: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отправитель знает содержание сообщения, которое он подписывает;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получатель, зная открытый ключ проверки подписи, может проверить правильность подписи;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безопасность схемы подписи обеспечивается сложностью математической задачи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D7F4F-EBB8-4D91-BCCD-BE96A16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35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B6E4F-2164-47AB-AE0A-67143A82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44" y="590884"/>
            <a:ext cx="9340961" cy="13208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Стойкост</a:t>
            </a:r>
            <a:r>
              <a:rPr lang="ru-RU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криптографических алгоритмов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8934D-8C8C-421A-A36F-7114B7BE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151"/>
            <a:ext cx="8596668" cy="439821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1600"/>
              </a:spcBef>
              <a:buNone/>
            </a:pPr>
            <a:r>
              <a:rPr lang="ru-RU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Криптографический анализ</a:t>
            </a:r>
            <a:r>
              <a:rPr lang="ru-RU" dirty="0">
                <a:effectLst/>
                <a:ea typeface="Times New Roman" panose="02020603050405020304" pitchFamily="18" charset="0"/>
              </a:rPr>
              <a:t> (</a:t>
            </a:r>
            <a:r>
              <a:rPr lang="ru-RU" i="1" dirty="0">
                <a:effectLst/>
                <a:ea typeface="Times New Roman" panose="02020603050405020304" pitchFamily="18" charset="0"/>
              </a:rPr>
              <a:t>криптоанализ</a:t>
            </a:r>
            <a:r>
              <a:rPr lang="ru-RU" dirty="0">
                <a:effectLst/>
                <a:ea typeface="Times New Roman" panose="02020603050405020304" pitchFamily="18" charset="0"/>
              </a:rPr>
              <a:t>) — изучение математических методов нарушения информационной безопасности, обеспечиваемой криптографическими примитивами.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Криптографическая стойкость</a:t>
            </a:r>
            <a:r>
              <a:rPr lang="ru-RU" i="1" dirty="0">
                <a:effectLst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Times New Roman" panose="02020603050405020304" pitchFamily="18" charset="0"/>
              </a:rPr>
              <a:t>— способность криптографического примитива противостоять атакам. Нарушение информационной безопасности, обеспечиваемой криптографическим примитивом, — </a:t>
            </a:r>
            <a:r>
              <a:rPr lang="ru-RU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раскрытие</a:t>
            </a:r>
            <a:r>
              <a:rPr lang="ru-RU" dirty="0">
                <a:effectLst/>
                <a:ea typeface="Times New Roman" panose="02020603050405020304" pitchFamily="18" charset="0"/>
              </a:rPr>
              <a:t> (</a:t>
            </a:r>
            <a:r>
              <a:rPr lang="ru-RU" i="1" dirty="0">
                <a:effectLst/>
                <a:ea typeface="Times New Roman" panose="02020603050405020304" pitchFamily="18" charset="0"/>
              </a:rPr>
              <a:t>взлом</a:t>
            </a:r>
            <a:r>
              <a:rPr lang="ru-RU" dirty="0">
                <a:effectLst/>
                <a:ea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effectLst/>
                <a:ea typeface="Times New Roman" panose="02020603050405020304" pitchFamily="18" charset="0"/>
              </a:rPr>
              <a:t>Стойкость криптоалгоритмов: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должна быть достаточной для того, чтобы обеспечить безопасность данных в течение срока, определяемого условиями эксплуатации информационной системы;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должна количественно отражать трудоемкость нарушения информационной безопасности.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effectLst/>
                <a:ea typeface="Times New Roman" panose="02020603050405020304" pitchFamily="18" charset="0"/>
              </a:rPr>
              <a:t>Наиболее употребительная единица измерения — временная сложность наилучшего известного алгоритма, нарушающего безопасность.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4376D5-02B1-4A6A-981D-1A36AF4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2190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808</Words>
  <Application>Microsoft Office PowerPoint</Application>
  <PresentationFormat>Широкоэкранный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Аспект</vt:lpstr>
      <vt:lpstr>Криптографические методы защиты информации</vt:lpstr>
      <vt:lpstr>Основные определения</vt:lpstr>
      <vt:lpstr>Типы примитивов</vt:lpstr>
      <vt:lpstr>Примеры примитивов</vt:lpstr>
      <vt:lpstr>Алгоритм -&gt; Протокол -&gt; Система</vt:lpstr>
      <vt:lpstr>Хэш-функция </vt:lpstr>
      <vt:lpstr>Шифр</vt:lpstr>
      <vt:lpstr>Электронная (цифровая) подпись</vt:lpstr>
      <vt:lpstr>Стойкость криптографических алгоритмов</vt:lpstr>
      <vt:lpstr>Типы криптоалгоритмов (по стойкости)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Александрова</dc:creator>
  <cp:lastModifiedBy>Елена Александрова</cp:lastModifiedBy>
  <cp:revision>7</cp:revision>
  <dcterms:created xsi:type="dcterms:W3CDTF">2021-01-28T18:56:22Z</dcterms:created>
  <dcterms:modified xsi:type="dcterms:W3CDTF">2023-04-14T08:44:30Z</dcterms:modified>
</cp:coreProperties>
</file>