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363" r:id="rId5"/>
    <p:sldId id="259" r:id="rId6"/>
    <p:sldId id="364" r:id="rId7"/>
    <p:sldId id="365" r:id="rId8"/>
    <p:sldId id="260" r:id="rId9"/>
    <p:sldId id="366" r:id="rId10"/>
    <p:sldId id="261" r:id="rId11"/>
    <p:sldId id="262" r:id="rId12"/>
    <p:sldId id="263" r:id="rId13"/>
    <p:sldId id="367" r:id="rId14"/>
    <p:sldId id="368" r:id="rId15"/>
    <p:sldId id="357" r:id="rId16"/>
    <p:sldId id="358" r:id="rId17"/>
    <p:sldId id="359" r:id="rId18"/>
    <p:sldId id="361" r:id="rId19"/>
    <p:sldId id="360" r:id="rId20"/>
    <p:sldId id="264" r:id="rId21"/>
    <p:sldId id="36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6374" autoAdjust="0"/>
  </p:normalViewPr>
  <p:slideViewPr>
    <p:cSldViewPr snapToGrid="0">
      <p:cViewPr varScale="1">
        <p:scale>
          <a:sx n="107" d="100"/>
          <a:sy n="107" d="100"/>
        </p:scale>
        <p:origin x="63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8285F-D4F4-4BB2-8F01-0DFDA6FCE96C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A7217-174A-416C-9DC2-7108B7632C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008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качестве открытого ключа выступают многочлены второй степени от нескольких переменных.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A7217-174A-416C-9DC2-7108B7632CA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650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зашифрования необходимо вычислить значения полиномов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ru-RU" sz="1200" i="1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ru-R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…,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sz="1200" i="1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ru-R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в точке, определенной открытым текстом.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A7217-174A-416C-9DC2-7108B7632CA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655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A7856-9170-C642-98B0-85246FD9BFF3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263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A7856-9170-C642-98B0-85246FD9BFF3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896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A7856-9170-C642-98B0-85246FD9BFF3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803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A7856-9170-C642-98B0-85246FD9BFF3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490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A7856-9170-C642-98B0-85246FD9BFF3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8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1E36-234E-471C-BA92-7798C7E29EEF}" type="datetime1">
              <a:rPr lang="ru-RU" smtClean="0"/>
              <a:t>17.05.2023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C61D-9350-4553-9B1C-D6938AD9B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93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866A-D4DC-4095-916A-DC96000E7E71}" type="datetime1">
              <a:rPr lang="ru-RU" smtClean="0"/>
              <a:t>17.05.2023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C61D-9350-4553-9B1C-D6938AD9B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63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E098-CE02-4E62-82C3-677374909B93}" type="datetime1">
              <a:rPr lang="ru-RU" smtClean="0"/>
              <a:t>17.05.2023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C61D-9350-4553-9B1C-D6938AD9BA5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9500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9025-111A-4F6E-BA7A-78965C6C82DB}" type="datetime1">
              <a:rPr lang="ru-RU" smtClean="0"/>
              <a:t>17.05.2023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C61D-9350-4553-9B1C-D6938AD9B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716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39B03-AABF-48DB-856A-684C016504F8}" type="datetime1">
              <a:rPr lang="ru-RU" smtClean="0"/>
              <a:t>17.05.2023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C61D-9350-4553-9B1C-D6938AD9BA5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7497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26FE-19B3-4C16-AC3F-86B466255E44}" type="datetime1">
              <a:rPr lang="ru-RU" smtClean="0"/>
              <a:t>17.05.2023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C61D-9350-4553-9B1C-D6938AD9B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26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F5D3-2974-438B-B5CC-03AACDDF043C}" type="datetime1">
              <a:rPr lang="ru-RU" smtClean="0"/>
              <a:t>17.05.2023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C61D-9350-4553-9B1C-D6938AD9B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388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C8FF-899A-4675-BECE-2BF4533AB4FF}" type="datetime1">
              <a:rPr lang="ru-RU" smtClean="0"/>
              <a:t>17.05.2023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C61D-9350-4553-9B1C-D6938AD9B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37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9026-EBFE-42FD-A28A-08134F7698B5}" type="datetime1">
              <a:rPr lang="ru-RU" smtClean="0"/>
              <a:t>17.05.2023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C61D-9350-4553-9B1C-D6938AD9B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12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640D-E531-4EC2-8180-635CFDCBF14A}" type="datetime1">
              <a:rPr lang="ru-RU" smtClean="0"/>
              <a:t>17.05.2023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C61D-9350-4553-9B1C-D6938AD9B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83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CDBB-AD19-40CE-BD9E-BE491038A97F}" type="datetime1">
              <a:rPr lang="ru-RU" smtClean="0"/>
              <a:t>17.05.2023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C61D-9350-4553-9B1C-D6938AD9B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19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ED-3B5E-46CE-94C7-7734E5CCC1F4}" type="datetime1">
              <a:rPr lang="ru-RU" smtClean="0"/>
              <a:t>17.05.2023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C61D-9350-4553-9B1C-D6938AD9B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25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9A20-57FA-4FE0-8024-9E6A85724E75}" type="datetime1">
              <a:rPr lang="ru-RU" smtClean="0"/>
              <a:t>17.05.2023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C61D-9350-4553-9B1C-D6938AD9B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58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8D6-1B84-4133-8B11-60A3CA76F6EC}" type="datetime1">
              <a:rPr lang="ru-RU" smtClean="0"/>
              <a:t>17.05.2023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C61D-9350-4553-9B1C-D6938AD9B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93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28F7-14C1-42E5-B17C-4AA4C4D71A81}" type="datetime1">
              <a:rPr lang="ru-RU" smtClean="0"/>
              <a:t>17.05.2023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C61D-9350-4553-9B1C-D6938AD9B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52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2E7B-1294-4AC2-9064-939D2B55C139}" type="datetime1">
              <a:rPr lang="ru-RU" smtClean="0"/>
              <a:t>17.05.2023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C61D-9350-4553-9B1C-D6938AD9B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93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8D61C-97B6-4C4E-A2CA-E5DF01B30E15}" type="datetime1">
              <a:rPr lang="ru-RU" smtClean="0"/>
              <a:t>17.05.2023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B6C61D-9350-4553-9B1C-D6938AD9B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31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DFFA-A1BD-4FD4-A918-68FF740BB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Постквантовая криптография</a:t>
            </a:r>
          </a:p>
        </p:txBody>
      </p:sp>
    </p:spTree>
    <p:extLst>
      <p:ext uri="{BB962C8B-B14F-4D97-AF65-F5344CB8AC3E}">
        <p14:creationId xmlns:p14="http://schemas.microsoft.com/office/powerpoint/2010/main" val="3194884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17AC0B-F9B0-4619-9677-EB1C759CF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012161"/>
            <a:ext cx="8289985" cy="58581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83A972-D2E0-4C9E-A7A1-BB001CD61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000" y="301785"/>
            <a:ext cx="9263694" cy="1432124"/>
          </a:xfrm>
        </p:spPr>
        <p:txBody>
          <a:bodyPr/>
          <a:lstStyle/>
          <a:p>
            <a:r>
              <a:rPr lang="ru-RU" dirty="0"/>
              <a:t>Полиномы от многих переменных 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hidden field equations</a:t>
            </a:r>
            <a:r>
              <a:rPr lang="ru-RU" dirty="0"/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861590-0F90-496E-B17A-75D7CE9BC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C61D-9350-4553-9B1C-D6938AD9BA52}" type="slidenum">
              <a:rPr lang="ru-RU" sz="2400" smtClean="0"/>
              <a:t>10</a:t>
            </a:fld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1064407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28EB796-55BB-4162-B3CE-B0797F97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fld id="{D9B6C61D-9350-4553-9B1C-D6938AD9BA52}" type="slidenum">
              <a:rPr lang="ru-RU" smtClean="0"/>
              <a:t>11</a:t>
            </a:fld>
            <a:endParaRPr lang="ru-RU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EE09AF2-D8D6-49A3-8A08-BAC3B48D4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8003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D4CC81-DD10-4CF9-9988-DBF9C2357CFA}"/>
              </a:ext>
            </a:extLst>
          </p:cNvPr>
          <p:cNvSpPr txBox="1"/>
          <p:nvPr/>
        </p:nvSpPr>
        <p:spPr>
          <a:xfrm>
            <a:off x="1266797" y="6007100"/>
            <a:ext cx="3848100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tx2"/>
                </a:solidFill>
              </a:rPr>
              <a:t>Зашифрование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C1CEEC-3729-4018-9E58-5FEB9C8AC34C}"/>
              </a:ext>
            </a:extLst>
          </p:cNvPr>
          <p:cNvSpPr txBox="1"/>
          <p:nvPr/>
        </p:nvSpPr>
        <p:spPr>
          <a:xfrm>
            <a:off x="7169097" y="6021288"/>
            <a:ext cx="3848100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tx2"/>
                </a:solidFill>
              </a:rPr>
              <a:t>Расшифрование</a:t>
            </a:r>
          </a:p>
        </p:txBody>
      </p:sp>
      <p:sp>
        <p:nvSpPr>
          <p:cNvPr id="10" name="Стрелка вниз 116">
            <a:extLst>
              <a:ext uri="{FF2B5EF4-FFF2-40B4-BE49-F238E27FC236}">
                <a16:creationId xmlns:a16="http://schemas.microsoft.com/office/drawing/2014/main" id="{186D6A90-ED1B-4A80-909F-C591E0B1D8C1}"/>
              </a:ext>
            </a:extLst>
          </p:cNvPr>
          <p:cNvSpPr/>
          <p:nvPr/>
        </p:nvSpPr>
        <p:spPr>
          <a:xfrm>
            <a:off x="1723997" y="2400300"/>
            <a:ext cx="330200" cy="3556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17">
            <a:extLst>
              <a:ext uri="{FF2B5EF4-FFF2-40B4-BE49-F238E27FC236}">
                <a16:creationId xmlns:a16="http://schemas.microsoft.com/office/drawing/2014/main" id="{13AB93BE-FE26-4510-ACA0-501E737DB09A}"/>
              </a:ext>
            </a:extLst>
          </p:cNvPr>
          <p:cNvSpPr/>
          <p:nvPr/>
        </p:nvSpPr>
        <p:spPr>
          <a:xfrm>
            <a:off x="1734465" y="3272284"/>
            <a:ext cx="330200" cy="3556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8">
            <a:extLst>
              <a:ext uri="{FF2B5EF4-FFF2-40B4-BE49-F238E27FC236}">
                <a16:creationId xmlns:a16="http://schemas.microsoft.com/office/drawing/2014/main" id="{295042DA-8126-4CD3-A331-EA15789DD1DD}"/>
              </a:ext>
            </a:extLst>
          </p:cNvPr>
          <p:cNvSpPr/>
          <p:nvPr/>
        </p:nvSpPr>
        <p:spPr>
          <a:xfrm>
            <a:off x="1751357" y="4110980"/>
            <a:ext cx="330200" cy="3556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низ 119">
            <a:extLst>
              <a:ext uri="{FF2B5EF4-FFF2-40B4-BE49-F238E27FC236}">
                <a16:creationId xmlns:a16="http://schemas.microsoft.com/office/drawing/2014/main" id="{9E898053-C62E-4719-B8D2-41132653BF79}"/>
              </a:ext>
            </a:extLst>
          </p:cNvPr>
          <p:cNvSpPr/>
          <p:nvPr/>
        </p:nvSpPr>
        <p:spPr>
          <a:xfrm>
            <a:off x="1751357" y="4979268"/>
            <a:ext cx="330200" cy="3556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низ 120">
            <a:extLst>
              <a:ext uri="{FF2B5EF4-FFF2-40B4-BE49-F238E27FC236}">
                <a16:creationId xmlns:a16="http://schemas.microsoft.com/office/drawing/2014/main" id="{CFA445AA-779B-431B-89C4-3A669902AACD}"/>
              </a:ext>
            </a:extLst>
          </p:cNvPr>
          <p:cNvSpPr/>
          <p:nvPr/>
        </p:nvSpPr>
        <p:spPr>
          <a:xfrm flipH="1" flipV="1">
            <a:off x="7596829" y="2416696"/>
            <a:ext cx="330200" cy="3556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низ 121">
            <a:extLst>
              <a:ext uri="{FF2B5EF4-FFF2-40B4-BE49-F238E27FC236}">
                <a16:creationId xmlns:a16="http://schemas.microsoft.com/office/drawing/2014/main" id="{620FA252-DCA3-49C7-9B82-2E0C382FD976}"/>
              </a:ext>
            </a:extLst>
          </p:cNvPr>
          <p:cNvSpPr/>
          <p:nvPr/>
        </p:nvSpPr>
        <p:spPr>
          <a:xfrm flipH="1" flipV="1">
            <a:off x="7588197" y="3284984"/>
            <a:ext cx="330200" cy="3556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низ 122">
            <a:extLst>
              <a:ext uri="{FF2B5EF4-FFF2-40B4-BE49-F238E27FC236}">
                <a16:creationId xmlns:a16="http://schemas.microsoft.com/office/drawing/2014/main" id="{7A4CC676-7A36-40B2-9470-18CD5F5E803C}"/>
              </a:ext>
            </a:extLst>
          </p:cNvPr>
          <p:cNvSpPr/>
          <p:nvPr/>
        </p:nvSpPr>
        <p:spPr>
          <a:xfrm flipH="1" flipV="1">
            <a:off x="7588197" y="4136380"/>
            <a:ext cx="330200" cy="3556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23">
            <a:extLst>
              <a:ext uri="{FF2B5EF4-FFF2-40B4-BE49-F238E27FC236}">
                <a16:creationId xmlns:a16="http://schemas.microsoft.com/office/drawing/2014/main" id="{15099F06-8430-4F37-8339-CAFCEF2C74E6}"/>
              </a:ext>
            </a:extLst>
          </p:cNvPr>
          <p:cNvSpPr/>
          <p:nvPr/>
        </p:nvSpPr>
        <p:spPr>
          <a:xfrm flipH="1" flipV="1">
            <a:off x="7622105" y="4975076"/>
            <a:ext cx="330200" cy="3556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низ 127">
            <a:extLst>
              <a:ext uri="{FF2B5EF4-FFF2-40B4-BE49-F238E27FC236}">
                <a16:creationId xmlns:a16="http://schemas.microsoft.com/office/drawing/2014/main" id="{90761473-78F5-46F6-B040-168D0C8303BD}"/>
              </a:ext>
            </a:extLst>
          </p:cNvPr>
          <p:cNvSpPr/>
          <p:nvPr/>
        </p:nvSpPr>
        <p:spPr>
          <a:xfrm>
            <a:off x="4262701" y="4332849"/>
            <a:ext cx="373168" cy="936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низ 128">
            <a:extLst>
              <a:ext uri="{FF2B5EF4-FFF2-40B4-BE49-F238E27FC236}">
                <a16:creationId xmlns:a16="http://schemas.microsoft.com/office/drawing/2014/main" id="{3A803F22-0A63-4C64-90CC-58892F8F1FFE}"/>
              </a:ext>
            </a:extLst>
          </p:cNvPr>
          <p:cNvSpPr/>
          <p:nvPr/>
        </p:nvSpPr>
        <p:spPr>
          <a:xfrm flipV="1">
            <a:off x="10108477" y="2386980"/>
            <a:ext cx="330200" cy="284542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низ 129">
            <a:extLst>
              <a:ext uri="{FF2B5EF4-FFF2-40B4-BE49-F238E27FC236}">
                <a16:creationId xmlns:a16="http://schemas.microsoft.com/office/drawing/2014/main" id="{B236F530-0B7B-4F4C-8D9B-066F77D39A24}"/>
              </a:ext>
            </a:extLst>
          </p:cNvPr>
          <p:cNvSpPr/>
          <p:nvPr/>
        </p:nvSpPr>
        <p:spPr>
          <a:xfrm rot="16200000">
            <a:off x="3190165" y="5332152"/>
            <a:ext cx="330200" cy="47126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низ 130">
            <a:extLst>
              <a:ext uri="{FF2B5EF4-FFF2-40B4-BE49-F238E27FC236}">
                <a16:creationId xmlns:a16="http://schemas.microsoft.com/office/drawing/2014/main" id="{63A9F183-4934-4663-B58A-95E53E1A8A71}"/>
              </a:ext>
            </a:extLst>
          </p:cNvPr>
          <p:cNvSpPr/>
          <p:nvPr/>
        </p:nvSpPr>
        <p:spPr>
          <a:xfrm rot="16200000">
            <a:off x="3215503" y="1854746"/>
            <a:ext cx="330200" cy="57298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низ 132">
            <a:extLst>
              <a:ext uri="{FF2B5EF4-FFF2-40B4-BE49-F238E27FC236}">
                <a16:creationId xmlns:a16="http://schemas.microsoft.com/office/drawing/2014/main" id="{72F3E6B6-1A35-494A-B157-7F361A2DFA1F}"/>
              </a:ext>
            </a:extLst>
          </p:cNvPr>
          <p:cNvSpPr/>
          <p:nvPr/>
        </p:nvSpPr>
        <p:spPr>
          <a:xfrm rot="16200000">
            <a:off x="9115843" y="1867446"/>
            <a:ext cx="330200" cy="57298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низ 133">
            <a:extLst>
              <a:ext uri="{FF2B5EF4-FFF2-40B4-BE49-F238E27FC236}">
                <a16:creationId xmlns:a16="http://schemas.microsoft.com/office/drawing/2014/main" id="{E464DF6D-54AA-4607-933F-34FBE73C401A}"/>
              </a:ext>
            </a:extLst>
          </p:cNvPr>
          <p:cNvSpPr/>
          <p:nvPr/>
        </p:nvSpPr>
        <p:spPr>
          <a:xfrm rot="5400000" flipH="1">
            <a:off x="9048089" y="5323892"/>
            <a:ext cx="330200" cy="47126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428D6337-015D-4D0D-AA7B-2968FCFF5444}"/>
              </a:ext>
            </a:extLst>
          </p:cNvPr>
          <p:cNvCxnSpPr/>
          <p:nvPr/>
        </p:nvCxnSpPr>
        <p:spPr>
          <a:xfrm>
            <a:off x="6092797" y="1752600"/>
            <a:ext cx="76200" cy="4775200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6AEC6F09-5432-4452-8E09-B87CC007AB01}"/>
              </a:ext>
            </a:extLst>
          </p:cNvPr>
          <p:cNvCxnSpPr/>
          <p:nvPr/>
        </p:nvCxnSpPr>
        <p:spPr>
          <a:xfrm>
            <a:off x="6165053" y="1747416"/>
            <a:ext cx="76200" cy="4775200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6" name="Скругленный прямоугольник 139">
            <a:extLst>
              <a:ext uri="{FF2B5EF4-FFF2-40B4-BE49-F238E27FC236}">
                <a16:creationId xmlns:a16="http://schemas.microsoft.com/office/drawing/2014/main" id="{111E9762-4AFD-437F-A763-AF0941029220}"/>
              </a:ext>
            </a:extLst>
          </p:cNvPr>
          <p:cNvSpPr/>
          <p:nvPr/>
        </p:nvSpPr>
        <p:spPr>
          <a:xfrm>
            <a:off x="390497" y="1739900"/>
            <a:ext cx="2692400" cy="6477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Открытый текст 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ru-RU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Скругленный прямоугольник 140">
            <a:extLst>
              <a:ext uri="{FF2B5EF4-FFF2-40B4-BE49-F238E27FC236}">
                <a16:creationId xmlns:a16="http://schemas.microsoft.com/office/drawing/2014/main" id="{8FE0D704-61B5-49B3-9509-13868D0609AB}"/>
              </a:ext>
            </a:extLst>
          </p:cNvPr>
          <p:cNvSpPr/>
          <p:nvPr/>
        </p:nvSpPr>
        <p:spPr>
          <a:xfrm>
            <a:off x="6275037" y="1772816"/>
            <a:ext cx="2692400" cy="6477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Открытый текст 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ru-RU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Скругленный прямоугольник 141">
            <a:extLst>
              <a:ext uri="{FF2B5EF4-FFF2-40B4-BE49-F238E27FC236}">
                <a16:creationId xmlns:a16="http://schemas.microsoft.com/office/drawing/2014/main" id="{F58735EA-B9D6-4A72-AB79-47162737A6C3}"/>
              </a:ext>
            </a:extLst>
          </p:cNvPr>
          <p:cNvSpPr/>
          <p:nvPr/>
        </p:nvSpPr>
        <p:spPr>
          <a:xfrm>
            <a:off x="3568449" y="5250408"/>
            <a:ext cx="2384648" cy="6477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fontAlgn="base">
              <a:spcBef>
                <a:spcPct val="0"/>
              </a:spcBef>
              <a:spcAft>
                <a:spcPts val="1000"/>
              </a:spcAft>
            </a:pPr>
            <a:r>
              <a:rPr lang="en-US" sz="2400" dirty="0">
                <a:latin typeface="Calibri" pitchFamily="34" charset="0"/>
                <a:cs typeface="Arial" pitchFamily="34" charset="0"/>
              </a:rPr>
              <a:t>Шифртекст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Скругленный прямоугольник 142">
            <a:extLst>
              <a:ext uri="{FF2B5EF4-FFF2-40B4-BE49-F238E27FC236}">
                <a16:creationId xmlns:a16="http://schemas.microsoft.com/office/drawing/2014/main" id="{3E4388E7-E4FF-48D8-B95E-D294BB96854F}"/>
              </a:ext>
            </a:extLst>
          </p:cNvPr>
          <p:cNvSpPr/>
          <p:nvPr/>
        </p:nvSpPr>
        <p:spPr>
          <a:xfrm>
            <a:off x="9460405" y="5248800"/>
            <a:ext cx="2384648" cy="6477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fontAlgn="base">
              <a:spcBef>
                <a:spcPct val="0"/>
              </a:spcBef>
              <a:spcAft>
                <a:spcPts val="1000"/>
              </a:spcAft>
            </a:pPr>
            <a:r>
              <a:rPr lang="en-US" sz="2400" dirty="0">
                <a:latin typeface="Calibri" pitchFamily="34" charset="0"/>
                <a:cs typeface="Arial" pitchFamily="34" charset="0"/>
              </a:rPr>
              <a:t>Шифртекст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Загнутый угол 143">
            <a:extLst>
              <a:ext uri="{FF2B5EF4-FFF2-40B4-BE49-F238E27FC236}">
                <a16:creationId xmlns:a16="http://schemas.microsoft.com/office/drawing/2014/main" id="{5434A286-D097-4887-A9C3-B21A9ADEC85C}"/>
              </a:ext>
            </a:extLst>
          </p:cNvPr>
          <p:cNvSpPr/>
          <p:nvPr/>
        </p:nvSpPr>
        <p:spPr>
          <a:xfrm>
            <a:off x="3717897" y="1841500"/>
            <a:ext cx="1562100" cy="508000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Загнутый угол 144">
            <a:extLst>
              <a:ext uri="{FF2B5EF4-FFF2-40B4-BE49-F238E27FC236}">
                <a16:creationId xmlns:a16="http://schemas.microsoft.com/office/drawing/2014/main" id="{E57EF009-DEF3-4F54-ABB5-00F871ADE230}"/>
              </a:ext>
            </a:extLst>
          </p:cNvPr>
          <p:cNvSpPr/>
          <p:nvPr/>
        </p:nvSpPr>
        <p:spPr>
          <a:xfrm>
            <a:off x="9604421" y="1844824"/>
            <a:ext cx="1562100" cy="508000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?</a:t>
            </a:r>
          </a:p>
        </p:txBody>
      </p:sp>
      <p:sp>
        <p:nvSpPr>
          <p:cNvPr id="32" name="Загнутый угол 145">
            <a:extLst>
              <a:ext uri="{FF2B5EF4-FFF2-40B4-BE49-F238E27FC236}">
                <a16:creationId xmlns:a16="http://schemas.microsoft.com/office/drawing/2014/main" id="{D3207706-41D2-43BE-ACCE-9D7E1AD00D3F}"/>
              </a:ext>
            </a:extLst>
          </p:cNvPr>
          <p:cNvSpPr/>
          <p:nvPr/>
        </p:nvSpPr>
        <p:spPr>
          <a:xfrm>
            <a:off x="3384108" y="3516923"/>
            <a:ext cx="2300725" cy="773723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fontAlgn="base">
              <a:spcBef>
                <a:spcPct val="0"/>
              </a:spcBef>
              <a:spcAft>
                <a:spcPts val="1000"/>
              </a:spcAft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Открытый ключ</a:t>
            </a:r>
            <a:br>
              <a:rPr lang="ru-RU" sz="2400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 …, </a:t>
            </a:r>
            <a:r>
              <a:rPr lang="en-US" sz="24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i="1" baseline="-25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Загнутый угол 146">
            <a:extLst>
              <a:ext uri="{FF2B5EF4-FFF2-40B4-BE49-F238E27FC236}">
                <a16:creationId xmlns:a16="http://schemas.microsoft.com/office/drawing/2014/main" id="{7B9AA507-0A54-4988-8F83-DD4410C313B5}"/>
              </a:ext>
            </a:extLst>
          </p:cNvPr>
          <p:cNvSpPr/>
          <p:nvPr/>
        </p:nvSpPr>
        <p:spPr>
          <a:xfrm>
            <a:off x="669897" y="2819400"/>
            <a:ext cx="2463800" cy="406400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= (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 …, </a:t>
            </a:r>
            <a:r>
              <a:rPr lang="en-US" sz="24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Загнутый угол 148">
            <a:extLst>
              <a:ext uri="{FF2B5EF4-FFF2-40B4-BE49-F238E27FC236}">
                <a16:creationId xmlns:a16="http://schemas.microsoft.com/office/drawing/2014/main" id="{3C18599F-9529-4F91-9637-69C16BDC670F}"/>
              </a:ext>
            </a:extLst>
          </p:cNvPr>
          <p:cNvSpPr/>
          <p:nvPr/>
        </p:nvSpPr>
        <p:spPr>
          <a:xfrm>
            <a:off x="6508077" y="2852936"/>
            <a:ext cx="2463800" cy="406400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24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 …, </a:t>
            </a:r>
            <a:r>
              <a:rPr lang="en-US" sz="24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Загнутый угол 149">
            <a:extLst>
              <a:ext uri="{FF2B5EF4-FFF2-40B4-BE49-F238E27FC236}">
                <a16:creationId xmlns:a16="http://schemas.microsoft.com/office/drawing/2014/main" id="{B430EF20-DD4B-44D2-B04D-D76785FD69C3}"/>
              </a:ext>
            </a:extLst>
          </p:cNvPr>
          <p:cNvSpPr/>
          <p:nvPr/>
        </p:nvSpPr>
        <p:spPr>
          <a:xfrm>
            <a:off x="628821" y="3645024"/>
            <a:ext cx="2463800" cy="406400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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ru-RU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Загнутый угол 150">
            <a:extLst>
              <a:ext uri="{FF2B5EF4-FFF2-40B4-BE49-F238E27FC236}">
                <a16:creationId xmlns:a16="http://schemas.microsoft.com/office/drawing/2014/main" id="{97E25126-CB31-4E70-89F3-3828358210CF}"/>
              </a:ext>
            </a:extLst>
          </p:cNvPr>
          <p:cNvSpPr/>
          <p:nvPr/>
        </p:nvSpPr>
        <p:spPr>
          <a:xfrm>
            <a:off x="6541985" y="3691632"/>
            <a:ext cx="2463800" cy="406400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ru-RU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-1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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Загнутый угол 151">
            <a:extLst>
              <a:ext uri="{FF2B5EF4-FFF2-40B4-BE49-F238E27FC236}">
                <a16:creationId xmlns:a16="http://schemas.microsoft.com/office/drawing/2014/main" id="{ABEE94E4-3E04-436F-9D5E-33EBB038C898}"/>
              </a:ext>
            </a:extLst>
          </p:cNvPr>
          <p:cNvSpPr/>
          <p:nvPr/>
        </p:nvSpPr>
        <p:spPr>
          <a:xfrm>
            <a:off x="679621" y="4547220"/>
            <a:ext cx="2463800" cy="406400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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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Загнутый угол 152">
            <a:extLst>
              <a:ext uri="{FF2B5EF4-FFF2-40B4-BE49-F238E27FC236}">
                <a16:creationId xmlns:a16="http://schemas.microsoft.com/office/drawing/2014/main" id="{1A3CB89A-09B0-433F-B3CF-933CD8BA9822}"/>
              </a:ext>
            </a:extLst>
          </p:cNvPr>
          <p:cNvSpPr/>
          <p:nvPr/>
        </p:nvSpPr>
        <p:spPr>
          <a:xfrm>
            <a:off x="6567385" y="4555728"/>
            <a:ext cx="2463800" cy="406400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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 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-1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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Загнутый угол 153">
            <a:extLst>
              <a:ext uri="{FF2B5EF4-FFF2-40B4-BE49-F238E27FC236}">
                <a16:creationId xmlns:a16="http://schemas.microsoft.com/office/drawing/2014/main" id="{629B92A9-6210-4A34-97CE-C3D784496EBF}"/>
              </a:ext>
            </a:extLst>
          </p:cNvPr>
          <p:cNvSpPr/>
          <p:nvPr/>
        </p:nvSpPr>
        <p:spPr>
          <a:xfrm>
            <a:off x="650029" y="5373216"/>
            <a:ext cx="2463800" cy="406400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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Загнутый угол 154">
            <a:extLst>
              <a:ext uri="{FF2B5EF4-FFF2-40B4-BE49-F238E27FC236}">
                <a16:creationId xmlns:a16="http://schemas.microsoft.com/office/drawing/2014/main" id="{A3B1889B-CE54-442C-B85F-F7B50B3EF114}"/>
              </a:ext>
            </a:extLst>
          </p:cNvPr>
          <p:cNvSpPr/>
          <p:nvPr/>
        </p:nvSpPr>
        <p:spPr>
          <a:xfrm>
            <a:off x="6482677" y="5373216"/>
            <a:ext cx="2463800" cy="406400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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Стрелка вниз 156">
            <a:extLst>
              <a:ext uri="{FF2B5EF4-FFF2-40B4-BE49-F238E27FC236}">
                <a16:creationId xmlns:a16="http://schemas.microsoft.com/office/drawing/2014/main" id="{58AC9C61-461B-4DE0-BB2C-E9D3F7BD483E}"/>
              </a:ext>
            </a:extLst>
          </p:cNvPr>
          <p:cNvSpPr/>
          <p:nvPr/>
        </p:nvSpPr>
        <p:spPr>
          <a:xfrm>
            <a:off x="4247693" y="2363373"/>
            <a:ext cx="373168" cy="115355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Заголовок 1">
            <a:extLst>
              <a:ext uri="{FF2B5EF4-FFF2-40B4-BE49-F238E27FC236}">
                <a16:creationId xmlns:a16="http://schemas.microsoft.com/office/drawing/2014/main" id="{B2C3DC0C-2E6A-4B00-A4AB-2EDF09927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36" y="243024"/>
            <a:ext cx="8596668" cy="1320800"/>
          </a:xfrm>
        </p:spPr>
        <p:txBody>
          <a:bodyPr/>
          <a:lstStyle/>
          <a:p>
            <a:r>
              <a:rPr lang="ru-RU" dirty="0"/>
              <a:t>Полиномы от многих переменных (шифрование с открытым ключом)</a:t>
            </a:r>
          </a:p>
        </p:txBody>
      </p:sp>
    </p:spTree>
    <p:extLst>
      <p:ext uri="{BB962C8B-B14F-4D97-AF65-F5344CB8AC3E}">
        <p14:creationId xmlns:p14="http://schemas.microsoft.com/office/powerpoint/2010/main" val="1528031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2ACA1D2-52AD-4F85-8C29-D5D2CDC72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3634"/>
            <a:ext cx="8567622" cy="60543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EFE17-D9B9-44A4-A34D-FCD2AB41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7328"/>
            <a:ext cx="8596668" cy="1320800"/>
          </a:xfrm>
        </p:spPr>
        <p:txBody>
          <a:bodyPr/>
          <a:lstStyle/>
          <a:p>
            <a:r>
              <a:rPr lang="ru-RU" dirty="0"/>
              <a:t>Решётки (1)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68979B-2DE2-4633-8B66-60CCD65C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C61D-9350-4553-9B1C-D6938AD9BA52}" type="slidenum">
              <a:rPr lang="ru-RU" sz="2400" smtClean="0"/>
              <a:t>12</a:t>
            </a:fld>
            <a:endParaRPr lang="ru-RU" sz="240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7F36F3F-BCFA-46EE-8BA5-65CD5FCFB1C3}"/>
              </a:ext>
            </a:extLst>
          </p:cNvPr>
          <p:cNvGrpSpPr/>
          <p:nvPr/>
        </p:nvGrpSpPr>
        <p:grpSpPr>
          <a:xfrm>
            <a:off x="8211671" y="110013"/>
            <a:ext cx="3980329" cy="5663258"/>
            <a:chOff x="8741969" y="866075"/>
            <a:chExt cx="3936053" cy="5969532"/>
          </a:xfrm>
        </p:grpSpPr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C3C4AD9B-D667-495C-97F5-626DEB743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74622" y="2897331"/>
              <a:ext cx="2003400" cy="2260134"/>
            </a:xfrm>
            <a:prstGeom prst="rect">
              <a:avLst/>
            </a:prstGeom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CDC088F0-517E-4335-8067-7EB84BF4F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5869" y="866075"/>
              <a:ext cx="2495307" cy="3046267"/>
            </a:xfrm>
            <a:prstGeom prst="rect">
              <a:avLst/>
            </a:prstGeom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017545A2-73D0-4CDA-B62A-57623B9EF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41969" y="4584407"/>
              <a:ext cx="2656294" cy="225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0251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303A349-122D-4D83-8975-9515EC2AA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4070"/>
            <a:ext cx="8651912" cy="61139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EFE17-D9B9-44A4-A34D-FCD2AB41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7328"/>
            <a:ext cx="8596668" cy="1320800"/>
          </a:xfrm>
        </p:spPr>
        <p:txBody>
          <a:bodyPr/>
          <a:lstStyle/>
          <a:p>
            <a:r>
              <a:rPr lang="ru-RU" dirty="0"/>
              <a:t>Решётки (2)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68979B-2DE2-4633-8B66-60CCD65C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C61D-9350-4553-9B1C-D6938AD9BA52}" type="slidenum">
              <a:rPr lang="ru-RU" sz="2400" smtClean="0"/>
              <a:t>13</a:t>
            </a:fld>
            <a:endParaRPr lang="ru-RU" sz="240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48561166-F7AD-4AD2-8CC0-395F15336AF3}"/>
              </a:ext>
            </a:extLst>
          </p:cNvPr>
          <p:cNvGrpSpPr/>
          <p:nvPr/>
        </p:nvGrpSpPr>
        <p:grpSpPr>
          <a:xfrm>
            <a:off x="8211671" y="110013"/>
            <a:ext cx="3980329" cy="5663258"/>
            <a:chOff x="8741969" y="866075"/>
            <a:chExt cx="3936053" cy="5969532"/>
          </a:xfrm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4BE80F5F-3185-4500-9718-2C1C44001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74622" y="2897331"/>
              <a:ext cx="2003400" cy="2260134"/>
            </a:xfrm>
            <a:prstGeom prst="rect">
              <a:avLst/>
            </a:prstGeom>
          </p:spPr>
        </p:pic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9432472A-E406-4A64-9119-025662F53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5869" y="866075"/>
              <a:ext cx="2495307" cy="3046267"/>
            </a:xfrm>
            <a:prstGeom prst="rect">
              <a:avLst/>
            </a:prstGeom>
          </p:spPr>
        </p:pic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5F34F3E8-14A6-43F3-8868-677A69691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41969" y="4584407"/>
              <a:ext cx="2656294" cy="225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2325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67B5878-336D-411D-9FA7-4B1BDE44F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540"/>
            <a:ext cx="8863516" cy="62634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EFE17-D9B9-44A4-A34D-FCD2AB41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7328"/>
            <a:ext cx="8596668" cy="1320800"/>
          </a:xfrm>
        </p:spPr>
        <p:txBody>
          <a:bodyPr/>
          <a:lstStyle/>
          <a:p>
            <a:r>
              <a:rPr lang="ru-RU" dirty="0"/>
              <a:t>Решётки (3)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68979B-2DE2-4633-8B66-60CCD65C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C61D-9350-4553-9B1C-D6938AD9BA52}" type="slidenum">
              <a:rPr lang="ru-RU" sz="2400" smtClean="0"/>
              <a:t>14</a:t>
            </a:fld>
            <a:endParaRPr lang="ru-RU" sz="240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73015E0E-E185-450F-8EA7-4583EAF64A48}"/>
              </a:ext>
            </a:extLst>
          </p:cNvPr>
          <p:cNvGrpSpPr/>
          <p:nvPr/>
        </p:nvGrpSpPr>
        <p:grpSpPr>
          <a:xfrm>
            <a:off x="8211671" y="110013"/>
            <a:ext cx="3980329" cy="5663258"/>
            <a:chOff x="8741969" y="866075"/>
            <a:chExt cx="3936053" cy="5969532"/>
          </a:xfrm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C5578174-441D-41F7-9FFE-5198353CE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74622" y="2897331"/>
              <a:ext cx="2003400" cy="2260134"/>
            </a:xfrm>
            <a:prstGeom prst="rect">
              <a:avLst/>
            </a:prstGeom>
          </p:spPr>
        </p:pic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82F1FF1D-0696-47C4-9E55-EB0FF1A7D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5869" y="866075"/>
              <a:ext cx="2495307" cy="3046267"/>
            </a:xfrm>
            <a:prstGeom prst="rect">
              <a:avLst/>
            </a:prstGeom>
          </p:spPr>
        </p:pic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BA2E0EBB-8DC1-48AC-B6A7-2D2DAAB7C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41969" y="4584407"/>
              <a:ext cx="2656294" cy="225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4097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7"/>
          <p:cNvSpPr/>
          <p:nvPr/>
        </p:nvSpPr>
        <p:spPr>
          <a:xfrm>
            <a:off x="3931786" y="1119921"/>
            <a:ext cx="4951696" cy="832668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Степень полиномов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Скругленный прямоугольник 7"/>
              <p:cNvSpPr/>
              <p:nvPr/>
            </p:nvSpPr>
            <p:spPr>
              <a:xfrm>
                <a:off x="3931786" y="2015301"/>
                <a:ext cx="4951696" cy="565944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Кольца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вычетов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ℤ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ℤ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Скругленный 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786" y="2015301"/>
                <a:ext cx="4951696" cy="565944"/>
              </a:xfrm>
              <a:prstGeom prst="roundRect">
                <a:avLst/>
              </a:prstGeom>
              <a:blipFill>
                <a:blip r:embed="rId3"/>
                <a:stretch>
                  <a:fillRect b="-12245"/>
                </a:stretch>
              </a:blipFill>
              <a:ln w="38100"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Скругленный прямоугольник 7"/>
              <p:cNvSpPr/>
              <p:nvPr/>
            </p:nvSpPr>
            <p:spPr>
              <a:xfrm>
                <a:off x="3931786" y="2666649"/>
                <a:ext cx="4951696" cy="898636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Число единичных коэффициентов </a:t>
                </a:r>
              </a:p>
              <a:p>
                <a:pPr algn="ctr"/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полиномах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ru-RU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ru-RU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ru-RU" sz="2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ru-RU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Скругленный 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786" y="2666649"/>
                <a:ext cx="4951696" cy="898636"/>
              </a:xfrm>
              <a:prstGeom prst="roundRect">
                <a:avLst/>
              </a:prstGeom>
              <a:blipFill>
                <a:blip r:embed="rId4"/>
                <a:stretch>
                  <a:fillRect b="-9091"/>
                </a:stretch>
              </a:blipFill>
              <a:ln w="38100"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Скругленный прямоугольник 7"/>
              <p:cNvSpPr/>
              <p:nvPr/>
            </p:nvSpPr>
            <p:spPr>
              <a:xfrm>
                <a:off x="3931786" y="3637990"/>
                <a:ext cx="4951696" cy="874731"/>
              </a:xfrm>
              <a:prstGeom prst="roundRect">
                <a:avLst/>
              </a:prstGeom>
              <a:ln w="381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Пространство сообщений - подмножество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ℤ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/(</m:t>
                    </m:r>
                    <m:r>
                      <a:rPr lang="ru-RU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ru-RU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ru-RU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−1)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Скругленный 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786" y="3637990"/>
                <a:ext cx="4951696" cy="874731"/>
              </a:xfrm>
              <a:prstGeom prst="roundRect">
                <a:avLst/>
              </a:prstGeom>
              <a:blipFill>
                <a:blip r:embed="rId5"/>
                <a:stretch>
                  <a:fillRect t="-671" b="-10738"/>
                </a:stretch>
              </a:blipFill>
              <a:ln w="38100"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Скругленный прямоугольник 7"/>
              <p:cNvSpPr/>
              <p:nvPr/>
            </p:nvSpPr>
            <p:spPr>
              <a:xfrm>
                <a:off x="3931786" y="4566495"/>
                <a:ext cx="4951696" cy="1360145"/>
              </a:xfrm>
              <a:prstGeom prst="roundRect">
                <a:avLst/>
              </a:prstGeom>
              <a:ln w="381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Пространства ключей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ru-RU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ru-RU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ru-RU" sz="2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ru-RU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Скругленный 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786" y="4566495"/>
                <a:ext cx="4951696" cy="1360145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Скругленный прямоугольник 7"/>
              <p:cNvSpPr/>
              <p:nvPr/>
            </p:nvSpPr>
            <p:spPr>
              <a:xfrm>
                <a:off x="490086" y="1125095"/>
                <a:ext cx="2946400" cy="814795"/>
              </a:xfrm>
              <a:prstGeom prst="round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ru-RU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Скругленный 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86" y="1125095"/>
                <a:ext cx="2946400" cy="814795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Скругленный прямоугольник 7"/>
              <p:cNvSpPr/>
              <p:nvPr/>
            </p:nvSpPr>
            <p:spPr>
              <a:xfrm>
                <a:off x="490086" y="2015303"/>
                <a:ext cx="2946400" cy="565943"/>
              </a:xfrm>
              <a:prstGeom prst="round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ru-RU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НОД(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=1</a:t>
                </a:r>
                <a:endParaRPr lang="ru-RU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Скругленный 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86" y="2015303"/>
                <a:ext cx="2946400" cy="565943"/>
              </a:xfrm>
              <a:prstGeom prst="roundRect">
                <a:avLst/>
              </a:prstGeom>
              <a:blipFill>
                <a:blip r:embed="rId8"/>
                <a:stretch>
                  <a:fillRect b="-13684"/>
                </a:stretch>
              </a:blipFill>
              <a:ln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Скругленный прямоугольник 7"/>
              <p:cNvSpPr/>
              <p:nvPr/>
            </p:nvSpPr>
            <p:spPr>
              <a:xfrm>
                <a:off x="490086" y="2689202"/>
                <a:ext cx="2946400" cy="854899"/>
              </a:xfrm>
              <a:prstGeom prst="round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800" b="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ru-RU" sz="2800" b="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ru-RU" sz="2800" b="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800" b="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ru-RU" sz="2800" b="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ru-RU" sz="2800" b="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800" b="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ru-RU" sz="2800" b="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800" b="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ru-RU" sz="2800" b="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r>
                        <a:rPr lang="ru-RU" sz="2800" b="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ru-RU" sz="2800" b="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ru-RU" sz="2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ℕ</m:t>
                      </m:r>
                    </m:oMath>
                  </m:oMathPara>
                </a14:m>
                <a:endParaRPr lang="ru-RU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Скругленный 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86" y="2689202"/>
                <a:ext cx="2946400" cy="854899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Скругленный прямоугольник 7"/>
              <p:cNvSpPr/>
              <p:nvPr/>
            </p:nvSpPr>
            <p:spPr>
              <a:xfrm>
                <a:off x="490086" y="3642038"/>
                <a:ext cx="2946400" cy="857983"/>
              </a:xfrm>
              <a:prstGeom prst="round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ru-RU" sz="2800" b="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Скругленный 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86" y="3642038"/>
                <a:ext cx="2946400" cy="857983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Скругленный прямоугольник 7"/>
              <p:cNvSpPr/>
              <p:nvPr/>
            </p:nvSpPr>
            <p:spPr>
              <a:xfrm>
                <a:off x="490086" y="4566830"/>
                <a:ext cx="2946400" cy="1355539"/>
              </a:xfrm>
              <a:prstGeom prst="round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ru-RU" sz="24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ru-RU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b="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ru-RU" sz="2400" b="0" i="1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ru-RU" sz="24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ru-RU" sz="2400" b="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ru-RU" sz="24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ru-RU" sz="2400" b="0" i="1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ru-RU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b="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u-RU" sz="2400" b="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ru-RU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b="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sz="2400" b="0" i="1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b="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sz="2400" b="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ru-RU" sz="2400" b="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b="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sz="2400" b="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ru-RU" sz="24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b="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u-RU" sz="2400" b="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ru-RU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b="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sz="2400" b="0" i="1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b="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sz="2400" b="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ru-RU" sz="2400" b="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b="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sz="2400" b="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ru-RU" sz="24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Скругленный 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86" y="4566830"/>
                <a:ext cx="2946400" cy="1355539"/>
              </a:xfrm>
              <a:prstGeom prst="roundRect">
                <a:avLst/>
              </a:prstGeom>
              <a:blipFill>
                <a:blip r:embed="rId11"/>
                <a:stretch>
                  <a:fillRect b="-1770"/>
                </a:stretch>
              </a:blipFill>
              <a:ln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3" idx="3"/>
            <a:endCxn id="14" idx="1"/>
          </p:cNvCxnSpPr>
          <p:nvPr/>
        </p:nvCxnSpPr>
        <p:spPr>
          <a:xfrm>
            <a:off x="3436486" y="1532493"/>
            <a:ext cx="495300" cy="376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16" idx="1"/>
          </p:cNvCxnSpPr>
          <p:nvPr/>
        </p:nvCxnSpPr>
        <p:spPr>
          <a:xfrm flipV="1">
            <a:off x="3436486" y="2298274"/>
            <a:ext cx="495300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3"/>
            <a:endCxn id="19" idx="1"/>
          </p:cNvCxnSpPr>
          <p:nvPr/>
        </p:nvCxnSpPr>
        <p:spPr>
          <a:xfrm flipV="1">
            <a:off x="3436486" y="3115967"/>
            <a:ext cx="495300" cy="6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3"/>
            <a:endCxn id="21" idx="1"/>
          </p:cNvCxnSpPr>
          <p:nvPr/>
        </p:nvCxnSpPr>
        <p:spPr>
          <a:xfrm>
            <a:off x="3436486" y="4071029"/>
            <a:ext cx="495300" cy="4326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3"/>
            <a:endCxn id="22" idx="1"/>
          </p:cNvCxnSpPr>
          <p:nvPr/>
        </p:nvCxnSpPr>
        <p:spPr>
          <a:xfrm>
            <a:off x="3436486" y="5244599"/>
            <a:ext cx="495300" cy="1968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78907" y="6271354"/>
            <a:ext cx="683339" cy="365125"/>
          </a:xfrm>
        </p:spPr>
        <p:txBody>
          <a:bodyPr/>
          <a:lstStyle/>
          <a:p>
            <a:fld id="{47E8B3EB-C589-314F-BBE8-5A42F2EA3755}" type="slidenum">
              <a:rPr lang="ru-RU" sz="2400" smtClean="0"/>
              <a:pPr/>
              <a:t>15</a:t>
            </a:fld>
            <a:endParaRPr lang="ru-RU" sz="2400" dirty="0"/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595E2040-7165-4E8E-8EC2-3D632C9E4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575" y="265063"/>
            <a:ext cx="8745799" cy="13208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NTRU = Nth-degree TRUncated polynomial ring</a:t>
            </a:r>
            <a:b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00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Скругленный прямоугольник 7"/>
              <p:cNvSpPr/>
              <p:nvPr/>
            </p:nvSpPr>
            <p:spPr>
              <a:xfrm>
                <a:off x="1717238" y="1284891"/>
                <a:ext cx="6121399" cy="2166534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indent="457200" algn="just"/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Выбрать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ru-RU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полином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8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ru-RU" sz="28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7200"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  <m:sup>
                        <m:r>
                          <a:rPr lang="ru-RU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  <m:r>
                      <a:rPr lang="ru-RU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ru-RU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≡1(</m:t>
                    </m:r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ru-RU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US" sz="2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  <m:sup>
                        <m:r>
                          <a:rPr lang="ru-RU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  <m:r>
                      <a:rPr lang="ru-RU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ru-RU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≡1(</m:t>
                    </m:r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ru-RU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Скругленный 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38" y="1284891"/>
                <a:ext cx="6121399" cy="216653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Скругленный прямоугольник 7"/>
              <p:cNvSpPr/>
              <p:nvPr/>
            </p:nvSpPr>
            <p:spPr>
              <a:xfrm>
                <a:off x="1717238" y="3649735"/>
                <a:ext cx="6121398" cy="814795"/>
              </a:xfrm>
              <a:prstGeom prst="round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457200" algn="just"/>
                <a:r>
                  <a:rPr lang="ru-RU" sz="28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Ключ расшифрования </a:t>
                </a:r>
                <a14:m>
                  <m:oMath xmlns:m="http://schemas.openxmlformats.org/officeDocument/2006/math">
                    <m:r>
                      <a:rPr lang="ru-RU" sz="2800" b="0" i="1">
                        <a:latin typeface="Cambria Math" panose="02040503050406030204" pitchFamily="18" charset="0"/>
                      </a:rPr>
                      <m:t>− </m:t>
                    </m:r>
                    <m:r>
                      <a:rPr lang="ru-RU" sz="28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28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ru-RU" sz="28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8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28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  <m:sup>
                        <m:r>
                          <a:rPr lang="ru-RU" sz="28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  <m:r>
                      <a:rPr lang="ru-RU" sz="28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Скругленный 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38" y="3649735"/>
                <a:ext cx="6121398" cy="81479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Скругленный прямоугольник 7"/>
              <p:cNvSpPr/>
              <p:nvPr/>
            </p:nvSpPr>
            <p:spPr>
              <a:xfrm>
                <a:off x="1717239" y="4530799"/>
                <a:ext cx="6121399" cy="1055826"/>
              </a:xfrm>
              <a:prstGeom prst="round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8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Открытый ключ: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ru-RU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u-RU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ru-RU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ru-RU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ru-RU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ru-RU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Скругленный 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39" y="4530799"/>
                <a:ext cx="6121399" cy="1055826"/>
              </a:xfrm>
              <a:prstGeom prst="roundRect">
                <a:avLst/>
              </a:prstGeom>
              <a:blipFill>
                <a:blip r:embed="rId5"/>
                <a:stretch>
                  <a:fillRect t="-1705"/>
                </a:stretch>
              </a:blipFill>
              <a:ln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B3EB-C589-314F-BBE8-5A42F2EA3755}" type="slidenum">
              <a:rPr lang="ru-RU" sz="2400" smtClean="0"/>
              <a:pPr/>
              <a:t>16</a:t>
            </a:fld>
            <a:endParaRPr lang="ru-RU" sz="2400" dirty="0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073AAE1B-0A05-462D-AA2C-E4F2F7AB3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575" y="265063"/>
            <a:ext cx="8745799" cy="13208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NTRU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генерация ключей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28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58" y="1813217"/>
            <a:ext cx="8625928" cy="131003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Скругленный прямоугольник 7"/>
          <p:cNvSpPr/>
          <p:nvPr/>
        </p:nvSpPr>
        <p:spPr>
          <a:xfrm>
            <a:off x="378961" y="1097469"/>
            <a:ext cx="3362325" cy="575857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Сообщение: </a:t>
            </a:r>
            <a:r>
              <a:rPr lang="en-US" sz="26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endParaRPr lang="en-US" sz="2600" b="1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325488" y="1085958"/>
            <a:ext cx="4711699" cy="61631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indent="114300" algn="just"/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2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2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#(</a:t>
            </a:r>
            <a:r>
              <a:rPr lang="ru-RU" sz="2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алфавита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27, 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= 3</a:t>
            </a:r>
            <a:endParaRPr lang="en-US" sz="2600" b="1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Скругленный прямоугольник 7"/>
              <p:cNvSpPr/>
              <p:nvPr/>
            </p:nvSpPr>
            <p:spPr>
              <a:xfrm>
                <a:off x="378960" y="3263144"/>
                <a:ext cx="8658226" cy="829355"/>
              </a:xfrm>
              <a:prstGeom prst="round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32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символа_1</m:t>
                          </m:r>
                        </m:sub>
                      </m:sSub>
                      <m:r>
                        <a:rPr lang="ru-RU" sz="3200" i="1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𝑙𝑒𝑛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ru-RU" sz="32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символа_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𝑙𝑒𝑛</m:t>
                          </m:r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Скругленный 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60" y="3263144"/>
                <a:ext cx="8658226" cy="82935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208705" y="4232392"/>
                <a:ext cx="7612565" cy="17441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6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ru-RU" sz="26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8∙</m:t>
                      </m:r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27</m:t>
                          </m:r>
                        </m:e>
                        <m:sup>
                          <m:r>
                            <a:rPr lang="ru-RU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a:rPr lang="ru-RU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+5∙</m:t>
                      </m:r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27</m:t>
                          </m:r>
                        </m:e>
                        <m:sup>
                          <m:r>
                            <a:rPr lang="ru-RU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ru-RU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+12∙</m:t>
                      </m:r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27</m:t>
                          </m:r>
                        </m:e>
                        <m:sup>
                          <m:r>
                            <a:rPr lang="ru-RU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+12∙27+15=</m:t>
                      </m:r>
                    </m:oMath>
                  </m:oMathPara>
                </a14:m>
                <a:br>
                  <a:rPr lang="ru-RU" sz="26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ru-RU" sz="26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4 251528+98415+8748+324+15=4359030</m:t>
                    </m:r>
                    <m:r>
                      <a:rPr lang="ru-RU" sz="2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2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2, 2, 0, 1, 2, 1, 1, 0, 1, 1, 0, 1, 2, 0</m:t>
                            </m:r>
                          </m:e>
                        </m:d>
                      </m:e>
                      <m:sub>
                        <m:r>
                          <a:rPr lang="ru-RU" sz="2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ru-RU" sz="2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</m:oMath>
                </a14:m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2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−1, −1, 0, 1, −1, 1, 1, 0, 1, 1, 0, 1, −1, 0</m:t>
                            </m:r>
                          </m:e>
                        </m:d>
                      </m:e>
                      <m:sub>
                        <m:r>
                          <a:rPr lang="ru-RU" sz="2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705" y="4232392"/>
                <a:ext cx="7612565" cy="17441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B3EB-C589-314F-BBE8-5A42F2EA3755}" type="slidenum">
              <a:rPr lang="ru-RU" sz="2400" smtClean="0"/>
              <a:pPr/>
              <a:t>17</a:t>
            </a:fld>
            <a:endParaRPr lang="ru-RU" sz="24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5771A32-3297-41BD-B430-99F02FDF7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575" y="265063"/>
            <a:ext cx="8745799" cy="13208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NTRU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преобразование текста в полином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042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Скругленный прямоугольник 7"/>
              <p:cNvSpPr/>
              <p:nvPr/>
            </p:nvSpPr>
            <p:spPr>
              <a:xfrm>
                <a:off x="4508363" y="3004491"/>
                <a:ext cx="5075221" cy="1078343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Отправитель</a:t>
                </a: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выбирает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ru-RU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полином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endParaRPr lang="en-US" sz="2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Скругленный 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363" y="3004491"/>
                <a:ext cx="5075221" cy="1078343"/>
              </a:xfrm>
              <a:prstGeom prst="roundRect">
                <a:avLst/>
              </a:prstGeom>
              <a:blipFill>
                <a:blip r:embed="rId3"/>
                <a:stretch>
                  <a:fillRect b="-7104"/>
                </a:stretch>
              </a:blipFill>
              <a:ln w="38100"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Скругленный прямоугольник 7"/>
              <p:cNvSpPr/>
              <p:nvPr/>
            </p:nvSpPr>
            <p:spPr>
              <a:xfrm>
                <a:off x="736466" y="5037657"/>
                <a:ext cx="6407147" cy="1055826"/>
              </a:xfrm>
              <a:prstGeom prst="round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8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Вычисляет шифртекст: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ru-RU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ru-RU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ru-RU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ru-RU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ru-RU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ru-RU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ru-RU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m:rPr>
                          <m:nor/>
                        </m:rPr>
                        <a:rPr lang="ru-RU" sz="2800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Скругленный 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66" y="5037657"/>
                <a:ext cx="6407147" cy="105582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6768966" y="4082834"/>
            <a:ext cx="0" cy="95482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0"/>
          </p:cNvCxnSpPr>
          <p:nvPr/>
        </p:nvCxnSpPr>
        <p:spPr>
          <a:xfrm flipH="1" flipV="1">
            <a:off x="3898765" y="1839947"/>
            <a:ext cx="41275" cy="3197711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414450" y="1836471"/>
            <a:ext cx="148431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Скругленный прямоугольник 7"/>
              <p:cNvSpPr/>
              <p:nvPr/>
            </p:nvSpPr>
            <p:spPr>
              <a:xfrm>
                <a:off x="4511541" y="1325451"/>
                <a:ext cx="5075221" cy="1445871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Отправитель</a:t>
                </a: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сообщение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)∈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sz="2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 открытый ключ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Скругленный 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541" y="1325451"/>
                <a:ext cx="5075221" cy="1445871"/>
              </a:xfrm>
              <a:prstGeom prst="roundRect">
                <a:avLst/>
              </a:prstGeom>
              <a:blipFill>
                <a:blip r:embed="rId5"/>
                <a:stretch>
                  <a:fillRect t="-410"/>
                </a:stretch>
              </a:blipFill>
              <a:ln w="38100"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91B925E-D1EC-4F19-B119-CF749FA2C41A}"/>
              </a:ext>
            </a:extLst>
          </p:cNvPr>
          <p:cNvSpPr/>
          <p:nvPr/>
        </p:nvSpPr>
        <p:spPr>
          <a:xfrm>
            <a:off x="736466" y="1109362"/>
            <a:ext cx="1510518" cy="1510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Получатель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BB02B81-2D1F-4315-9059-269B914A5789}"/>
              </a:ext>
            </a:extLst>
          </p:cNvPr>
          <p:cNvSpPr/>
          <p:nvPr/>
        </p:nvSpPr>
        <p:spPr>
          <a:xfrm>
            <a:off x="7363180" y="4800686"/>
            <a:ext cx="1540185" cy="1510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Отправитель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718F46C7-A6D4-4F90-AC1B-A8267DF9A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575" y="265063"/>
            <a:ext cx="8745799" cy="13208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NTRU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зашифрование</a:t>
            </a:r>
            <a:endParaRPr lang="ru-RU" dirty="0"/>
          </a:p>
        </p:txBody>
      </p: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CF79638C-8A06-4C0A-8E67-089EED8C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47E8B3EB-C589-314F-BBE8-5A42F2EA3755}" type="slidenum">
              <a:rPr lang="ru-RU" sz="2400" smtClean="0"/>
              <a:pPr/>
              <a:t>18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9507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7"/>
          <p:cNvSpPr/>
          <p:nvPr/>
        </p:nvSpPr>
        <p:spPr>
          <a:xfrm>
            <a:off x="2322555" y="1257010"/>
            <a:ext cx="6421924" cy="65441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indent="457200"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Вычисляет: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Скругленный прямоугольник 7"/>
              <p:cNvSpPr/>
              <p:nvPr/>
            </p:nvSpPr>
            <p:spPr>
              <a:xfrm>
                <a:off x="2340171" y="2066745"/>
                <a:ext cx="3172160" cy="654412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>
                  <a:lnSpc>
                    <a:spcPct val="150000"/>
                  </a:lnSpc>
                </a:pP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ru-RU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≡</m:t>
                    </m:r>
                    <m:r>
                      <a:rPr lang="ru-RU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ru-RU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ru-RU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ru-RU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ru-RU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ru-RU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ru-RU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Скругленный 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171" y="2066745"/>
                <a:ext cx="3172160" cy="65441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Скругленный прямоугольник 7"/>
              <p:cNvSpPr/>
              <p:nvPr/>
            </p:nvSpPr>
            <p:spPr>
              <a:xfrm>
                <a:off x="2340171" y="2837518"/>
                <a:ext cx="3172160" cy="654412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 ≡ 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d>
                                <m:dPr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sub>
                          </m:sSub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Скругленный 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171" y="2837518"/>
                <a:ext cx="3172160" cy="65441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Скругленный прямоугольник 7"/>
              <p:cNvSpPr/>
              <p:nvPr/>
            </p:nvSpPr>
            <p:spPr>
              <a:xfrm>
                <a:off x="6312431" y="2411297"/>
                <a:ext cx="3539398" cy="1493883"/>
              </a:xfrm>
              <a:prstGeom prst="round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Проверяет, что коэффициенты лежат </a:t>
                </a:r>
                <a:b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 интервале 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ru-RU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ru-RU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Скругленный 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431" y="2411297"/>
                <a:ext cx="3539398" cy="1493883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Скругленный прямоугольник 7"/>
              <p:cNvSpPr/>
              <p:nvPr/>
            </p:nvSpPr>
            <p:spPr>
              <a:xfrm>
                <a:off x="2322555" y="3606088"/>
                <a:ext cx="3172160" cy="654412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 ≡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Скругленный 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555" y="3606088"/>
                <a:ext cx="3172160" cy="654412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Скругленный прямоугольник 7"/>
              <p:cNvSpPr/>
              <p:nvPr/>
            </p:nvSpPr>
            <p:spPr>
              <a:xfrm>
                <a:off x="839257" y="4455119"/>
                <a:ext cx="6121399" cy="1055826"/>
              </a:xfrm>
              <a:prstGeom prst="round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8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Восстанавливает сообщение: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 ≡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Скругленный 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57" y="4455119"/>
                <a:ext cx="6121399" cy="1055826"/>
              </a:xfrm>
              <a:prstGeom prst="roundRect">
                <a:avLst/>
              </a:prstGeom>
              <a:blipFill>
                <a:blip r:embed="rId7"/>
                <a:stretch>
                  <a:fillRect t="-3409"/>
                </a:stretch>
              </a:blipFill>
              <a:ln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cxnSpLocks/>
            <a:stCxn id="13" idx="1"/>
            <a:endCxn id="12" idx="3"/>
          </p:cNvCxnSpPr>
          <p:nvPr/>
        </p:nvCxnSpPr>
        <p:spPr>
          <a:xfrm flipH="1">
            <a:off x="5512331" y="3158239"/>
            <a:ext cx="800100" cy="648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2834AE6B-FECE-4F33-8E5E-97639A9E9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575" y="265063"/>
            <a:ext cx="8745799" cy="13208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NTRU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расшифрование</a:t>
            </a:r>
            <a:endParaRPr lang="ru-RU" dirty="0"/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B3FCE6E4-497A-4A5B-862A-7FE154AE4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47E8B3EB-C589-314F-BBE8-5A42F2EA3755}" type="slidenum">
              <a:rPr lang="ru-RU" sz="2400" smtClean="0"/>
              <a:pPr/>
              <a:t>19</a:t>
            </a:fld>
            <a:endParaRPr lang="ru-RU" sz="24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98EB6EA2-F570-4DA2-9A65-651D6D4BF548}"/>
              </a:ext>
            </a:extLst>
          </p:cNvPr>
          <p:cNvSpPr/>
          <p:nvPr/>
        </p:nvSpPr>
        <p:spPr>
          <a:xfrm>
            <a:off x="736466" y="1109362"/>
            <a:ext cx="1510518" cy="1510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Получатель</a:t>
            </a:r>
          </a:p>
        </p:txBody>
      </p:sp>
    </p:spTree>
    <p:extLst>
      <p:ext uri="{BB962C8B-B14F-4D97-AF65-F5344CB8AC3E}">
        <p14:creationId xmlns:p14="http://schemas.microsoft.com/office/powerpoint/2010/main" val="112363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067A94-5D2C-481F-A5D7-9CD8E8DAC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07" y="250257"/>
            <a:ext cx="8596668" cy="1320800"/>
          </a:xfrm>
        </p:spPr>
        <p:txBody>
          <a:bodyPr/>
          <a:lstStyle/>
          <a:p>
            <a:r>
              <a:rPr lang="ru-RU" dirty="0"/>
              <a:t>Основные структуры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523DF6-0FE8-4C8E-82E8-448288E68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1907"/>
            <a:ext cx="8835782" cy="4239456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2400"/>
              </a:spcBef>
            </a:pPr>
            <a:r>
              <a:rPr lang="ru-RU" sz="2400" dirty="0"/>
              <a:t>Хэш-функции (подпись Лэмпорта, деревья Меркла, 1979);</a:t>
            </a:r>
          </a:p>
          <a:p>
            <a:pPr>
              <a:spcBef>
                <a:spcPts val="2400"/>
              </a:spcBef>
            </a:pPr>
            <a:r>
              <a:rPr lang="ru-RU" sz="2400" dirty="0"/>
              <a:t>Коды (криптосистема Мак-Элиса на основе кодов </a:t>
            </a:r>
            <a:r>
              <a:rPr lang="ru-RU" sz="2400" dirty="0" err="1"/>
              <a:t>Гоппы</a:t>
            </a:r>
            <a:r>
              <a:rPr lang="ru-RU" sz="2400" dirty="0"/>
              <a:t>, 1978);</a:t>
            </a:r>
          </a:p>
          <a:p>
            <a:pPr>
              <a:spcBef>
                <a:spcPts val="2400"/>
              </a:spcBef>
            </a:pPr>
            <a:r>
              <a:rPr lang="ru-RU" sz="2400" dirty="0"/>
              <a:t>Полиномы от многих переменных (1996);</a:t>
            </a:r>
          </a:p>
          <a:p>
            <a:pPr>
              <a:spcBef>
                <a:spcPts val="2400"/>
              </a:spcBef>
            </a:pPr>
            <a:r>
              <a:rPr lang="ru-RU" sz="2400" dirty="0"/>
              <a:t>Решётки (</a:t>
            </a:r>
            <a:r>
              <a:rPr lang="en-US" sz="2400" dirty="0"/>
              <a:t>NTRU, 1996);</a:t>
            </a:r>
          </a:p>
          <a:p>
            <a:pPr>
              <a:spcBef>
                <a:spcPts val="2400"/>
              </a:spcBef>
            </a:pPr>
            <a:r>
              <a:rPr lang="ru-RU" sz="2400" dirty="0"/>
              <a:t>Изогении эллиптических кривых (</a:t>
            </a:r>
            <a:r>
              <a:rPr lang="en-US" sz="2400" dirty="0"/>
              <a:t>2003</a:t>
            </a:r>
            <a:r>
              <a:rPr lang="ru-RU" sz="2400" dirty="0"/>
              <a:t>);</a:t>
            </a:r>
          </a:p>
          <a:p>
            <a:pPr>
              <a:spcBef>
                <a:spcPts val="2400"/>
              </a:spcBef>
            </a:pPr>
            <a:r>
              <a:rPr lang="ru-RU" sz="2400" dirty="0"/>
              <a:t>Некоммутативные группы;</a:t>
            </a:r>
          </a:p>
          <a:p>
            <a:pPr>
              <a:spcBef>
                <a:spcPts val="2400"/>
              </a:spcBef>
            </a:pPr>
            <a:r>
              <a:rPr lang="ru-RU" sz="2400" dirty="0"/>
              <a:t>Симметричные шифры.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25EA0D-0076-4BB6-A1CE-C71A53933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C61D-9350-4553-9B1C-D6938AD9BA52}" type="slidenum">
              <a:rPr lang="ru-RU" sz="2400" smtClean="0"/>
              <a:t>2</a:t>
            </a:fld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716244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C1711-B222-47D0-AEB0-C13CEE36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575" y="349717"/>
            <a:ext cx="8745799" cy="13208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Криптосистемы на изогениях эллиптических кривых (1)</a:t>
            </a:r>
            <a:b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122C62-DC69-436D-B967-08195AB4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C61D-9350-4553-9B1C-D6938AD9BA52}" type="slidenum">
              <a:rPr lang="ru-RU" sz="2400" smtClean="0"/>
              <a:t>20</a:t>
            </a:fld>
            <a:endParaRPr lang="ru-RU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Содержимое 2">
                <a:extLst>
                  <a:ext uri="{FF2B5EF4-FFF2-40B4-BE49-F238E27FC236}">
                    <a16:creationId xmlns:a16="http://schemas.microsoft.com/office/drawing/2014/main" id="{61B0CE46-28B3-4985-A447-A9F63455A7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8869" y="1830494"/>
                <a:ext cx="10442713" cy="4854575"/>
              </a:xfrm>
            </p:spPr>
            <p:txBody>
              <a:bodyPr>
                <a:normAutofit/>
              </a:bodyPr>
              <a:lstStyle/>
              <a:p>
                <a:pPr>
                  <a:defRPr/>
                </a:pPr>
                <a:r>
                  <a:rPr lang="ru-RU" sz="2800" dirty="0">
                    <a:solidFill>
                      <a:schemeClr val="tx1"/>
                    </a:solidFill>
                    <a:ea typeface="Open Sans" panose="020B0604020202020204" charset="0"/>
                    <a:cs typeface="Open Sans" panose="020B0604020202020204" charset="0"/>
                  </a:rPr>
                  <a:t>Эллиптическая кривая </a:t>
                </a:r>
                <a:r>
                  <a:rPr lang="en-US" sz="2800" dirty="0">
                    <a:solidFill>
                      <a:schemeClr val="tx1"/>
                    </a:solidFill>
                    <a:ea typeface="Open Sans" panose="020B0604020202020204" charset="0"/>
                    <a:cs typeface="Open Sans" panose="020B060402020202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sz="2800" dirty="0">
                    <a:solidFill>
                      <a:schemeClr val="tx1"/>
                    </a:solidFill>
                    <a:ea typeface="Open Sans" panose="020B0604020202020204" charset="0"/>
                    <a:cs typeface="Open Sans" panose="020B0604020202020204" charset="0"/>
                  </a:rPr>
                  <a:t> над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b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b>
                    </m:sSub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sym typeface="Mathematica1" pitchFamily="2" charset="2"/>
                </a:endParaRPr>
              </a:p>
              <a:p>
                <a:pPr>
                  <a:defRPr/>
                </a:pPr>
                <a:r>
                  <a:rPr lang="ru-RU" sz="2800" dirty="0">
                    <a:solidFill>
                      <a:schemeClr val="tx1"/>
                    </a:solidFill>
                    <a:ea typeface="Open Sans" panose="020B0604020202020204" charset="0"/>
                    <a:cs typeface="Open Sans" panose="020B0604020202020204" charset="0"/>
                    <a:sym typeface="Mathematica1" pitchFamily="2" charset="2"/>
                  </a:rPr>
                  <a:t>Изогения</a:t>
                </a:r>
                <a:r>
                  <a:rPr lang="en-US" sz="2800" dirty="0">
                    <a:solidFill>
                      <a:schemeClr val="tx1"/>
                    </a:solidFill>
                    <a:ea typeface="Open Sans" panose="020B0604020202020204" charset="0"/>
                    <a:cs typeface="Open Sans" panose="020B0604020202020204" charset="0"/>
                    <a:sym typeface="Mathematica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ru-RU" sz="2800" dirty="0">
                    <a:solidFill>
                      <a:schemeClr val="tx1"/>
                    </a:solidFill>
                    <a:ea typeface="Open Sans" panose="020B0604020202020204" charset="0"/>
                    <a:cs typeface="Open Sans" panose="020B060402020202020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ru-RU" sz="2800" dirty="0">
                    <a:solidFill>
                      <a:schemeClr val="tx1"/>
                    </a:solidFill>
                    <a:ea typeface="Open Sans" panose="020B0604020202020204" charset="0"/>
                    <a:cs typeface="Open Sans" panose="020B0604020202020204" charset="0"/>
                  </a:rPr>
                  <a:t>, где </a:t>
                </a:r>
                <a14:m>
                  <m:oMath xmlns:m="http://schemas.openxmlformats.org/officeDocument/2006/math">
                    <m:r>
                      <a:rPr lang="ru-RU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ru-R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ru-RU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</m:e>
                    </m:d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ru-RU" sz="2800" dirty="0">
                    <a:solidFill>
                      <a:schemeClr val="tx1"/>
                    </a:solidFill>
                    <a:ea typeface="Open Sans" panose="020B0604020202020204" charset="0"/>
                    <a:cs typeface="Open Sans" panose="020B0604020202020204" charset="0"/>
                  </a:rPr>
                  <a:t>Двойственная изогения: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l-GR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</m:acc>
                    <m:r>
                      <a:rPr lang="ru-RU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  <a:cs typeface="Times New Roman" panose="02020603050405020304" pitchFamily="18" charset="0"/>
                      </a:rPr>
                      <m:t>: </m:t>
                    </m:r>
                    <m:sSub>
                      <m:sSubPr>
                        <m:ctrlPr>
                          <a:rPr lang="ru-R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  <a:cs typeface="Times New Roman" panose="02020603050405020304" pitchFamily="18" charset="0"/>
                      </a:rPr>
                      <m:t>→ 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ru-RU" sz="2800" dirty="0"/>
              </a:p>
              <a:p>
                <a:pPr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l-GR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</m:acc>
                    <m:r>
                      <a:rPr lang="ru-RU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ru-RU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</m:d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  <a:cs typeface="Times New Roman" panose="02020603050405020304" pitchFamily="18" charset="0"/>
                      </a:rPr>
                      <m:t>   </m:t>
                    </m:r>
                  </m:oMath>
                </a14:m>
                <a:r>
                  <a:rPr lang="ru-RU" sz="2800" i="1" dirty="0">
                    <a:solidFill>
                      <a:schemeClr val="tx1"/>
                    </a:solidFill>
                    <a:ea typeface="Open Sans" panose="020B0604020202020204" charset="0"/>
                    <a:cs typeface="Open Sans" panose="020B0604020202020204" charset="0"/>
                  </a:rPr>
                  <a:t>где</a:t>
                </a:r>
                <a14:m>
                  <m:oMath xmlns:m="http://schemas.openxmlformats.org/officeDocument/2006/math">
                    <m:r>
                      <a:rPr lang="ru-R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Open Sans" panose="020B0604020202020204" charset="0"/>
                    <a:cs typeface="Open Sans" panose="020B0604020202020204" charset="0"/>
                  </a:rPr>
                  <a:t> – </a:t>
                </a:r>
                <a:r>
                  <a:rPr lang="ru-RU" sz="2800" dirty="0">
                    <a:solidFill>
                      <a:schemeClr val="tx1"/>
                    </a:solidFill>
                    <a:ea typeface="Open Sans" panose="020B0604020202020204" charset="0"/>
                    <a:cs typeface="Open Sans" panose="020B0604020202020204" charset="0"/>
                  </a:rPr>
                  <a:t>умножение</a:t>
                </a:r>
                <a:br>
                  <a:rPr lang="ru-RU" sz="2800" dirty="0">
                    <a:solidFill>
                      <a:schemeClr val="tx1"/>
                    </a:solidFill>
                    <a:ea typeface="Open Sans" panose="020B0604020202020204" charset="0"/>
                    <a:cs typeface="Open Sans" panose="020B0604020202020204" charset="0"/>
                  </a:rPr>
                </a:br>
                <a:r>
                  <a:rPr lang="ru-RU" sz="2800" dirty="0">
                    <a:solidFill>
                      <a:schemeClr val="tx1"/>
                    </a:solidFill>
                    <a:ea typeface="Open Sans" panose="020B0604020202020204" charset="0"/>
                    <a:cs typeface="Open Sans" panose="020B0604020202020204" charset="0"/>
                  </a:rPr>
                  <a:t>точки кривой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800" dirty="0">
                    <a:solidFill>
                      <a:schemeClr val="tx1"/>
                    </a:solidFill>
                    <a:ea typeface="Open Sans" panose="020B0604020202020204" charset="0"/>
                    <a:cs typeface="Open Sans" panose="020B0604020202020204" charset="0"/>
                  </a:rPr>
                  <a:t>на число </a:t>
                </a:r>
                <a14:m>
                  <m:oMath xmlns:m="http://schemas.openxmlformats.org/officeDocument/2006/math"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28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Open Sans" panose="020B0604020202020204" charset="0"/>
                    <a:cs typeface="Open Sans" panose="020B0604020202020204" charset="0"/>
                  </a:rPr>
                  <a:t>–</a:t>
                </a:r>
                <a:br>
                  <a:rPr lang="ru-RU" sz="2800" dirty="0">
                    <a:solidFill>
                      <a:schemeClr val="tx1"/>
                    </a:solidFill>
                    <a:ea typeface="Open Sans" panose="020B0604020202020204" charset="0"/>
                    <a:cs typeface="Open Sans" panose="020B0604020202020204" charset="0"/>
                  </a:rPr>
                </a:br>
                <a:r>
                  <a:rPr lang="ru-RU" sz="2800" dirty="0">
                    <a:solidFill>
                      <a:schemeClr val="tx1"/>
                    </a:solidFill>
                    <a:ea typeface="Open Sans" panose="020B0604020202020204" charset="0"/>
                    <a:cs typeface="Open Sans" panose="020B0604020202020204" charset="0"/>
                  </a:rPr>
                  <a:t>степень изогении</a:t>
                </a:r>
                <a:endParaRPr lang="en-US" sz="2800" dirty="0">
                  <a:solidFill>
                    <a:schemeClr val="tx1"/>
                  </a:solidFill>
                  <a:ea typeface="Open Sans" panose="020B0604020202020204" charset="0"/>
                  <a:cs typeface="Open Sans" panose="020B0604020202020204" charset="0"/>
                </a:endParaRPr>
              </a:p>
              <a:p>
                <a:pPr>
                  <a:defRPr/>
                </a:pPr>
                <a:endParaRPr lang="ru-RU" sz="2000" dirty="0"/>
              </a:p>
            </p:txBody>
          </p:sp>
        </mc:Choice>
        <mc:Fallback xmlns="">
          <p:sp>
            <p:nvSpPr>
              <p:cNvPr id="8" name="Содержимое 2">
                <a:extLst>
                  <a:ext uri="{FF2B5EF4-FFF2-40B4-BE49-F238E27FC236}">
                    <a16:creationId xmlns:a16="http://schemas.microsoft.com/office/drawing/2014/main" id="{61B0CE46-28B3-4985-A447-A9F63455A7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869" y="1830494"/>
                <a:ext cx="10442713" cy="4854575"/>
              </a:xfrm>
              <a:blipFill>
                <a:blip r:embed="rId2"/>
                <a:stretch>
                  <a:fillRect l="-759" t="-12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11">
            <a:extLst>
              <a:ext uri="{FF2B5EF4-FFF2-40B4-BE49-F238E27FC236}">
                <a16:creationId xmlns:a16="http://schemas.microsoft.com/office/drawing/2014/main" id="{F033E4DF-B885-4DC2-BE7A-37CA79D00CF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110" y="3658024"/>
            <a:ext cx="3273743" cy="302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8758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762AD7-6E30-C3B8-02E4-9CBEC1435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571" y="2698796"/>
            <a:ext cx="6838803" cy="4159204"/>
          </a:xfrm>
          <a:prstGeom prst="rect">
            <a:avLst/>
          </a:prstGeom>
        </p:spPr>
      </p:pic>
      <p:sp>
        <p:nvSpPr>
          <p:cNvPr id="52" name="Заголовок 1">
            <a:extLst>
              <a:ext uri="{FF2B5EF4-FFF2-40B4-BE49-F238E27FC236}">
                <a16:creationId xmlns:a16="http://schemas.microsoft.com/office/drawing/2014/main" id="{EDE22A0A-195A-4489-B44C-5E946ACD1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575" y="349717"/>
            <a:ext cx="9433852" cy="2570464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Криптосистемы на изогениях эллиптических кривых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commutative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supersingular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isogeny DH)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9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Castryck</a:t>
            </a:r>
            <a:r>
              <a:rPr lang="en-US" sz="29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W. et al.</a:t>
            </a:r>
            <a:r>
              <a:rPr lang="en-US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CSIDH: an efficient post-quantum commutative group action //International Conference on the Theory and Application of Cryptology and Information Security. – Springer, Cham, 2018. – </a:t>
            </a:r>
            <a:r>
              <a:rPr lang="ru-RU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</a:t>
            </a:r>
            <a:r>
              <a:rPr lang="en-US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395-427.</a:t>
            </a:r>
            <a:b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718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FB6229-67D0-4C05-A0FB-84B880AF4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527"/>
            <a:ext cx="8497020" cy="60044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1533FE-2173-47FE-87DC-50252CAC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82" y="311217"/>
            <a:ext cx="8596668" cy="1320800"/>
          </a:xfrm>
        </p:spPr>
        <p:txBody>
          <a:bodyPr/>
          <a:lstStyle/>
          <a:p>
            <a:r>
              <a:rPr lang="ru-RU" dirty="0"/>
              <a:t>Подпись </a:t>
            </a:r>
            <a:r>
              <a:rPr lang="ru-RU" dirty="0" err="1"/>
              <a:t>Лэмпорта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i="1" dirty="0">
                <a:effectLst/>
              </a:rPr>
              <a:t>Leslie </a:t>
            </a:r>
            <a:r>
              <a:rPr lang="en-US" i="1" dirty="0" err="1">
                <a:effectLst/>
              </a:rPr>
              <a:t>Lamport</a:t>
            </a:r>
            <a:r>
              <a:rPr lang="en-US" dirty="0"/>
              <a:t>)</a:t>
            </a:r>
            <a:r>
              <a:rPr lang="ru-RU" dirty="0"/>
              <a:t> (1)</a:t>
            </a:r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8F15E772-1525-4411-BD2D-1F52C32E6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C61D-9350-4553-9B1C-D6938AD9BA52}" type="slidenum">
              <a:rPr lang="ru-RU" sz="2400" smtClean="0"/>
              <a:t>3</a:t>
            </a:fld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327363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C49EC0-9299-45CB-B576-320FCD0F5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29728"/>
            <a:ext cx="8813721" cy="62282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1533FE-2173-47FE-87DC-50252CAC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82" y="311217"/>
            <a:ext cx="8596668" cy="1320800"/>
          </a:xfrm>
        </p:spPr>
        <p:txBody>
          <a:bodyPr/>
          <a:lstStyle/>
          <a:p>
            <a:r>
              <a:rPr lang="ru-RU" dirty="0"/>
              <a:t>Подпись </a:t>
            </a:r>
            <a:r>
              <a:rPr lang="ru-RU" dirty="0" err="1"/>
              <a:t>Лэмпорта</a:t>
            </a:r>
            <a:r>
              <a:rPr lang="ru-RU" dirty="0"/>
              <a:t> (2)</a:t>
            </a:r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8F15E772-1525-4411-BD2D-1F52C32E6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C61D-9350-4553-9B1C-D6938AD9BA52}" type="slidenum">
              <a:rPr lang="ru-RU" sz="2400" smtClean="0"/>
              <a:t>4</a:t>
            </a:fld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1719467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9EB1F0-FF3D-44EC-A41B-CFCFBD03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Меркла (</a:t>
            </a:r>
            <a:r>
              <a:rPr lang="en-US" i="1" dirty="0">
                <a:effectLst/>
              </a:rPr>
              <a:t>Ralph Charles Merkle</a:t>
            </a:r>
            <a:r>
              <a:rPr lang="ru-RU" dirty="0"/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A00FD5-D80A-4EEB-A2B8-54C40EED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C61D-9350-4553-9B1C-D6938AD9BA52}" type="slidenum">
              <a:rPr lang="ru-RU" sz="2400" smtClean="0"/>
              <a:t>5</a:t>
            </a:fld>
            <a:endParaRPr lang="ru-RU" sz="240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EA1A57C-5F5D-4070-BFB2-2FA5EB123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5859"/>
            <a:ext cx="11893851" cy="34426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6458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AD0408-560C-4BAF-B6CE-5D703A9CD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47" y="902095"/>
            <a:ext cx="9493952" cy="52744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A00FD5-D80A-4EEB-A2B8-54C40EED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C61D-9350-4553-9B1C-D6938AD9BA52}" type="slidenum">
              <a:rPr lang="ru-RU" sz="2400" smtClean="0"/>
              <a:t>6</a:t>
            </a:fld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1423560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B78187-2BF3-4355-AFFA-AFDB1B19C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8870"/>
            <a:ext cx="8376250" cy="59191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1FCDE-00D4-4837-BD65-114F53D85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87" y="291963"/>
            <a:ext cx="9678837" cy="1320800"/>
          </a:xfrm>
        </p:spPr>
        <p:txBody>
          <a:bodyPr/>
          <a:lstStyle/>
          <a:p>
            <a:r>
              <a:rPr lang="ru-RU" dirty="0"/>
              <a:t>Криптосистемы на основе кодирования (1)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B8C729-006E-47C2-B5E3-599087F3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C61D-9350-4553-9B1C-D6938AD9BA52}" type="slidenum">
              <a:rPr lang="ru-RU" sz="2400" smtClean="0"/>
              <a:t>7</a:t>
            </a:fld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4027404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3EDAFA9-EEBB-4E5C-A0CC-251A54842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3848"/>
            <a:ext cx="8850342" cy="62541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B8C729-006E-47C2-B5E3-599087F3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C61D-9350-4553-9B1C-D6938AD9BA52}" type="slidenum">
              <a:rPr lang="ru-RU" sz="2400" smtClean="0"/>
              <a:t>8</a:t>
            </a:fld>
            <a:endParaRPr lang="ru-RU" sz="240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FF0A3AD-1783-42A4-845C-AD859D270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87" y="291963"/>
            <a:ext cx="9678837" cy="1320800"/>
          </a:xfrm>
        </p:spPr>
        <p:txBody>
          <a:bodyPr/>
          <a:lstStyle/>
          <a:p>
            <a:r>
              <a:rPr lang="ru-RU" dirty="0"/>
              <a:t>Криптосистемы на основе кодирования (2)</a:t>
            </a:r>
          </a:p>
        </p:txBody>
      </p:sp>
    </p:spTree>
    <p:extLst>
      <p:ext uri="{BB962C8B-B14F-4D97-AF65-F5344CB8AC3E}">
        <p14:creationId xmlns:p14="http://schemas.microsoft.com/office/powerpoint/2010/main" val="4016716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5416566-D2BB-4DF9-9C57-F4F3011C5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8633"/>
            <a:ext cx="8590663" cy="60706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B8C729-006E-47C2-B5E3-599087F3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C61D-9350-4553-9B1C-D6938AD9BA52}" type="slidenum">
              <a:rPr lang="ru-RU" sz="2400" smtClean="0"/>
              <a:t>9</a:t>
            </a:fld>
            <a:endParaRPr lang="ru-RU" sz="240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FF0A3AD-1783-42A4-845C-AD859D270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87" y="291963"/>
            <a:ext cx="9678837" cy="1320800"/>
          </a:xfrm>
        </p:spPr>
        <p:txBody>
          <a:bodyPr/>
          <a:lstStyle/>
          <a:p>
            <a:r>
              <a:rPr lang="ru-RU" dirty="0"/>
              <a:t>Криптосистемы на основе кодирования (3)</a:t>
            </a:r>
          </a:p>
        </p:txBody>
      </p:sp>
    </p:spTree>
    <p:extLst>
      <p:ext uri="{BB962C8B-B14F-4D97-AF65-F5344CB8AC3E}">
        <p14:creationId xmlns:p14="http://schemas.microsoft.com/office/powerpoint/2010/main" val="264937825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362</TotalTime>
  <Words>679</Words>
  <Application>Microsoft Office PowerPoint</Application>
  <PresentationFormat>Широкоэкранный</PresentationFormat>
  <Paragraphs>113</Paragraphs>
  <Slides>21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Times New Roman</vt:lpstr>
      <vt:lpstr>Trebuchet MS</vt:lpstr>
      <vt:lpstr>Wingdings 3</vt:lpstr>
      <vt:lpstr>Аспект</vt:lpstr>
      <vt:lpstr>Постквантовая криптография</vt:lpstr>
      <vt:lpstr>Основные структуры</vt:lpstr>
      <vt:lpstr>Подпись Лэмпорта (Leslie Lamport) (1)</vt:lpstr>
      <vt:lpstr>Подпись Лэмпорта (2)</vt:lpstr>
      <vt:lpstr>Дерево Меркла (Ralph Charles Merkle)</vt:lpstr>
      <vt:lpstr>Презентация PowerPoint</vt:lpstr>
      <vt:lpstr>Криптосистемы на основе кодирования (1)</vt:lpstr>
      <vt:lpstr>Криптосистемы на основе кодирования (2)</vt:lpstr>
      <vt:lpstr>Криптосистемы на основе кодирования (3)</vt:lpstr>
      <vt:lpstr>Полиномы от многих переменных  (hidden field equations)</vt:lpstr>
      <vt:lpstr>Полиномы от многих переменных (шифрование с открытым ключом)</vt:lpstr>
      <vt:lpstr>Решётки (1)</vt:lpstr>
      <vt:lpstr>Решётки (2)</vt:lpstr>
      <vt:lpstr>Решётки (3)</vt:lpstr>
      <vt:lpstr>NTRU = Nth-degree TRUncated polynomial ring </vt:lpstr>
      <vt:lpstr>NTRU: генерация ключей</vt:lpstr>
      <vt:lpstr>NTRU: преобразование текста в полином</vt:lpstr>
      <vt:lpstr>NTRU: зашифрование</vt:lpstr>
      <vt:lpstr>NTRU: расшифрование</vt:lpstr>
      <vt:lpstr>Криптосистемы на изогениях эллиптических кривых (1) </vt:lpstr>
      <vt:lpstr>Криптосистемы на изогениях эллиптических кривых (commutative supersingular isogeny DH) Castryck W. et al. CSIDH: an efficient post-quantum commutative group action //International Conference on the Theory and Application of Cryptology and Information Security. – Springer, Cham, 2018. – С. 395-427.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Постквантовая криптография</dc:title>
  <dc:creator>Елена Александрова</dc:creator>
  <cp:lastModifiedBy>Елена Александрова</cp:lastModifiedBy>
  <cp:revision>25</cp:revision>
  <dcterms:created xsi:type="dcterms:W3CDTF">2021-05-13T19:20:23Z</dcterms:created>
  <dcterms:modified xsi:type="dcterms:W3CDTF">2023-05-17T21:31:54Z</dcterms:modified>
</cp:coreProperties>
</file>