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667"/>
  </p:normalViewPr>
  <p:slideViewPr>
    <p:cSldViewPr snapToGrid="0" snapToObjects="1">
      <p:cViewPr varScale="1">
        <p:scale>
          <a:sx n="148" d="100"/>
          <a:sy n="148" d="100"/>
        </p:scale>
        <p:origin x="216" y="1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08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10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05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83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48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4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36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59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726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74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1/13/20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9102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chemeClr val="tx1">
              <a:lumMod val="85000"/>
              <a:lumOff val="1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19809-C2BF-2347-BC1E-C6BF2EFCACBD}"/>
              </a:ext>
            </a:extLst>
          </p:cNvPr>
          <p:cNvSpPr>
            <a:spLocks noGrp="1"/>
          </p:cNvSpPr>
          <p:nvPr>
            <p:ph type="ctrTitle"/>
          </p:nvPr>
        </p:nvSpPr>
        <p:spPr>
          <a:xfrm>
            <a:off x="5021821" y="3812955"/>
            <a:ext cx="6465287" cy="1486192"/>
          </a:xfrm>
        </p:spPr>
        <p:txBody>
          <a:bodyPr>
            <a:normAutofit/>
          </a:bodyPr>
          <a:lstStyle/>
          <a:p>
            <a:r>
              <a:rPr lang="en-US" sz="5400" dirty="0">
                <a:solidFill>
                  <a:schemeClr val="bg1"/>
                </a:solidFill>
              </a:rPr>
              <a:t>ETL Project</a:t>
            </a:r>
          </a:p>
        </p:txBody>
      </p:sp>
      <p:pic>
        <p:nvPicPr>
          <p:cNvPr id="6" name="Picture 5" descr="A picture containing drawing&#10;&#10;Description automatically generated">
            <a:extLst>
              <a:ext uri="{FF2B5EF4-FFF2-40B4-BE49-F238E27FC236}">
                <a16:creationId xmlns:a16="http://schemas.microsoft.com/office/drawing/2014/main" id="{5E21E3D0-3BC7-BF4C-931C-9067BC6C9BDF}"/>
              </a:ext>
            </a:extLst>
          </p:cNvPr>
          <p:cNvPicPr>
            <a:picLocks noChangeAspect="1"/>
          </p:cNvPicPr>
          <p:nvPr/>
        </p:nvPicPr>
        <p:blipFill rotWithShape="1">
          <a:blip r:embed="rId2"/>
          <a:srcRect l="12865" r="8410" b="3"/>
          <a:stretch/>
        </p:blipFill>
        <p:spPr>
          <a:xfrm>
            <a:off x="250130" y="778931"/>
            <a:ext cx="4160452" cy="4348240"/>
          </a:xfrm>
          <a:prstGeom prst="rect">
            <a:avLst/>
          </a:prstGeom>
        </p:spPr>
      </p:pic>
      <p:pic>
        <p:nvPicPr>
          <p:cNvPr id="4" name="Picture 3">
            <a:extLst>
              <a:ext uri="{FF2B5EF4-FFF2-40B4-BE49-F238E27FC236}">
                <a16:creationId xmlns:a16="http://schemas.microsoft.com/office/drawing/2014/main" id="{475B81D9-52E8-48BD-9242-F0760FA1C1E1}"/>
              </a:ext>
            </a:extLst>
          </p:cNvPr>
          <p:cNvPicPr>
            <a:picLocks noChangeAspect="1"/>
          </p:cNvPicPr>
          <p:nvPr/>
        </p:nvPicPr>
        <p:blipFill rotWithShape="1">
          <a:blip r:embed="rId3"/>
          <a:srcRect t="18777" r="2" b="18780"/>
          <a:stretch/>
        </p:blipFill>
        <p:spPr>
          <a:xfrm>
            <a:off x="4654296" y="299363"/>
            <a:ext cx="7217085" cy="3008188"/>
          </a:xfrm>
          <a:prstGeom prst="rect">
            <a:avLst/>
          </a:prstGeom>
        </p:spPr>
      </p:pic>
      <p:cxnSp>
        <p:nvCxnSpPr>
          <p:cNvPr id="40" name="Straight Connector 39">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0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E28DE9-D2A6-664A-A15B-7C7F1C82FDAA}"/>
              </a:ext>
            </a:extLst>
          </p:cNvPr>
          <p:cNvSpPr/>
          <p:nvPr/>
        </p:nvSpPr>
        <p:spPr>
          <a:xfrm>
            <a:off x="560614" y="1586507"/>
            <a:ext cx="11070771" cy="338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F3016FC-7717-E040-A03B-CE172667CBEF}"/>
              </a:ext>
            </a:extLst>
          </p:cNvPr>
          <p:cNvSpPr txBox="1"/>
          <p:nvPr/>
        </p:nvSpPr>
        <p:spPr>
          <a:xfrm>
            <a:off x="767442" y="2347616"/>
            <a:ext cx="10657114" cy="2923877"/>
          </a:xfrm>
          <a:prstGeom prst="rect">
            <a:avLst/>
          </a:prstGeom>
          <a:noFill/>
        </p:spPr>
        <p:txBody>
          <a:bodyPr wrap="square" rtlCol="0">
            <a:spAutoFit/>
          </a:bodyPr>
          <a:lstStyle/>
          <a:p>
            <a:pPr marL="285750" indent="-285750">
              <a:buClr>
                <a:srgbClr val="C00000"/>
              </a:buClr>
              <a:buFont typeface="Wingdings" pitchFamily="2" charset="2"/>
              <a:buChar char="ü"/>
            </a:pPr>
            <a:r>
              <a:rPr lang="en-US" sz="1400" dirty="0"/>
              <a:t>The objective of this project was to do a complete ETL processing by using the US Bureau of Labor statistic webpage in order to obtain relevant information from the major occupation titles for the state of California, Florida and Pennsylvania and store them into MongoDB</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The following was the URL = https://www.bls.gov/</a:t>
            </a:r>
            <a:r>
              <a:rPr lang="en-US" sz="1400" dirty="0" err="1"/>
              <a:t>oes</a:t>
            </a:r>
            <a:r>
              <a:rPr lang="en-US" sz="1400" dirty="0"/>
              <a:t>/current/</a:t>
            </a:r>
            <a:r>
              <a:rPr lang="en-US" sz="1400" dirty="0" err="1"/>
              <a:t>oessrcst.htm#a</a:t>
            </a:r>
            <a:r>
              <a:rPr lang="en-US" sz="1400" dirty="0"/>
              <a:t> used to obtain the information for the three states mentioned above</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Dependencies used in this project included pandas, bs4, </a:t>
            </a:r>
            <a:r>
              <a:rPr lang="en-US" sz="1400" dirty="0" err="1"/>
              <a:t>pymongo</a:t>
            </a:r>
            <a:r>
              <a:rPr lang="en-US" sz="1400" dirty="0"/>
              <a:t>.</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p:txBody>
      </p:sp>
      <p:sp>
        <p:nvSpPr>
          <p:cNvPr id="3" name="Rectangle 2">
            <a:extLst>
              <a:ext uri="{FF2B5EF4-FFF2-40B4-BE49-F238E27FC236}">
                <a16:creationId xmlns:a16="http://schemas.microsoft.com/office/drawing/2014/main" id="{6EB0B7B9-51E9-4E45-8124-F07642719E81}"/>
              </a:ext>
            </a:extLst>
          </p:cNvPr>
          <p:cNvSpPr/>
          <p:nvPr/>
        </p:nvSpPr>
        <p:spPr>
          <a:xfrm>
            <a:off x="687376" y="731709"/>
            <a:ext cx="2129109" cy="707886"/>
          </a:xfrm>
          <a:prstGeom prst="rect">
            <a:avLst/>
          </a:prstGeom>
          <a:noFill/>
        </p:spPr>
        <p:txBody>
          <a:bodyPr wrap="none" lIns="91440" tIns="45720" rIns="91440" bIns="45720">
            <a:spAutoFit/>
          </a:bodyPr>
          <a:lstStyle/>
          <a:p>
            <a:pPr algn="ctr"/>
            <a:r>
              <a:rPr lang="en-US" sz="4000" b="0" i="1" cap="none" spc="0" dirty="0">
                <a:ln w="0"/>
                <a:solidFill>
                  <a:srgbClr val="0070C0"/>
                </a:solidFill>
                <a:effectLst>
                  <a:outerShdw blurRad="38100" dist="25400" dir="5400000" algn="ctr" rotWithShape="0">
                    <a:srgbClr val="6E747A">
                      <a:alpha val="43000"/>
                    </a:srgbClr>
                  </a:outerShdw>
                </a:effectLst>
              </a:rPr>
              <a:t>Objective</a:t>
            </a:r>
          </a:p>
        </p:txBody>
      </p:sp>
      <p:pic>
        <p:nvPicPr>
          <p:cNvPr id="6" name="Picture 5" descr="A picture containing drawing&#10;&#10;Description automatically generated">
            <a:extLst>
              <a:ext uri="{FF2B5EF4-FFF2-40B4-BE49-F238E27FC236}">
                <a16:creationId xmlns:a16="http://schemas.microsoft.com/office/drawing/2014/main" id="{F019BD15-1892-6D47-AEAD-342ECC58DD15}"/>
              </a:ext>
            </a:extLst>
          </p:cNvPr>
          <p:cNvPicPr>
            <a:picLocks noChangeAspect="1"/>
          </p:cNvPicPr>
          <p:nvPr/>
        </p:nvPicPr>
        <p:blipFill>
          <a:blip r:embed="rId2"/>
          <a:stretch>
            <a:fillRect/>
          </a:stretch>
        </p:blipFill>
        <p:spPr>
          <a:xfrm>
            <a:off x="9422901" y="51113"/>
            <a:ext cx="2592089" cy="1461938"/>
          </a:xfrm>
          <a:prstGeom prst="rect">
            <a:avLst/>
          </a:prstGeom>
        </p:spPr>
      </p:pic>
    </p:spTree>
    <p:extLst>
      <p:ext uri="{BB962C8B-B14F-4D97-AF65-F5344CB8AC3E}">
        <p14:creationId xmlns:p14="http://schemas.microsoft.com/office/powerpoint/2010/main" val="381964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E28DE9-D2A6-664A-A15B-7C7F1C82FDAA}"/>
              </a:ext>
            </a:extLst>
          </p:cNvPr>
          <p:cNvSpPr/>
          <p:nvPr/>
        </p:nvSpPr>
        <p:spPr>
          <a:xfrm>
            <a:off x="560614" y="1586507"/>
            <a:ext cx="11070771" cy="338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EB0B7B9-51E9-4E45-8124-F07642719E81}"/>
              </a:ext>
            </a:extLst>
          </p:cNvPr>
          <p:cNvSpPr/>
          <p:nvPr/>
        </p:nvSpPr>
        <p:spPr>
          <a:xfrm>
            <a:off x="601681" y="731709"/>
            <a:ext cx="2300503" cy="707886"/>
          </a:xfrm>
          <a:prstGeom prst="rect">
            <a:avLst/>
          </a:prstGeom>
          <a:noFill/>
        </p:spPr>
        <p:txBody>
          <a:bodyPr wrap="none" lIns="91440" tIns="45720" rIns="91440" bIns="45720">
            <a:spAutoFit/>
          </a:bodyPr>
          <a:lstStyle/>
          <a:p>
            <a:pPr algn="ctr"/>
            <a:r>
              <a:rPr lang="en-US" sz="4000" b="0" i="1" cap="none" spc="0" dirty="0">
                <a:ln w="0"/>
                <a:solidFill>
                  <a:srgbClr val="0070C0"/>
                </a:solidFill>
                <a:effectLst>
                  <a:outerShdw blurRad="38100" dist="25400" dir="5400000" algn="ctr" rotWithShape="0">
                    <a:srgbClr val="6E747A">
                      <a:alpha val="43000"/>
                    </a:srgbClr>
                  </a:outerShdw>
                </a:effectLst>
              </a:rPr>
              <a:t>Extraction</a:t>
            </a:r>
          </a:p>
        </p:txBody>
      </p:sp>
      <p:pic>
        <p:nvPicPr>
          <p:cNvPr id="6" name="Picture 5" descr="A picture containing drawing&#10;&#10;Description automatically generated">
            <a:extLst>
              <a:ext uri="{FF2B5EF4-FFF2-40B4-BE49-F238E27FC236}">
                <a16:creationId xmlns:a16="http://schemas.microsoft.com/office/drawing/2014/main" id="{F019BD15-1892-6D47-AEAD-342ECC58DD15}"/>
              </a:ext>
            </a:extLst>
          </p:cNvPr>
          <p:cNvPicPr>
            <a:picLocks noChangeAspect="1"/>
          </p:cNvPicPr>
          <p:nvPr/>
        </p:nvPicPr>
        <p:blipFill>
          <a:blip r:embed="rId2"/>
          <a:stretch>
            <a:fillRect/>
          </a:stretch>
        </p:blipFill>
        <p:spPr>
          <a:xfrm>
            <a:off x="9422901" y="51113"/>
            <a:ext cx="2592089" cy="1461938"/>
          </a:xfrm>
          <a:prstGeom prst="rect">
            <a:avLst/>
          </a:prstGeom>
        </p:spPr>
      </p:pic>
      <p:sp>
        <p:nvSpPr>
          <p:cNvPr id="7" name="TextBox 6">
            <a:extLst>
              <a:ext uri="{FF2B5EF4-FFF2-40B4-BE49-F238E27FC236}">
                <a16:creationId xmlns:a16="http://schemas.microsoft.com/office/drawing/2014/main" id="{22F4341A-84ED-5D45-A00E-9ED08647BF93}"/>
              </a:ext>
            </a:extLst>
          </p:cNvPr>
          <p:cNvSpPr txBox="1"/>
          <p:nvPr/>
        </p:nvSpPr>
        <p:spPr>
          <a:xfrm>
            <a:off x="767442" y="2347616"/>
            <a:ext cx="10657114" cy="2277547"/>
          </a:xfrm>
          <a:prstGeom prst="rect">
            <a:avLst/>
          </a:prstGeom>
          <a:noFill/>
        </p:spPr>
        <p:txBody>
          <a:bodyPr wrap="square" rtlCol="0">
            <a:spAutoFit/>
          </a:bodyPr>
          <a:lstStyle/>
          <a:p>
            <a:pPr marL="285750" indent="-285750">
              <a:buClr>
                <a:srgbClr val="C00000"/>
              </a:buClr>
              <a:buFont typeface="Wingdings" pitchFamily="2" charset="2"/>
              <a:buChar char="ü"/>
            </a:pPr>
            <a:r>
              <a:rPr lang="en-US" sz="1400" dirty="0"/>
              <a:t>The extraction process was made trough the request module in order to extract the link for various states by looping with a fixed string link</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Only three states where selected in order to keep a manageable sample</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Once we got the link for the three states then we applied a loop with </a:t>
            </a:r>
            <a:r>
              <a:rPr lang="en-US" sz="1400" dirty="0" err="1"/>
              <a:t>pd.read_html</a:t>
            </a:r>
            <a:r>
              <a:rPr lang="en-US" sz="1400" dirty="0"/>
              <a:t> in order to extract the tables with the data</a:t>
            </a:r>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p:txBody>
      </p:sp>
    </p:spTree>
    <p:extLst>
      <p:ext uri="{BB962C8B-B14F-4D97-AF65-F5344CB8AC3E}">
        <p14:creationId xmlns:p14="http://schemas.microsoft.com/office/powerpoint/2010/main" val="319763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E28DE9-D2A6-664A-A15B-7C7F1C82FDAA}"/>
              </a:ext>
            </a:extLst>
          </p:cNvPr>
          <p:cNvSpPr/>
          <p:nvPr/>
        </p:nvSpPr>
        <p:spPr>
          <a:xfrm>
            <a:off x="560614" y="1586507"/>
            <a:ext cx="11070771" cy="338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EB0B7B9-51E9-4E45-8124-F07642719E81}"/>
              </a:ext>
            </a:extLst>
          </p:cNvPr>
          <p:cNvSpPr/>
          <p:nvPr/>
        </p:nvSpPr>
        <p:spPr>
          <a:xfrm>
            <a:off x="504554" y="731709"/>
            <a:ext cx="3391891" cy="707886"/>
          </a:xfrm>
          <a:prstGeom prst="rect">
            <a:avLst/>
          </a:prstGeom>
          <a:noFill/>
        </p:spPr>
        <p:txBody>
          <a:bodyPr wrap="none" lIns="91440" tIns="45720" rIns="91440" bIns="45720">
            <a:spAutoFit/>
          </a:bodyPr>
          <a:lstStyle/>
          <a:p>
            <a:pPr algn="ctr"/>
            <a:r>
              <a:rPr lang="en-US" sz="4000" b="0" i="1" cap="none" spc="0" dirty="0">
                <a:ln w="0"/>
                <a:solidFill>
                  <a:srgbClr val="0070C0"/>
                </a:solidFill>
                <a:effectLst>
                  <a:outerShdw blurRad="38100" dist="25400" dir="5400000" algn="ctr" rotWithShape="0">
                    <a:srgbClr val="6E747A">
                      <a:alpha val="43000"/>
                    </a:srgbClr>
                  </a:outerShdw>
                </a:effectLst>
              </a:rPr>
              <a:t>Transformation</a:t>
            </a:r>
          </a:p>
        </p:txBody>
      </p:sp>
      <p:pic>
        <p:nvPicPr>
          <p:cNvPr id="6" name="Picture 5" descr="A picture containing drawing&#10;&#10;Description automatically generated">
            <a:extLst>
              <a:ext uri="{FF2B5EF4-FFF2-40B4-BE49-F238E27FC236}">
                <a16:creationId xmlns:a16="http://schemas.microsoft.com/office/drawing/2014/main" id="{F019BD15-1892-6D47-AEAD-342ECC58DD15}"/>
              </a:ext>
            </a:extLst>
          </p:cNvPr>
          <p:cNvPicPr>
            <a:picLocks noChangeAspect="1"/>
          </p:cNvPicPr>
          <p:nvPr/>
        </p:nvPicPr>
        <p:blipFill>
          <a:blip r:embed="rId2"/>
          <a:stretch>
            <a:fillRect/>
          </a:stretch>
        </p:blipFill>
        <p:spPr>
          <a:xfrm>
            <a:off x="9422901" y="51113"/>
            <a:ext cx="2592089" cy="1461938"/>
          </a:xfrm>
          <a:prstGeom prst="rect">
            <a:avLst/>
          </a:prstGeom>
        </p:spPr>
      </p:pic>
      <p:sp>
        <p:nvSpPr>
          <p:cNvPr id="7" name="TextBox 6">
            <a:extLst>
              <a:ext uri="{FF2B5EF4-FFF2-40B4-BE49-F238E27FC236}">
                <a16:creationId xmlns:a16="http://schemas.microsoft.com/office/drawing/2014/main" id="{22F4341A-84ED-5D45-A00E-9ED08647BF93}"/>
              </a:ext>
            </a:extLst>
          </p:cNvPr>
          <p:cNvSpPr txBox="1"/>
          <p:nvPr/>
        </p:nvSpPr>
        <p:spPr>
          <a:xfrm>
            <a:off x="767442" y="2347616"/>
            <a:ext cx="10657114" cy="2923877"/>
          </a:xfrm>
          <a:prstGeom prst="rect">
            <a:avLst/>
          </a:prstGeom>
          <a:noFill/>
        </p:spPr>
        <p:txBody>
          <a:bodyPr wrap="square" rtlCol="0">
            <a:spAutoFit/>
          </a:bodyPr>
          <a:lstStyle/>
          <a:p>
            <a:pPr marL="285750" indent="-285750">
              <a:buClr>
                <a:srgbClr val="C00000"/>
              </a:buClr>
              <a:buFont typeface="Wingdings" pitchFamily="2" charset="2"/>
              <a:buChar char="ü"/>
            </a:pPr>
            <a:r>
              <a:rPr lang="en-US" sz="1400" dirty="0"/>
              <a:t>The transformation process started by separating each of the elements of the list containing the tables in order to add a column for each of the states.</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Once each of the tables where labeled we proceeded to append the tables since all of them shared the same data</a:t>
            </a:r>
          </a:p>
          <a:p>
            <a:pPr>
              <a:buClr>
                <a:srgbClr val="C00000"/>
              </a:buClr>
            </a:pPr>
            <a:endParaRPr lang="en-US" sz="1400" dirty="0"/>
          </a:p>
          <a:p>
            <a:pPr marL="285750" indent="-285750">
              <a:buClr>
                <a:srgbClr val="C00000"/>
              </a:buClr>
              <a:buFont typeface="Wingdings" pitchFamily="2" charset="2"/>
              <a:buChar char="ü"/>
            </a:pPr>
            <a:r>
              <a:rPr lang="en-US" sz="1400" dirty="0"/>
              <a:t>Finally in order to clean up completely the data a loop was applied to convert all the numbers from strings to float numbers as well as to clean any parenthesis and other symbols.</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p:txBody>
      </p:sp>
    </p:spTree>
    <p:extLst>
      <p:ext uri="{BB962C8B-B14F-4D97-AF65-F5344CB8AC3E}">
        <p14:creationId xmlns:p14="http://schemas.microsoft.com/office/powerpoint/2010/main" val="72333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E28DE9-D2A6-664A-A15B-7C7F1C82FDAA}"/>
              </a:ext>
            </a:extLst>
          </p:cNvPr>
          <p:cNvSpPr/>
          <p:nvPr/>
        </p:nvSpPr>
        <p:spPr>
          <a:xfrm>
            <a:off x="560614" y="1586507"/>
            <a:ext cx="11070771" cy="338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EB0B7B9-51E9-4E45-8124-F07642719E81}"/>
              </a:ext>
            </a:extLst>
          </p:cNvPr>
          <p:cNvSpPr/>
          <p:nvPr/>
        </p:nvSpPr>
        <p:spPr>
          <a:xfrm>
            <a:off x="939789" y="782082"/>
            <a:ext cx="1192955" cy="707886"/>
          </a:xfrm>
          <a:prstGeom prst="rect">
            <a:avLst/>
          </a:prstGeom>
          <a:noFill/>
        </p:spPr>
        <p:txBody>
          <a:bodyPr wrap="none" lIns="91440" tIns="45720" rIns="91440" bIns="45720">
            <a:spAutoFit/>
          </a:bodyPr>
          <a:lstStyle/>
          <a:p>
            <a:pPr algn="ctr"/>
            <a:r>
              <a:rPr lang="en-US" sz="4000" b="0" i="1" cap="none" spc="0" dirty="0">
                <a:ln w="0"/>
                <a:solidFill>
                  <a:srgbClr val="0070C0"/>
                </a:solidFill>
                <a:effectLst>
                  <a:outerShdw blurRad="38100" dist="25400" dir="5400000" algn="ctr" rotWithShape="0">
                    <a:srgbClr val="6E747A">
                      <a:alpha val="43000"/>
                    </a:srgbClr>
                  </a:outerShdw>
                </a:effectLst>
              </a:rPr>
              <a:t>Load</a:t>
            </a:r>
          </a:p>
        </p:txBody>
      </p:sp>
      <p:pic>
        <p:nvPicPr>
          <p:cNvPr id="6" name="Picture 5" descr="A picture containing drawing&#10;&#10;Description automatically generated">
            <a:extLst>
              <a:ext uri="{FF2B5EF4-FFF2-40B4-BE49-F238E27FC236}">
                <a16:creationId xmlns:a16="http://schemas.microsoft.com/office/drawing/2014/main" id="{F019BD15-1892-6D47-AEAD-342ECC58DD15}"/>
              </a:ext>
            </a:extLst>
          </p:cNvPr>
          <p:cNvPicPr>
            <a:picLocks noChangeAspect="1"/>
          </p:cNvPicPr>
          <p:nvPr/>
        </p:nvPicPr>
        <p:blipFill>
          <a:blip r:embed="rId2"/>
          <a:stretch>
            <a:fillRect/>
          </a:stretch>
        </p:blipFill>
        <p:spPr>
          <a:xfrm>
            <a:off x="9422901" y="51113"/>
            <a:ext cx="2592089" cy="1461938"/>
          </a:xfrm>
          <a:prstGeom prst="rect">
            <a:avLst/>
          </a:prstGeom>
        </p:spPr>
      </p:pic>
      <p:sp>
        <p:nvSpPr>
          <p:cNvPr id="7" name="TextBox 6">
            <a:extLst>
              <a:ext uri="{FF2B5EF4-FFF2-40B4-BE49-F238E27FC236}">
                <a16:creationId xmlns:a16="http://schemas.microsoft.com/office/drawing/2014/main" id="{22F4341A-84ED-5D45-A00E-9ED08647BF93}"/>
              </a:ext>
            </a:extLst>
          </p:cNvPr>
          <p:cNvSpPr txBox="1"/>
          <p:nvPr/>
        </p:nvSpPr>
        <p:spPr>
          <a:xfrm>
            <a:off x="767442" y="2347616"/>
            <a:ext cx="10657114" cy="2923877"/>
          </a:xfrm>
          <a:prstGeom prst="rect">
            <a:avLst/>
          </a:prstGeom>
          <a:noFill/>
        </p:spPr>
        <p:txBody>
          <a:bodyPr wrap="square" rtlCol="0">
            <a:spAutoFit/>
          </a:bodyPr>
          <a:lstStyle/>
          <a:p>
            <a:pPr marL="285750" indent="-285750">
              <a:buClr>
                <a:srgbClr val="C00000"/>
              </a:buClr>
              <a:buFont typeface="Wingdings" pitchFamily="2" charset="2"/>
              <a:buChar char="ü"/>
            </a:pPr>
            <a:r>
              <a:rPr lang="en-US" sz="1400" dirty="0"/>
              <a:t>The process to load the cleaned data consisted on stablishing a client connection between python and Mongo.</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We then proceeded to create a DB as well as a collection</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Finally we converted the panda's data frame into a dictionary in order to push it to mongo DB.</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To confirm that the information was successfully loaded a </a:t>
            </a:r>
            <a:r>
              <a:rPr lang="en-US" sz="1400" dirty="0" err="1"/>
              <a:t>db.collection.find</a:t>
            </a:r>
            <a:r>
              <a:rPr lang="en-US" sz="1400" dirty="0"/>
              <a:t>() was applied in </a:t>
            </a:r>
            <a:r>
              <a:rPr lang="en-US" sz="1400" dirty="0" err="1"/>
              <a:t>Jupyter</a:t>
            </a:r>
            <a:r>
              <a:rPr lang="en-US" sz="1400" dirty="0"/>
              <a:t> Notebooks</a:t>
            </a:r>
          </a:p>
          <a:p>
            <a:pPr marL="285750" indent="-285750">
              <a:buClr>
                <a:srgbClr val="C00000"/>
              </a:buClr>
              <a:buFont typeface="Wingdings" pitchFamily="2" charset="2"/>
              <a:buChar char="ü"/>
            </a:pPr>
            <a:endParaRPr lang="en-US" sz="1400" dirty="0"/>
          </a:p>
          <a:p>
            <a:pPr>
              <a:buClr>
                <a:srgbClr val="C00000"/>
              </a:buClr>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p:txBody>
      </p:sp>
    </p:spTree>
    <p:extLst>
      <p:ext uri="{BB962C8B-B14F-4D97-AF65-F5344CB8AC3E}">
        <p14:creationId xmlns:p14="http://schemas.microsoft.com/office/powerpoint/2010/main" val="398485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E28DE9-D2A6-664A-A15B-7C7F1C82FDAA}"/>
              </a:ext>
            </a:extLst>
          </p:cNvPr>
          <p:cNvSpPr/>
          <p:nvPr/>
        </p:nvSpPr>
        <p:spPr>
          <a:xfrm>
            <a:off x="560614" y="1586507"/>
            <a:ext cx="11070771" cy="338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EB0B7B9-51E9-4E45-8124-F07642719E81}"/>
              </a:ext>
            </a:extLst>
          </p:cNvPr>
          <p:cNvSpPr/>
          <p:nvPr/>
        </p:nvSpPr>
        <p:spPr>
          <a:xfrm>
            <a:off x="430154" y="782082"/>
            <a:ext cx="2419252" cy="707886"/>
          </a:xfrm>
          <a:prstGeom prst="rect">
            <a:avLst/>
          </a:prstGeom>
          <a:noFill/>
        </p:spPr>
        <p:txBody>
          <a:bodyPr wrap="none" lIns="91440" tIns="45720" rIns="91440" bIns="45720">
            <a:spAutoFit/>
          </a:bodyPr>
          <a:lstStyle/>
          <a:p>
            <a:pPr algn="ctr"/>
            <a:r>
              <a:rPr lang="en-US" sz="4000" b="0" i="1" cap="none" spc="0" dirty="0">
                <a:ln w="0"/>
                <a:solidFill>
                  <a:srgbClr val="0070C0"/>
                </a:solidFill>
                <a:effectLst>
                  <a:outerShdw blurRad="38100" dist="25400" dir="5400000" algn="ctr" rotWithShape="0">
                    <a:srgbClr val="6E747A">
                      <a:alpha val="43000"/>
                    </a:srgbClr>
                  </a:outerShdw>
                </a:effectLst>
              </a:rPr>
              <a:t>Conclusion</a:t>
            </a:r>
          </a:p>
        </p:txBody>
      </p:sp>
      <p:pic>
        <p:nvPicPr>
          <p:cNvPr id="6" name="Picture 5" descr="A picture containing drawing&#10;&#10;Description automatically generated">
            <a:extLst>
              <a:ext uri="{FF2B5EF4-FFF2-40B4-BE49-F238E27FC236}">
                <a16:creationId xmlns:a16="http://schemas.microsoft.com/office/drawing/2014/main" id="{F019BD15-1892-6D47-AEAD-342ECC58DD15}"/>
              </a:ext>
            </a:extLst>
          </p:cNvPr>
          <p:cNvPicPr>
            <a:picLocks noChangeAspect="1"/>
          </p:cNvPicPr>
          <p:nvPr/>
        </p:nvPicPr>
        <p:blipFill>
          <a:blip r:embed="rId2"/>
          <a:stretch>
            <a:fillRect/>
          </a:stretch>
        </p:blipFill>
        <p:spPr>
          <a:xfrm>
            <a:off x="9422901" y="51113"/>
            <a:ext cx="2592089" cy="1461938"/>
          </a:xfrm>
          <a:prstGeom prst="rect">
            <a:avLst/>
          </a:prstGeom>
        </p:spPr>
      </p:pic>
      <p:sp>
        <p:nvSpPr>
          <p:cNvPr id="7" name="TextBox 6">
            <a:extLst>
              <a:ext uri="{FF2B5EF4-FFF2-40B4-BE49-F238E27FC236}">
                <a16:creationId xmlns:a16="http://schemas.microsoft.com/office/drawing/2014/main" id="{22F4341A-84ED-5D45-A00E-9ED08647BF93}"/>
              </a:ext>
            </a:extLst>
          </p:cNvPr>
          <p:cNvSpPr txBox="1"/>
          <p:nvPr/>
        </p:nvSpPr>
        <p:spPr>
          <a:xfrm>
            <a:off x="896838" y="2121543"/>
            <a:ext cx="10657114" cy="2062103"/>
          </a:xfrm>
          <a:prstGeom prst="rect">
            <a:avLst/>
          </a:prstGeom>
          <a:noFill/>
        </p:spPr>
        <p:txBody>
          <a:bodyPr wrap="square" rtlCol="0">
            <a:spAutoFit/>
          </a:bodyPr>
          <a:lstStyle/>
          <a:p>
            <a:pPr marL="285750" indent="-285750">
              <a:buClr>
                <a:srgbClr val="C00000"/>
              </a:buClr>
              <a:buFont typeface="Wingdings" pitchFamily="2" charset="2"/>
              <a:buChar char="ü"/>
            </a:pPr>
            <a:r>
              <a:rPr lang="en-US" sz="1400" dirty="0"/>
              <a:t>This process allow us to see how essential it is to clean the data in order to later then used it to any analysis that could be needed.</a:t>
            </a:r>
          </a:p>
          <a:p>
            <a:pPr marL="285750" indent="-285750">
              <a:buClr>
                <a:srgbClr val="C00000"/>
              </a:buClr>
              <a:buFont typeface="Wingdings" pitchFamily="2" charset="2"/>
              <a:buChar char="ü"/>
            </a:pPr>
            <a:endParaRPr lang="en-US" sz="1400" dirty="0"/>
          </a:p>
          <a:p>
            <a:pPr marL="285750" indent="-285750">
              <a:buClr>
                <a:srgbClr val="C00000"/>
              </a:buClr>
              <a:buFont typeface="Wingdings" pitchFamily="2" charset="2"/>
              <a:buChar char="ü"/>
            </a:pPr>
            <a:r>
              <a:rPr lang="en-US" sz="1400" dirty="0"/>
              <a:t>Also it is a powerful tool that important data can be </a:t>
            </a:r>
            <a:r>
              <a:rPr lang="en-US" sz="1400"/>
              <a:t>extracted from a web page as well as an API.</a:t>
            </a:r>
            <a:endParaRPr lang="en-US" sz="1400" dirty="0"/>
          </a:p>
          <a:p>
            <a:pPr marL="285750" indent="-285750">
              <a:buClr>
                <a:srgbClr val="C00000"/>
              </a:buClr>
              <a:buFont typeface="Wingdings" pitchFamily="2" charset="2"/>
              <a:buChar char="ü"/>
            </a:pPr>
            <a:endParaRPr lang="en-US" sz="1400" dirty="0"/>
          </a:p>
          <a:p>
            <a:pPr>
              <a:buClr>
                <a:srgbClr val="C00000"/>
              </a:buClr>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a:p>
            <a:pPr marL="285750" indent="-285750">
              <a:buClr>
                <a:srgbClr val="C00000"/>
              </a:buClr>
              <a:buFont typeface="Wingdings" pitchFamily="2" charset="2"/>
              <a:buChar char="ü"/>
            </a:pPr>
            <a:endParaRPr lang="en-US" dirty="0"/>
          </a:p>
        </p:txBody>
      </p:sp>
    </p:spTree>
    <p:extLst>
      <p:ext uri="{BB962C8B-B14F-4D97-AF65-F5344CB8AC3E}">
        <p14:creationId xmlns:p14="http://schemas.microsoft.com/office/powerpoint/2010/main" val="2089753946"/>
      </p:ext>
    </p:extLst>
  </p:cSld>
  <p:clrMapOvr>
    <a:masterClrMapping/>
  </p:clrMapOvr>
</p:sld>
</file>

<file path=ppt/theme/theme1.xml><?xml version="1.0" encoding="utf-8"?>
<a:theme xmlns:a="http://schemas.openxmlformats.org/drawingml/2006/main" name="Retrospect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31</TotalTime>
  <Words>368</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RetrospectVTI</vt:lpstr>
      <vt:lpstr>ETL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Edward Kohn</dc:creator>
  <cp:lastModifiedBy>Edward Kohn</cp:lastModifiedBy>
  <cp:revision>4</cp:revision>
  <dcterms:created xsi:type="dcterms:W3CDTF">2020-01-14T00:46:08Z</dcterms:created>
  <dcterms:modified xsi:type="dcterms:W3CDTF">2020-01-14T01:17:20Z</dcterms:modified>
</cp:coreProperties>
</file>