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0E4D-2937-40CE-9483-C15D8F445687}" type="datetimeFigureOut">
              <a:rPr lang="en-ID" smtClean="0"/>
              <a:t>16/12/2021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DF6AF-E868-4E6B-B57B-3A6D9514A6F0}" type="slidenum">
              <a:rPr lang="en-ID" smtClean="0"/>
              <a:t>‹#›</a:t>
            </a:fld>
            <a:endParaRPr lang="en-ID"/>
          </a:p>
        </p:txBody>
      </p:sp>
    </p:spTree>
    <p:extLst>
      <p:ext uri="{BB962C8B-B14F-4D97-AF65-F5344CB8AC3E}">
        <p14:creationId xmlns:p14="http://schemas.microsoft.com/office/powerpoint/2010/main" val="305521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a:t>
            </a:fld>
            <a:endParaRPr lang="en-ID"/>
          </a:p>
        </p:txBody>
      </p:sp>
    </p:spTree>
    <p:extLst>
      <p:ext uri="{BB962C8B-B14F-4D97-AF65-F5344CB8AC3E}">
        <p14:creationId xmlns:p14="http://schemas.microsoft.com/office/powerpoint/2010/main" val="269298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10</a:t>
            </a:fld>
            <a:endParaRPr lang="en-ID"/>
          </a:p>
        </p:txBody>
      </p:sp>
    </p:spTree>
    <p:extLst>
      <p:ext uri="{BB962C8B-B14F-4D97-AF65-F5344CB8AC3E}">
        <p14:creationId xmlns:p14="http://schemas.microsoft.com/office/powerpoint/2010/main" val="129412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11</a:t>
            </a:fld>
            <a:endParaRPr lang="en-ID"/>
          </a:p>
        </p:txBody>
      </p:sp>
    </p:spTree>
    <p:extLst>
      <p:ext uri="{BB962C8B-B14F-4D97-AF65-F5344CB8AC3E}">
        <p14:creationId xmlns:p14="http://schemas.microsoft.com/office/powerpoint/2010/main" val="2633470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12</a:t>
            </a:fld>
            <a:endParaRPr lang="en-ID"/>
          </a:p>
        </p:txBody>
      </p:sp>
    </p:spTree>
    <p:extLst>
      <p:ext uri="{BB962C8B-B14F-4D97-AF65-F5344CB8AC3E}">
        <p14:creationId xmlns:p14="http://schemas.microsoft.com/office/powerpoint/2010/main" val="3780669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13</a:t>
            </a:fld>
            <a:endParaRPr lang="en-ID"/>
          </a:p>
        </p:txBody>
      </p:sp>
    </p:spTree>
    <p:extLst>
      <p:ext uri="{BB962C8B-B14F-4D97-AF65-F5344CB8AC3E}">
        <p14:creationId xmlns:p14="http://schemas.microsoft.com/office/powerpoint/2010/main" val="192785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2</a:t>
            </a:fld>
            <a:endParaRPr lang="en-ID"/>
          </a:p>
        </p:txBody>
      </p:sp>
    </p:spTree>
    <p:extLst>
      <p:ext uri="{BB962C8B-B14F-4D97-AF65-F5344CB8AC3E}">
        <p14:creationId xmlns:p14="http://schemas.microsoft.com/office/powerpoint/2010/main" val="396800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3</a:t>
            </a:fld>
            <a:endParaRPr lang="en-ID"/>
          </a:p>
        </p:txBody>
      </p:sp>
    </p:spTree>
    <p:extLst>
      <p:ext uri="{BB962C8B-B14F-4D97-AF65-F5344CB8AC3E}">
        <p14:creationId xmlns:p14="http://schemas.microsoft.com/office/powerpoint/2010/main" val="3509434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4</a:t>
            </a:fld>
            <a:endParaRPr lang="en-ID"/>
          </a:p>
        </p:txBody>
      </p:sp>
    </p:spTree>
    <p:extLst>
      <p:ext uri="{BB962C8B-B14F-4D97-AF65-F5344CB8AC3E}">
        <p14:creationId xmlns:p14="http://schemas.microsoft.com/office/powerpoint/2010/main" val="178171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5</a:t>
            </a:fld>
            <a:endParaRPr lang="en-ID"/>
          </a:p>
        </p:txBody>
      </p:sp>
    </p:spTree>
    <p:extLst>
      <p:ext uri="{BB962C8B-B14F-4D97-AF65-F5344CB8AC3E}">
        <p14:creationId xmlns:p14="http://schemas.microsoft.com/office/powerpoint/2010/main" val="375452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6</a:t>
            </a:fld>
            <a:endParaRPr lang="en-ID"/>
          </a:p>
        </p:txBody>
      </p:sp>
    </p:spTree>
    <p:extLst>
      <p:ext uri="{BB962C8B-B14F-4D97-AF65-F5344CB8AC3E}">
        <p14:creationId xmlns:p14="http://schemas.microsoft.com/office/powerpoint/2010/main" val="250583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7</a:t>
            </a:fld>
            <a:endParaRPr lang="en-ID"/>
          </a:p>
        </p:txBody>
      </p:sp>
    </p:spTree>
    <p:extLst>
      <p:ext uri="{BB962C8B-B14F-4D97-AF65-F5344CB8AC3E}">
        <p14:creationId xmlns:p14="http://schemas.microsoft.com/office/powerpoint/2010/main" val="300778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8</a:t>
            </a:fld>
            <a:endParaRPr lang="en-ID"/>
          </a:p>
        </p:txBody>
      </p:sp>
    </p:spTree>
    <p:extLst>
      <p:ext uri="{BB962C8B-B14F-4D97-AF65-F5344CB8AC3E}">
        <p14:creationId xmlns:p14="http://schemas.microsoft.com/office/powerpoint/2010/main" val="78039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9</a:t>
            </a:fld>
            <a:endParaRPr lang="en-ID"/>
          </a:p>
        </p:txBody>
      </p:sp>
    </p:spTree>
    <p:extLst>
      <p:ext uri="{BB962C8B-B14F-4D97-AF65-F5344CB8AC3E}">
        <p14:creationId xmlns:p14="http://schemas.microsoft.com/office/powerpoint/2010/main" val="1780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0840-0EFC-4C9E-9FE3-26820196F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5810FB6-3ED1-490F-9335-32BB81A32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E64E7E4-DF6A-478E-94F7-A4B5CBFA47DE}"/>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5" name="Footer Placeholder 4">
            <a:extLst>
              <a:ext uri="{FF2B5EF4-FFF2-40B4-BE49-F238E27FC236}">
                <a16:creationId xmlns:a16="http://schemas.microsoft.com/office/drawing/2014/main" id="{7123D2BC-2CDC-4B19-8E2B-A1A8BA47568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C9BF3F-511E-44DB-83B9-317C6D38F24C}"/>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44868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69C2-4802-4244-A5A3-E889C8749A3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6D8EA7E-C1E7-4E97-BB61-E211710D8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B9F919-E79F-4110-9F9D-7F9AD0820F97}"/>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5" name="Footer Placeholder 4">
            <a:extLst>
              <a:ext uri="{FF2B5EF4-FFF2-40B4-BE49-F238E27FC236}">
                <a16:creationId xmlns:a16="http://schemas.microsoft.com/office/drawing/2014/main" id="{A7464066-C766-4681-BDDA-B943BBCDF15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94E53EE-2640-4164-854D-38F826C709C2}"/>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48433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E0C2C-3C32-41B0-BBD6-BAF9D4144B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D234067-575C-47C7-BD48-749F5EB36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7C7D08-0060-417F-9163-806F9519E6CD}"/>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5" name="Footer Placeholder 4">
            <a:extLst>
              <a:ext uri="{FF2B5EF4-FFF2-40B4-BE49-F238E27FC236}">
                <a16:creationId xmlns:a16="http://schemas.microsoft.com/office/drawing/2014/main" id="{461209D5-D032-404D-8DE5-C01123FB63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CA3ADFF-E6D4-45DD-A61B-5AE2FCACA6C3}"/>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412353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A882-4581-4807-9C02-517EDB5B0BB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B8A40FA-3A34-448E-A653-1D9A6EED5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D17FD7-5E3F-463F-9015-C6D26ABD5389}"/>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5" name="Footer Placeholder 4">
            <a:extLst>
              <a:ext uri="{FF2B5EF4-FFF2-40B4-BE49-F238E27FC236}">
                <a16:creationId xmlns:a16="http://schemas.microsoft.com/office/drawing/2014/main" id="{85A81206-DDEF-413F-BDCB-40246A0A81D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514D18-731E-4DEB-9A3C-F298119EDB05}"/>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249731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9030-389A-45C5-81A8-F57355BD4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727CB71-C79F-4039-B776-91489759C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04D34-8736-4719-922B-F98B2B4C1800}"/>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5" name="Footer Placeholder 4">
            <a:extLst>
              <a:ext uri="{FF2B5EF4-FFF2-40B4-BE49-F238E27FC236}">
                <a16:creationId xmlns:a16="http://schemas.microsoft.com/office/drawing/2014/main" id="{3302A295-E3CF-4986-BD01-FC2F349ED08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B306DE7-BD0E-407B-9D65-E4C3CF896FA1}"/>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341520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5C95-3643-47AE-A6B7-465D9DEACC0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DBFE42-6F83-4242-BEE4-F2E130EA0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E5B8854-8558-4AE9-BD3E-4A94C2FA7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E13C45B-2791-482F-8EE4-261B0DC5733E}"/>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6" name="Footer Placeholder 5">
            <a:extLst>
              <a:ext uri="{FF2B5EF4-FFF2-40B4-BE49-F238E27FC236}">
                <a16:creationId xmlns:a16="http://schemas.microsoft.com/office/drawing/2014/main" id="{925F0650-38C5-4827-8586-E5E0B199E53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4A8E92-5515-40E6-8794-AF0241883F67}"/>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19032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F85E-B356-4FA9-83C3-5850016E920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86337C0-6AF8-4512-9479-ED910E832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0E6BD6-6C95-42B4-B55F-301C83C2D0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F02F115-0BBC-486B-A2A0-19E660364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71F0B-4582-41E4-A820-A8AF41896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71CB634-D216-4D61-B1DC-841BB2951475}"/>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8" name="Footer Placeholder 7">
            <a:extLst>
              <a:ext uri="{FF2B5EF4-FFF2-40B4-BE49-F238E27FC236}">
                <a16:creationId xmlns:a16="http://schemas.microsoft.com/office/drawing/2014/main" id="{E3E79BDC-B504-4563-9AE1-4C8D16914A5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0BA4674-78FF-44DE-879E-D8C8EC8FF4E1}"/>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314463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5C1A-B9FC-41AF-A11E-AFE64BF1FF1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9CA7F57-A70A-48C1-93CA-6FD7D43C98E3}"/>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4" name="Footer Placeholder 3">
            <a:extLst>
              <a:ext uri="{FF2B5EF4-FFF2-40B4-BE49-F238E27FC236}">
                <a16:creationId xmlns:a16="http://schemas.microsoft.com/office/drawing/2014/main" id="{4B81123C-63EF-4B8C-948F-9B90826C758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B9ACC09-3FE5-4D7E-820D-5642D7683B1D}"/>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105673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69218-9314-4322-BBEB-A803399EB044}"/>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3" name="Footer Placeholder 2">
            <a:extLst>
              <a:ext uri="{FF2B5EF4-FFF2-40B4-BE49-F238E27FC236}">
                <a16:creationId xmlns:a16="http://schemas.microsoft.com/office/drawing/2014/main" id="{B3E13318-8943-4B06-946E-51E076D6505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1D6BCE3-DAFB-4D04-9AA7-07BF1A885977}"/>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157701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BDA6-2163-493C-BE10-889064303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1D4642A-AD26-4B42-9F63-5AA65F5AB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4899D9B5-C3AF-4433-AA7E-6E2103A38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418F2-6DFA-4623-A48C-DE424A84378E}"/>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6" name="Footer Placeholder 5">
            <a:extLst>
              <a:ext uri="{FF2B5EF4-FFF2-40B4-BE49-F238E27FC236}">
                <a16:creationId xmlns:a16="http://schemas.microsoft.com/office/drawing/2014/main" id="{A6C99B38-833E-4449-AF5B-7C23C17571C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FE84982-3A27-450C-BE70-4EDD02B992B3}"/>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138400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8E68-25AC-47C7-94AC-9F204620D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9C5A156D-5E01-4CFB-98C3-178EE4105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652F675-0FD8-4EA6-9095-C75FB9671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F4E33-6D6A-43C8-828F-CC6E82147BEA}"/>
              </a:ext>
            </a:extLst>
          </p:cNvPr>
          <p:cNvSpPr>
            <a:spLocks noGrp="1"/>
          </p:cNvSpPr>
          <p:nvPr>
            <p:ph type="dt" sz="half" idx="10"/>
          </p:nvPr>
        </p:nvSpPr>
        <p:spPr/>
        <p:txBody>
          <a:bodyPr/>
          <a:lstStyle/>
          <a:p>
            <a:fld id="{FE9755BB-ABA2-43A0-BF5B-6B605174A93B}" type="datetimeFigureOut">
              <a:rPr lang="en-ID" smtClean="0"/>
              <a:t>16/12/2021</a:t>
            </a:fld>
            <a:endParaRPr lang="en-ID"/>
          </a:p>
        </p:txBody>
      </p:sp>
      <p:sp>
        <p:nvSpPr>
          <p:cNvPr id="6" name="Footer Placeholder 5">
            <a:extLst>
              <a:ext uri="{FF2B5EF4-FFF2-40B4-BE49-F238E27FC236}">
                <a16:creationId xmlns:a16="http://schemas.microsoft.com/office/drawing/2014/main" id="{49A5F0DB-D45E-4F17-96E7-2A84373907B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BC2F31-1845-4F70-88FC-3A1C246C03C8}"/>
              </a:ext>
            </a:extLst>
          </p:cNvPr>
          <p:cNvSpPr>
            <a:spLocks noGrp="1"/>
          </p:cNvSpPr>
          <p:nvPr>
            <p:ph type="sldNum" sz="quarter" idx="12"/>
          </p:nvPr>
        </p:nvSpPr>
        <p:spPr/>
        <p:txBody>
          <a:bodyPr/>
          <a:lstStyle/>
          <a:p>
            <a:fld id="{ED5E3DF8-53EF-4B19-ACA9-9DF2E59871AA}" type="slidenum">
              <a:rPr lang="en-ID" smtClean="0"/>
              <a:t>‹#›</a:t>
            </a:fld>
            <a:endParaRPr lang="en-ID"/>
          </a:p>
        </p:txBody>
      </p:sp>
    </p:spTree>
    <p:extLst>
      <p:ext uri="{BB962C8B-B14F-4D97-AF65-F5344CB8AC3E}">
        <p14:creationId xmlns:p14="http://schemas.microsoft.com/office/powerpoint/2010/main" val="254629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9D423-D7A9-4D89-A013-1BB486579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B35CA92-918A-4FC8-A108-64B3F3731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8AFBFD-B0BF-4B3B-A668-C23A40C11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755BB-ABA2-43A0-BF5B-6B605174A93B}" type="datetimeFigureOut">
              <a:rPr lang="en-ID" smtClean="0"/>
              <a:t>16/12/2021</a:t>
            </a:fld>
            <a:endParaRPr lang="en-ID"/>
          </a:p>
        </p:txBody>
      </p:sp>
      <p:sp>
        <p:nvSpPr>
          <p:cNvPr id="5" name="Footer Placeholder 4">
            <a:extLst>
              <a:ext uri="{FF2B5EF4-FFF2-40B4-BE49-F238E27FC236}">
                <a16:creationId xmlns:a16="http://schemas.microsoft.com/office/drawing/2014/main" id="{EDFC3FAB-D4CE-4DE5-87CE-1151229D7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4BBDC05-F0B5-4E2E-966D-EB55B34BD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E3DF8-53EF-4B19-ACA9-9DF2E59871AA}" type="slidenum">
              <a:rPr lang="en-ID" smtClean="0"/>
              <a:t>‹#›</a:t>
            </a:fld>
            <a:endParaRPr lang="en-ID"/>
          </a:p>
        </p:txBody>
      </p:sp>
    </p:spTree>
    <p:extLst>
      <p:ext uri="{BB962C8B-B14F-4D97-AF65-F5344CB8AC3E}">
        <p14:creationId xmlns:p14="http://schemas.microsoft.com/office/powerpoint/2010/main" val="327622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FD-9BE1-4BCD-AFE5-5C3462A6AAA2}"/>
              </a:ext>
            </a:extLst>
          </p:cNvPr>
          <p:cNvSpPr>
            <a:spLocks noGrp="1"/>
          </p:cNvSpPr>
          <p:nvPr>
            <p:ph type="ctrTitle"/>
          </p:nvPr>
        </p:nvSpPr>
        <p:spPr>
          <a:xfrm>
            <a:off x="1524000" y="2297245"/>
            <a:ext cx="9144000" cy="914970"/>
          </a:xfrm>
        </p:spPr>
        <p:txBody>
          <a:bodyPr/>
          <a:lstStyle/>
          <a:p>
            <a:r>
              <a:rPr lang="en-US" b="1" dirty="0" err="1">
                <a:solidFill>
                  <a:schemeClr val="tx1">
                    <a:lumMod val="85000"/>
                    <a:lumOff val="15000"/>
                  </a:schemeClr>
                </a:solidFill>
                <a:latin typeface="Arial Rounded MT Bold" panose="020F0704030504030204" pitchFamily="34" charset="0"/>
              </a:rPr>
              <a:t>Belajar</a:t>
            </a:r>
            <a:r>
              <a:rPr lang="en-US" b="1" dirty="0">
                <a:solidFill>
                  <a:schemeClr val="tx1">
                    <a:lumMod val="85000"/>
                    <a:lumOff val="15000"/>
                  </a:schemeClr>
                </a:solidFill>
                <a:latin typeface="Arial Rounded MT Bold" panose="020F0704030504030204" pitchFamily="34" charset="0"/>
              </a:rPr>
              <a:t> Golang</a:t>
            </a:r>
            <a:endParaRPr lang="en-ID" b="1" dirty="0">
              <a:solidFill>
                <a:schemeClr val="tx1">
                  <a:lumMod val="85000"/>
                  <a:lumOff val="15000"/>
                </a:schemeClr>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1">
            <a:extLst>
              <a:ext uri="{FF2B5EF4-FFF2-40B4-BE49-F238E27FC236}">
                <a16:creationId xmlns:a16="http://schemas.microsoft.com/office/drawing/2014/main" id="{FBB63F25-5182-4274-9084-0244738EEBFA}"/>
              </a:ext>
            </a:extLst>
          </p:cNvPr>
          <p:cNvSpPr txBox="1">
            <a:spLocks/>
          </p:cNvSpPr>
          <p:nvPr/>
        </p:nvSpPr>
        <p:spPr>
          <a:xfrm>
            <a:off x="590874" y="3429000"/>
            <a:ext cx="10919534" cy="7239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D" sz="5400" b="1" dirty="0">
              <a:solidFill>
                <a:schemeClr val="tx1">
                  <a:lumMod val="85000"/>
                  <a:lumOff val="15000"/>
                </a:schemeClr>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E15B83BB-3B33-4B47-8502-2ED886FC046D}"/>
              </a:ext>
            </a:extLst>
          </p:cNvPr>
          <p:cNvSpPr txBox="1"/>
          <p:nvPr/>
        </p:nvSpPr>
        <p:spPr>
          <a:xfrm>
            <a:off x="1525758" y="3246681"/>
            <a:ext cx="9232498" cy="1200329"/>
          </a:xfrm>
          <a:prstGeom prst="rect">
            <a:avLst/>
          </a:prstGeom>
          <a:noFill/>
        </p:spPr>
        <p:txBody>
          <a:bodyPr wrap="square">
            <a:spAutoFit/>
          </a:bodyPr>
          <a:lstStyle/>
          <a:p>
            <a:pPr algn="ctr"/>
            <a:r>
              <a:rPr lang="en-ID" sz="3600" b="1" dirty="0" err="1"/>
              <a:t>Properti</a:t>
            </a:r>
            <a:r>
              <a:rPr lang="en-ID" sz="3600" b="1" dirty="0"/>
              <a:t> Public dan Private </a:t>
            </a:r>
          </a:p>
          <a:p>
            <a:pPr algn="ctr"/>
            <a:r>
              <a:rPr lang="en-ID" sz="3600" b="1" dirty="0"/>
              <a:t>(Exported vs </a:t>
            </a:r>
            <a:r>
              <a:rPr lang="en-ID" sz="3600" b="1" dirty="0" err="1"/>
              <a:t>Unexported</a:t>
            </a:r>
            <a:r>
              <a:rPr lang="en-ID" sz="3600" b="1" dirty="0"/>
              <a:t>)</a:t>
            </a:r>
          </a:p>
        </p:txBody>
      </p:sp>
    </p:spTree>
    <p:extLst>
      <p:ext uri="{BB962C8B-B14F-4D97-AF65-F5344CB8AC3E}">
        <p14:creationId xmlns:p14="http://schemas.microsoft.com/office/powerpoint/2010/main" val="74837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1690537"/>
            <a:ext cx="11374904" cy="787058"/>
          </a:xfrm>
        </p:spPr>
        <p:txBody>
          <a:bodyPr>
            <a:noAutofit/>
          </a:bodyPr>
          <a:lstStyle/>
          <a:p>
            <a:pPr algn="l"/>
            <a:r>
              <a:rPr lang="en-ID" sz="2800" b="1" dirty="0"/>
              <a:t> </a:t>
            </a:r>
            <a:r>
              <a:rPr lang="en-ID" sz="2800" b="1" dirty="0" err="1"/>
              <a:t>Penggunaan</a:t>
            </a:r>
            <a:r>
              <a:rPr lang="en-ID" sz="2800" b="1" dirty="0"/>
              <a:t> Package, Import, Dan </a:t>
            </a:r>
            <a:r>
              <a:rPr lang="en-ID" sz="2800" b="1" dirty="0" err="1"/>
              <a:t>Hak</a:t>
            </a:r>
            <a:r>
              <a:rPr lang="en-ID" sz="2800" b="1" dirty="0"/>
              <a:t> </a:t>
            </a:r>
            <a:r>
              <a:rPr lang="en-ID" sz="2800" b="1" dirty="0" err="1"/>
              <a:t>Akses</a:t>
            </a:r>
            <a:r>
              <a:rPr lang="en-ID" sz="2800" b="1" dirty="0"/>
              <a:t> Exported dan </a:t>
            </a:r>
            <a:r>
              <a:rPr lang="en-ID" sz="2800" b="1" dirty="0" err="1"/>
              <a:t>Unexported</a:t>
            </a:r>
            <a:endParaRPr lang="en-ID" sz="28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38695" y="2426240"/>
            <a:ext cx="10714610" cy="400110"/>
          </a:xfrm>
          <a:prstGeom prst="rect">
            <a:avLst/>
          </a:prstGeom>
          <a:noFill/>
        </p:spPr>
        <p:txBody>
          <a:bodyPr wrap="square">
            <a:spAutoFit/>
          </a:bodyPr>
          <a:lstStyle/>
          <a:p>
            <a:r>
              <a:rPr lang="fi-FI" sz="2000"/>
              <a:t>Buka file main.go, lalu tulis kode berikut.</a:t>
            </a:r>
            <a:endParaRPr lang="en-ID" sz="2000" dirty="0"/>
          </a:p>
        </p:txBody>
      </p:sp>
      <p:pic>
        <p:nvPicPr>
          <p:cNvPr id="3" name="Picture 2">
            <a:extLst>
              <a:ext uri="{FF2B5EF4-FFF2-40B4-BE49-F238E27FC236}">
                <a16:creationId xmlns:a16="http://schemas.microsoft.com/office/drawing/2014/main" id="{FD0905EB-47B4-402C-905D-5392B6D37657}"/>
              </a:ext>
            </a:extLst>
          </p:cNvPr>
          <p:cNvPicPr>
            <a:picLocks noChangeAspect="1"/>
          </p:cNvPicPr>
          <p:nvPr/>
        </p:nvPicPr>
        <p:blipFill>
          <a:blip r:embed="rId5"/>
          <a:stretch>
            <a:fillRect/>
          </a:stretch>
        </p:blipFill>
        <p:spPr>
          <a:xfrm>
            <a:off x="823080" y="2939494"/>
            <a:ext cx="9001125" cy="2876550"/>
          </a:xfrm>
          <a:prstGeom prst="rect">
            <a:avLst/>
          </a:prstGeom>
        </p:spPr>
      </p:pic>
    </p:spTree>
    <p:extLst>
      <p:ext uri="{BB962C8B-B14F-4D97-AF65-F5344CB8AC3E}">
        <p14:creationId xmlns:p14="http://schemas.microsoft.com/office/powerpoint/2010/main" val="39855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1690537"/>
            <a:ext cx="11374904" cy="787058"/>
          </a:xfrm>
        </p:spPr>
        <p:txBody>
          <a:bodyPr>
            <a:noAutofit/>
          </a:bodyPr>
          <a:lstStyle/>
          <a:p>
            <a:pPr algn="l"/>
            <a:r>
              <a:rPr lang="en-ID" sz="2800" b="1" dirty="0"/>
              <a:t> </a:t>
            </a:r>
            <a:r>
              <a:rPr lang="en-ID" sz="2800" b="1" dirty="0" err="1"/>
              <a:t>Penggunaan</a:t>
            </a:r>
            <a:r>
              <a:rPr lang="en-ID" sz="2800" b="1" dirty="0"/>
              <a:t> Package, Import, Dan </a:t>
            </a:r>
            <a:r>
              <a:rPr lang="en-ID" sz="2800" b="1" dirty="0" err="1"/>
              <a:t>Hak</a:t>
            </a:r>
            <a:r>
              <a:rPr lang="en-ID" sz="2800" b="1" dirty="0"/>
              <a:t> </a:t>
            </a:r>
            <a:r>
              <a:rPr lang="en-ID" sz="2800" b="1" dirty="0" err="1"/>
              <a:t>Akses</a:t>
            </a:r>
            <a:r>
              <a:rPr lang="en-ID" sz="2800" b="1" dirty="0"/>
              <a:t> Exported dan </a:t>
            </a:r>
            <a:r>
              <a:rPr lang="en-ID" sz="2800" b="1" dirty="0" err="1"/>
              <a:t>Unexported</a:t>
            </a:r>
            <a:endParaRPr lang="en-ID" sz="28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38695" y="2426240"/>
            <a:ext cx="10714610" cy="1015663"/>
          </a:xfrm>
          <a:prstGeom prst="rect">
            <a:avLst/>
          </a:prstGeom>
          <a:noFill/>
        </p:spPr>
        <p:txBody>
          <a:bodyPr wrap="square">
            <a:spAutoFit/>
          </a:bodyPr>
          <a:lstStyle/>
          <a:p>
            <a:r>
              <a:rPr lang="en-ID" sz="2000" dirty="0" err="1"/>
              <a:t>Penanda</a:t>
            </a:r>
            <a:r>
              <a:rPr lang="en-ID" sz="2000" dirty="0"/>
              <a:t> root folder </a:t>
            </a:r>
            <a:r>
              <a:rPr lang="en-ID" sz="2000" dirty="0" err="1"/>
              <a:t>adalah</a:t>
            </a:r>
            <a:r>
              <a:rPr lang="en-ID" sz="2000" dirty="0"/>
              <a:t> </a:t>
            </a:r>
            <a:r>
              <a:rPr lang="en-ID" sz="2000" dirty="0" err="1"/>
              <a:t>tempat</a:t>
            </a:r>
            <a:r>
              <a:rPr lang="en-ID" sz="2000" dirty="0"/>
              <a:t> </a:t>
            </a:r>
            <a:r>
              <a:rPr lang="en-ID" sz="2000" dirty="0" err="1"/>
              <a:t>dimana</a:t>
            </a:r>
            <a:r>
              <a:rPr lang="en-ID" sz="2000" dirty="0"/>
              <a:t> file go.mod </a:t>
            </a:r>
            <a:r>
              <a:rPr lang="en-ID" sz="2000" dirty="0" err="1"/>
              <a:t>berada</a:t>
            </a:r>
            <a:r>
              <a:rPr lang="en-ID" sz="2000" dirty="0"/>
              <a:t>.</a:t>
            </a:r>
          </a:p>
          <a:p>
            <a:endParaRPr lang="en-ID" sz="2000" dirty="0"/>
          </a:p>
          <a:p>
            <a:r>
              <a:rPr lang="en-ID" sz="2000" dirty="0"/>
              <a:t>Ok, </a:t>
            </a:r>
            <a:r>
              <a:rPr lang="en-ID" sz="2000" dirty="0" err="1"/>
              <a:t>kita</a:t>
            </a:r>
            <a:r>
              <a:rPr lang="en-ID" sz="2000" dirty="0"/>
              <a:t> </a:t>
            </a:r>
            <a:r>
              <a:rPr lang="en-ID" sz="2000" dirty="0" err="1"/>
              <a:t>lanjut</a:t>
            </a:r>
            <a:r>
              <a:rPr lang="en-ID" sz="2000" dirty="0"/>
              <a:t>. </a:t>
            </a:r>
            <a:r>
              <a:rPr lang="en-ID" sz="2000" dirty="0" err="1"/>
              <a:t>Perhatikan</a:t>
            </a:r>
            <a:r>
              <a:rPr lang="en-ID" sz="2000" dirty="0"/>
              <a:t> </a:t>
            </a:r>
            <a:r>
              <a:rPr lang="en-ID" sz="2000" dirty="0" err="1"/>
              <a:t>kode</a:t>
            </a:r>
            <a:r>
              <a:rPr lang="en-ID" sz="2000" dirty="0"/>
              <a:t> </a:t>
            </a:r>
            <a:r>
              <a:rPr lang="en-ID" sz="2000" dirty="0" err="1"/>
              <a:t>berikut</a:t>
            </a:r>
            <a:r>
              <a:rPr lang="en-ID" sz="2000" dirty="0"/>
              <a:t>.</a:t>
            </a:r>
          </a:p>
        </p:txBody>
      </p:sp>
      <p:pic>
        <p:nvPicPr>
          <p:cNvPr id="5" name="Picture 4">
            <a:extLst>
              <a:ext uri="{FF2B5EF4-FFF2-40B4-BE49-F238E27FC236}">
                <a16:creationId xmlns:a16="http://schemas.microsoft.com/office/drawing/2014/main" id="{AFCC8D1F-3EC3-4DF4-9EB2-1A59CB4B0E7F}"/>
              </a:ext>
            </a:extLst>
          </p:cNvPr>
          <p:cNvPicPr>
            <a:picLocks noChangeAspect="1"/>
          </p:cNvPicPr>
          <p:nvPr/>
        </p:nvPicPr>
        <p:blipFill>
          <a:blip r:embed="rId5"/>
          <a:stretch>
            <a:fillRect/>
          </a:stretch>
        </p:blipFill>
        <p:spPr>
          <a:xfrm>
            <a:off x="842085" y="3467537"/>
            <a:ext cx="9105900" cy="981075"/>
          </a:xfrm>
          <a:prstGeom prst="rect">
            <a:avLst/>
          </a:prstGeom>
        </p:spPr>
      </p:pic>
      <p:sp>
        <p:nvSpPr>
          <p:cNvPr id="12" name="TextBox 11">
            <a:extLst>
              <a:ext uri="{FF2B5EF4-FFF2-40B4-BE49-F238E27FC236}">
                <a16:creationId xmlns:a16="http://schemas.microsoft.com/office/drawing/2014/main" id="{8EC37665-2C98-476C-B78E-C84755548864}"/>
              </a:ext>
            </a:extLst>
          </p:cNvPr>
          <p:cNvSpPr txBox="1"/>
          <p:nvPr/>
        </p:nvSpPr>
        <p:spPr>
          <a:xfrm>
            <a:off x="707995" y="4668502"/>
            <a:ext cx="9869749" cy="923330"/>
          </a:xfrm>
          <a:prstGeom prst="rect">
            <a:avLst/>
          </a:prstGeom>
          <a:noFill/>
        </p:spPr>
        <p:txBody>
          <a:bodyPr wrap="square">
            <a:spAutoFit/>
          </a:bodyPr>
          <a:lstStyle/>
          <a:p>
            <a:r>
              <a:rPr lang="en-ID" dirty="0"/>
              <a:t>Cara </a:t>
            </a:r>
            <a:r>
              <a:rPr lang="en-ID" dirty="0" err="1"/>
              <a:t>pemanggilan</a:t>
            </a:r>
            <a:r>
              <a:rPr lang="en-ID" dirty="0"/>
              <a:t> </a:t>
            </a:r>
            <a:r>
              <a:rPr lang="en-ID" dirty="0" err="1"/>
              <a:t>fungsi</a:t>
            </a:r>
            <a:r>
              <a:rPr lang="en-ID" dirty="0"/>
              <a:t> yang </a:t>
            </a:r>
            <a:r>
              <a:rPr lang="en-ID" dirty="0" err="1"/>
              <a:t>berada</a:t>
            </a:r>
            <a:r>
              <a:rPr lang="en-ID" dirty="0"/>
              <a:t> </a:t>
            </a:r>
            <a:r>
              <a:rPr lang="en-ID" dirty="0" err="1"/>
              <a:t>dalam</a:t>
            </a:r>
            <a:r>
              <a:rPr lang="en-ID" dirty="0"/>
              <a:t> package lain </a:t>
            </a:r>
            <a:r>
              <a:rPr lang="en-ID" dirty="0" err="1"/>
              <a:t>adalah</a:t>
            </a:r>
            <a:r>
              <a:rPr lang="en-ID" dirty="0"/>
              <a:t> </a:t>
            </a:r>
            <a:r>
              <a:rPr lang="en-ID" dirty="0" err="1"/>
              <a:t>dengan</a:t>
            </a:r>
            <a:r>
              <a:rPr lang="en-ID" dirty="0"/>
              <a:t> </a:t>
            </a:r>
            <a:r>
              <a:rPr lang="en-ID" dirty="0" err="1"/>
              <a:t>menuliskan</a:t>
            </a:r>
            <a:r>
              <a:rPr lang="en-ID" dirty="0"/>
              <a:t> </a:t>
            </a:r>
            <a:r>
              <a:rPr lang="en-ID" dirty="0" err="1"/>
              <a:t>nama</a:t>
            </a:r>
            <a:r>
              <a:rPr lang="en-ID" dirty="0"/>
              <a:t> package target </a:t>
            </a:r>
            <a:r>
              <a:rPr lang="en-ID" dirty="0" err="1"/>
              <a:t>diikut</a:t>
            </a:r>
            <a:r>
              <a:rPr lang="en-ID" dirty="0"/>
              <a:t> </a:t>
            </a:r>
            <a:r>
              <a:rPr lang="en-ID" dirty="0" err="1"/>
              <a:t>dengan</a:t>
            </a:r>
            <a:r>
              <a:rPr lang="en-ID" dirty="0"/>
              <a:t> </a:t>
            </a:r>
            <a:r>
              <a:rPr lang="en-ID" dirty="0" err="1"/>
              <a:t>nama</a:t>
            </a:r>
            <a:r>
              <a:rPr lang="en-ID" dirty="0"/>
              <a:t> </a:t>
            </a:r>
            <a:r>
              <a:rPr lang="en-ID" dirty="0" err="1"/>
              <a:t>fungsi</a:t>
            </a:r>
            <a:r>
              <a:rPr lang="en-ID" dirty="0"/>
              <a:t> </a:t>
            </a:r>
            <a:r>
              <a:rPr lang="en-ID" dirty="0" err="1"/>
              <a:t>menggunakan</a:t>
            </a:r>
            <a:r>
              <a:rPr lang="en-ID" dirty="0"/>
              <a:t> dot notation </a:t>
            </a:r>
            <a:r>
              <a:rPr lang="en-ID" dirty="0" err="1"/>
              <a:t>atau</a:t>
            </a:r>
            <a:r>
              <a:rPr lang="en-ID" dirty="0"/>
              <a:t> </a:t>
            </a:r>
            <a:r>
              <a:rPr lang="en-ID" dirty="0" err="1"/>
              <a:t>tanda</a:t>
            </a:r>
            <a:r>
              <a:rPr lang="en-ID" dirty="0"/>
              <a:t> </a:t>
            </a:r>
            <a:r>
              <a:rPr lang="en-ID" dirty="0" err="1"/>
              <a:t>titik</a:t>
            </a:r>
            <a:r>
              <a:rPr lang="en-ID" dirty="0"/>
              <a:t>, </a:t>
            </a:r>
            <a:r>
              <a:rPr lang="en-ID" dirty="0" err="1"/>
              <a:t>seperti</a:t>
            </a:r>
            <a:r>
              <a:rPr lang="en-ID" dirty="0"/>
              <a:t> </a:t>
            </a:r>
            <a:r>
              <a:rPr lang="en-ID" dirty="0" err="1"/>
              <a:t>library.SayHello</a:t>
            </a:r>
            <a:r>
              <a:rPr lang="en-ID" dirty="0"/>
              <a:t>() </a:t>
            </a:r>
            <a:r>
              <a:rPr lang="en-ID" dirty="0" err="1"/>
              <a:t>atau</a:t>
            </a:r>
            <a:r>
              <a:rPr lang="en-ID" dirty="0"/>
              <a:t> </a:t>
            </a:r>
            <a:r>
              <a:rPr lang="en-ID" dirty="0" err="1"/>
              <a:t>library.introduce</a:t>
            </a:r>
            <a:r>
              <a:rPr lang="en-ID" dirty="0"/>
              <a:t>("</a:t>
            </a:r>
            <a:r>
              <a:rPr lang="en-ID" dirty="0" err="1"/>
              <a:t>ethan</a:t>
            </a:r>
            <a:r>
              <a:rPr lang="en-ID" dirty="0"/>
              <a:t>")</a:t>
            </a:r>
          </a:p>
        </p:txBody>
      </p:sp>
    </p:spTree>
    <p:extLst>
      <p:ext uri="{BB962C8B-B14F-4D97-AF65-F5344CB8AC3E}">
        <p14:creationId xmlns:p14="http://schemas.microsoft.com/office/powerpoint/2010/main" val="64291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1690537"/>
            <a:ext cx="11374904" cy="787058"/>
          </a:xfrm>
        </p:spPr>
        <p:txBody>
          <a:bodyPr>
            <a:noAutofit/>
          </a:bodyPr>
          <a:lstStyle/>
          <a:p>
            <a:pPr algn="l"/>
            <a:r>
              <a:rPr lang="en-ID" sz="2800" b="1" dirty="0"/>
              <a:t> </a:t>
            </a:r>
            <a:r>
              <a:rPr lang="en-ID" sz="2800" b="1" dirty="0" err="1"/>
              <a:t>Penggunaan</a:t>
            </a:r>
            <a:r>
              <a:rPr lang="en-ID" sz="2800" b="1" dirty="0"/>
              <a:t> Package, Import, Dan </a:t>
            </a:r>
            <a:r>
              <a:rPr lang="en-ID" sz="2800" b="1" dirty="0" err="1"/>
              <a:t>Hak</a:t>
            </a:r>
            <a:r>
              <a:rPr lang="en-ID" sz="2800" b="1" dirty="0"/>
              <a:t> </a:t>
            </a:r>
            <a:r>
              <a:rPr lang="en-ID" sz="2800" b="1" dirty="0" err="1"/>
              <a:t>Akses</a:t>
            </a:r>
            <a:r>
              <a:rPr lang="en-ID" sz="2800" b="1" dirty="0"/>
              <a:t> Exported dan </a:t>
            </a:r>
            <a:r>
              <a:rPr lang="en-ID" sz="2800" b="1" dirty="0" err="1"/>
              <a:t>Unexported</a:t>
            </a:r>
            <a:endParaRPr lang="en-ID" sz="28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38695" y="2493766"/>
            <a:ext cx="10714610" cy="400110"/>
          </a:xfrm>
          <a:prstGeom prst="rect">
            <a:avLst/>
          </a:prstGeom>
          <a:noFill/>
        </p:spPr>
        <p:txBody>
          <a:bodyPr wrap="square">
            <a:spAutoFit/>
          </a:bodyPr>
          <a:lstStyle/>
          <a:p>
            <a:r>
              <a:rPr lang="en-ID" sz="2000"/>
              <a:t>OK, sekarang coba jalankan kode yang sudah disiapkan di atas, hasilnya error.</a:t>
            </a:r>
            <a:endParaRPr lang="en-ID" sz="2000" dirty="0"/>
          </a:p>
        </p:txBody>
      </p:sp>
      <p:pic>
        <p:nvPicPr>
          <p:cNvPr id="3" name="Picture 2">
            <a:extLst>
              <a:ext uri="{FF2B5EF4-FFF2-40B4-BE49-F238E27FC236}">
                <a16:creationId xmlns:a16="http://schemas.microsoft.com/office/drawing/2014/main" id="{739AF179-9EBD-4B81-8BE1-5D59857FD750}"/>
              </a:ext>
            </a:extLst>
          </p:cNvPr>
          <p:cNvPicPr>
            <a:picLocks noChangeAspect="1"/>
          </p:cNvPicPr>
          <p:nvPr/>
        </p:nvPicPr>
        <p:blipFill>
          <a:blip r:embed="rId5"/>
          <a:stretch>
            <a:fillRect/>
          </a:stretch>
        </p:blipFill>
        <p:spPr>
          <a:xfrm>
            <a:off x="994945" y="3017237"/>
            <a:ext cx="9376046" cy="782406"/>
          </a:xfrm>
          <a:prstGeom prst="rect">
            <a:avLst/>
          </a:prstGeom>
        </p:spPr>
      </p:pic>
      <p:sp>
        <p:nvSpPr>
          <p:cNvPr id="13" name="TextBox 12">
            <a:extLst>
              <a:ext uri="{FF2B5EF4-FFF2-40B4-BE49-F238E27FC236}">
                <a16:creationId xmlns:a16="http://schemas.microsoft.com/office/drawing/2014/main" id="{4887EA76-BFC3-4230-8AF5-2E8B7F4729C4}"/>
              </a:ext>
            </a:extLst>
          </p:cNvPr>
          <p:cNvSpPr txBox="1"/>
          <p:nvPr/>
        </p:nvSpPr>
        <p:spPr>
          <a:xfrm>
            <a:off x="805649" y="4090156"/>
            <a:ext cx="10344704" cy="1200329"/>
          </a:xfrm>
          <a:prstGeom prst="rect">
            <a:avLst/>
          </a:prstGeom>
          <a:noFill/>
        </p:spPr>
        <p:txBody>
          <a:bodyPr wrap="square">
            <a:spAutoFit/>
          </a:bodyPr>
          <a:lstStyle/>
          <a:p>
            <a:r>
              <a:rPr lang="en-ID" dirty="0"/>
              <a:t>Error di </a:t>
            </a:r>
            <a:r>
              <a:rPr lang="en-ID" dirty="0" err="1"/>
              <a:t>atas</a:t>
            </a:r>
            <a:r>
              <a:rPr lang="en-ID" dirty="0"/>
              <a:t> </a:t>
            </a:r>
            <a:r>
              <a:rPr lang="en-ID" dirty="0" err="1"/>
              <a:t>disebabkan</a:t>
            </a:r>
            <a:r>
              <a:rPr lang="en-ID" dirty="0"/>
              <a:t> </a:t>
            </a:r>
            <a:r>
              <a:rPr lang="en-ID" dirty="0" err="1"/>
              <a:t>karena</a:t>
            </a:r>
            <a:r>
              <a:rPr lang="en-ID" dirty="0"/>
              <a:t> </a:t>
            </a:r>
            <a:r>
              <a:rPr lang="en-ID" dirty="0" err="1"/>
              <a:t>fungsi</a:t>
            </a:r>
            <a:r>
              <a:rPr lang="en-ID" dirty="0"/>
              <a:t> introduce() yang </a:t>
            </a:r>
            <a:r>
              <a:rPr lang="en-ID" dirty="0" err="1"/>
              <a:t>berada</a:t>
            </a:r>
            <a:r>
              <a:rPr lang="en-ID" dirty="0"/>
              <a:t> </a:t>
            </a:r>
            <a:r>
              <a:rPr lang="en-ID" dirty="0" err="1"/>
              <a:t>dalam</a:t>
            </a:r>
            <a:r>
              <a:rPr lang="en-ID" dirty="0"/>
              <a:t> package library </a:t>
            </a:r>
            <a:r>
              <a:rPr lang="en-ID" dirty="0" err="1"/>
              <a:t>memiliki</a:t>
            </a:r>
            <a:r>
              <a:rPr lang="en-ID" dirty="0"/>
              <a:t> level </a:t>
            </a:r>
            <a:r>
              <a:rPr lang="en-ID" dirty="0" err="1"/>
              <a:t>akses</a:t>
            </a:r>
            <a:r>
              <a:rPr lang="en-ID" dirty="0"/>
              <a:t> </a:t>
            </a:r>
            <a:r>
              <a:rPr lang="en-ID" dirty="0" err="1"/>
              <a:t>undexported</a:t>
            </a:r>
            <a:r>
              <a:rPr lang="en-ID" dirty="0"/>
              <a:t> (</a:t>
            </a:r>
            <a:r>
              <a:rPr lang="en-ID" dirty="0" err="1"/>
              <a:t>atau</a:t>
            </a:r>
            <a:r>
              <a:rPr lang="en-ID" dirty="0"/>
              <a:t> private), </a:t>
            </a:r>
            <a:r>
              <a:rPr lang="en-ID" dirty="0" err="1"/>
              <a:t>fungsi</a:t>
            </a:r>
            <a:r>
              <a:rPr lang="en-ID" dirty="0"/>
              <a:t> </a:t>
            </a:r>
            <a:r>
              <a:rPr lang="en-ID" dirty="0" err="1"/>
              <a:t>ini</a:t>
            </a:r>
            <a:r>
              <a:rPr lang="en-ID" dirty="0"/>
              <a:t> </a:t>
            </a:r>
            <a:r>
              <a:rPr lang="en-ID" dirty="0" err="1"/>
              <a:t>tidak</a:t>
            </a:r>
            <a:r>
              <a:rPr lang="en-ID" dirty="0"/>
              <a:t> </a:t>
            </a:r>
            <a:r>
              <a:rPr lang="en-ID" dirty="0" err="1"/>
              <a:t>bisa</a:t>
            </a:r>
            <a:r>
              <a:rPr lang="en-ID" dirty="0"/>
              <a:t> </a:t>
            </a:r>
            <a:r>
              <a:rPr lang="en-ID" dirty="0" err="1"/>
              <a:t>diakses</a:t>
            </a:r>
            <a:r>
              <a:rPr lang="en-ID" dirty="0"/>
              <a:t> </a:t>
            </a:r>
            <a:r>
              <a:rPr lang="en-ID" dirty="0" err="1"/>
              <a:t>dari</a:t>
            </a:r>
            <a:r>
              <a:rPr lang="en-ID" dirty="0"/>
              <a:t> package lain (pada </a:t>
            </a:r>
            <a:r>
              <a:rPr lang="en-ID" dirty="0" err="1"/>
              <a:t>kasus</a:t>
            </a:r>
            <a:r>
              <a:rPr lang="en-ID" dirty="0"/>
              <a:t> </a:t>
            </a:r>
            <a:r>
              <a:rPr lang="en-ID" dirty="0" err="1"/>
              <a:t>ini</a:t>
            </a:r>
            <a:r>
              <a:rPr lang="en-ID" dirty="0"/>
              <a:t> main). Agar </a:t>
            </a:r>
            <a:r>
              <a:rPr lang="en-ID" dirty="0" err="1"/>
              <a:t>bisa</a:t>
            </a:r>
            <a:r>
              <a:rPr lang="en-ID" dirty="0"/>
              <a:t> </a:t>
            </a:r>
            <a:r>
              <a:rPr lang="en-ID" dirty="0" err="1"/>
              <a:t>diakses</a:t>
            </a:r>
            <a:r>
              <a:rPr lang="en-ID" dirty="0"/>
              <a:t>, </a:t>
            </a:r>
            <a:r>
              <a:rPr lang="en-ID" dirty="0" err="1"/>
              <a:t>solusinya</a:t>
            </a:r>
            <a:r>
              <a:rPr lang="en-ID" dirty="0"/>
              <a:t> </a:t>
            </a:r>
            <a:r>
              <a:rPr lang="en-ID" dirty="0" err="1"/>
              <a:t>bisa</a:t>
            </a:r>
            <a:r>
              <a:rPr lang="en-ID" dirty="0"/>
              <a:t> </a:t>
            </a:r>
            <a:r>
              <a:rPr lang="en-ID" dirty="0" err="1"/>
              <a:t>dengan</a:t>
            </a:r>
            <a:r>
              <a:rPr lang="en-ID" dirty="0"/>
              <a:t> </a:t>
            </a:r>
            <a:r>
              <a:rPr lang="en-ID" dirty="0" err="1"/>
              <a:t>menjadikannya</a:t>
            </a:r>
            <a:r>
              <a:rPr lang="en-ID" dirty="0"/>
              <a:t> </a:t>
            </a:r>
            <a:r>
              <a:rPr lang="en-ID" dirty="0" err="1"/>
              <a:t>ke</a:t>
            </a:r>
            <a:r>
              <a:rPr lang="en-ID" dirty="0"/>
              <a:t> </a:t>
            </a:r>
            <a:r>
              <a:rPr lang="en-ID" dirty="0" err="1"/>
              <a:t>bentuk</a:t>
            </a:r>
            <a:r>
              <a:rPr lang="en-ID" dirty="0"/>
              <a:t> exported (</a:t>
            </a:r>
            <a:r>
              <a:rPr lang="en-ID" dirty="0" err="1"/>
              <a:t>atau</a:t>
            </a:r>
            <a:r>
              <a:rPr lang="en-ID" dirty="0"/>
              <a:t> public), </a:t>
            </a:r>
            <a:r>
              <a:rPr lang="en-ID" dirty="0" err="1"/>
              <a:t>atau</a:t>
            </a:r>
            <a:r>
              <a:rPr lang="en-ID" dirty="0"/>
              <a:t> </a:t>
            </a:r>
            <a:r>
              <a:rPr lang="en-ID" dirty="0" err="1"/>
              <a:t>diubah</a:t>
            </a:r>
            <a:r>
              <a:rPr lang="en-ID" dirty="0"/>
              <a:t> </a:t>
            </a:r>
            <a:r>
              <a:rPr lang="en-ID" dirty="0" err="1"/>
              <a:t>cara</a:t>
            </a:r>
            <a:r>
              <a:rPr lang="en-ID" dirty="0"/>
              <a:t> </a:t>
            </a:r>
            <a:r>
              <a:rPr lang="en-ID" dirty="0" err="1"/>
              <a:t>pemanggilannya</a:t>
            </a:r>
            <a:endParaRPr lang="en-ID" dirty="0"/>
          </a:p>
        </p:txBody>
      </p:sp>
    </p:spTree>
    <p:extLst>
      <p:ext uri="{BB962C8B-B14F-4D97-AF65-F5344CB8AC3E}">
        <p14:creationId xmlns:p14="http://schemas.microsoft.com/office/powerpoint/2010/main" val="102880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1690537"/>
            <a:ext cx="11374904" cy="787058"/>
          </a:xfrm>
        </p:spPr>
        <p:txBody>
          <a:bodyPr>
            <a:noAutofit/>
          </a:bodyPr>
          <a:lstStyle/>
          <a:p>
            <a:pPr algn="l"/>
            <a:r>
              <a:rPr lang="en-ID" sz="2800" b="1" dirty="0"/>
              <a:t> </a:t>
            </a:r>
            <a:r>
              <a:rPr lang="en-ID" sz="2800" b="1" dirty="0" err="1"/>
              <a:t>Penggunaan</a:t>
            </a:r>
            <a:r>
              <a:rPr lang="en-ID" sz="2800" b="1" dirty="0"/>
              <a:t> Package, Import, Dan </a:t>
            </a:r>
            <a:r>
              <a:rPr lang="en-ID" sz="2800" b="1" dirty="0" err="1"/>
              <a:t>Hak</a:t>
            </a:r>
            <a:r>
              <a:rPr lang="en-ID" sz="2800" b="1" dirty="0"/>
              <a:t> </a:t>
            </a:r>
            <a:r>
              <a:rPr lang="en-ID" sz="2800" b="1" dirty="0" err="1"/>
              <a:t>Akses</a:t>
            </a:r>
            <a:r>
              <a:rPr lang="en-ID" sz="2800" b="1" dirty="0"/>
              <a:t> Exported dan </a:t>
            </a:r>
            <a:r>
              <a:rPr lang="en-ID" sz="2800" b="1" dirty="0" err="1"/>
              <a:t>Unexported</a:t>
            </a:r>
            <a:endParaRPr lang="en-ID" sz="28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38695" y="2493766"/>
            <a:ext cx="10714610" cy="400110"/>
          </a:xfrm>
          <a:prstGeom prst="rect">
            <a:avLst/>
          </a:prstGeom>
          <a:noFill/>
        </p:spPr>
        <p:txBody>
          <a:bodyPr wrap="square">
            <a:spAutoFit/>
          </a:bodyPr>
          <a:lstStyle/>
          <a:p>
            <a:r>
              <a:rPr lang="fi-FI" sz="2000"/>
              <a:t>Disini kita menggunakan cara ke-2</a:t>
            </a:r>
            <a:endParaRPr lang="en-ID" sz="2000" dirty="0"/>
          </a:p>
        </p:txBody>
      </p:sp>
      <p:sp>
        <p:nvSpPr>
          <p:cNvPr id="12" name="TextBox 11">
            <a:extLst>
              <a:ext uri="{FF2B5EF4-FFF2-40B4-BE49-F238E27FC236}">
                <a16:creationId xmlns:a16="http://schemas.microsoft.com/office/drawing/2014/main" id="{F2C71D77-AFE7-4569-A266-E0E0A294064B}"/>
              </a:ext>
            </a:extLst>
          </p:cNvPr>
          <p:cNvSpPr txBox="1"/>
          <p:nvPr/>
        </p:nvSpPr>
        <p:spPr>
          <a:xfrm>
            <a:off x="738694" y="2846085"/>
            <a:ext cx="10943303" cy="646331"/>
          </a:xfrm>
          <a:prstGeom prst="rect">
            <a:avLst/>
          </a:prstGeom>
          <a:noFill/>
        </p:spPr>
        <p:txBody>
          <a:bodyPr wrap="square">
            <a:spAutoFit/>
          </a:bodyPr>
          <a:lstStyle/>
          <a:p>
            <a:r>
              <a:rPr lang="en-ID" dirty="0" err="1"/>
              <a:t>Tambahkan</a:t>
            </a:r>
            <a:r>
              <a:rPr lang="en-ID" dirty="0"/>
              <a:t> parameter name pada </a:t>
            </a:r>
            <a:r>
              <a:rPr lang="en-ID" dirty="0" err="1"/>
              <a:t>fungsi</a:t>
            </a:r>
            <a:r>
              <a:rPr lang="en-ID" dirty="0"/>
              <a:t> </a:t>
            </a:r>
            <a:r>
              <a:rPr lang="en-ID" dirty="0" err="1"/>
              <a:t>SayHello</a:t>
            </a:r>
            <a:r>
              <a:rPr lang="en-ID" dirty="0"/>
              <a:t>(), </a:t>
            </a:r>
            <a:r>
              <a:rPr lang="en-ID" dirty="0" err="1"/>
              <a:t>lalu</a:t>
            </a:r>
            <a:r>
              <a:rPr lang="en-ID" dirty="0"/>
              <a:t> </a:t>
            </a:r>
            <a:r>
              <a:rPr lang="en-ID" dirty="0" err="1"/>
              <a:t>panggil</a:t>
            </a:r>
            <a:r>
              <a:rPr lang="en-ID" dirty="0"/>
              <a:t> </a:t>
            </a:r>
            <a:r>
              <a:rPr lang="en-ID" dirty="0" err="1"/>
              <a:t>fungsi</a:t>
            </a:r>
            <a:r>
              <a:rPr lang="en-ID" dirty="0"/>
              <a:t> introduce() </a:t>
            </a:r>
            <a:r>
              <a:rPr lang="en-ID" dirty="0" err="1"/>
              <a:t>dengan</a:t>
            </a:r>
            <a:r>
              <a:rPr lang="en-ID" dirty="0"/>
              <a:t> </a:t>
            </a:r>
            <a:r>
              <a:rPr lang="en-ID" dirty="0" err="1"/>
              <a:t>menyisipkan</a:t>
            </a:r>
            <a:r>
              <a:rPr lang="en-ID" dirty="0"/>
              <a:t> parameter name </a:t>
            </a:r>
            <a:r>
              <a:rPr lang="en-ID" dirty="0" err="1"/>
              <a:t>dari</a:t>
            </a:r>
            <a:r>
              <a:rPr lang="en-ID" dirty="0"/>
              <a:t> </a:t>
            </a:r>
            <a:r>
              <a:rPr lang="en-ID" dirty="0" err="1"/>
              <a:t>dalam</a:t>
            </a:r>
            <a:r>
              <a:rPr lang="en-ID" dirty="0"/>
              <a:t> </a:t>
            </a:r>
            <a:r>
              <a:rPr lang="en-ID" dirty="0" err="1"/>
              <a:t>fungsi</a:t>
            </a:r>
            <a:r>
              <a:rPr lang="en-ID" dirty="0"/>
              <a:t> </a:t>
            </a:r>
            <a:r>
              <a:rPr lang="en-ID" dirty="0" err="1"/>
              <a:t>SayHello</a:t>
            </a:r>
            <a:r>
              <a:rPr lang="en-ID" dirty="0"/>
              <a:t>()</a:t>
            </a:r>
          </a:p>
        </p:txBody>
      </p:sp>
      <p:pic>
        <p:nvPicPr>
          <p:cNvPr id="6" name="Picture 5">
            <a:extLst>
              <a:ext uri="{FF2B5EF4-FFF2-40B4-BE49-F238E27FC236}">
                <a16:creationId xmlns:a16="http://schemas.microsoft.com/office/drawing/2014/main" id="{F4E6DEC8-10CB-4BAB-8B38-F89047A42A3E}"/>
              </a:ext>
            </a:extLst>
          </p:cNvPr>
          <p:cNvPicPr>
            <a:picLocks noChangeAspect="1"/>
          </p:cNvPicPr>
          <p:nvPr/>
        </p:nvPicPr>
        <p:blipFill>
          <a:blip r:embed="rId5"/>
          <a:stretch>
            <a:fillRect/>
          </a:stretch>
        </p:blipFill>
        <p:spPr>
          <a:xfrm>
            <a:off x="838523" y="3592307"/>
            <a:ext cx="9096375" cy="1600200"/>
          </a:xfrm>
          <a:prstGeom prst="rect">
            <a:avLst/>
          </a:prstGeom>
        </p:spPr>
      </p:pic>
      <p:sp>
        <p:nvSpPr>
          <p:cNvPr id="15" name="TextBox 14">
            <a:extLst>
              <a:ext uri="{FF2B5EF4-FFF2-40B4-BE49-F238E27FC236}">
                <a16:creationId xmlns:a16="http://schemas.microsoft.com/office/drawing/2014/main" id="{2E1A242F-3D9D-4DDA-AC15-C5E15FECA7A4}"/>
              </a:ext>
            </a:extLst>
          </p:cNvPr>
          <p:cNvSpPr txBox="1"/>
          <p:nvPr/>
        </p:nvSpPr>
        <p:spPr>
          <a:xfrm>
            <a:off x="707994" y="5215776"/>
            <a:ext cx="9869749" cy="369332"/>
          </a:xfrm>
          <a:prstGeom prst="rect">
            <a:avLst/>
          </a:prstGeom>
          <a:noFill/>
        </p:spPr>
        <p:txBody>
          <a:bodyPr wrap="square">
            <a:spAutoFit/>
          </a:bodyPr>
          <a:lstStyle/>
          <a:p>
            <a:r>
              <a:rPr lang="en-ID" dirty="0"/>
              <a:t>Di main, </a:t>
            </a:r>
            <a:r>
              <a:rPr lang="en-ID" dirty="0" err="1"/>
              <a:t>cukup</a:t>
            </a:r>
            <a:r>
              <a:rPr lang="en-ID" dirty="0"/>
              <a:t> </a:t>
            </a:r>
            <a:r>
              <a:rPr lang="en-ID" dirty="0" err="1"/>
              <a:t>panggil</a:t>
            </a:r>
            <a:r>
              <a:rPr lang="en-ID" dirty="0"/>
              <a:t> </a:t>
            </a:r>
            <a:r>
              <a:rPr lang="en-ID" dirty="0" err="1"/>
              <a:t>fungsi</a:t>
            </a:r>
            <a:r>
              <a:rPr lang="en-ID" dirty="0"/>
              <a:t> </a:t>
            </a:r>
            <a:r>
              <a:rPr lang="en-ID" dirty="0" err="1"/>
              <a:t>SayHello</a:t>
            </a:r>
            <a:r>
              <a:rPr lang="en-ID" dirty="0"/>
              <a:t>() </a:t>
            </a:r>
            <a:r>
              <a:rPr lang="en-ID" dirty="0" err="1"/>
              <a:t>saja</a:t>
            </a:r>
            <a:r>
              <a:rPr lang="en-ID" dirty="0"/>
              <a:t>, </a:t>
            </a:r>
            <a:r>
              <a:rPr lang="en-ID" dirty="0" err="1"/>
              <a:t>sisipkan</a:t>
            </a:r>
            <a:r>
              <a:rPr lang="en-ID" dirty="0"/>
              <a:t> </a:t>
            </a:r>
            <a:r>
              <a:rPr lang="en-ID" dirty="0" err="1"/>
              <a:t>sebuah</a:t>
            </a:r>
            <a:r>
              <a:rPr lang="en-ID" dirty="0"/>
              <a:t> string </a:t>
            </a:r>
            <a:r>
              <a:rPr lang="en-ID" dirty="0" err="1"/>
              <a:t>sebagai</a:t>
            </a:r>
            <a:r>
              <a:rPr lang="en-ID" dirty="0"/>
              <a:t> parameter.</a:t>
            </a:r>
          </a:p>
        </p:txBody>
      </p:sp>
      <p:pic>
        <p:nvPicPr>
          <p:cNvPr id="17" name="Picture 16">
            <a:extLst>
              <a:ext uri="{FF2B5EF4-FFF2-40B4-BE49-F238E27FC236}">
                <a16:creationId xmlns:a16="http://schemas.microsoft.com/office/drawing/2014/main" id="{47472FBF-2273-4B69-9D5A-11A78E9D4790}"/>
              </a:ext>
            </a:extLst>
          </p:cNvPr>
          <p:cNvPicPr>
            <a:picLocks noChangeAspect="1"/>
          </p:cNvPicPr>
          <p:nvPr/>
        </p:nvPicPr>
        <p:blipFill>
          <a:blip r:embed="rId6"/>
          <a:stretch>
            <a:fillRect/>
          </a:stretch>
        </p:blipFill>
        <p:spPr>
          <a:xfrm>
            <a:off x="785118" y="5685483"/>
            <a:ext cx="4857750" cy="323850"/>
          </a:xfrm>
          <a:prstGeom prst="rect">
            <a:avLst/>
          </a:prstGeom>
        </p:spPr>
      </p:pic>
    </p:spTree>
    <p:extLst>
      <p:ext uri="{BB962C8B-B14F-4D97-AF65-F5344CB8AC3E}">
        <p14:creationId xmlns:p14="http://schemas.microsoft.com/office/powerpoint/2010/main" val="131934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Pembahasan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605" y="2662353"/>
            <a:ext cx="10167153" cy="1631216"/>
          </a:xfrm>
          <a:prstGeom prst="rect">
            <a:avLst/>
          </a:prstGeom>
          <a:noFill/>
        </p:spPr>
        <p:txBody>
          <a:bodyPr wrap="square">
            <a:spAutoFit/>
          </a:bodyPr>
          <a:lstStyle/>
          <a:p>
            <a:r>
              <a:rPr lang="en-ID" sz="2000" dirty="0"/>
              <a:t>Pada </a:t>
            </a:r>
            <a:r>
              <a:rPr lang="en-ID" sz="2000" dirty="0" err="1"/>
              <a:t>materi</a:t>
            </a:r>
            <a:r>
              <a:rPr lang="en-ID" sz="2000" dirty="0"/>
              <a:t> </a:t>
            </a:r>
            <a:r>
              <a:rPr lang="en-ID" sz="2000" dirty="0" err="1"/>
              <a:t>ini</a:t>
            </a:r>
            <a:r>
              <a:rPr lang="en-ID" sz="2000" dirty="0"/>
              <a:t> </a:t>
            </a:r>
            <a:r>
              <a:rPr lang="en-ID" sz="2000" dirty="0" err="1"/>
              <a:t>akan</a:t>
            </a:r>
            <a:r>
              <a:rPr lang="en-ID" sz="2000" dirty="0"/>
              <a:t> </a:t>
            </a:r>
            <a:r>
              <a:rPr lang="en-ID" sz="2000" dirty="0" err="1"/>
              <a:t>membahas</a:t>
            </a:r>
            <a:r>
              <a:rPr lang="en-ID" sz="2000" dirty="0"/>
              <a:t> </a:t>
            </a:r>
            <a:r>
              <a:rPr lang="en-ID" sz="2000" dirty="0" err="1"/>
              <a:t>mengenai</a:t>
            </a:r>
            <a:r>
              <a:rPr lang="en-ID" sz="2000" dirty="0"/>
              <a:t> </a:t>
            </a:r>
            <a:r>
              <a:rPr lang="en-ID" sz="2000" i="1" dirty="0"/>
              <a:t>property modifier</a:t>
            </a:r>
            <a:r>
              <a:rPr lang="en-ID" sz="2000" dirty="0"/>
              <a:t> public dan private </a:t>
            </a:r>
            <a:r>
              <a:rPr lang="en-ID" sz="2000" dirty="0" err="1"/>
              <a:t>dalam</a:t>
            </a:r>
            <a:r>
              <a:rPr lang="en-ID" sz="2000" dirty="0"/>
              <a:t> Go. Kapan </a:t>
            </a:r>
            <a:r>
              <a:rPr lang="en-ID" sz="2000" dirty="0" err="1"/>
              <a:t>sebuah</a:t>
            </a:r>
            <a:r>
              <a:rPr lang="en-ID" sz="2000" dirty="0"/>
              <a:t> struct, </a:t>
            </a:r>
            <a:r>
              <a:rPr lang="en-ID" sz="2000" dirty="0" err="1"/>
              <a:t>fungsi</a:t>
            </a:r>
            <a:r>
              <a:rPr lang="en-ID" sz="2000" dirty="0"/>
              <a:t>, </a:t>
            </a:r>
            <a:r>
              <a:rPr lang="en-ID" sz="2000" dirty="0" err="1"/>
              <a:t>atau</a:t>
            </a:r>
            <a:r>
              <a:rPr lang="en-ID" sz="2000" dirty="0"/>
              <a:t> method </a:t>
            </a:r>
            <a:r>
              <a:rPr lang="en-ID" sz="2000" dirty="0" err="1"/>
              <a:t>bisa</a:t>
            </a:r>
            <a:r>
              <a:rPr lang="en-ID" sz="2000" dirty="0"/>
              <a:t> </a:t>
            </a:r>
            <a:r>
              <a:rPr lang="en-ID" sz="2000" dirty="0" err="1"/>
              <a:t>diakses</a:t>
            </a:r>
            <a:r>
              <a:rPr lang="en-ID" sz="2000" dirty="0"/>
              <a:t> </a:t>
            </a:r>
            <a:r>
              <a:rPr lang="en-ID" sz="2000" dirty="0" err="1"/>
              <a:t>dari</a:t>
            </a:r>
            <a:r>
              <a:rPr lang="en-ID" sz="2000" dirty="0"/>
              <a:t> package lain dan </a:t>
            </a:r>
            <a:r>
              <a:rPr lang="en-ID" sz="2000" dirty="0" err="1"/>
              <a:t>kapan</a:t>
            </a:r>
            <a:r>
              <a:rPr lang="en-ID" sz="2000" dirty="0"/>
              <a:t> </a:t>
            </a:r>
            <a:r>
              <a:rPr lang="en-ID" sz="2000" dirty="0" err="1"/>
              <a:t>tidak</a:t>
            </a:r>
            <a:r>
              <a:rPr lang="en-ID" sz="2000" dirty="0"/>
              <a:t>.</a:t>
            </a:r>
          </a:p>
          <a:p>
            <a:r>
              <a:rPr lang="en-ID" sz="2000" dirty="0"/>
              <a:t>Di Go </a:t>
            </a:r>
            <a:r>
              <a:rPr lang="en-ID" sz="2000" dirty="0" err="1"/>
              <a:t>sebenarnya</a:t>
            </a:r>
            <a:r>
              <a:rPr lang="en-ID" sz="2000" dirty="0"/>
              <a:t> </a:t>
            </a:r>
            <a:r>
              <a:rPr lang="en-ID" sz="2000" dirty="0" err="1"/>
              <a:t>tidak</a:t>
            </a:r>
            <a:r>
              <a:rPr lang="en-ID" sz="2000" dirty="0"/>
              <a:t> </a:t>
            </a:r>
            <a:r>
              <a:rPr lang="en-ID" sz="2000" dirty="0" err="1"/>
              <a:t>ada</a:t>
            </a:r>
            <a:r>
              <a:rPr lang="en-ID" sz="2000" dirty="0"/>
              <a:t> </a:t>
            </a:r>
            <a:r>
              <a:rPr lang="en-ID" sz="2000" dirty="0" err="1"/>
              <a:t>istilah</a:t>
            </a:r>
            <a:r>
              <a:rPr lang="en-ID" sz="2000" dirty="0"/>
              <a:t> </a:t>
            </a:r>
            <a:r>
              <a:rPr lang="en-ID" sz="2000" i="1" dirty="0"/>
              <a:t>public modifier</a:t>
            </a:r>
            <a:r>
              <a:rPr lang="en-ID" sz="2000" dirty="0"/>
              <a:t> dan </a:t>
            </a:r>
            <a:r>
              <a:rPr lang="en-ID" sz="2000" i="1" dirty="0"/>
              <a:t>private modifier</a:t>
            </a:r>
            <a:r>
              <a:rPr lang="en-ID" sz="2000" dirty="0"/>
              <a:t>. Yang </a:t>
            </a:r>
            <a:r>
              <a:rPr lang="en-ID" sz="2000" dirty="0" err="1"/>
              <a:t>ada</a:t>
            </a:r>
            <a:r>
              <a:rPr lang="en-ID" sz="2000" dirty="0"/>
              <a:t> </a:t>
            </a:r>
            <a:r>
              <a:rPr lang="en-ID" sz="2000" dirty="0" err="1"/>
              <a:t>adalah</a:t>
            </a:r>
            <a:r>
              <a:rPr lang="en-ID" sz="2000" dirty="0"/>
              <a:t> </a:t>
            </a:r>
            <a:r>
              <a:rPr lang="en-ID" sz="2000" b="1" dirty="0"/>
              <a:t>exported</a:t>
            </a:r>
            <a:r>
              <a:rPr lang="en-ID" sz="2000" dirty="0"/>
              <a:t> yang </a:t>
            </a:r>
            <a:r>
              <a:rPr lang="en-ID" sz="2000" dirty="0" err="1"/>
              <a:t>kalau</a:t>
            </a:r>
            <a:r>
              <a:rPr lang="en-ID" sz="2000" dirty="0"/>
              <a:t> di </a:t>
            </a:r>
            <a:r>
              <a:rPr lang="en-ID" sz="2000" dirty="0" err="1"/>
              <a:t>bahasa</a:t>
            </a:r>
            <a:r>
              <a:rPr lang="en-ID" sz="2000" dirty="0"/>
              <a:t> lain </a:t>
            </a:r>
            <a:r>
              <a:rPr lang="en-ID" sz="2000" dirty="0" err="1"/>
              <a:t>ekuivalen</a:t>
            </a:r>
            <a:r>
              <a:rPr lang="en-ID" sz="2000" dirty="0"/>
              <a:t> </a:t>
            </a:r>
            <a:r>
              <a:rPr lang="en-ID" sz="2000" dirty="0" err="1"/>
              <a:t>dengan</a:t>
            </a:r>
            <a:r>
              <a:rPr lang="en-ID" sz="2000" dirty="0"/>
              <a:t> </a:t>
            </a:r>
            <a:r>
              <a:rPr lang="en-ID" sz="2000" i="1" dirty="0"/>
              <a:t>public modifier</a:t>
            </a:r>
            <a:r>
              <a:rPr lang="en-ID" sz="2000" dirty="0"/>
              <a:t>, dan </a:t>
            </a:r>
            <a:r>
              <a:rPr lang="en-ID" sz="2000" b="1" dirty="0" err="1"/>
              <a:t>unexported</a:t>
            </a:r>
            <a:r>
              <a:rPr lang="en-ID" sz="2000" dirty="0"/>
              <a:t> </a:t>
            </a:r>
            <a:r>
              <a:rPr lang="en-ID" sz="2000" dirty="0" err="1"/>
              <a:t>untuk</a:t>
            </a:r>
            <a:r>
              <a:rPr lang="en-ID" sz="2000" dirty="0"/>
              <a:t> </a:t>
            </a:r>
            <a:r>
              <a:rPr lang="en-ID" sz="2000" i="1" dirty="0"/>
              <a:t>private modifier</a:t>
            </a:r>
            <a:r>
              <a:rPr lang="en-ID" sz="2000" dirty="0"/>
              <a:t>.</a:t>
            </a:r>
          </a:p>
        </p:txBody>
      </p:sp>
    </p:spTree>
    <p:extLst>
      <p:ext uri="{BB962C8B-B14F-4D97-AF65-F5344CB8AC3E}">
        <p14:creationId xmlns:p14="http://schemas.microsoft.com/office/powerpoint/2010/main" val="14189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fontScale="90000"/>
          </a:bodyPr>
          <a:lstStyle/>
          <a:p>
            <a:pPr algn="l"/>
            <a:r>
              <a:rPr lang="en-US" sz="4000" b="1" dirty="0"/>
              <a:t>Exported Package dan </a:t>
            </a:r>
            <a:r>
              <a:rPr lang="en-US" sz="4000" b="1" dirty="0" err="1"/>
              <a:t>Unexported</a:t>
            </a:r>
            <a:r>
              <a:rPr lang="en-US" sz="4000" b="1" dirty="0"/>
              <a:t> Package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605" y="2662353"/>
            <a:ext cx="10167153" cy="2554545"/>
          </a:xfrm>
          <a:prstGeom prst="rect">
            <a:avLst/>
          </a:prstGeom>
          <a:noFill/>
        </p:spPr>
        <p:txBody>
          <a:bodyPr wrap="square">
            <a:spAutoFit/>
          </a:bodyPr>
          <a:lstStyle/>
          <a:p>
            <a:r>
              <a:rPr lang="en-ID" sz="2000"/>
              <a:t>Pengembangan aplikasi dalam real development pasti membutuhkan banyak sekali file program. Tidak mungkin dalam sebuah project semua file memiliki nama package main, biasanya akan dipisah sebagai package berbeda sesuai bagiannya.</a:t>
            </a:r>
          </a:p>
          <a:p>
            <a:endParaRPr lang="en-ID" sz="2000"/>
          </a:p>
          <a:p>
            <a:r>
              <a:rPr lang="en-ID" sz="2000"/>
              <a:t>Project folder selain berisikan file-file .go juga bisa berisikan sub-folder lainnya. Di Go, setiap folder atau sub-folder adalah satu package, file-file yang ada di dalam sebuah folder package-nya harus sama. Dan package pada file-file tersebut harus berbeda dengan package pada file-file lainnya yang berada pada folder berbeda.</a:t>
            </a:r>
            <a:endParaRPr lang="en-ID" sz="2000" dirty="0"/>
          </a:p>
        </p:txBody>
      </p:sp>
    </p:spTree>
    <p:extLst>
      <p:ext uri="{BB962C8B-B14F-4D97-AF65-F5344CB8AC3E}">
        <p14:creationId xmlns:p14="http://schemas.microsoft.com/office/powerpoint/2010/main" val="163449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fontScale="90000"/>
          </a:bodyPr>
          <a:lstStyle/>
          <a:p>
            <a:pPr algn="l"/>
            <a:r>
              <a:rPr lang="en-US" sz="4000" b="1" dirty="0"/>
              <a:t>Exported Package dan </a:t>
            </a:r>
            <a:r>
              <a:rPr lang="en-US" sz="4000" b="1" dirty="0" err="1"/>
              <a:t>Unexported</a:t>
            </a:r>
            <a:r>
              <a:rPr lang="en-US" sz="4000" b="1" dirty="0"/>
              <a:t> Package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605" y="2662353"/>
            <a:ext cx="10167153" cy="2862322"/>
          </a:xfrm>
          <a:prstGeom prst="rect">
            <a:avLst/>
          </a:prstGeom>
          <a:noFill/>
        </p:spPr>
        <p:txBody>
          <a:bodyPr wrap="square">
            <a:spAutoFit/>
          </a:bodyPr>
          <a:lstStyle/>
          <a:p>
            <a:r>
              <a:rPr lang="en-ID" sz="2000"/>
              <a:t>Dalam sebuah package, biasanya kita menulis sangat banyak komponen, entah itu fungsi, struct, variabel, atau lainnya. Komponen tersebut bisa leluasa digunakan dalam package yang sama. Contoh sederhananya seperti program yang telah kita praktekan di bab sebelum-sebelumnya, dalam package main ada banyak yang di-define: fungsi, variabel, closure, struct, dan lainnya; kesemuanya bisa langsung dimanfaatkan.</a:t>
            </a:r>
          </a:p>
          <a:p>
            <a:endParaRPr lang="en-ID" sz="2000"/>
          </a:p>
          <a:p>
            <a:r>
              <a:rPr lang="en-ID" sz="2000"/>
              <a:t>Jika dalam satu program terdapat lebih dari 1 package, atau ada package lain selain main, maka komponen dalam package lain tersebut tidak bisa diakses secara bebas dari file yang package-nya main, karena tiap komponen memiliki hak akses.</a:t>
            </a:r>
            <a:endParaRPr lang="en-ID" sz="2000" dirty="0"/>
          </a:p>
        </p:txBody>
      </p:sp>
    </p:spTree>
    <p:extLst>
      <p:ext uri="{BB962C8B-B14F-4D97-AF65-F5344CB8AC3E}">
        <p14:creationId xmlns:p14="http://schemas.microsoft.com/office/powerpoint/2010/main" val="13235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fontScale="90000"/>
          </a:bodyPr>
          <a:lstStyle/>
          <a:p>
            <a:pPr algn="l"/>
            <a:r>
              <a:rPr lang="en-US" sz="4000" b="1" dirty="0"/>
              <a:t>Exported Package dan </a:t>
            </a:r>
            <a:r>
              <a:rPr lang="en-US" sz="4000" b="1" dirty="0" err="1"/>
              <a:t>Unexported</a:t>
            </a:r>
            <a:r>
              <a:rPr lang="en-US" sz="4000" b="1" dirty="0"/>
              <a:t> Package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605" y="2662353"/>
            <a:ext cx="10167153" cy="4093428"/>
          </a:xfrm>
          <a:prstGeom prst="rect">
            <a:avLst/>
          </a:prstGeom>
          <a:noFill/>
        </p:spPr>
        <p:txBody>
          <a:bodyPr wrap="square">
            <a:spAutoFit/>
          </a:bodyPr>
          <a:lstStyle/>
          <a:p>
            <a:r>
              <a:rPr lang="en-ID" sz="2000" dirty="0"/>
              <a:t>Ada 2 </a:t>
            </a:r>
            <a:r>
              <a:rPr lang="en-ID" sz="2000" dirty="0" err="1"/>
              <a:t>jenis</a:t>
            </a:r>
            <a:r>
              <a:rPr lang="en-ID" sz="2000" dirty="0"/>
              <a:t> </a:t>
            </a:r>
            <a:r>
              <a:rPr lang="en-ID" sz="2000" dirty="0" err="1"/>
              <a:t>hak</a:t>
            </a:r>
            <a:r>
              <a:rPr lang="en-ID" sz="2000" dirty="0"/>
              <a:t> </a:t>
            </a:r>
            <a:r>
              <a:rPr lang="en-ID" sz="2000" dirty="0" err="1"/>
              <a:t>akses</a:t>
            </a:r>
            <a:r>
              <a:rPr lang="en-ID" sz="2000" dirty="0"/>
              <a:t> di Go:</a:t>
            </a:r>
          </a:p>
          <a:p>
            <a:endParaRPr lang="en-ID" sz="2000" dirty="0"/>
          </a:p>
          <a:p>
            <a:pPr marL="342900" indent="-342900">
              <a:buFont typeface="Arial" panose="020B0604020202020204" pitchFamily="34" charset="0"/>
              <a:buChar char="•"/>
            </a:pPr>
            <a:r>
              <a:rPr lang="en-ID" sz="2000" dirty="0" err="1"/>
              <a:t>Hak</a:t>
            </a:r>
            <a:r>
              <a:rPr lang="en-ID" sz="2000" dirty="0"/>
              <a:t> </a:t>
            </a:r>
            <a:r>
              <a:rPr lang="en-ID" sz="2000" dirty="0" err="1"/>
              <a:t>akses</a:t>
            </a:r>
            <a:r>
              <a:rPr lang="en-ID" sz="2000" dirty="0"/>
              <a:t> Exported </a:t>
            </a:r>
            <a:r>
              <a:rPr lang="en-ID" sz="2000" dirty="0" err="1"/>
              <a:t>atau</a:t>
            </a:r>
            <a:r>
              <a:rPr lang="en-ID" sz="2000" dirty="0"/>
              <a:t> public. </a:t>
            </a:r>
            <a:r>
              <a:rPr lang="en-ID" sz="2000" dirty="0" err="1"/>
              <a:t>Menandakan</a:t>
            </a:r>
            <a:r>
              <a:rPr lang="en-ID" sz="2000" dirty="0"/>
              <a:t> </a:t>
            </a:r>
            <a:r>
              <a:rPr lang="en-ID" sz="2000" dirty="0" err="1"/>
              <a:t>komponen</a:t>
            </a:r>
            <a:r>
              <a:rPr lang="en-ID" sz="2000" dirty="0"/>
              <a:t> </a:t>
            </a:r>
            <a:r>
              <a:rPr lang="en-ID" sz="2000" dirty="0" err="1"/>
              <a:t>tersebut</a:t>
            </a:r>
            <a:r>
              <a:rPr lang="en-ID" sz="2000" dirty="0"/>
              <a:t> </a:t>
            </a:r>
            <a:r>
              <a:rPr lang="en-ID" sz="2000" dirty="0" err="1"/>
              <a:t>diperbolehkan</a:t>
            </a:r>
            <a:r>
              <a:rPr lang="en-ID" sz="2000" dirty="0"/>
              <a:t> </a:t>
            </a:r>
            <a:r>
              <a:rPr lang="en-ID" sz="2000" dirty="0" err="1"/>
              <a:t>untuk</a:t>
            </a:r>
            <a:r>
              <a:rPr lang="en-ID" sz="2000" dirty="0"/>
              <a:t> </a:t>
            </a:r>
            <a:r>
              <a:rPr lang="en-ID" sz="2000" dirty="0" err="1"/>
              <a:t>diakses</a:t>
            </a:r>
            <a:r>
              <a:rPr lang="en-ID" sz="2000" dirty="0"/>
              <a:t> </a:t>
            </a:r>
            <a:r>
              <a:rPr lang="en-ID" sz="2000" dirty="0" err="1"/>
              <a:t>dari</a:t>
            </a:r>
            <a:r>
              <a:rPr lang="en-ID" sz="2000" dirty="0"/>
              <a:t> package lain yang </a:t>
            </a:r>
            <a:r>
              <a:rPr lang="en-ID" sz="2000" dirty="0" err="1"/>
              <a:t>berbeda</a:t>
            </a:r>
            <a:endParaRPr lang="en-ID" sz="2000" dirty="0"/>
          </a:p>
          <a:p>
            <a:pPr marL="342900" indent="-342900">
              <a:buFont typeface="Arial" panose="020B0604020202020204" pitchFamily="34" charset="0"/>
              <a:buChar char="•"/>
            </a:pPr>
            <a:r>
              <a:rPr lang="en-ID" sz="2000" dirty="0" err="1"/>
              <a:t>Hak</a:t>
            </a:r>
            <a:r>
              <a:rPr lang="en-ID" sz="2000" dirty="0"/>
              <a:t> </a:t>
            </a:r>
            <a:r>
              <a:rPr lang="en-ID" sz="2000" dirty="0" err="1"/>
              <a:t>akses</a:t>
            </a:r>
            <a:r>
              <a:rPr lang="en-ID" sz="2000" dirty="0"/>
              <a:t> </a:t>
            </a:r>
            <a:r>
              <a:rPr lang="en-ID" sz="2000" dirty="0" err="1"/>
              <a:t>Unexported</a:t>
            </a:r>
            <a:r>
              <a:rPr lang="en-ID" sz="2000" dirty="0"/>
              <a:t> </a:t>
            </a:r>
            <a:r>
              <a:rPr lang="en-ID" sz="2000" dirty="0" err="1"/>
              <a:t>atau</a:t>
            </a:r>
            <a:r>
              <a:rPr lang="en-ID" sz="2000" dirty="0"/>
              <a:t> private. </a:t>
            </a:r>
            <a:r>
              <a:rPr lang="en-ID" sz="2000" dirty="0" err="1"/>
              <a:t>Berarti</a:t>
            </a:r>
            <a:r>
              <a:rPr lang="en-ID" sz="2000" dirty="0"/>
              <a:t> </a:t>
            </a:r>
            <a:r>
              <a:rPr lang="en-ID" sz="2000" dirty="0" err="1"/>
              <a:t>komponen</a:t>
            </a:r>
            <a:r>
              <a:rPr lang="en-ID" sz="2000" dirty="0"/>
              <a:t> </a:t>
            </a:r>
            <a:r>
              <a:rPr lang="en-ID" sz="2000" dirty="0" err="1"/>
              <a:t>hanya</a:t>
            </a:r>
            <a:r>
              <a:rPr lang="en-ID" sz="2000" dirty="0"/>
              <a:t> </a:t>
            </a:r>
            <a:r>
              <a:rPr lang="en-ID" sz="2000" dirty="0" err="1"/>
              <a:t>bisa</a:t>
            </a:r>
            <a:r>
              <a:rPr lang="en-ID" sz="2000" dirty="0"/>
              <a:t> </a:t>
            </a:r>
            <a:r>
              <a:rPr lang="en-ID" sz="2000" dirty="0" err="1"/>
              <a:t>diakses</a:t>
            </a:r>
            <a:r>
              <a:rPr lang="en-ID" sz="2000" dirty="0"/>
              <a:t> </a:t>
            </a:r>
            <a:r>
              <a:rPr lang="en-ID" sz="2000" dirty="0" err="1"/>
              <a:t>dalam</a:t>
            </a:r>
            <a:r>
              <a:rPr lang="en-ID" sz="2000" dirty="0"/>
              <a:t> package yang </a:t>
            </a:r>
            <a:r>
              <a:rPr lang="en-ID" sz="2000" dirty="0" err="1"/>
              <a:t>sama</a:t>
            </a:r>
            <a:r>
              <a:rPr lang="en-ID" sz="2000" dirty="0"/>
              <a:t>, </a:t>
            </a:r>
            <a:r>
              <a:rPr lang="en-ID" sz="2000" dirty="0" err="1"/>
              <a:t>bisa</a:t>
            </a:r>
            <a:r>
              <a:rPr lang="en-ID" sz="2000" dirty="0"/>
              <a:t> </a:t>
            </a:r>
            <a:r>
              <a:rPr lang="en-ID" sz="2000" dirty="0" err="1"/>
              <a:t>dalam</a:t>
            </a:r>
            <a:r>
              <a:rPr lang="en-ID" sz="2000" dirty="0"/>
              <a:t> </a:t>
            </a:r>
            <a:r>
              <a:rPr lang="en-ID" sz="2000" dirty="0" err="1"/>
              <a:t>satu</a:t>
            </a:r>
            <a:r>
              <a:rPr lang="en-ID" sz="2000" dirty="0"/>
              <a:t> file </a:t>
            </a:r>
            <a:r>
              <a:rPr lang="en-ID" sz="2000" dirty="0" err="1"/>
              <a:t>saja</a:t>
            </a:r>
            <a:r>
              <a:rPr lang="en-ID" sz="2000" dirty="0"/>
              <a:t> </a:t>
            </a:r>
            <a:r>
              <a:rPr lang="en-ID" sz="2000" dirty="0" err="1"/>
              <a:t>atau</a:t>
            </a:r>
            <a:r>
              <a:rPr lang="en-ID" sz="2000" dirty="0"/>
              <a:t> </a:t>
            </a:r>
            <a:r>
              <a:rPr lang="en-ID" sz="2000" dirty="0" err="1"/>
              <a:t>dalam</a:t>
            </a:r>
            <a:r>
              <a:rPr lang="en-ID" sz="2000" dirty="0"/>
              <a:t> </a:t>
            </a:r>
            <a:r>
              <a:rPr lang="en-ID" sz="2000" dirty="0" err="1"/>
              <a:t>beberapa</a:t>
            </a:r>
            <a:r>
              <a:rPr lang="en-ID" sz="2000" dirty="0"/>
              <a:t> file yang </a:t>
            </a:r>
            <a:r>
              <a:rPr lang="en-ID" sz="2000" dirty="0" err="1"/>
              <a:t>masih</a:t>
            </a:r>
            <a:r>
              <a:rPr lang="en-ID" sz="2000" dirty="0"/>
              <a:t> 1 folder.</a:t>
            </a:r>
          </a:p>
          <a:p>
            <a:endParaRPr lang="en-ID" sz="2000" dirty="0"/>
          </a:p>
          <a:p>
            <a:r>
              <a:rPr lang="en-ID" sz="2000" dirty="0" err="1"/>
              <a:t>Penentuan</a:t>
            </a:r>
            <a:r>
              <a:rPr lang="en-ID" sz="2000" dirty="0"/>
              <a:t> </a:t>
            </a:r>
            <a:r>
              <a:rPr lang="en-ID" sz="2000" dirty="0" err="1"/>
              <a:t>hak</a:t>
            </a:r>
            <a:r>
              <a:rPr lang="en-ID" sz="2000" dirty="0"/>
              <a:t> </a:t>
            </a:r>
            <a:r>
              <a:rPr lang="en-ID" sz="2000" dirty="0" err="1"/>
              <a:t>akses</a:t>
            </a:r>
            <a:r>
              <a:rPr lang="en-ID" sz="2000" dirty="0"/>
              <a:t> yang </a:t>
            </a:r>
            <a:r>
              <a:rPr lang="en-ID" sz="2000" dirty="0" err="1"/>
              <a:t>tepat</a:t>
            </a:r>
            <a:r>
              <a:rPr lang="en-ID" sz="2000" dirty="0"/>
              <a:t> </a:t>
            </a:r>
            <a:r>
              <a:rPr lang="en-ID" sz="2000" dirty="0" err="1"/>
              <a:t>untuk</a:t>
            </a:r>
            <a:r>
              <a:rPr lang="en-ID" sz="2000" dirty="0"/>
              <a:t> </a:t>
            </a:r>
            <a:r>
              <a:rPr lang="en-ID" sz="2000" dirty="0" err="1"/>
              <a:t>tiap</a:t>
            </a:r>
            <a:r>
              <a:rPr lang="en-ID" sz="2000" dirty="0"/>
              <a:t> </a:t>
            </a:r>
            <a:r>
              <a:rPr lang="en-ID" sz="2000" dirty="0" err="1"/>
              <a:t>komponen</a:t>
            </a:r>
            <a:r>
              <a:rPr lang="en-ID" sz="2000" dirty="0"/>
              <a:t> </a:t>
            </a:r>
            <a:r>
              <a:rPr lang="en-ID" sz="2000" dirty="0" err="1"/>
              <a:t>sangatlah</a:t>
            </a:r>
            <a:r>
              <a:rPr lang="en-ID" sz="2000" dirty="0"/>
              <a:t> </a:t>
            </a:r>
            <a:r>
              <a:rPr lang="en-ID" sz="2000" dirty="0" err="1"/>
              <a:t>penting</a:t>
            </a:r>
            <a:r>
              <a:rPr lang="en-ID" sz="2000" dirty="0"/>
              <a:t>.</a:t>
            </a:r>
          </a:p>
          <a:p>
            <a:endParaRPr lang="en-ID" sz="2000" dirty="0"/>
          </a:p>
          <a:p>
            <a:r>
              <a:rPr lang="en-ID" sz="2000" dirty="0"/>
              <a:t>Di Go </a:t>
            </a:r>
            <a:r>
              <a:rPr lang="en-ID" sz="2000" dirty="0" err="1"/>
              <a:t>cara</a:t>
            </a:r>
            <a:r>
              <a:rPr lang="en-ID" sz="2000" dirty="0"/>
              <a:t> </a:t>
            </a:r>
            <a:r>
              <a:rPr lang="en-ID" sz="2000" dirty="0" err="1"/>
              <a:t>menentukan</a:t>
            </a:r>
            <a:r>
              <a:rPr lang="en-ID" sz="2000" dirty="0"/>
              <a:t> level </a:t>
            </a:r>
            <a:r>
              <a:rPr lang="en-ID" sz="2000" dirty="0" err="1"/>
              <a:t>akses</a:t>
            </a:r>
            <a:r>
              <a:rPr lang="en-ID" sz="2000" dirty="0"/>
              <a:t> </a:t>
            </a:r>
            <a:r>
              <a:rPr lang="en-ID" sz="2000" dirty="0" err="1"/>
              <a:t>atau</a:t>
            </a:r>
            <a:r>
              <a:rPr lang="en-ID" sz="2000" dirty="0"/>
              <a:t> modifier sangat </a:t>
            </a:r>
            <a:r>
              <a:rPr lang="en-ID" sz="2000" dirty="0" err="1"/>
              <a:t>mudah</a:t>
            </a:r>
            <a:r>
              <a:rPr lang="en-ID" sz="2000" dirty="0"/>
              <a:t>, </a:t>
            </a:r>
            <a:r>
              <a:rPr lang="en-ID" sz="2000" dirty="0" err="1"/>
              <a:t>penandanya</a:t>
            </a:r>
            <a:r>
              <a:rPr lang="en-ID" sz="2000" dirty="0"/>
              <a:t> </a:t>
            </a:r>
            <a:r>
              <a:rPr lang="en-ID" sz="2000" dirty="0" err="1"/>
              <a:t>adalah</a:t>
            </a:r>
            <a:r>
              <a:rPr lang="en-ID" sz="2000" dirty="0"/>
              <a:t> character case </a:t>
            </a:r>
            <a:r>
              <a:rPr lang="en-ID" sz="2000" dirty="0" err="1"/>
              <a:t>huruf</a:t>
            </a:r>
            <a:r>
              <a:rPr lang="en-ID" sz="2000" dirty="0"/>
              <a:t> </a:t>
            </a:r>
            <a:r>
              <a:rPr lang="en-ID" sz="2000" dirty="0" err="1"/>
              <a:t>pertama</a:t>
            </a:r>
            <a:r>
              <a:rPr lang="en-ID" sz="2000" dirty="0"/>
              <a:t> </a:t>
            </a:r>
            <a:r>
              <a:rPr lang="en-ID" sz="2000" dirty="0" err="1"/>
              <a:t>nama</a:t>
            </a:r>
            <a:r>
              <a:rPr lang="en-ID" sz="2000" dirty="0"/>
              <a:t> </a:t>
            </a:r>
            <a:r>
              <a:rPr lang="en-ID" sz="2000" dirty="0" err="1"/>
              <a:t>fungsi</a:t>
            </a:r>
            <a:r>
              <a:rPr lang="en-ID" sz="2000" dirty="0"/>
              <a:t>, struct, </a:t>
            </a:r>
            <a:r>
              <a:rPr lang="en-ID" sz="2000" dirty="0" err="1"/>
              <a:t>variabel</a:t>
            </a:r>
            <a:r>
              <a:rPr lang="en-ID" sz="2000" dirty="0"/>
              <a:t>, </a:t>
            </a:r>
            <a:r>
              <a:rPr lang="en-ID" sz="2000" dirty="0" err="1"/>
              <a:t>atau</a:t>
            </a:r>
            <a:r>
              <a:rPr lang="en-ID" sz="2000" dirty="0"/>
              <a:t> </a:t>
            </a:r>
            <a:r>
              <a:rPr lang="en-ID" sz="2000" dirty="0" err="1"/>
              <a:t>lainnya</a:t>
            </a:r>
            <a:r>
              <a:rPr lang="en-ID" sz="2000" dirty="0"/>
              <a:t>. Ketika </a:t>
            </a:r>
            <a:r>
              <a:rPr lang="en-ID" sz="2000" dirty="0" err="1"/>
              <a:t>namanya</a:t>
            </a:r>
            <a:r>
              <a:rPr lang="en-ID" sz="2000" dirty="0"/>
              <a:t> </a:t>
            </a:r>
            <a:r>
              <a:rPr lang="en-ID" sz="2000" dirty="0" err="1"/>
              <a:t>diawali</a:t>
            </a:r>
            <a:r>
              <a:rPr lang="en-ID" sz="2000" dirty="0"/>
              <a:t> </a:t>
            </a:r>
            <a:r>
              <a:rPr lang="en-ID" sz="2000" dirty="0" err="1"/>
              <a:t>dengan</a:t>
            </a:r>
            <a:r>
              <a:rPr lang="en-ID" sz="2000" dirty="0"/>
              <a:t> </a:t>
            </a:r>
            <a:r>
              <a:rPr lang="en-ID" sz="2000" dirty="0" err="1"/>
              <a:t>huruf</a:t>
            </a:r>
            <a:r>
              <a:rPr lang="en-ID" sz="2000" dirty="0"/>
              <a:t> </a:t>
            </a:r>
            <a:r>
              <a:rPr lang="en-ID" sz="2000" dirty="0" err="1"/>
              <a:t>kapital</a:t>
            </a:r>
            <a:r>
              <a:rPr lang="en-ID" sz="2000" dirty="0"/>
              <a:t> </a:t>
            </a:r>
            <a:r>
              <a:rPr lang="en-ID" sz="2000" dirty="0" err="1"/>
              <a:t>menandakan</a:t>
            </a:r>
            <a:r>
              <a:rPr lang="en-ID" sz="2000" dirty="0"/>
              <a:t> </a:t>
            </a:r>
            <a:r>
              <a:rPr lang="en-ID" sz="2000" dirty="0" err="1"/>
              <a:t>kalau</a:t>
            </a:r>
            <a:r>
              <a:rPr lang="en-ID" sz="2000" dirty="0"/>
              <a:t> exported (</a:t>
            </a:r>
            <a:r>
              <a:rPr lang="en-ID" sz="2000" dirty="0" err="1"/>
              <a:t>atau</a:t>
            </a:r>
            <a:r>
              <a:rPr lang="en-ID" sz="2000" dirty="0"/>
              <a:t> public). Dan </a:t>
            </a:r>
            <a:r>
              <a:rPr lang="en-ID" sz="2000" dirty="0" err="1"/>
              <a:t>sebaliknya</a:t>
            </a:r>
            <a:r>
              <a:rPr lang="en-ID" sz="2000" dirty="0"/>
              <a:t>, </a:t>
            </a:r>
            <a:r>
              <a:rPr lang="en-ID" sz="2000" dirty="0" err="1"/>
              <a:t>jika</a:t>
            </a:r>
            <a:r>
              <a:rPr lang="en-ID" sz="2000" dirty="0"/>
              <a:t> </a:t>
            </a:r>
            <a:r>
              <a:rPr lang="en-ID" sz="2000" dirty="0" err="1"/>
              <a:t>diawali</a:t>
            </a:r>
            <a:r>
              <a:rPr lang="en-ID" sz="2000" dirty="0"/>
              <a:t> </a:t>
            </a:r>
            <a:r>
              <a:rPr lang="en-ID" sz="2000" dirty="0" err="1"/>
              <a:t>huruf</a:t>
            </a:r>
            <a:r>
              <a:rPr lang="en-ID" sz="2000" dirty="0"/>
              <a:t> </a:t>
            </a:r>
            <a:r>
              <a:rPr lang="en-ID" sz="2000" dirty="0" err="1"/>
              <a:t>kecil</a:t>
            </a:r>
            <a:r>
              <a:rPr lang="en-ID" sz="2000" dirty="0"/>
              <a:t>, </a:t>
            </a:r>
            <a:r>
              <a:rPr lang="en-ID" sz="2000" dirty="0" err="1"/>
              <a:t>berarti</a:t>
            </a:r>
            <a:r>
              <a:rPr lang="en-ID" sz="2000" dirty="0"/>
              <a:t> </a:t>
            </a:r>
            <a:r>
              <a:rPr lang="en-ID" sz="2000" dirty="0" err="1"/>
              <a:t>unexported</a:t>
            </a:r>
            <a:r>
              <a:rPr lang="en-ID" sz="2000" dirty="0"/>
              <a:t> (</a:t>
            </a:r>
            <a:r>
              <a:rPr lang="en-ID" sz="2000" dirty="0" err="1"/>
              <a:t>atau</a:t>
            </a:r>
            <a:r>
              <a:rPr lang="en-ID" sz="2000" dirty="0"/>
              <a:t> private).</a:t>
            </a:r>
          </a:p>
        </p:txBody>
      </p:sp>
    </p:spTree>
    <p:extLst>
      <p:ext uri="{BB962C8B-B14F-4D97-AF65-F5344CB8AC3E}">
        <p14:creationId xmlns:p14="http://schemas.microsoft.com/office/powerpoint/2010/main" val="153171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2039292"/>
            <a:ext cx="11374904" cy="787058"/>
          </a:xfrm>
        </p:spPr>
        <p:txBody>
          <a:bodyPr>
            <a:normAutofit fontScale="90000"/>
          </a:bodyPr>
          <a:lstStyle/>
          <a:p>
            <a:pPr algn="l"/>
            <a:r>
              <a:rPr lang="en-ID" sz="4000" b="1" dirty="0"/>
              <a:t> </a:t>
            </a:r>
            <a:r>
              <a:rPr lang="en-ID" sz="4000" b="1" dirty="0" err="1"/>
              <a:t>Penggunaan</a:t>
            </a:r>
            <a:r>
              <a:rPr lang="en-ID" sz="4000" b="1" dirty="0"/>
              <a:t> Package, Import, Dan </a:t>
            </a:r>
            <a:r>
              <a:rPr lang="en-ID" sz="4000" b="1" dirty="0" err="1"/>
              <a:t>Hak</a:t>
            </a:r>
            <a:r>
              <a:rPr lang="en-ID" sz="4000" b="1" dirty="0"/>
              <a:t> </a:t>
            </a:r>
            <a:r>
              <a:rPr lang="en-ID" sz="4000" b="1" dirty="0" err="1"/>
              <a:t>Akses</a:t>
            </a:r>
            <a:r>
              <a:rPr lang="en-ID" sz="4000" b="1" dirty="0"/>
              <a:t> Exported dan </a:t>
            </a:r>
            <a:r>
              <a:rPr lang="en-ID" sz="4000" b="1" dirty="0" err="1"/>
              <a:t>Unexported</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605" y="2662353"/>
            <a:ext cx="10167153" cy="4093428"/>
          </a:xfrm>
          <a:prstGeom prst="rect">
            <a:avLst/>
          </a:prstGeom>
          <a:noFill/>
        </p:spPr>
        <p:txBody>
          <a:bodyPr wrap="square">
            <a:spAutoFit/>
          </a:bodyPr>
          <a:lstStyle/>
          <a:p>
            <a:r>
              <a:rPr lang="en-ID" sz="2000" dirty="0"/>
              <a:t>Ada 2 </a:t>
            </a:r>
            <a:r>
              <a:rPr lang="en-ID" sz="2000" dirty="0" err="1"/>
              <a:t>jenis</a:t>
            </a:r>
            <a:r>
              <a:rPr lang="en-ID" sz="2000" dirty="0"/>
              <a:t> </a:t>
            </a:r>
            <a:r>
              <a:rPr lang="en-ID" sz="2000" dirty="0" err="1"/>
              <a:t>hak</a:t>
            </a:r>
            <a:r>
              <a:rPr lang="en-ID" sz="2000" dirty="0"/>
              <a:t> </a:t>
            </a:r>
            <a:r>
              <a:rPr lang="en-ID" sz="2000" dirty="0" err="1"/>
              <a:t>akses</a:t>
            </a:r>
            <a:r>
              <a:rPr lang="en-ID" sz="2000" dirty="0"/>
              <a:t> di Go:</a:t>
            </a:r>
          </a:p>
          <a:p>
            <a:endParaRPr lang="en-ID" sz="2000" dirty="0"/>
          </a:p>
          <a:p>
            <a:pPr marL="342900" indent="-342900">
              <a:buFont typeface="Arial" panose="020B0604020202020204" pitchFamily="34" charset="0"/>
              <a:buChar char="•"/>
            </a:pPr>
            <a:r>
              <a:rPr lang="en-ID" sz="2000" dirty="0" err="1"/>
              <a:t>Hak</a:t>
            </a:r>
            <a:r>
              <a:rPr lang="en-ID" sz="2000" dirty="0"/>
              <a:t> </a:t>
            </a:r>
            <a:r>
              <a:rPr lang="en-ID" sz="2000" dirty="0" err="1"/>
              <a:t>akses</a:t>
            </a:r>
            <a:r>
              <a:rPr lang="en-ID" sz="2000" dirty="0"/>
              <a:t> Exported </a:t>
            </a:r>
            <a:r>
              <a:rPr lang="en-ID" sz="2000" dirty="0" err="1"/>
              <a:t>atau</a:t>
            </a:r>
            <a:r>
              <a:rPr lang="en-ID" sz="2000" dirty="0"/>
              <a:t> public. </a:t>
            </a:r>
            <a:r>
              <a:rPr lang="en-ID" sz="2000" dirty="0" err="1"/>
              <a:t>Menandakan</a:t>
            </a:r>
            <a:r>
              <a:rPr lang="en-ID" sz="2000" dirty="0"/>
              <a:t> </a:t>
            </a:r>
            <a:r>
              <a:rPr lang="en-ID" sz="2000" dirty="0" err="1"/>
              <a:t>komponen</a:t>
            </a:r>
            <a:r>
              <a:rPr lang="en-ID" sz="2000" dirty="0"/>
              <a:t> </a:t>
            </a:r>
            <a:r>
              <a:rPr lang="en-ID" sz="2000" dirty="0" err="1"/>
              <a:t>tersebut</a:t>
            </a:r>
            <a:r>
              <a:rPr lang="en-ID" sz="2000" dirty="0"/>
              <a:t> </a:t>
            </a:r>
            <a:r>
              <a:rPr lang="en-ID" sz="2000" dirty="0" err="1"/>
              <a:t>diperbolehkan</a:t>
            </a:r>
            <a:r>
              <a:rPr lang="en-ID" sz="2000" dirty="0"/>
              <a:t> </a:t>
            </a:r>
            <a:r>
              <a:rPr lang="en-ID" sz="2000" dirty="0" err="1"/>
              <a:t>untuk</a:t>
            </a:r>
            <a:r>
              <a:rPr lang="en-ID" sz="2000" dirty="0"/>
              <a:t> </a:t>
            </a:r>
            <a:r>
              <a:rPr lang="en-ID" sz="2000" dirty="0" err="1"/>
              <a:t>diakses</a:t>
            </a:r>
            <a:r>
              <a:rPr lang="en-ID" sz="2000" dirty="0"/>
              <a:t> </a:t>
            </a:r>
            <a:r>
              <a:rPr lang="en-ID" sz="2000" dirty="0" err="1"/>
              <a:t>dari</a:t>
            </a:r>
            <a:r>
              <a:rPr lang="en-ID" sz="2000" dirty="0"/>
              <a:t> package lain yang </a:t>
            </a:r>
            <a:r>
              <a:rPr lang="en-ID" sz="2000" dirty="0" err="1"/>
              <a:t>berbeda</a:t>
            </a:r>
            <a:endParaRPr lang="en-ID" sz="2000" dirty="0"/>
          </a:p>
          <a:p>
            <a:pPr marL="342900" indent="-342900">
              <a:buFont typeface="Arial" panose="020B0604020202020204" pitchFamily="34" charset="0"/>
              <a:buChar char="•"/>
            </a:pPr>
            <a:r>
              <a:rPr lang="en-ID" sz="2000" dirty="0" err="1"/>
              <a:t>Hak</a:t>
            </a:r>
            <a:r>
              <a:rPr lang="en-ID" sz="2000" dirty="0"/>
              <a:t> </a:t>
            </a:r>
            <a:r>
              <a:rPr lang="en-ID" sz="2000" dirty="0" err="1"/>
              <a:t>akses</a:t>
            </a:r>
            <a:r>
              <a:rPr lang="en-ID" sz="2000" dirty="0"/>
              <a:t> </a:t>
            </a:r>
            <a:r>
              <a:rPr lang="en-ID" sz="2000" dirty="0" err="1"/>
              <a:t>Unexported</a:t>
            </a:r>
            <a:r>
              <a:rPr lang="en-ID" sz="2000" dirty="0"/>
              <a:t> </a:t>
            </a:r>
            <a:r>
              <a:rPr lang="en-ID" sz="2000" dirty="0" err="1"/>
              <a:t>atau</a:t>
            </a:r>
            <a:r>
              <a:rPr lang="en-ID" sz="2000" dirty="0"/>
              <a:t> private. </a:t>
            </a:r>
            <a:r>
              <a:rPr lang="en-ID" sz="2000" dirty="0" err="1"/>
              <a:t>Berarti</a:t>
            </a:r>
            <a:r>
              <a:rPr lang="en-ID" sz="2000" dirty="0"/>
              <a:t> </a:t>
            </a:r>
            <a:r>
              <a:rPr lang="en-ID" sz="2000" dirty="0" err="1"/>
              <a:t>komponen</a:t>
            </a:r>
            <a:r>
              <a:rPr lang="en-ID" sz="2000" dirty="0"/>
              <a:t> </a:t>
            </a:r>
            <a:r>
              <a:rPr lang="en-ID" sz="2000" dirty="0" err="1"/>
              <a:t>hanya</a:t>
            </a:r>
            <a:r>
              <a:rPr lang="en-ID" sz="2000" dirty="0"/>
              <a:t> </a:t>
            </a:r>
            <a:r>
              <a:rPr lang="en-ID" sz="2000" dirty="0" err="1"/>
              <a:t>bisa</a:t>
            </a:r>
            <a:r>
              <a:rPr lang="en-ID" sz="2000" dirty="0"/>
              <a:t> </a:t>
            </a:r>
            <a:r>
              <a:rPr lang="en-ID" sz="2000" dirty="0" err="1"/>
              <a:t>diakses</a:t>
            </a:r>
            <a:r>
              <a:rPr lang="en-ID" sz="2000" dirty="0"/>
              <a:t> </a:t>
            </a:r>
            <a:r>
              <a:rPr lang="en-ID" sz="2000" dirty="0" err="1"/>
              <a:t>dalam</a:t>
            </a:r>
            <a:r>
              <a:rPr lang="en-ID" sz="2000" dirty="0"/>
              <a:t> package yang </a:t>
            </a:r>
            <a:r>
              <a:rPr lang="en-ID" sz="2000" dirty="0" err="1"/>
              <a:t>sama</a:t>
            </a:r>
            <a:r>
              <a:rPr lang="en-ID" sz="2000" dirty="0"/>
              <a:t>, </a:t>
            </a:r>
            <a:r>
              <a:rPr lang="en-ID" sz="2000" dirty="0" err="1"/>
              <a:t>bisa</a:t>
            </a:r>
            <a:r>
              <a:rPr lang="en-ID" sz="2000" dirty="0"/>
              <a:t> </a:t>
            </a:r>
            <a:r>
              <a:rPr lang="en-ID" sz="2000" dirty="0" err="1"/>
              <a:t>dalam</a:t>
            </a:r>
            <a:r>
              <a:rPr lang="en-ID" sz="2000" dirty="0"/>
              <a:t> </a:t>
            </a:r>
            <a:r>
              <a:rPr lang="en-ID" sz="2000" dirty="0" err="1"/>
              <a:t>satu</a:t>
            </a:r>
            <a:r>
              <a:rPr lang="en-ID" sz="2000" dirty="0"/>
              <a:t> file </a:t>
            </a:r>
            <a:r>
              <a:rPr lang="en-ID" sz="2000" dirty="0" err="1"/>
              <a:t>saja</a:t>
            </a:r>
            <a:r>
              <a:rPr lang="en-ID" sz="2000" dirty="0"/>
              <a:t> </a:t>
            </a:r>
            <a:r>
              <a:rPr lang="en-ID" sz="2000" dirty="0" err="1"/>
              <a:t>atau</a:t>
            </a:r>
            <a:r>
              <a:rPr lang="en-ID" sz="2000" dirty="0"/>
              <a:t> </a:t>
            </a:r>
            <a:r>
              <a:rPr lang="en-ID" sz="2000" dirty="0" err="1"/>
              <a:t>dalam</a:t>
            </a:r>
            <a:r>
              <a:rPr lang="en-ID" sz="2000" dirty="0"/>
              <a:t> </a:t>
            </a:r>
            <a:r>
              <a:rPr lang="en-ID" sz="2000" dirty="0" err="1"/>
              <a:t>beberapa</a:t>
            </a:r>
            <a:r>
              <a:rPr lang="en-ID" sz="2000" dirty="0"/>
              <a:t> file yang </a:t>
            </a:r>
            <a:r>
              <a:rPr lang="en-ID" sz="2000" dirty="0" err="1"/>
              <a:t>masih</a:t>
            </a:r>
            <a:r>
              <a:rPr lang="en-ID" sz="2000" dirty="0"/>
              <a:t> 1 folder.</a:t>
            </a:r>
          </a:p>
          <a:p>
            <a:endParaRPr lang="en-ID" sz="2000" dirty="0"/>
          </a:p>
          <a:p>
            <a:r>
              <a:rPr lang="en-ID" sz="2000" dirty="0" err="1"/>
              <a:t>Penentuan</a:t>
            </a:r>
            <a:r>
              <a:rPr lang="en-ID" sz="2000" dirty="0"/>
              <a:t> </a:t>
            </a:r>
            <a:r>
              <a:rPr lang="en-ID" sz="2000" dirty="0" err="1"/>
              <a:t>hak</a:t>
            </a:r>
            <a:r>
              <a:rPr lang="en-ID" sz="2000" dirty="0"/>
              <a:t> </a:t>
            </a:r>
            <a:r>
              <a:rPr lang="en-ID" sz="2000" dirty="0" err="1"/>
              <a:t>akses</a:t>
            </a:r>
            <a:r>
              <a:rPr lang="en-ID" sz="2000" dirty="0"/>
              <a:t> yang </a:t>
            </a:r>
            <a:r>
              <a:rPr lang="en-ID" sz="2000" dirty="0" err="1"/>
              <a:t>tepat</a:t>
            </a:r>
            <a:r>
              <a:rPr lang="en-ID" sz="2000" dirty="0"/>
              <a:t> </a:t>
            </a:r>
            <a:r>
              <a:rPr lang="en-ID" sz="2000" dirty="0" err="1"/>
              <a:t>untuk</a:t>
            </a:r>
            <a:r>
              <a:rPr lang="en-ID" sz="2000" dirty="0"/>
              <a:t> </a:t>
            </a:r>
            <a:r>
              <a:rPr lang="en-ID" sz="2000" dirty="0" err="1"/>
              <a:t>tiap</a:t>
            </a:r>
            <a:r>
              <a:rPr lang="en-ID" sz="2000" dirty="0"/>
              <a:t> </a:t>
            </a:r>
            <a:r>
              <a:rPr lang="en-ID" sz="2000" dirty="0" err="1"/>
              <a:t>komponen</a:t>
            </a:r>
            <a:r>
              <a:rPr lang="en-ID" sz="2000" dirty="0"/>
              <a:t> </a:t>
            </a:r>
            <a:r>
              <a:rPr lang="en-ID" sz="2000" dirty="0" err="1"/>
              <a:t>sangatlah</a:t>
            </a:r>
            <a:r>
              <a:rPr lang="en-ID" sz="2000" dirty="0"/>
              <a:t> </a:t>
            </a:r>
            <a:r>
              <a:rPr lang="en-ID" sz="2000" dirty="0" err="1"/>
              <a:t>penting</a:t>
            </a:r>
            <a:r>
              <a:rPr lang="en-ID" sz="2000" dirty="0"/>
              <a:t>.</a:t>
            </a:r>
          </a:p>
          <a:p>
            <a:endParaRPr lang="en-ID" sz="2000" dirty="0"/>
          </a:p>
          <a:p>
            <a:r>
              <a:rPr lang="en-ID" sz="2000" dirty="0"/>
              <a:t>Di Go </a:t>
            </a:r>
            <a:r>
              <a:rPr lang="en-ID" sz="2000" dirty="0" err="1"/>
              <a:t>cara</a:t>
            </a:r>
            <a:r>
              <a:rPr lang="en-ID" sz="2000" dirty="0"/>
              <a:t> </a:t>
            </a:r>
            <a:r>
              <a:rPr lang="en-ID" sz="2000" dirty="0" err="1"/>
              <a:t>menentukan</a:t>
            </a:r>
            <a:r>
              <a:rPr lang="en-ID" sz="2000" dirty="0"/>
              <a:t> level </a:t>
            </a:r>
            <a:r>
              <a:rPr lang="en-ID" sz="2000" dirty="0" err="1"/>
              <a:t>akses</a:t>
            </a:r>
            <a:r>
              <a:rPr lang="en-ID" sz="2000" dirty="0"/>
              <a:t> </a:t>
            </a:r>
            <a:r>
              <a:rPr lang="en-ID" sz="2000" dirty="0" err="1"/>
              <a:t>atau</a:t>
            </a:r>
            <a:r>
              <a:rPr lang="en-ID" sz="2000" dirty="0"/>
              <a:t> modifier sangat </a:t>
            </a:r>
            <a:r>
              <a:rPr lang="en-ID" sz="2000" dirty="0" err="1"/>
              <a:t>mudah</a:t>
            </a:r>
            <a:r>
              <a:rPr lang="en-ID" sz="2000" dirty="0"/>
              <a:t>, </a:t>
            </a:r>
            <a:r>
              <a:rPr lang="en-ID" sz="2000" dirty="0" err="1"/>
              <a:t>penandanya</a:t>
            </a:r>
            <a:r>
              <a:rPr lang="en-ID" sz="2000" dirty="0"/>
              <a:t> </a:t>
            </a:r>
            <a:r>
              <a:rPr lang="en-ID" sz="2000" dirty="0" err="1"/>
              <a:t>adalah</a:t>
            </a:r>
            <a:r>
              <a:rPr lang="en-ID" sz="2000" dirty="0"/>
              <a:t> character case </a:t>
            </a:r>
            <a:r>
              <a:rPr lang="en-ID" sz="2000" dirty="0" err="1"/>
              <a:t>huruf</a:t>
            </a:r>
            <a:r>
              <a:rPr lang="en-ID" sz="2000" dirty="0"/>
              <a:t> </a:t>
            </a:r>
            <a:r>
              <a:rPr lang="en-ID" sz="2000" dirty="0" err="1"/>
              <a:t>pertama</a:t>
            </a:r>
            <a:r>
              <a:rPr lang="en-ID" sz="2000" dirty="0"/>
              <a:t> </a:t>
            </a:r>
            <a:r>
              <a:rPr lang="en-ID" sz="2000" dirty="0" err="1"/>
              <a:t>nama</a:t>
            </a:r>
            <a:r>
              <a:rPr lang="en-ID" sz="2000" dirty="0"/>
              <a:t> </a:t>
            </a:r>
            <a:r>
              <a:rPr lang="en-ID" sz="2000" dirty="0" err="1"/>
              <a:t>fungsi</a:t>
            </a:r>
            <a:r>
              <a:rPr lang="en-ID" sz="2000" dirty="0"/>
              <a:t>, struct, </a:t>
            </a:r>
            <a:r>
              <a:rPr lang="en-ID" sz="2000" dirty="0" err="1"/>
              <a:t>variabel</a:t>
            </a:r>
            <a:r>
              <a:rPr lang="en-ID" sz="2000" dirty="0"/>
              <a:t>, </a:t>
            </a:r>
            <a:r>
              <a:rPr lang="en-ID" sz="2000" dirty="0" err="1"/>
              <a:t>atau</a:t>
            </a:r>
            <a:r>
              <a:rPr lang="en-ID" sz="2000" dirty="0"/>
              <a:t> </a:t>
            </a:r>
            <a:r>
              <a:rPr lang="en-ID" sz="2000" dirty="0" err="1"/>
              <a:t>lainnya</a:t>
            </a:r>
            <a:r>
              <a:rPr lang="en-ID" sz="2000" dirty="0"/>
              <a:t>. Ketika </a:t>
            </a:r>
            <a:r>
              <a:rPr lang="en-ID" sz="2000" dirty="0" err="1"/>
              <a:t>namanya</a:t>
            </a:r>
            <a:r>
              <a:rPr lang="en-ID" sz="2000" dirty="0"/>
              <a:t> </a:t>
            </a:r>
            <a:r>
              <a:rPr lang="en-ID" sz="2000" dirty="0" err="1"/>
              <a:t>diawali</a:t>
            </a:r>
            <a:r>
              <a:rPr lang="en-ID" sz="2000" dirty="0"/>
              <a:t> </a:t>
            </a:r>
            <a:r>
              <a:rPr lang="en-ID" sz="2000" dirty="0" err="1"/>
              <a:t>dengan</a:t>
            </a:r>
            <a:r>
              <a:rPr lang="en-ID" sz="2000" dirty="0"/>
              <a:t> </a:t>
            </a:r>
            <a:r>
              <a:rPr lang="en-ID" sz="2000" dirty="0" err="1"/>
              <a:t>huruf</a:t>
            </a:r>
            <a:r>
              <a:rPr lang="en-ID" sz="2000" dirty="0"/>
              <a:t> </a:t>
            </a:r>
            <a:r>
              <a:rPr lang="en-ID" sz="2000" dirty="0" err="1"/>
              <a:t>kapital</a:t>
            </a:r>
            <a:r>
              <a:rPr lang="en-ID" sz="2000" dirty="0"/>
              <a:t> </a:t>
            </a:r>
            <a:r>
              <a:rPr lang="en-ID" sz="2000" dirty="0" err="1"/>
              <a:t>menandakan</a:t>
            </a:r>
            <a:r>
              <a:rPr lang="en-ID" sz="2000" dirty="0"/>
              <a:t> </a:t>
            </a:r>
            <a:r>
              <a:rPr lang="en-ID" sz="2000" dirty="0" err="1"/>
              <a:t>kalau</a:t>
            </a:r>
            <a:r>
              <a:rPr lang="en-ID" sz="2000" dirty="0"/>
              <a:t> exported (</a:t>
            </a:r>
            <a:r>
              <a:rPr lang="en-ID" sz="2000" dirty="0" err="1"/>
              <a:t>atau</a:t>
            </a:r>
            <a:r>
              <a:rPr lang="en-ID" sz="2000" dirty="0"/>
              <a:t> public). Dan </a:t>
            </a:r>
            <a:r>
              <a:rPr lang="en-ID" sz="2000" dirty="0" err="1"/>
              <a:t>sebaliknya</a:t>
            </a:r>
            <a:r>
              <a:rPr lang="en-ID" sz="2000" dirty="0"/>
              <a:t>, </a:t>
            </a:r>
            <a:r>
              <a:rPr lang="en-ID" sz="2000" dirty="0" err="1"/>
              <a:t>jika</a:t>
            </a:r>
            <a:r>
              <a:rPr lang="en-ID" sz="2000" dirty="0"/>
              <a:t> </a:t>
            </a:r>
            <a:r>
              <a:rPr lang="en-ID" sz="2000" dirty="0" err="1"/>
              <a:t>diawali</a:t>
            </a:r>
            <a:r>
              <a:rPr lang="en-ID" sz="2000" dirty="0"/>
              <a:t> </a:t>
            </a:r>
            <a:r>
              <a:rPr lang="en-ID" sz="2000" dirty="0" err="1"/>
              <a:t>huruf</a:t>
            </a:r>
            <a:r>
              <a:rPr lang="en-ID" sz="2000" dirty="0"/>
              <a:t> </a:t>
            </a:r>
            <a:r>
              <a:rPr lang="en-ID" sz="2000" dirty="0" err="1"/>
              <a:t>kecil</a:t>
            </a:r>
            <a:r>
              <a:rPr lang="en-ID" sz="2000" dirty="0"/>
              <a:t>, </a:t>
            </a:r>
            <a:r>
              <a:rPr lang="en-ID" sz="2000" dirty="0" err="1"/>
              <a:t>berarti</a:t>
            </a:r>
            <a:r>
              <a:rPr lang="en-ID" sz="2000" dirty="0"/>
              <a:t> </a:t>
            </a:r>
            <a:r>
              <a:rPr lang="en-ID" sz="2000" dirty="0" err="1"/>
              <a:t>unexported</a:t>
            </a:r>
            <a:r>
              <a:rPr lang="en-ID" sz="2000" dirty="0"/>
              <a:t> (</a:t>
            </a:r>
            <a:r>
              <a:rPr lang="en-ID" sz="2000" dirty="0" err="1"/>
              <a:t>atau</a:t>
            </a:r>
            <a:r>
              <a:rPr lang="en-ID" sz="2000" dirty="0"/>
              <a:t> private).</a:t>
            </a:r>
          </a:p>
        </p:txBody>
      </p:sp>
    </p:spTree>
    <p:extLst>
      <p:ext uri="{BB962C8B-B14F-4D97-AF65-F5344CB8AC3E}">
        <p14:creationId xmlns:p14="http://schemas.microsoft.com/office/powerpoint/2010/main" val="257794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74702" y="1898750"/>
            <a:ext cx="11374904" cy="787058"/>
          </a:xfrm>
        </p:spPr>
        <p:txBody>
          <a:bodyPr>
            <a:normAutofit fontScale="90000"/>
          </a:bodyPr>
          <a:lstStyle/>
          <a:p>
            <a:pPr algn="l"/>
            <a:r>
              <a:rPr lang="en-ID" sz="4000" b="1" dirty="0"/>
              <a:t> </a:t>
            </a:r>
            <a:r>
              <a:rPr lang="en-ID" sz="4000" b="1" dirty="0" err="1"/>
              <a:t>Penggunaan</a:t>
            </a:r>
            <a:r>
              <a:rPr lang="en-ID" sz="4000" b="1" dirty="0"/>
              <a:t> Package, Import, Dan </a:t>
            </a:r>
            <a:r>
              <a:rPr lang="en-ID" sz="4000" b="1" dirty="0" err="1"/>
              <a:t>Hak</a:t>
            </a:r>
            <a:r>
              <a:rPr lang="en-ID" sz="4000" b="1" dirty="0"/>
              <a:t> </a:t>
            </a:r>
            <a:r>
              <a:rPr lang="en-ID" sz="4000" b="1" dirty="0" err="1"/>
              <a:t>Akses</a:t>
            </a:r>
            <a:r>
              <a:rPr lang="en-ID" sz="4000" b="1" dirty="0"/>
              <a:t> Exported dan </a:t>
            </a:r>
            <a:r>
              <a:rPr lang="en-ID" sz="4000" b="1" dirty="0" err="1"/>
              <a:t>Unexported</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992E50A5-0A51-42C7-8D3B-74C82E974367}"/>
              </a:ext>
            </a:extLst>
          </p:cNvPr>
          <p:cNvPicPr>
            <a:picLocks noChangeAspect="1"/>
          </p:cNvPicPr>
          <p:nvPr/>
        </p:nvPicPr>
        <p:blipFill>
          <a:blip r:embed="rId5"/>
          <a:stretch>
            <a:fillRect/>
          </a:stretch>
        </p:blipFill>
        <p:spPr>
          <a:xfrm>
            <a:off x="767870" y="2540864"/>
            <a:ext cx="9058275" cy="2381250"/>
          </a:xfrm>
          <a:prstGeom prst="rect">
            <a:avLst/>
          </a:prstGeom>
        </p:spPr>
      </p:pic>
      <p:pic>
        <p:nvPicPr>
          <p:cNvPr id="6" name="Picture 5">
            <a:extLst>
              <a:ext uri="{FF2B5EF4-FFF2-40B4-BE49-F238E27FC236}">
                <a16:creationId xmlns:a16="http://schemas.microsoft.com/office/drawing/2014/main" id="{30424BC0-B54C-41E8-BA96-DE58DD7747DC}"/>
              </a:ext>
            </a:extLst>
          </p:cNvPr>
          <p:cNvPicPr>
            <a:picLocks noChangeAspect="1"/>
          </p:cNvPicPr>
          <p:nvPr/>
        </p:nvPicPr>
        <p:blipFill>
          <a:blip r:embed="rId6"/>
          <a:stretch>
            <a:fillRect/>
          </a:stretch>
        </p:blipFill>
        <p:spPr>
          <a:xfrm>
            <a:off x="767870" y="4990376"/>
            <a:ext cx="8829675" cy="1724025"/>
          </a:xfrm>
          <a:prstGeom prst="rect">
            <a:avLst/>
          </a:prstGeom>
        </p:spPr>
      </p:pic>
    </p:spTree>
    <p:extLst>
      <p:ext uri="{BB962C8B-B14F-4D97-AF65-F5344CB8AC3E}">
        <p14:creationId xmlns:p14="http://schemas.microsoft.com/office/powerpoint/2010/main" val="334664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1690537"/>
            <a:ext cx="11374904" cy="787058"/>
          </a:xfrm>
        </p:spPr>
        <p:txBody>
          <a:bodyPr>
            <a:noAutofit/>
          </a:bodyPr>
          <a:lstStyle/>
          <a:p>
            <a:pPr algn="l"/>
            <a:r>
              <a:rPr lang="en-ID" sz="2800" b="1" dirty="0"/>
              <a:t> </a:t>
            </a:r>
            <a:r>
              <a:rPr lang="en-ID" sz="2800" b="1" dirty="0" err="1"/>
              <a:t>Penggunaan</a:t>
            </a:r>
            <a:r>
              <a:rPr lang="en-ID" sz="2800" b="1" dirty="0"/>
              <a:t> Package, Import, Dan </a:t>
            </a:r>
            <a:r>
              <a:rPr lang="en-ID" sz="2800" b="1" dirty="0" err="1"/>
              <a:t>Hak</a:t>
            </a:r>
            <a:r>
              <a:rPr lang="en-ID" sz="2800" b="1" dirty="0"/>
              <a:t> </a:t>
            </a:r>
            <a:r>
              <a:rPr lang="en-ID" sz="2800" b="1" dirty="0" err="1"/>
              <a:t>Akses</a:t>
            </a:r>
            <a:r>
              <a:rPr lang="en-ID" sz="2800" b="1" dirty="0"/>
              <a:t> Exported dan </a:t>
            </a:r>
            <a:r>
              <a:rPr lang="en-ID" sz="2800" b="1" dirty="0" err="1"/>
              <a:t>Unexported</a:t>
            </a:r>
            <a:endParaRPr lang="en-ID" sz="28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60872" y="2447540"/>
            <a:ext cx="10167153" cy="400110"/>
          </a:xfrm>
          <a:prstGeom prst="rect">
            <a:avLst/>
          </a:prstGeom>
          <a:noFill/>
        </p:spPr>
        <p:txBody>
          <a:bodyPr wrap="square">
            <a:spAutoFit/>
          </a:bodyPr>
          <a:lstStyle/>
          <a:p>
            <a:r>
              <a:rPr lang="en-ID" sz="2000" dirty="0"/>
              <a:t>Buka file </a:t>
            </a:r>
            <a:r>
              <a:rPr lang="en-ID" sz="2000" dirty="0" err="1"/>
              <a:t>library.go</a:t>
            </a:r>
            <a:r>
              <a:rPr lang="en-ID" sz="2000" dirty="0"/>
              <a:t> </a:t>
            </a:r>
            <a:r>
              <a:rPr lang="en-ID" sz="2000" dirty="0" err="1"/>
              <a:t>lalu</a:t>
            </a:r>
            <a:r>
              <a:rPr lang="en-ID" sz="2000" dirty="0"/>
              <a:t> </a:t>
            </a:r>
            <a:r>
              <a:rPr lang="en-ID" sz="2000" dirty="0" err="1"/>
              <a:t>isi</a:t>
            </a:r>
            <a:r>
              <a:rPr lang="en-ID" sz="2000" dirty="0"/>
              <a:t> </a:t>
            </a:r>
            <a:r>
              <a:rPr lang="en-ID" sz="2000" dirty="0" err="1"/>
              <a:t>dengan</a:t>
            </a:r>
            <a:r>
              <a:rPr lang="en-ID" sz="2000" dirty="0"/>
              <a:t> </a:t>
            </a:r>
            <a:r>
              <a:rPr lang="en-ID" sz="2000" dirty="0" err="1"/>
              <a:t>kode</a:t>
            </a:r>
            <a:r>
              <a:rPr lang="en-ID" sz="2000" dirty="0"/>
              <a:t> </a:t>
            </a:r>
            <a:r>
              <a:rPr lang="en-ID" sz="2000" dirty="0" err="1"/>
              <a:t>berikut</a:t>
            </a:r>
            <a:r>
              <a:rPr lang="en-ID" sz="2000" dirty="0"/>
              <a:t>.</a:t>
            </a:r>
          </a:p>
        </p:txBody>
      </p:sp>
      <p:pic>
        <p:nvPicPr>
          <p:cNvPr id="3" name="Picture 2">
            <a:extLst>
              <a:ext uri="{FF2B5EF4-FFF2-40B4-BE49-F238E27FC236}">
                <a16:creationId xmlns:a16="http://schemas.microsoft.com/office/drawing/2014/main" id="{7E1DD363-9E9C-43F7-998C-AEF75ACE2B7F}"/>
              </a:ext>
            </a:extLst>
          </p:cNvPr>
          <p:cNvPicPr>
            <a:picLocks noChangeAspect="1"/>
          </p:cNvPicPr>
          <p:nvPr/>
        </p:nvPicPr>
        <p:blipFill>
          <a:blip r:embed="rId5"/>
          <a:stretch>
            <a:fillRect/>
          </a:stretch>
        </p:blipFill>
        <p:spPr>
          <a:xfrm>
            <a:off x="760872" y="2771826"/>
            <a:ext cx="9067800" cy="3800475"/>
          </a:xfrm>
          <a:prstGeom prst="rect">
            <a:avLst/>
          </a:prstGeom>
        </p:spPr>
      </p:pic>
    </p:spTree>
    <p:extLst>
      <p:ext uri="{BB962C8B-B14F-4D97-AF65-F5344CB8AC3E}">
        <p14:creationId xmlns:p14="http://schemas.microsoft.com/office/powerpoint/2010/main" val="304248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603681" y="1690537"/>
            <a:ext cx="11374904" cy="787058"/>
          </a:xfrm>
        </p:spPr>
        <p:txBody>
          <a:bodyPr>
            <a:noAutofit/>
          </a:bodyPr>
          <a:lstStyle/>
          <a:p>
            <a:pPr algn="l"/>
            <a:r>
              <a:rPr lang="en-ID" sz="2800" b="1" dirty="0"/>
              <a:t> </a:t>
            </a:r>
            <a:r>
              <a:rPr lang="en-ID" sz="2800" b="1" dirty="0" err="1"/>
              <a:t>Penggunaan</a:t>
            </a:r>
            <a:r>
              <a:rPr lang="en-ID" sz="2800" b="1" dirty="0"/>
              <a:t> Package, Import, Dan </a:t>
            </a:r>
            <a:r>
              <a:rPr lang="en-ID" sz="2800" b="1" dirty="0" err="1"/>
              <a:t>Hak</a:t>
            </a:r>
            <a:r>
              <a:rPr lang="en-ID" sz="2800" b="1" dirty="0"/>
              <a:t> </a:t>
            </a:r>
            <a:r>
              <a:rPr lang="en-ID" sz="2800" b="1" dirty="0" err="1"/>
              <a:t>Akses</a:t>
            </a:r>
            <a:r>
              <a:rPr lang="en-ID" sz="2800" b="1" dirty="0"/>
              <a:t> Exported dan </a:t>
            </a:r>
            <a:r>
              <a:rPr lang="en-ID" sz="2800" b="1" dirty="0" err="1"/>
              <a:t>Unexported</a:t>
            </a:r>
            <a:endParaRPr lang="en-ID" sz="28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624902" y="2428664"/>
            <a:ext cx="10714610" cy="2554545"/>
          </a:xfrm>
          <a:prstGeom prst="rect">
            <a:avLst/>
          </a:prstGeom>
          <a:noFill/>
        </p:spPr>
        <p:txBody>
          <a:bodyPr wrap="square">
            <a:spAutoFit/>
          </a:bodyPr>
          <a:lstStyle/>
          <a:p>
            <a:r>
              <a:rPr lang="en-ID" sz="2000" dirty="0"/>
              <a:t>File </a:t>
            </a:r>
            <a:r>
              <a:rPr lang="en-ID" sz="2000" dirty="0" err="1"/>
              <a:t>library.go</a:t>
            </a:r>
            <a:r>
              <a:rPr lang="en-ID" sz="2000" dirty="0"/>
              <a:t> yang </a:t>
            </a:r>
            <a:r>
              <a:rPr lang="en-ID" sz="2000" dirty="0" err="1"/>
              <a:t>telah</a:t>
            </a:r>
            <a:r>
              <a:rPr lang="en-ID" sz="2000" dirty="0"/>
              <a:t> </a:t>
            </a:r>
            <a:r>
              <a:rPr lang="en-ID" sz="2000" dirty="0" err="1"/>
              <a:t>dibuat</a:t>
            </a:r>
            <a:r>
              <a:rPr lang="en-ID" sz="2000" dirty="0"/>
              <a:t> </a:t>
            </a:r>
            <a:r>
              <a:rPr lang="en-ID" sz="2000" dirty="0" err="1"/>
              <a:t>ditentukan</a:t>
            </a:r>
            <a:r>
              <a:rPr lang="en-ID" sz="2000" dirty="0"/>
              <a:t> </a:t>
            </a:r>
            <a:r>
              <a:rPr lang="en-ID" sz="2000" dirty="0" err="1"/>
              <a:t>nama</a:t>
            </a:r>
            <a:r>
              <a:rPr lang="en-ID" sz="2000" dirty="0"/>
              <a:t> package-</a:t>
            </a:r>
            <a:r>
              <a:rPr lang="en-ID" sz="2000" dirty="0" err="1"/>
              <a:t>nya</a:t>
            </a:r>
            <a:r>
              <a:rPr lang="en-ID" sz="2000" dirty="0"/>
              <a:t> </a:t>
            </a:r>
            <a:r>
              <a:rPr lang="en-ID" sz="2000" dirty="0" err="1"/>
              <a:t>adalah</a:t>
            </a:r>
            <a:r>
              <a:rPr lang="en-ID" sz="2000" dirty="0"/>
              <a:t> library (</a:t>
            </a:r>
            <a:r>
              <a:rPr lang="en-ID" sz="2000" dirty="0" err="1"/>
              <a:t>sesuai</a:t>
            </a:r>
            <a:r>
              <a:rPr lang="en-ID" sz="2000" dirty="0"/>
              <a:t> </a:t>
            </a:r>
            <a:r>
              <a:rPr lang="en-ID" sz="2000" dirty="0" err="1"/>
              <a:t>dengan</a:t>
            </a:r>
            <a:r>
              <a:rPr lang="en-ID" sz="2000" dirty="0"/>
              <a:t> </a:t>
            </a:r>
            <a:r>
              <a:rPr lang="en-ID" sz="2000" dirty="0" err="1"/>
              <a:t>nama</a:t>
            </a:r>
            <a:r>
              <a:rPr lang="en-ID" sz="2000" dirty="0"/>
              <a:t> folder), </a:t>
            </a:r>
            <a:r>
              <a:rPr lang="en-ID" sz="2000" dirty="0" err="1"/>
              <a:t>berisi</a:t>
            </a:r>
            <a:r>
              <a:rPr lang="en-ID" sz="2000" dirty="0"/>
              <a:t> </a:t>
            </a:r>
            <a:r>
              <a:rPr lang="en-ID" sz="2000" dirty="0" err="1"/>
              <a:t>dua</a:t>
            </a:r>
            <a:r>
              <a:rPr lang="en-ID" sz="2000" dirty="0"/>
              <a:t> </a:t>
            </a:r>
            <a:r>
              <a:rPr lang="en-ID" sz="2000" dirty="0" err="1"/>
              <a:t>buah</a:t>
            </a:r>
            <a:r>
              <a:rPr lang="en-ID" sz="2000" dirty="0"/>
              <a:t> </a:t>
            </a:r>
            <a:r>
              <a:rPr lang="en-ID" sz="2000" dirty="0" err="1"/>
              <a:t>fungsi</a:t>
            </a:r>
            <a:r>
              <a:rPr lang="en-ID" sz="2000" dirty="0"/>
              <a:t>, </a:t>
            </a:r>
            <a:r>
              <a:rPr lang="en-ID" sz="2000" dirty="0" err="1"/>
              <a:t>SayHello</a:t>
            </a:r>
            <a:r>
              <a:rPr lang="en-ID" sz="2000" dirty="0"/>
              <a:t>() dan introduce().</a:t>
            </a:r>
          </a:p>
          <a:p>
            <a:endParaRPr lang="en-ID" sz="2000" dirty="0"/>
          </a:p>
          <a:p>
            <a:pPr marL="342900" indent="-342900">
              <a:buFont typeface="Arial" panose="020B0604020202020204" pitchFamily="34" charset="0"/>
              <a:buChar char="•"/>
            </a:pPr>
            <a:r>
              <a:rPr lang="en-ID" sz="2000" dirty="0" err="1"/>
              <a:t>Fungsi</a:t>
            </a:r>
            <a:r>
              <a:rPr lang="en-ID" sz="2000" dirty="0"/>
              <a:t> </a:t>
            </a:r>
            <a:r>
              <a:rPr lang="en-ID" sz="2000" dirty="0" err="1"/>
              <a:t>SayHello</a:t>
            </a:r>
            <a:r>
              <a:rPr lang="en-ID" sz="2000" dirty="0"/>
              <a:t>(), level </a:t>
            </a:r>
            <a:r>
              <a:rPr lang="en-ID" sz="2000" dirty="0" err="1"/>
              <a:t>aksesnya</a:t>
            </a:r>
            <a:r>
              <a:rPr lang="en-ID" sz="2000" dirty="0"/>
              <a:t> </a:t>
            </a:r>
            <a:r>
              <a:rPr lang="en-ID" sz="2000" dirty="0" err="1"/>
              <a:t>adalah</a:t>
            </a:r>
            <a:r>
              <a:rPr lang="en-ID" sz="2000" dirty="0"/>
              <a:t> </a:t>
            </a:r>
            <a:r>
              <a:rPr lang="en-ID" sz="2000" dirty="0" err="1"/>
              <a:t>publik</a:t>
            </a:r>
            <a:r>
              <a:rPr lang="en-ID" sz="2000" dirty="0"/>
              <a:t>, </a:t>
            </a:r>
            <a:r>
              <a:rPr lang="en-ID" sz="2000" dirty="0" err="1"/>
              <a:t>ditandai</a:t>
            </a:r>
            <a:r>
              <a:rPr lang="en-ID" sz="2000" dirty="0"/>
              <a:t> </a:t>
            </a:r>
            <a:r>
              <a:rPr lang="en-ID" sz="2000" dirty="0" err="1"/>
              <a:t>dengan</a:t>
            </a:r>
            <a:r>
              <a:rPr lang="en-ID" sz="2000" dirty="0"/>
              <a:t> </a:t>
            </a:r>
            <a:r>
              <a:rPr lang="en-ID" sz="2000" dirty="0" err="1"/>
              <a:t>nama</a:t>
            </a:r>
            <a:r>
              <a:rPr lang="en-ID" sz="2000" dirty="0"/>
              <a:t> </a:t>
            </a:r>
            <a:r>
              <a:rPr lang="en-ID" sz="2000" dirty="0" err="1"/>
              <a:t>fungsi</a:t>
            </a:r>
            <a:r>
              <a:rPr lang="en-ID" sz="2000" dirty="0"/>
              <a:t> </a:t>
            </a:r>
            <a:r>
              <a:rPr lang="en-ID" sz="2000" dirty="0" err="1"/>
              <a:t>diawali</a:t>
            </a:r>
            <a:r>
              <a:rPr lang="en-ID" sz="2000" dirty="0"/>
              <a:t> </a:t>
            </a:r>
            <a:r>
              <a:rPr lang="en-ID" sz="2000" dirty="0" err="1"/>
              <a:t>huruf</a:t>
            </a:r>
            <a:r>
              <a:rPr lang="en-ID" sz="2000" dirty="0"/>
              <a:t> </a:t>
            </a:r>
            <a:r>
              <a:rPr lang="en-ID" sz="2000" dirty="0" err="1"/>
              <a:t>besar</a:t>
            </a:r>
            <a:r>
              <a:rPr lang="en-ID" sz="2000" dirty="0"/>
              <a:t>.</a:t>
            </a:r>
          </a:p>
          <a:p>
            <a:pPr marL="342900" indent="-342900">
              <a:buFont typeface="Arial" panose="020B0604020202020204" pitchFamily="34" charset="0"/>
              <a:buChar char="•"/>
            </a:pPr>
            <a:r>
              <a:rPr lang="en-ID" sz="2000" dirty="0" err="1"/>
              <a:t>Fungsi</a:t>
            </a:r>
            <a:r>
              <a:rPr lang="en-ID" sz="2000" dirty="0"/>
              <a:t> introduce() </a:t>
            </a:r>
            <a:r>
              <a:rPr lang="en-ID" sz="2000" dirty="0" err="1"/>
              <a:t>dengan</a:t>
            </a:r>
            <a:r>
              <a:rPr lang="en-ID" sz="2000" dirty="0"/>
              <a:t> level </a:t>
            </a:r>
            <a:r>
              <a:rPr lang="en-ID" sz="2000" dirty="0" err="1"/>
              <a:t>akses</a:t>
            </a:r>
            <a:r>
              <a:rPr lang="en-ID" sz="2000" dirty="0"/>
              <a:t> private, </a:t>
            </a:r>
            <a:r>
              <a:rPr lang="en-ID" sz="2000" dirty="0" err="1"/>
              <a:t>ditandai</a:t>
            </a:r>
            <a:r>
              <a:rPr lang="en-ID" sz="2000" dirty="0"/>
              <a:t> oleh </a:t>
            </a:r>
            <a:r>
              <a:rPr lang="en-ID" sz="2000" dirty="0" err="1"/>
              <a:t>huruf</a:t>
            </a:r>
            <a:r>
              <a:rPr lang="en-ID" sz="2000" dirty="0"/>
              <a:t> </a:t>
            </a:r>
            <a:r>
              <a:rPr lang="en-ID" sz="2000" dirty="0" err="1"/>
              <a:t>kecil</a:t>
            </a:r>
            <a:r>
              <a:rPr lang="en-ID" sz="2000" dirty="0"/>
              <a:t> di </a:t>
            </a:r>
            <a:r>
              <a:rPr lang="en-ID" sz="2000" dirty="0" err="1"/>
              <a:t>awal</a:t>
            </a:r>
            <a:r>
              <a:rPr lang="en-ID" sz="2000" dirty="0"/>
              <a:t> </a:t>
            </a:r>
            <a:r>
              <a:rPr lang="en-ID" sz="2000" dirty="0" err="1"/>
              <a:t>nama</a:t>
            </a:r>
            <a:r>
              <a:rPr lang="en-ID" sz="2000" dirty="0"/>
              <a:t> </a:t>
            </a:r>
            <a:r>
              <a:rPr lang="en-ID" sz="2000" dirty="0" err="1"/>
              <a:t>fungsi</a:t>
            </a:r>
            <a:r>
              <a:rPr lang="en-ID" sz="2000" dirty="0"/>
              <a:t>.</a:t>
            </a:r>
          </a:p>
          <a:p>
            <a:endParaRPr lang="en-ID" sz="2000" dirty="0"/>
          </a:p>
          <a:p>
            <a:r>
              <a:rPr lang="en-ID" sz="2000" dirty="0" err="1"/>
              <a:t>Selanjutnya</a:t>
            </a:r>
            <a:r>
              <a:rPr lang="en-ID" sz="2000" dirty="0"/>
              <a:t> </a:t>
            </a:r>
            <a:r>
              <a:rPr lang="en-ID" sz="2000" dirty="0" err="1"/>
              <a:t>kita</a:t>
            </a:r>
            <a:r>
              <a:rPr lang="en-ID" sz="2000" dirty="0"/>
              <a:t> </a:t>
            </a:r>
            <a:r>
              <a:rPr lang="en-ID" sz="2000" dirty="0" err="1"/>
              <a:t>lakukan</a:t>
            </a:r>
            <a:r>
              <a:rPr lang="en-ID" sz="2000" dirty="0"/>
              <a:t> </a:t>
            </a:r>
            <a:r>
              <a:rPr lang="en-ID" sz="2000" dirty="0" err="1"/>
              <a:t>tes</a:t>
            </a:r>
            <a:r>
              <a:rPr lang="en-ID" sz="2000" dirty="0"/>
              <a:t> </a:t>
            </a:r>
            <a:r>
              <a:rPr lang="en-ID" sz="2000" dirty="0" err="1"/>
              <a:t>apakah</a:t>
            </a:r>
            <a:r>
              <a:rPr lang="en-ID" sz="2000" dirty="0"/>
              <a:t> </a:t>
            </a:r>
            <a:r>
              <a:rPr lang="en-ID" sz="2000" dirty="0" err="1"/>
              <a:t>memang</a:t>
            </a:r>
            <a:r>
              <a:rPr lang="en-ID" sz="2000" dirty="0"/>
              <a:t> </a:t>
            </a:r>
            <a:r>
              <a:rPr lang="en-ID" sz="2000" dirty="0" err="1"/>
              <a:t>fungsi</a:t>
            </a:r>
            <a:r>
              <a:rPr lang="en-ID" sz="2000" dirty="0"/>
              <a:t> yang </a:t>
            </a:r>
            <a:r>
              <a:rPr lang="en-ID" sz="2000" dirty="0" err="1"/>
              <a:t>ber</a:t>
            </a:r>
            <a:r>
              <a:rPr lang="en-ID" sz="2000" dirty="0"/>
              <a:t>-modifier private </a:t>
            </a:r>
            <a:r>
              <a:rPr lang="en-ID" sz="2000" dirty="0" err="1"/>
              <a:t>dalam</a:t>
            </a:r>
            <a:r>
              <a:rPr lang="en-ID" sz="2000" dirty="0"/>
              <a:t> package library </a:t>
            </a:r>
            <a:r>
              <a:rPr lang="en-ID" sz="2000" dirty="0" err="1"/>
              <a:t>tidak</a:t>
            </a:r>
            <a:r>
              <a:rPr lang="en-ID" sz="2000" dirty="0"/>
              <a:t> </a:t>
            </a:r>
            <a:r>
              <a:rPr lang="en-ID" sz="2000" dirty="0" err="1"/>
              <a:t>bisa</a:t>
            </a:r>
            <a:r>
              <a:rPr lang="en-ID" sz="2000" dirty="0"/>
              <a:t> </a:t>
            </a:r>
            <a:r>
              <a:rPr lang="en-ID" sz="2000" dirty="0" err="1"/>
              <a:t>diakses</a:t>
            </a:r>
            <a:r>
              <a:rPr lang="en-ID" sz="2000" dirty="0"/>
              <a:t> </a:t>
            </a:r>
            <a:r>
              <a:rPr lang="en-ID" sz="2000" dirty="0" err="1"/>
              <a:t>dari</a:t>
            </a:r>
            <a:r>
              <a:rPr lang="en-ID" sz="2000" dirty="0"/>
              <a:t> package lain.</a:t>
            </a:r>
          </a:p>
        </p:txBody>
      </p:sp>
    </p:spTree>
    <p:extLst>
      <p:ext uri="{BB962C8B-B14F-4D97-AF65-F5344CB8AC3E}">
        <p14:creationId xmlns:p14="http://schemas.microsoft.com/office/powerpoint/2010/main" val="231262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906</Words>
  <Application>Microsoft Office PowerPoint</Application>
  <PresentationFormat>Widescreen</PresentationFormat>
  <Paragraphs>69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Belajar Golang</vt:lpstr>
      <vt:lpstr>Pembahasan</vt:lpstr>
      <vt:lpstr>Exported Package dan Unexported Package</vt:lpstr>
      <vt:lpstr>Exported Package dan Unexported Package</vt:lpstr>
      <vt:lpstr>Exported Package dan Unexported Package</vt:lpstr>
      <vt:lpstr> Penggunaan Package, Import, Dan Hak Akses Exported dan Unexported</vt:lpstr>
      <vt:lpstr> Penggunaan Package, Import, Dan Hak Akses Exported dan Unexported</vt:lpstr>
      <vt:lpstr> Penggunaan Package, Import, Dan Hak Akses Exported dan Unexported</vt:lpstr>
      <vt:lpstr> Penggunaan Package, Import, Dan Hak Akses Exported dan Unexported</vt:lpstr>
      <vt:lpstr> Penggunaan Package, Import, Dan Hak Akses Exported dan Unexported</vt:lpstr>
      <vt:lpstr> Penggunaan Package, Import, Dan Hak Akses Exported dan Unexported</vt:lpstr>
      <vt:lpstr> Penggunaan Package, Import, Dan Hak Akses Exported dan Unexported</vt:lpstr>
      <vt:lpstr> Penggunaan Package, Import, Dan Hak Akses Exported dan Unexported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Golang</dc:title>
  <dc:creator>IT-Eko</dc:creator>
  <cp:lastModifiedBy>IT-Eko</cp:lastModifiedBy>
  <cp:revision>13</cp:revision>
  <dcterms:created xsi:type="dcterms:W3CDTF">2021-12-16T09:03:21Z</dcterms:created>
  <dcterms:modified xsi:type="dcterms:W3CDTF">2021-12-16T09:35:57Z</dcterms:modified>
</cp:coreProperties>
</file>