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F3DB8-2DD0-4434-896C-EE217AA9BA46}" type="datetimeFigureOut">
              <a:rPr lang="en-ID" smtClean="0"/>
              <a:t>21/12/2021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13AB-5148-426A-80E2-3B02E8909E35}" type="slidenum">
              <a:rPr lang="en-ID" smtClean="0"/>
              <a:t>‹#›</a:t>
            </a:fld>
            <a:endParaRPr lang="en-ID"/>
          </a:p>
        </p:txBody>
      </p:sp>
    </p:spTree>
    <p:extLst>
      <p:ext uri="{BB962C8B-B14F-4D97-AF65-F5344CB8AC3E}">
        <p14:creationId xmlns:p14="http://schemas.microsoft.com/office/powerpoint/2010/main" val="72052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a:t>
            </a:fld>
            <a:endParaRPr lang="en-ID"/>
          </a:p>
        </p:txBody>
      </p:sp>
    </p:spTree>
    <p:extLst>
      <p:ext uri="{BB962C8B-B14F-4D97-AF65-F5344CB8AC3E}">
        <p14:creationId xmlns:p14="http://schemas.microsoft.com/office/powerpoint/2010/main" val="269298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10</a:t>
            </a:fld>
            <a:endParaRPr lang="en-ID"/>
          </a:p>
        </p:txBody>
      </p:sp>
    </p:spTree>
    <p:extLst>
      <p:ext uri="{BB962C8B-B14F-4D97-AF65-F5344CB8AC3E}">
        <p14:creationId xmlns:p14="http://schemas.microsoft.com/office/powerpoint/2010/main" val="39206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11</a:t>
            </a:fld>
            <a:endParaRPr lang="en-ID"/>
          </a:p>
        </p:txBody>
      </p:sp>
    </p:spTree>
    <p:extLst>
      <p:ext uri="{BB962C8B-B14F-4D97-AF65-F5344CB8AC3E}">
        <p14:creationId xmlns:p14="http://schemas.microsoft.com/office/powerpoint/2010/main" val="331849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12</a:t>
            </a:fld>
            <a:endParaRPr lang="en-ID"/>
          </a:p>
        </p:txBody>
      </p:sp>
    </p:spTree>
    <p:extLst>
      <p:ext uri="{BB962C8B-B14F-4D97-AF65-F5344CB8AC3E}">
        <p14:creationId xmlns:p14="http://schemas.microsoft.com/office/powerpoint/2010/main" val="236322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13</a:t>
            </a:fld>
            <a:endParaRPr lang="en-ID"/>
          </a:p>
        </p:txBody>
      </p:sp>
    </p:spTree>
    <p:extLst>
      <p:ext uri="{BB962C8B-B14F-4D97-AF65-F5344CB8AC3E}">
        <p14:creationId xmlns:p14="http://schemas.microsoft.com/office/powerpoint/2010/main" val="237380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14</a:t>
            </a:fld>
            <a:endParaRPr lang="en-ID"/>
          </a:p>
        </p:txBody>
      </p:sp>
    </p:spTree>
    <p:extLst>
      <p:ext uri="{BB962C8B-B14F-4D97-AF65-F5344CB8AC3E}">
        <p14:creationId xmlns:p14="http://schemas.microsoft.com/office/powerpoint/2010/main" val="1876072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15</a:t>
            </a:fld>
            <a:endParaRPr lang="en-ID"/>
          </a:p>
        </p:txBody>
      </p:sp>
    </p:spTree>
    <p:extLst>
      <p:ext uri="{BB962C8B-B14F-4D97-AF65-F5344CB8AC3E}">
        <p14:creationId xmlns:p14="http://schemas.microsoft.com/office/powerpoint/2010/main" val="636774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16</a:t>
            </a:fld>
            <a:endParaRPr lang="en-ID"/>
          </a:p>
        </p:txBody>
      </p:sp>
    </p:spTree>
    <p:extLst>
      <p:ext uri="{BB962C8B-B14F-4D97-AF65-F5344CB8AC3E}">
        <p14:creationId xmlns:p14="http://schemas.microsoft.com/office/powerpoint/2010/main" val="454146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17</a:t>
            </a:fld>
            <a:endParaRPr lang="en-ID"/>
          </a:p>
        </p:txBody>
      </p:sp>
    </p:spTree>
    <p:extLst>
      <p:ext uri="{BB962C8B-B14F-4D97-AF65-F5344CB8AC3E}">
        <p14:creationId xmlns:p14="http://schemas.microsoft.com/office/powerpoint/2010/main" val="407848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2</a:t>
            </a:fld>
            <a:endParaRPr lang="en-ID"/>
          </a:p>
        </p:txBody>
      </p:sp>
    </p:spTree>
    <p:extLst>
      <p:ext uri="{BB962C8B-B14F-4D97-AF65-F5344CB8AC3E}">
        <p14:creationId xmlns:p14="http://schemas.microsoft.com/office/powerpoint/2010/main" val="396800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3</a:t>
            </a:fld>
            <a:endParaRPr lang="en-ID"/>
          </a:p>
        </p:txBody>
      </p:sp>
    </p:spTree>
    <p:extLst>
      <p:ext uri="{BB962C8B-B14F-4D97-AF65-F5344CB8AC3E}">
        <p14:creationId xmlns:p14="http://schemas.microsoft.com/office/powerpoint/2010/main" val="329008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4</a:t>
            </a:fld>
            <a:endParaRPr lang="en-ID"/>
          </a:p>
        </p:txBody>
      </p:sp>
    </p:spTree>
    <p:extLst>
      <p:ext uri="{BB962C8B-B14F-4D97-AF65-F5344CB8AC3E}">
        <p14:creationId xmlns:p14="http://schemas.microsoft.com/office/powerpoint/2010/main" val="69686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5</a:t>
            </a:fld>
            <a:endParaRPr lang="en-ID"/>
          </a:p>
        </p:txBody>
      </p:sp>
    </p:spTree>
    <p:extLst>
      <p:ext uri="{BB962C8B-B14F-4D97-AF65-F5344CB8AC3E}">
        <p14:creationId xmlns:p14="http://schemas.microsoft.com/office/powerpoint/2010/main" val="4153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6</a:t>
            </a:fld>
            <a:endParaRPr lang="en-ID"/>
          </a:p>
        </p:txBody>
      </p:sp>
    </p:spTree>
    <p:extLst>
      <p:ext uri="{BB962C8B-B14F-4D97-AF65-F5344CB8AC3E}">
        <p14:creationId xmlns:p14="http://schemas.microsoft.com/office/powerpoint/2010/main" val="296292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7</a:t>
            </a:fld>
            <a:endParaRPr lang="en-ID"/>
          </a:p>
        </p:txBody>
      </p:sp>
    </p:spTree>
    <p:extLst>
      <p:ext uri="{BB962C8B-B14F-4D97-AF65-F5344CB8AC3E}">
        <p14:creationId xmlns:p14="http://schemas.microsoft.com/office/powerpoint/2010/main" val="304890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8</a:t>
            </a:fld>
            <a:endParaRPr lang="en-ID"/>
          </a:p>
        </p:txBody>
      </p:sp>
    </p:spTree>
    <p:extLst>
      <p:ext uri="{BB962C8B-B14F-4D97-AF65-F5344CB8AC3E}">
        <p14:creationId xmlns:p14="http://schemas.microsoft.com/office/powerpoint/2010/main" val="17563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F771998F-456A-40CD-819B-D68D6ABDC4DA}" type="slidenum">
              <a:rPr lang="en-ID" smtClean="0"/>
              <a:t>9</a:t>
            </a:fld>
            <a:endParaRPr lang="en-ID"/>
          </a:p>
        </p:txBody>
      </p:sp>
    </p:spTree>
    <p:extLst>
      <p:ext uri="{BB962C8B-B14F-4D97-AF65-F5344CB8AC3E}">
        <p14:creationId xmlns:p14="http://schemas.microsoft.com/office/powerpoint/2010/main" val="2229470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691B-C072-491B-BFDD-95EF95F26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3BD8FA8-1F1B-4EB6-94A6-F056C8BD8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025DFF3-CE0C-44F2-927B-97084F99C62E}"/>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36F321C7-A8B2-45B8-AA44-49EC630A5B4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8201E2-F3C7-4920-AB37-4EBBE5E1478D}"/>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302846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C80D-EA1D-4D57-B753-305429F95E6B}"/>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044B1F2-CF4C-45F2-9731-7A3AC70A2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FDD9AB6-C920-448E-B930-B951ACCA8F7D}"/>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F47EF738-A49F-46D5-9CF9-3917DE81110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CAB26B-3F82-48F4-9501-0A2A6D0A887D}"/>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50081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4ECB81-4275-4319-97C8-F6D199D8FD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5E7A471-C7C3-451B-8F38-DA176372C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5C326D4-1D2A-4FB0-9E28-C5E8297BD06A}"/>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09B2CC15-5AFE-4409-B21E-71A135734BB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742474C-18BD-4A12-B549-82E79A7E3DCF}"/>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398146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7E68-0EAF-4A87-87C3-5443E2EB278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57F3E53-A655-4FFB-B9EB-281CC69A4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877EE69-644D-4462-AA63-C7440CD3B56C}"/>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67760D67-C204-45A7-B199-4A3EAF7359F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7EAD8-02B5-4297-BCB8-12046E114DC3}"/>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310783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3EAF-612D-463D-8D02-944FECE104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DC10A2C4-12E4-4A24-A4D7-C48118535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E9E98-5234-4436-B8F2-094E82006AEE}"/>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1F44BFB8-333F-4884-BE64-BE0A8DF1445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05B1223-327E-4DAF-9951-67A7312C54BF}"/>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197205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5A17-A636-4F53-98D1-99F2BF3E4F8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B9C15D2-2B77-4D16-A993-BF0E3DE301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61171661-1E43-4E9E-A73F-1F78F4275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00DD30B-AB0B-4133-9719-D78B1E38D69E}"/>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6" name="Footer Placeholder 5">
            <a:extLst>
              <a:ext uri="{FF2B5EF4-FFF2-40B4-BE49-F238E27FC236}">
                <a16:creationId xmlns:a16="http://schemas.microsoft.com/office/drawing/2014/main" id="{663DDFC4-EB1B-42D6-9FB5-7D5E200CD92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A66946D-331A-495F-ACC6-5DA247A72E17}"/>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355372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320D-7179-4924-B4BF-D39EE7C19095}"/>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12A175E-7767-4426-B59A-77AEE9BFFE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F25F6-680B-4BEB-8390-1D62E054B3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97816D1-B334-41F0-B7B9-C1AE1C113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FE497-16B6-48F8-9FDC-C9D45CF83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F5D8138F-2D34-4D03-946D-8DCC8E42D939}"/>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8" name="Footer Placeholder 7">
            <a:extLst>
              <a:ext uri="{FF2B5EF4-FFF2-40B4-BE49-F238E27FC236}">
                <a16:creationId xmlns:a16="http://schemas.microsoft.com/office/drawing/2014/main" id="{9D7CE119-FF69-491D-9C24-0E3947E65DA2}"/>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0D88186-ED81-44ED-B4DA-4DEF60DB85CC}"/>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116284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0627-5932-4989-BB5D-B3B0DA4B144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026B57B-A23D-4930-AAA0-655D6C8EDFF7}"/>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4" name="Footer Placeholder 3">
            <a:extLst>
              <a:ext uri="{FF2B5EF4-FFF2-40B4-BE49-F238E27FC236}">
                <a16:creationId xmlns:a16="http://schemas.microsoft.com/office/drawing/2014/main" id="{AF3FF662-EDDB-493C-AEF8-C581B15DCF92}"/>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BB8DA4A-7013-4BE0-A4DE-677328B4C030}"/>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80352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16684-6839-416E-B22D-E037ABB13F3A}"/>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3" name="Footer Placeholder 2">
            <a:extLst>
              <a:ext uri="{FF2B5EF4-FFF2-40B4-BE49-F238E27FC236}">
                <a16:creationId xmlns:a16="http://schemas.microsoft.com/office/drawing/2014/main" id="{8F122BA4-45C0-421D-9629-9154A14C22A2}"/>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123069B-0CEF-43A1-B1A5-4CF8938F25E0}"/>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3930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BCE9-2528-4C2A-AECB-218C4ED8D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FE4C83B-631C-42B9-8970-B9CA9FC37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1373E86-8938-434F-9A38-768687516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C5FCB-7EA6-4699-A312-C0E1082D5195}"/>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6" name="Footer Placeholder 5">
            <a:extLst>
              <a:ext uri="{FF2B5EF4-FFF2-40B4-BE49-F238E27FC236}">
                <a16:creationId xmlns:a16="http://schemas.microsoft.com/office/drawing/2014/main" id="{2054A5B0-DBF1-466A-8AE6-5FA04521915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FA38B23-6435-41BD-B341-5C61A8ADEA42}"/>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83250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16D8-B9BF-4137-9ADB-763836396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1504579-1CCE-4CDD-9438-68B39F652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88736E29-9104-4025-8BE0-C6B00E87E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5E7D72-E605-4A4B-992E-197B7A66258A}"/>
              </a:ext>
            </a:extLst>
          </p:cNvPr>
          <p:cNvSpPr>
            <a:spLocks noGrp="1"/>
          </p:cNvSpPr>
          <p:nvPr>
            <p:ph type="dt" sz="half" idx="10"/>
          </p:nvPr>
        </p:nvSpPr>
        <p:spPr/>
        <p:txBody>
          <a:bodyPr/>
          <a:lstStyle/>
          <a:p>
            <a:fld id="{3AC93266-AF05-4A24-BBC8-030DFC355988}" type="datetimeFigureOut">
              <a:rPr lang="en-ID" smtClean="0"/>
              <a:t>21/12/2021</a:t>
            </a:fld>
            <a:endParaRPr lang="en-ID"/>
          </a:p>
        </p:txBody>
      </p:sp>
      <p:sp>
        <p:nvSpPr>
          <p:cNvPr id="6" name="Footer Placeholder 5">
            <a:extLst>
              <a:ext uri="{FF2B5EF4-FFF2-40B4-BE49-F238E27FC236}">
                <a16:creationId xmlns:a16="http://schemas.microsoft.com/office/drawing/2014/main" id="{61888F74-52FD-4B3E-BA56-9FBDAA4DFF7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F6A06E4-F239-432D-9DEF-DC645B0488FE}"/>
              </a:ext>
            </a:extLst>
          </p:cNvPr>
          <p:cNvSpPr>
            <a:spLocks noGrp="1"/>
          </p:cNvSpPr>
          <p:nvPr>
            <p:ph type="sldNum" sz="quarter" idx="12"/>
          </p:nvPr>
        </p:nvSpPr>
        <p:spPr/>
        <p:txBody>
          <a:bodyPr/>
          <a:lstStyle/>
          <a:p>
            <a:fld id="{11CF2B47-AA8A-47D7-A90B-901DD0C37840}" type="slidenum">
              <a:rPr lang="en-ID" smtClean="0"/>
              <a:t>‹#›</a:t>
            </a:fld>
            <a:endParaRPr lang="en-ID"/>
          </a:p>
        </p:txBody>
      </p:sp>
    </p:spTree>
    <p:extLst>
      <p:ext uri="{BB962C8B-B14F-4D97-AF65-F5344CB8AC3E}">
        <p14:creationId xmlns:p14="http://schemas.microsoft.com/office/powerpoint/2010/main" val="12179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0BBC5-9FB2-4947-B852-08EC1AB5F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68A9932-D646-4C31-937D-3FA23FEAC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A13D535-5793-43B8-9597-89F4D09EB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93266-AF05-4A24-BBC8-030DFC355988}" type="datetimeFigureOut">
              <a:rPr lang="en-ID" smtClean="0"/>
              <a:t>21/12/2021</a:t>
            </a:fld>
            <a:endParaRPr lang="en-ID"/>
          </a:p>
        </p:txBody>
      </p:sp>
      <p:sp>
        <p:nvSpPr>
          <p:cNvPr id="5" name="Footer Placeholder 4">
            <a:extLst>
              <a:ext uri="{FF2B5EF4-FFF2-40B4-BE49-F238E27FC236}">
                <a16:creationId xmlns:a16="http://schemas.microsoft.com/office/drawing/2014/main" id="{FB58A3DC-801B-4860-821B-2CCF155DB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9A181CB-5500-452E-8251-A5A7DE9A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F2B47-AA8A-47D7-A90B-901DD0C37840}" type="slidenum">
              <a:rPr lang="en-ID" smtClean="0"/>
              <a:t>‹#›</a:t>
            </a:fld>
            <a:endParaRPr lang="en-ID"/>
          </a:p>
        </p:txBody>
      </p:sp>
    </p:spTree>
    <p:extLst>
      <p:ext uri="{BB962C8B-B14F-4D97-AF65-F5344CB8AC3E}">
        <p14:creationId xmlns:p14="http://schemas.microsoft.com/office/powerpoint/2010/main" val="238717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FD-9BE1-4BCD-AFE5-5C3462A6AAA2}"/>
              </a:ext>
            </a:extLst>
          </p:cNvPr>
          <p:cNvSpPr>
            <a:spLocks noGrp="1"/>
          </p:cNvSpPr>
          <p:nvPr>
            <p:ph type="ctrTitle"/>
          </p:nvPr>
        </p:nvSpPr>
        <p:spPr>
          <a:xfrm>
            <a:off x="1524000" y="2297245"/>
            <a:ext cx="9144000" cy="914970"/>
          </a:xfrm>
        </p:spPr>
        <p:txBody>
          <a:bodyPr/>
          <a:lstStyle/>
          <a:p>
            <a:r>
              <a:rPr lang="en-US" b="1" dirty="0" err="1">
                <a:solidFill>
                  <a:schemeClr val="tx1">
                    <a:lumMod val="85000"/>
                    <a:lumOff val="15000"/>
                  </a:schemeClr>
                </a:solidFill>
                <a:latin typeface="Arial Rounded MT Bold" panose="020F0704030504030204" pitchFamily="34" charset="0"/>
              </a:rPr>
              <a:t>Belajar</a:t>
            </a:r>
            <a:r>
              <a:rPr lang="en-US" b="1" dirty="0">
                <a:solidFill>
                  <a:schemeClr val="tx1">
                    <a:lumMod val="85000"/>
                    <a:lumOff val="15000"/>
                  </a:schemeClr>
                </a:solidFill>
                <a:latin typeface="Arial Rounded MT Bold" panose="020F0704030504030204" pitchFamily="34" charset="0"/>
              </a:rPr>
              <a:t> Golang</a:t>
            </a:r>
            <a:endParaRPr lang="en-ID" b="1" dirty="0">
              <a:solidFill>
                <a:schemeClr val="tx1">
                  <a:lumMod val="85000"/>
                  <a:lumOff val="15000"/>
                </a:schemeClr>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6" name="Title 1">
            <a:extLst>
              <a:ext uri="{FF2B5EF4-FFF2-40B4-BE49-F238E27FC236}">
                <a16:creationId xmlns:a16="http://schemas.microsoft.com/office/drawing/2014/main" id="{FBB63F25-5182-4274-9084-0244738EEBFA}"/>
              </a:ext>
            </a:extLst>
          </p:cNvPr>
          <p:cNvSpPr txBox="1">
            <a:spLocks/>
          </p:cNvSpPr>
          <p:nvPr/>
        </p:nvSpPr>
        <p:spPr>
          <a:xfrm>
            <a:off x="590874" y="3429000"/>
            <a:ext cx="10919534" cy="72390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D" sz="5400" b="1" dirty="0">
              <a:solidFill>
                <a:schemeClr val="tx1">
                  <a:lumMod val="85000"/>
                  <a:lumOff val="15000"/>
                </a:schemeClr>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E15B83BB-3B33-4B47-8502-2ED886FC046D}"/>
              </a:ext>
            </a:extLst>
          </p:cNvPr>
          <p:cNvSpPr txBox="1"/>
          <p:nvPr/>
        </p:nvSpPr>
        <p:spPr>
          <a:xfrm>
            <a:off x="1525758" y="3246681"/>
            <a:ext cx="9232498" cy="646331"/>
          </a:xfrm>
          <a:prstGeom prst="rect">
            <a:avLst/>
          </a:prstGeom>
          <a:noFill/>
        </p:spPr>
        <p:txBody>
          <a:bodyPr wrap="square">
            <a:spAutoFit/>
          </a:bodyPr>
          <a:lstStyle/>
          <a:p>
            <a:pPr algn="ctr"/>
            <a:r>
              <a:rPr lang="en-US" sz="3600" b="1" dirty="0"/>
              <a:t>BELAJAR HTML DAN CSS DASAR</a:t>
            </a:r>
            <a:endParaRPr lang="en-ID" sz="3600" b="1" dirty="0"/>
          </a:p>
        </p:txBody>
      </p:sp>
    </p:spTree>
    <p:extLst>
      <p:ext uri="{BB962C8B-B14F-4D97-AF65-F5344CB8AC3E}">
        <p14:creationId xmlns:p14="http://schemas.microsoft.com/office/powerpoint/2010/main" val="748370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Contoh</a:t>
            </a:r>
            <a:r>
              <a:rPr lang="en-US" sz="4000" b="1" dirty="0"/>
              <a:t> </a:t>
            </a:r>
            <a:r>
              <a:rPr lang="en-US" sz="4000" b="1" dirty="0" err="1"/>
              <a:t>penggunaan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5" name="Picture 4">
            <a:extLst>
              <a:ext uri="{FF2B5EF4-FFF2-40B4-BE49-F238E27FC236}">
                <a16:creationId xmlns:a16="http://schemas.microsoft.com/office/drawing/2014/main" id="{FDE250D1-372D-42E6-8A07-8CF78BD7D6F8}"/>
              </a:ext>
            </a:extLst>
          </p:cNvPr>
          <p:cNvPicPr>
            <a:picLocks noChangeAspect="1"/>
          </p:cNvPicPr>
          <p:nvPr/>
        </p:nvPicPr>
        <p:blipFill>
          <a:blip r:embed="rId5"/>
          <a:stretch>
            <a:fillRect/>
          </a:stretch>
        </p:blipFill>
        <p:spPr>
          <a:xfrm>
            <a:off x="813185" y="2738323"/>
            <a:ext cx="7724775" cy="2914650"/>
          </a:xfrm>
          <a:prstGeom prst="rect">
            <a:avLst/>
          </a:prstGeom>
        </p:spPr>
      </p:pic>
      <p:pic>
        <p:nvPicPr>
          <p:cNvPr id="11" name="Picture 10">
            <a:extLst>
              <a:ext uri="{FF2B5EF4-FFF2-40B4-BE49-F238E27FC236}">
                <a16:creationId xmlns:a16="http://schemas.microsoft.com/office/drawing/2014/main" id="{47F6F111-0880-4CB4-B056-1A7D6BDA21BD}"/>
              </a:ext>
            </a:extLst>
          </p:cNvPr>
          <p:cNvPicPr>
            <a:picLocks noChangeAspect="1"/>
          </p:cNvPicPr>
          <p:nvPr/>
        </p:nvPicPr>
        <p:blipFill>
          <a:blip r:embed="rId6"/>
          <a:stretch>
            <a:fillRect/>
          </a:stretch>
        </p:blipFill>
        <p:spPr>
          <a:xfrm>
            <a:off x="5013710" y="4195648"/>
            <a:ext cx="3524250" cy="2476500"/>
          </a:xfrm>
          <a:prstGeom prst="rect">
            <a:avLst/>
          </a:prstGeom>
        </p:spPr>
      </p:pic>
    </p:spTree>
    <p:extLst>
      <p:ext uri="{BB962C8B-B14F-4D97-AF65-F5344CB8AC3E}">
        <p14:creationId xmlns:p14="http://schemas.microsoft.com/office/powerpoint/2010/main" val="98358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Tag pada HTML</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E96202C6-42D8-4488-9608-63726CECF626}"/>
              </a:ext>
            </a:extLst>
          </p:cNvPr>
          <p:cNvPicPr>
            <a:picLocks noChangeAspect="1"/>
          </p:cNvPicPr>
          <p:nvPr/>
        </p:nvPicPr>
        <p:blipFill>
          <a:blip r:embed="rId5"/>
          <a:stretch>
            <a:fillRect/>
          </a:stretch>
        </p:blipFill>
        <p:spPr>
          <a:xfrm>
            <a:off x="707605" y="2778945"/>
            <a:ext cx="8258175" cy="2057400"/>
          </a:xfrm>
          <a:prstGeom prst="rect">
            <a:avLst/>
          </a:prstGeom>
        </p:spPr>
      </p:pic>
    </p:spTree>
    <p:extLst>
      <p:ext uri="{BB962C8B-B14F-4D97-AF65-F5344CB8AC3E}">
        <p14:creationId xmlns:p14="http://schemas.microsoft.com/office/powerpoint/2010/main" val="356395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Contoh</a:t>
            </a:r>
            <a:r>
              <a:rPr lang="en-US" sz="4000" b="1" dirty="0"/>
              <a:t> </a:t>
            </a:r>
            <a:r>
              <a:rPr lang="en-US" sz="4000" b="1" dirty="0" err="1"/>
              <a:t>penggunaan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CD8A3583-27F3-4E8F-A712-ED9D1FD7BC16}"/>
              </a:ext>
            </a:extLst>
          </p:cNvPr>
          <p:cNvPicPr>
            <a:picLocks noChangeAspect="1"/>
          </p:cNvPicPr>
          <p:nvPr/>
        </p:nvPicPr>
        <p:blipFill>
          <a:blip r:embed="rId5"/>
          <a:stretch>
            <a:fillRect/>
          </a:stretch>
        </p:blipFill>
        <p:spPr>
          <a:xfrm>
            <a:off x="707605" y="2778945"/>
            <a:ext cx="7620000" cy="3981450"/>
          </a:xfrm>
          <a:prstGeom prst="rect">
            <a:avLst/>
          </a:prstGeom>
        </p:spPr>
      </p:pic>
      <p:pic>
        <p:nvPicPr>
          <p:cNvPr id="12" name="Picture 11">
            <a:extLst>
              <a:ext uri="{FF2B5EF4-FFF2-40B4-BE49-F238E27FC236}">
                <a16:creationId xmlns:a16="http://schemas.microsoft.com/office/drawing/2014/main" id="{3133DED5-9BFC-423E-9EF2-8676B2F4D9B6}"/>
              </a:ext>
            </a:extLst>
          </p:cNvPr>
          <p:cNvPicPr>
            <a:picLocks noChangeAspect="1"/>
          </p:cNvPicPr>
          <p:nvPr/>
        </p:nvPicPr>
        <p:blipFill>
          <a:blip r:embed="rId6"/>
          <a:stretch>
            <a:fillRect/>
          </a:stretch>
        </p:blipFill>
        <p:spPr>
          <a:xfrm>
            <a:off x="6511715" y="2907532"/>
            <a:ext cx="2895600" cy="3724275"/>
          </a:xfrm>
          <a:prstGeom prst="rect">
            <a:avLst/>
          </a:prstGeom>
        </p:spPr>
      </p:pic>
    </p:spTree>
    <p:extLst>
      <p:ext uri="{BB962C8B-B14F-4D97-AF65-F5344CB8AC3E}">
        <p14:creationId xmlns:p14="http://schemas.microsoft.com/office/powerpoint/2010/main" val="306419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Tag pada HTML</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5" name="Picture 4">
            <a:extLst>
              <a:ext uri="{FF2B5EF4-FFF2-40B4-BE49-F238E27FC236}">
                <a16:creationId xmlns:a16="http://schemas.microsoft.com/office/drawing/2014/main" id="{DFE050FD-89FF-4649-8D64-DB7D7D4B4359}"/>
              </a:ext>
            </a:extLst>
          </p:cNvPr>
          <p:cNvPicPr>
            <a:picLocks noChangeAspect="1"/>
          </p:cNvPicPr>
          <p:nvPr/>
        </p:nvPicPr>
        <p:blipFill>
          <a:blip r:embed="rId5"/>
          <a:stretch>
            <a:fillRect/>
          </a:stretch>
        </p:blipFill>
        <p:spPr>
          <a:xfrm>
            <a:off x="707605" y="2937214"/>
            <a:ext cx="7962900" cy="3886200"/>
          </a:xfrm>
          <a:prstGeom prst="rect">
            <a:avLst/>
          </a:prstGeom>
        </p:spPr>
      </p:pic>
    </p:spTree>
    <p:extLst>
      <p:ext uri="{BB962C8B-B14F-4D97-AF65-F5344CB8AC3E}">
        <p14:creationId xmlns:p14="http://schemas.microsoft.com/office/powerpoint/2010/main" val="20740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Contoh</a:t>
            </a:r>
            <a:r>
              <a:rPr lang="en-US" sz="4000" b="1" dirty="0"/>
              <a:t> </a:t>
            </a:r>
            <a:r>
              <a:rPr lang="en-US" sz="4000" b="1" dirty="0" err="1"/>
              <a:t>Penggunaan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10B56809-6683-458A-901D-98316B7D37EE}"/>
              </a:ext>
            </a:extLst>
          </p:cNvPr>
          <p:cNvPicPr>
            <a:picLocks noChangeAspect="1"/>
          </p:cNvPicPr>
          <p:nvPr/>
        </p:nvPicPr>
        <p:blipFill>
          <a:blip r:embed="rId5"/>
          <a:stretch>
            <a:fillRect/>
          </a:stretch>
        </p:blipFill>
        <p:spPr>
          <a:xfrm>
            <a:off x="876623" y="2792517"/>
            <a:ext cx="7686675" cy="2209800"/>
          </a:xfrm>
          <a:prstGeom prst="rect">
            <a:avLst/>
          </a:prstGeom>
        </p:spPr>
      </p:pic>
      <p:pic>
        <p:nvPicPr>
          <p:cNvPr id="11" name="Picture 10">
            <a:extLst>
              <a:ext uri="{FF2B5EF4-FFF2-40B4-BE49-F238E27FC236}">
                <a16:creationId xmlns:a16="http://schemas.microsoft.com/office/drawing/2014/main" id="{211641E5-F037-452C-8537-AA436A68EEEA}"/>
              </a:ext>
            </a:extLst>
          </p:cNvPr>
          <p:cNvPicPr>
            <a:picLocks noChangeAspect="1"/>
          </p:cNvPicPr>
          <p:nvPr/>
        </p:nvPicPr>
        <p:blipFill>
          <a:blip r:embed="rId6"/>
          <a:stretch>
            <a:fillRect/>
          </a:stretch>
        </p:blipFill>
        <p:spPr>
          <a:xfrm>
            <a:off x="4254299" y="4429840"/>
            <a:ext cx="4429125" cy="2295525"/>
          </a:xfrm>
          <a:prstGeom prst="rect">
            <a:avLst/>
          </a:prstGeom>
        </p:spPr>
      </p:pic>
    </p:spTree>
    <p:extLst>
      <p:ext uri="{BB962C8B-B14F-4D97-AF65-F5344CB8AC3E}">
        <p14:creationId xmlns:p14="http://schemas.microsoft.com/office/powerpoint/2010/main" val="412628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77" y="48829"/>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1400063" y="965189"/>
            <a:ext cx="8165175" cy="787058"/>
          </a:xfrm>
        </p:spPr>
        <p:txBody>
          <a:bodyPr>
            <a:normAutofit/>
          </a:bodyPr>
          <a:lstStyle/>
          <a:p>
            <a:pPr algn="l"/>
            <a:r>
              <a:rPr lang="en-US" sz="4000" b="1" dirty="0"/>
              <a:t>Tag pada HTML</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8" name="Picture 7">
            <a:extLst>
              <a:ext uri="{FF2B5EF4-FFF2-40B4-BE49-F238E27FC236}">
                <a16:creationId xmlns:a16="http://schemas.microsoft.com/office/drawing/2014/main" id="{E1DFD101-49B0-42A8-8F91-4529CE171D5C}"/>
              </a:ext>
            </a:extLst>
          </p:cNvPr>
          <p:cNvPicPr>
            <a:picLocks noChangeAspect="1"/>
          </p:cNvPicPr>
          <p:nvPr/>
        </p:nvPicPr>
        <p:blipFill>
          <a:blip r:embed="rId5"/>
          <a:stretch>
            <a:fillRect/>
          </a:stretch>
        </p:blipFill>
        <p:spPr>
          <a:xfrm>
            <a:off x="1287262" y="1760535"/>
            <a:ext cx="5501106" cy="5083382"/>
          </a:xfrm>
          <a:prstGeom prst="rect">
            <a:avLst/>
          </a:prstGeom>
        </p:spPr>
      </p:pic>
    </p:spTree>
    <p:extLst>
      <p:ext uri="{BB962C8B-B14F-4D97-AF65-F5344CB8AC3E}">
        <p14:creationId xmlns:p14="http://schemas.microsoft.com/office/powerpoint/2010/main" val="366482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77" y="48829"/>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4026825" y="267716"/>
            <a:ext cx="8165175" cy="787058"/>
          </a:xfrm>
        </p:spPr>
        <p:txBody>
          <a:bodyPr>
            <a:normAutofit/>
          </a:bodyPr>
          <a:lstStyle/>
          <a:p>
            <a:pPr algn="l"/>
            <a:r>
              <a:rPr lang="en-US" sz="4000" b="1" dirty="0" err="1"/>
              <a:t>Contoh</a:t>
            </a:r>
            <a:r>
              <a:rPr lang="en-US" sz="4000" b="1" dirty="0"/>
              <a:t> </a:t>
            </a:r>
            <a:r>
              <a:rPr lang="en-US" sz="4000" b="1" dirty="0" err="1"/>
              <a:t>Penggunaan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1CC39AA7-2BE2-424B-896A-513AE59B5A70}"/>
              </a:ext>
            </a:extLst>
          </p:cNvPr>
          <p:cNvPicPr>
            <a:picLocks noChangeAspect="1"/>
          </p:cNvPicPr>
          <p:nvPr/>
        </p:nvPicPr>
        <p:blipFill>
          <a:blip r:embed="rId5"/>
          <a:stretch>
            <a:fillRect/>
          </a:stretch>
        </p:blipFill>
        <p:spPr>
          <a:xfrm>
            <a:off x="510002" y="1466201"/>
            <a:ext cx="6172576" cy="5342970"/>
          </a:xfrm>
          <a:prstGeom prst="rect">
            <a:avLst/>
          </a:prstGeom>
        </p:spPr>
      </p:pic>
      <p:pic>
        <p:nvPicPr>
          <p:cNvPr id="6" name="Picture 5">
            <a:extLst>
              <a:ext uri="{FF2B5EF4-FFF2-40B4-BE49-F238E27FC236}">
                <a16:creationId xmlns:a16="http://schemas.microsoft.com/office/drawing/2014/main" id="{9F32461F-B4BA-404E-AAE3-46B712A3708D}"/>
              </a:ext>
            </a:extLst>
          </p:cNvPr>
          <p:cNvPicPr>
            <a:picLocks noChangeAspect="1"/>
          </p:cNvPicPr>
          <p:nvPr/>
        </p:nvPicPr>
        <p:blipFill>
          <a:blip r:embed="rId6"/>
          <a:stretch>
            <a:fillRect/>
          </a:stretch>
        </p:blipFill>
        <p:spPr>
          <a:xfrm>
            <a:off x="5220296" y="1510734"/>
            <a:ext cx="6213128" cy="2966066"/>
          </a:xfrm>
          <a:prstGeom prst="rect">
            <a:avLst/>
          </a:prstGeom>
        </p:spPr>
      </p:pic>
    </p:spTree>
    <p:extLst>
      <p:ext uri="{BB962C8B-B14F-4D97-AF65-F5344CB8AC3E}">
        <p14:creationId xmlns:p14="http://schemas.microsoft.com/office/powerpoint/2010/main" val="89897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77" y="48829"/>
            <a:ext cx="3151574" cy="1248957"/>
          </a:xfrm>
          <a:prstGeom prst="rect">
            <a:avLst/>
          </a:prstGeom>
        </p:spPr>
      </p:pic>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510002" y="1258217"/>
            <a:ext cx="8165175" cy="787058"/>
          </a:xfrm>
        </p:spPr>
        <p:txBody>
          <a:bodyPr>
            <a:normAutofit/>
          </a:bodyPr>
          <a:lstStyle/>
          <a:p>
            <a:pPr algn="l"/>
            <a:r>
              <a:rPr lang="en-US" sz="4000" b="1" dirty="0"/>
              <a:t>Preview</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5" name="Picture 4">
            <a:extLst>
              <a:ext uri="{FF2B5EF4-FFF2-40B4-BE49-F238E27FC236}">
                <a16:creationId xmlns:a16="http://schemas.microsoft.com/office/drawing/2014/main" id="{E1710726-DA5E-47E2-9A00-FF31FF27BB9C}"/>
              </a:ext>
            </a:extLst>
          </p:cNvPr>
          <p:cNvPicPr>
            <a:picLocks noChangeAspect="1"/>
          </p:cNvPicPr>
          <p:nvPr/>
        </p:nvPicPr>
        <p:blipFill>
          <a:blip r:embed="rId5"/>
          <a:stretch>
            <a:fillRect/>
          </a:stretch>
        </p:blipFill>
        <p:spPr>
          <a:xfrm>
            <a:off x="430413" y="2005705"/>
            <a:ext cx="7181850" cy="3667125"/>
          </a:xfrm>
          <a:prstGeom prst="rect">
            <a:avLst/>
          </a:prstGeom>
        </p:spPr>
      </p:pic>
    </p:spTree>
    <p:extLst>
      <p:ext uri="{BB962C8B-B14F-4D97-AF65-F5344CB8AC3E}">
        <p14:creationId xmlns:p14="http://schemas.microsoft.com/office/powerpoint/2010/main" val="41651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Apa</a:t>
            </a:r>
            <a:r>
              <a:rPr lang="en-US" sz="4000" b="1" dirty="0"/>
              <a:t> </a:t>
            </a:r>
            <a:r>
              <a:rPr lang="en-US" sz="4000" b="1" dirty="0" err="1"/>
              <a:t>itu</a:t>
            </a:r>
            <a:r>
              <a:rPr lang="en-US" sz="4000" b="1" dirty="0"/>
              <a:t> HTML ?</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6A518D58-AF8B-430A-B004-1E057E3EE000}"/>
              </a:ext>
            </a:extLst>
          </p:cNvPr>
          <p:cNvSpPr txBox="1"/>
          <p:nvPr/>
        </p:nvSpPr>
        <p:spPr>
          <a:xfrm>
            <a:off x="707605" y="2662353"/>
            <a:ext cx="10167153" cy="2246769"/>
          </a:xfrm>
          <a:prstGeom prst="rect">
            <a:avLst/>
          </a:prstGeom>
          <a:noFill/>
        </p:spPr>
        <p:txBody>
          <a:bodyPr wrap="square">
            <a:spAutoFit/>
          </a:bodyPr>
          <a:lstStyle/>
          <a:p>
            <a:r>
              <a:rPr lang="en-ID" sz="2000"/>
              <a:t>Hypertext Markup Language atau HTML adalah bahasa markup yang digunakan untuk membuat struktur halaman website. </a:t>
            </a:r>
          </a:p>
          <a:p>
            <a:endParaRPr lang="en-ID" sz="2000"/>
          </a:p>
          <a:p>
            <a:r>
              <a:rPr lang="en-ID" sz="2000"/>
              <a:t>HTML terdiri dari kombinasi teks dan simbol yang disimpan dalam sebuah file. Dalam membuat file HTML, terdapat standar atau format khusus yang harus diikuti. Format tersebut telah tertuang dalam standar kode internasional atau ASCII (American Standard Code for Information Interchange).</a:t>
            </a:r>
            <a:endParaRPr lang="en-ID" sz="2000" dirty="0"/>
          </a:p>
        </p:txBody>
      </p:sp>
    </p:spTree>
    <p:extLst>
      <p:ext uri="{BB962C8B-B14F-4D97-AF65-F5344CB8AC3E}">
        <p14:creationId xmlns:p14="http://schemas.microsoft.com/office/powerpoint/2010/main" val="141894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Apa</a:t>
            </a:r>
            <a:r>
              <a:rPr lang="en-US" sz="4000" b="1" dirty="0"/>
              <a:t> </a:t>
            </a:r>
            <a:r>
              <a:rPr lang="en-US" sz="4000" b="1" dirty="0" err="1"/>
              <a:t>itu</a:t>
            </a:r>
            <a:r>
              <a:rPr lang="en-US" sz="4000" b="1" dirty="0"/>
              <a:t> HTML ?</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64F1A71F-C3D5-4CA6-B345-512F9AB07128}"/>
              </a:ext>
            </a:extLst>
          </p:cNvPr>
          <p:cNvSpPr txBox="1"/>
          <p:nvPr/>
        </p:nvSpPr>
        <p:spPr>
          <a:xfrm>
            <a:off x="707605" y="2718320"/>
            <a:ext cx="8538099" cy="1477328"/>
          </a:xfrm>
          <a:prstGeom prst="rect">
            <a:avLst/>
          </a:prstGeom>
          <a:noFill/>
        </p:spPr>
        <p:txBody>
          <a:bodyPr wrap="square">
            <a:spAutoFit/>
          </a:bodyPr>
          <a:lstStyle/>
          <a:p>
            <a:r>
              <a:rPr lang="en-ID" dirty="0" err="1"/>
              <a:t>Dengan</a:t>
            </a:r>
            <a:r>
              <a:rPr lang="en-ID" dirty="0"/>
              <a:t> </a:t>
            </a:r>
            <a:r>
              <a:rPr lang="en-ID" dirty="0" err="1"/>
              <a:t>adanya</a:t>
            </a:r>
            <a:r>
              <a:rPr lang="en-ID" dirty="0"/>
              <a:t> HTML, </a:t>
            </a:r>
            <a:r>
              <a:rPr lang="en-ID" dirty="0" err="1"/>
              <a:t>pengguna</a:t>
            </a:r>
            <a:r>
              <a:rPr lang="en-ID" dirty="0"/>
              <a:t> </a:t>
            </a:r>
            <a:r>
              <a:rPr lang="en-ID" dirty="0" err="1"/>
              <a:t>dapat</a:t>
            </a:r>
            <a:r>
              <a:rPr lang="en-ID" dirty="0"/>
              <a:t> </a:t>
            </a:r>
            <a:r>
              <a:rPr lang="en-ID" dirty="0" err="1"/>
              <a:t>membuat</a:t>
            </a:r>
            <a:r>
              <a:rPr lang="en-ID" dirty="0"/>
              <a:t> </a:t>
            </a:r>
            <a:r>
              <a:rPr lang="en-ID" dirty="0" err="1"/>
              <a:t>atau</a:t>
            </a:r>
            <a:r>
              <a:rPr lang="en-ID" dirty="0"/>
              <a:t> </a:t>
            </a:r>
            <a:r>
              <a:rPr lang="en-ID" dirty="0" err="1"/>
              <a:t>menyusun</a:t>
            </a:r>
            <a:r>
              <a:rPr lang="en-ID" dirty="0"/>
              <a:t> heading, </a:t>
            </a:r>
            <a:r>
              <a:rPr lang="en-ID" dirty="0" err="1"/>
              <a:t>paragraf</a:t>
            </a:r>
            <a:r>
              <a:rPr lang="en-ID" dirty="0"/>
              <a:t>, </a:t>
            </a:r>
            <a:r>
              <a:rPr lang="en-ID" dirty="0" err="1"/>
              <a:t>gambar</a:t>
            </a:r>
            <a:r>
              <a:rPr lang="en-ID" dirty="0"/>
              <a:t>, link, dan </a:t>
            </a:r>
            <a:r>
              <a:rPr lang="en-ID" dirty="0" err="1"/>
              <a:t>lainnya</a:t>
            </a:r>
            <a:r>
              <a:rPr lang="en-ID" dirty="0"/>
              <a:t> </a:t>
            </a:r>
            <a:r>
              <a:rPr lang="en-ID" dirty="0" err="1"/>
              <a:t>supaya</a:t>
            </a:r>
            <a:r>
              <a:rPr lang="en-ID" dirty="0"/>
              <a:t> </a:t>
            </a:r>
            <a:r>
              <a:rPr lang="en-ID" dirty="0" err="1"/>
              <a:t>dapat</a:t>
            </a:r>
            <a:r>
              <a:rPr lang="en-ID" dirty="0"/>
              <a:t> </a:t>
            </a:r>
            <a:r>
              <a:rPr lang="en-ID" dirty="0" err="1"/>
              <a:t>dilihat</a:t>
            </a:r>
            <a:r>
              <a:rPr lang="en-ID" dirty="0"/>
              <a:t> </a:t>
            </a:r>
            <a:r>
              <a:rPr lang="en-ID" dirty="0" err="1"/>
              <a:t>banyak</a:t>
            </a:r>
            <a:r>
              <a:rPr lang="en-ID" dirty="0"/>
              <a:t> orang </a:t>
            </a:r>
            <a:r>
              <a:rPr lang="en-ID" dirty="0" err="1"/>
              <a:t>melalui</a:t>
            </a:r>
            <a:r>
              <a:rPr lang="en-ID" dirty="0"/>
              <a:t> </a:t>
            </a:r>
            <a:r>
              <a:rPr lang="en-ID" dirty="0" err="1"/>
              <a:t>halaman</a:t>
            </a:r>
            <a:r>
              <a:rPr lang="en-ID" dirty="0"/>
              <a:t> website. </a:t>
            </a:r>
          </a:p>
          <a:p>
            <a:endParaRPr lang="en-ID" dirty="0"/>
          </a:p>
          <a:p>
            <a:r>
              <a:rPr lang="en-ID" dirty="0" err="1"/>
              <a:t>Untuk</a:t>
            </a:r>
            <a:r>
              <a:rPr lang="en-ID" dirty="0"/>
              <a:t> </a:t>
            </a:r>
            <a:r>
              <a:rPr lang="en-ID" dirty="0" err="1"/>
              <a:t>bisa</a:t>
            </a:r>
            <a:r>
              <a:rPr lang="en-ID" dirty="0"/>
              <a:t> </a:t>
            </a:r>
            <a:r>
              <a:rPr lang="en-ID" dirty="0" err="1"/>
              <a:t>diakses</a:t>
            </a:r>
            <a:r>
              <a:rPr lang="en-ID" dirty="0"/>
              <a:t> </a:t>
            </a:r>
            <a:r>
              <a:rPr lang="en-ID" dirty="0" err="1"/>
              <a:t>secara</a:t>
            </a:r>
            <a:r>
              <a:rPr lang="en-ID" dirty="0"/>
              <a:t> </a:t>
            </a:r>
            <a:r>
              <a:rPr lang="en-ID" dirty="0" err="1"/>
              <a:t>umum</a:t>
            </a:r>
            <a:r>
              <a:rPr lang="en-ID" dirty="0"/>
              <a:t>, </a:t>
            </a:r>
            <a:r>
              <a:rPr lang="en-ID" dirty="0" err="1"/>
              <a:t>pengguna</a:t>
            </a:r>
            <a:r>
              <a:rPr lang="en-ID" dirty="0"/>
              <a:t> </a:t>
            </a:r>
            <a:r>
              <a:rPr lang="en-ID" dirty="0" err="1"/>
              <a:t>perlu</a:t>
            </a:r>
            <a:r>
              <a:rPr lang="en-ID" dirty="0"/>
              <a:t> </a:t>
            </a:r>
            <a:r>
              <a:rPr lang="en-ID" dirty="0" err="1"/>
              <a:t>membukanya</a:t>
            </a:r>
            <a:r>
              <a:rPr lang="en-ID" dirty="0"/>
              <a:t> </a:t>
            </a:r>
            <a:r>
              <a:rPr lang="en-ID" dirty="0" err="1"/>
              <a:t>lewat</a:t>
            </a:r>
            <a:r>
              <a:rPr lang="en-ID" dirty="0"/>
              <a:t> </a:t>
            </a:r>
            <a:r>
              <a:rPr lang="en-ID" dirty="0" err="1"/>
              <a:t>aplikasi</a:t>
            </a:r>
            <a:r>
              <a:rPr lang="en-ID" dirty="0"/>
              <a:t> browser, </a:t>
            </a:r>
            <a:r>
              <a:rPr lang="en-ID" dirty="0" err="1"/>
              <a:t>seperti</a:t>
            </a:r>
            <a:r>
              <a:rPr lang="en-ID" dirty="0"/>
              <a:t> Internet Explorer, Chrome, </a:t>
            </a:r>
            <a:r>
              <a:rPr lang="en-ID" dirty="0" err="1"/>
              <a:t>atau</a:t>
            </a:r>
            <a:r>
              <a:rPr lang="en-ID" dirty="0"/>
              <a:t> Mozilla Firefox.</a:t>
            </a:r>
          </a:p>
        </p:txBody>
      </p:sp>
    </p:spTree>
    <p:extLst>
      <p:ext uri="{BB962C8B-B14F-4D97-AF65-F5344CB8AC3E}">
        <p14:creationId xmlns:p14="http://schemas.microsoft.com/office/powerpoint/2010/main" val="64184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err="1"/>
              <a:t>Mengenal</a:t>
            </a:r>
            <a:r>
              <a:rPr lang="en-US" sz="4000" b="1" dirty="0"/>
              <a:t> Syntax HTML</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2" name="TextBox 11">
            <a:extLst>
              <a:ext uri="{FF2B5EF4-FFF2-40B4-BE49-F238E27FC236}">
                <a16:creationId xmlns:a16="http://schemas.microsoft.com/office/drawing/2014/main" id="{64F1A71F-C3D5-4CA6-B345-512F9AB07128}"/>
              </a:ext>
            </a:extLst>
          </p:cNvPr>
          <p:cNvSpPr txBox="1"/>
          <p:nvPr/>
        </p:nvSpPr>
        <p:spPr>
          <a:xfrm>
            <a:off x="707605" y="2718320"/>
            <a:ext cx="8538099" cy="369332"/>
          </a:xfrm>
          <a:prstGeom prst="rect">
            <a:avLst/>
          </a:prstGeom>
          <a:noFill/>
        </p:spPr>
        <p:txBody>
          <a:bodyPr wrap="square">
            <a:spAutoFit/>
          </a:bodyPr>
          <a:lstStyle/>
          <a:p>
            <a:r>
              <a:rPr lang="en-ID"/>
              <a:t>Secara umum HTML terdiri dari Tag, Elemen, dan Atribut. </a:t>
            </a:r>
            <a:endParaRPr lang="en-ID" dirty="0"/>
          </a:p>
        </p:txBody>
      </p:sp>
      <p:pic>
        <p:nvPicPr>
          <p:cNvPr id="3" name="Picture 2">
            <a:extLst>
              <a:ext uri="{FF2B5EF4-FFF2-40B4-BE49-F238E27FC236}">
                <a16:creationId xmlns:a16="http://schemas.microsoft.com/office/drawing/2014/main" id="{1B590A4B-004E-4966-9818-6000BE28CB1C}"/>
              </a:ext>
            </a:extLst>
          </p:cNvPr>
          <p:cNvPicPr>
            <a:picLocks noChangeAspect="1"/>
          </p:cNvPicPr>
          <p:nvPr/>
        </p:nvPicPr>
        <p:blipFill>
          <a:blip r:embed="rId5"/>
          <a:stretch>
            <a:fillRect/>
          </a:stretch>
        </p:blipFill>
        <p:spPr>
          <a:xfrm>
            <a:off x="876716" y="3283937"/>
            <a:ext cx="6638925" cy="1495425"/>
          </a:xfrm>
          <a:prstGeom prst="rect">
            <a:avLst/>
          </a:prstGeom>
        </p:spPr>
      </p:pic>
    </p:spTree>
    <p:extLst>
      <p:ext uri="{BB962C8B-B14F-4D97-AF65-F5344CB8AC3E}">
        <p14:creationId xmlns:p14="http://schemas.microsoft.com/office/powerpoint/2010/main" val="124363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1. Tag</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52ED6472-FF93-41D4-BFC3-440008B8CBD0}"/>
              </a:ext>
            </a:extLst>
          </p:cNvPr>
          <p:cNvSpPr txBox="1"/>
          <p:nvPr/>
        </p:nvSpPr>
        <p:spPr>
          <a:xfrm>
            <a:off x="642151" y="2662353"/>
            <a:ext cx="11088210" cy="3416320"/>
          </a:xfrm>
          <a:prstGeom prst="rect">
            <a:avLst/>
          </a:prstGeom>
          <a:noFill/>
        </p:spPr>
        <p:txBody>
          <a:bodyPr wrap="square">
            <a:spAutoFit/>
          </a:bodyPr>
          <a:lstStyle/>
          <a:p>
            <a:r>
              <a:rPr lang="en-ID" dirty="0"/>
              <a:t>Tag </a:t>
            </a:r>
            <a:r>
              <a:rPr lang="en-ID" dirty="0" err="1"/>
              <a:t>adalah</a:t>
            </a:r>
            <a:r>
              <a:rPr lang="en-ID" dirty="0"/>
              <a:t> </a:t>
            </a:r>
            <a:r>
              <a:rPr lang="en-ID" dirty="0" err="1"/>
              <a:t>tanda</a:t>
            </a:r>
            <a:r>
              <a:rPr lang="en-ID" dirty="0"/>
              <a:t> </a:t>
            </a:r>
            <a:r>
              <a:rPr lang="en-ID" dirty="0" err="1"/>
              <a:t>awalan</a:t>
            </a:r>
            <a:r>
              <a:rPr lang="en-ID" dirty="0"/>
              <a:t> dan </a:t>
            </a:r>
            <a:r>
              <a:rPr lang="en-ID" dirty="0" err="1"/>
              <a:t>akhiran</a:t>
            </a:r>
            <a:r>
              <a:rPr lang="en-ID" dirty="0"/>
              <a:t> </a:t>
            </a:r>
            <a:r>
              <a:rPr lang="en-ID" dirty="0" err="1"/>
              <a:t>dalam</a:t>
            </a:r>
            <a:r>
              <a:rPr lang="en-ID" dirty="0"/>
              <a:t> </a:t>
            </a:r>
            <a:r>
              <a:rPr lang="en-ID" dirty="0" err="1"/>
              <a:t>perintah</a:t>
            </a:r>
            <a:r>
              <a:rPr lang="en-ID" dirty="0"/>
              <a:t> HTML yang </a:t>
            </a:r>
            <a:r>
              <a:rPr lang="en-ID" dirty="0" err="1"/>
              <a:t>akan</a:t>
            </a:r>
            <a:r>
              <a:rPr lang="en-ID" dirty="0"/>
              <a:t> </a:t>
            </a:r>
            <a:r>
              <a:rPr lang="en-ID" dirty="0" err="1"/>
              <a:t>dibaca</a:t>
            </a:r>
            <a:r>
              <a:rPr lang="en-ID" dirty="0"/>
              <a:t> oleh web browser. Tag </a:t>
            </a:r>
            <a:r>
              <a:rPr lang="en-ID" dirty="0" err="1"/>
              <a:t>dibuat</a:t>
            </a:r>
            <a:r>
              <a:rPr lang="en-ID" dirty="0"/>
              <a:t> </a:t>
            </a:r>
            <a:r>
              <a:rPr lang="en-ID" dirty="0" err="1"/>
              <a:t>dengan</a:t>
            </a:r>
            <a:r>
              <a:rPr lang="en-ID" dirty="0"/>
              <a:t> </a:t>
            </a:r>
            <a:r>
              <a:rPr lang="en-ID" dirty="0" err="1"/>
              <a:t>menggunakan</a:t>
            </a:r>
            <a:r>
              <a:rPr lang="en-ID" dirty="0"/>
              <a:t> </a:t>
            </a:r>
            <a:r>
              <a:rPr lang="en-ID" dirty="0" err="1"/>
              <a:t>kurung</a:t>
            </a:r>
            <a:r>
              <a:rPr lang="en-ID" dirty="0"/>
              <a:t> siku &lt;…&gt;, di mana di </a:t>
            </a:r>
            <a:r>
              <a:rPr lang="en-ID" dirty="0" err="1"/>
              <a:t>dalamnya</a:t>
            </a:r>
            <a:r>
              <a:rPr lang="en-ID" dirty="0"/>
              <a:t> </a:t>
            </a:r>
            <a:r>
              <a:rPr lang="en-ID" dirty="0" err="1"/>
              <a:t>berisi</a:t>
            </a:r>
            <a:r>
              <a:rPr lang="en-ID" dirty="0"/>
              <a:t> </a:t>
            </a:r>
            <a:r>
              <a:rPr lang="en-ID" dirty="0" err="1"/>
              <a:t>nama</a:t>
            </a:r>
            <a:r>
              <a:rPr lang="en-ID" dirty="0"/>
              <a:t> tag.  </a:t>
            </a:r>
          </a:p>
          <a:p>
            <a:endParaRPr lang="en-ID" dirty="0"/>
          </a:p>
          <a:p>
            <a:r>
              <a:rPr lang="en-ID" dirty="0" err="1"/>
              <a:t>Setiap</a:t>
            </a:r>
            <a:r>
              <a:rPr lang="en-ID" dirty="0"/>
              <a:t> tag </a:t>
            </a:r>
            <a:r>
              <a:rPr lang="en-ID" dirty="0" err="1"/>
              <a:t>memiliki</a:t>
            </a:r>
            <a:r>
              <a:rPr lang="en-ID" dirty="0"/>
              <a:t> </a:t>
            </a:r>
            <a:r>
              <a:rPr lang="en-ID" dirty="0" err="1"/>
              <a:t>fungsi</a:t>
            </a:r>
            <a:r>
              <a:rPr lang="en-ID" dirty="0"/>
              <a:t> </a:t>
            </a:r>
            <a:r>
              <a:rPr lang="en-ID" dirty="0" err="1"/>
              <a:t>perintah</a:t>
            </a:r>
            <a:r>
              <a:rPr lang="en-ID" dirty="0"/>
              <a:t> yang </a:t>
            </a:r>
            <a:r>
              <a:rPr lang="en-ID" dirty="0" err="1"/>
              <a:t>berbeda-beda</a:t>
            </a:r>
            <a:r>
              <a:rPr lang="en-ID" dirty="0"/>
              <a:t>. </a:t>
            </a:r>
            <a:r>
              <a:rPr lang="en-ID" dirty="0" err="1"/>
              <a:t>Mulai</a:t>
            </a:r>
            <a:r>
              <a:rPr lang="en-ID" dirty="0"/>
              <a:t> </a:t>
            </a:r>
            <a:r>
              <a:rPr lang="en-ID" dirty="0" err="1"/>
              <a:t>dari</a:t>
            </a:r>
            <a:r>
              <a:rPr lang="en-ID" dirty="0"/>
              <a:t> </a:t>
            </a:r>
            <a:r>
              <a:rPr lang="en-ID" dirty="0" err="1"/>
              <a:t>membuat</a:t>
            </a:r>
            <a:r>
              <a:rPr lang="en-ID" dirty="0"/>
              <a:t> </a:t>
            </a:r>
            <a:r>
              <a:rPr lang="en-ID" dirty="0" err="1"/>
              <a:t>judul</a:t>
            </a:r>
            <a:r>
              <a:rPr lang="en-ID" dirty="0"/>
              <a:t>, </a:t>
            </a:r>
            <a:r>
              <a:rPr lang="en-ID" dirty="0" err="1"/>
              <a:t>paragraf</a:t>
            </a:r>
            <a:r>
              <a:rPr lang="en-ID" dirty="0"/>
              <a:t>, heading, </a:t>
            </a:r>
            <a:r>
              <a:rPr lang="en-ID" dirty="0" err="1"/>
              <a:t>cetak</a:t>
            </a:r>
            <a:r>
              <a:rPr lang="en-ID" dirty="0"/>
              <a:t> </a:t>
            </a:r>
            <a:r>
              <a:rPr lang="en-ID" dirty="0" err="1"/>
              <a:t>tebal</a:t>
            </a:r>
            <a:r>
              <a:rPr lang="en-ID" dirty="0"/>
              <a:t>, miring, italic, dan </a:t>
            </a:r>
            <a:r>
              <a:rPr lang="en-ID" dirty="0" err="1"/>
              <a:t>lainnya</a:t>
            </a:r>
            <a:r>
              <a:rPr lang="en-ID" dirty="0"/>
              <a:t>.  </a:t>
            </a:r>
          </a:p>
          <a:p>
            <a:endParaRPr lang="en-ID" dirty="0"/>
          </a:p>
          <a:p>
            <a:r>
              <a:rPr lang="en-ID" dirty="0" err="1"/>
              <a:t>Misalnya</a:t>
            </a:r>
            <a:r>
              <a:rPr lang="en-ID" dirty="0"/>
              <a:t>: &lt;bold&gt;. Tag </a:t>
            </a:r>
            <a:r>
              <a:rPr lang="en-ID" dirty="0" err="1"/>
              <a:t>tersebut</a:t>
            </a:r>
            <a:r>
              <a:rPr lang="en-ID" dirty="0"/>
              <a:t> </a:t>
            </a:r>
            <a:r>
              <a:rPr lang="en-ID" dirty="0" err="1"/>
              <a:t>akan</a:t>
            </a:r>
            <a:r>
              <a:rPr lang="en-ID" dirty="0"/>
              <a:t> </a:t>
            </a:r>
            <a:r>
              <a:rPr lang="en-ID" dirty="0" err="1"/>
              <a:t>meminta</a:t>
            </a:r>
            <a:r>
              <a:rPr lang="en-ID" dirty="0"/>
              <a:t> browser </a:t>
            </a:r>
            <a:r>
              <a:rPr lang="en-ID" dirty="0" err="1"/>
              <a:t>untuk</a:t>
            </a:r>
            <a:r>
              <a:rPr lang="en-ID" dirty="0"/>
              <a:t> </a:t>
            </a:r>
            <a:r>
              <a:rPr lang="en-ID" dirty="0" err="1"/>
              <a:t>menampilkan</a:t>
            </a:r>
            <a:r>
              <a:rPr lang="en-ID" dirty="0"/>
              <a:t> </a:t>
            </a:r>
            <a:r>
              <a:rPr lang="en-ID" dirty="0" err="1"/>
              <a:t>teks</a:t>
            </a:r>
            <a:r>
              <a:rPr lang="en-ID" dirty="0"/>
              <a:t> </a:t>
            </a:r>
            <a:r>
              <a:rPr lang="en-ID" dirty="0" err="1"/>
              <a:t>dengan</a:t>
            </a:r>
            <a:r>
              <a:rPr lang="en-ID" dirty="0"/>
              <a:t> format </a:t>
            </a:r>
            <a:r>
              <a:rPr lang="en-ID" dirty="0" err="1"/>
              <a:t>tebal</a:t>
            </a:r>
            <a:r>
              <a:rPr lang="en-ID" dirty="0"/>
              <a:t>. </a:t>
            </a:r>
          </a:p>
          <a:p>
            <a:endParaRPr lang="en-ID" dirty="0"/>
          </a:p>
          <a:p>
            <a:r>
              <a:rPr lang="en-ID" dirty="0" err="1"/>
              <a:t>Selain</a:t>
            </a:r>
            <a:r>
              <a:rPr lang="en-ID" dirty="0"/>
              <a:t> </a:t>
            </a:r>
            <a:r>
              <a:rPr lang="en-ID" dirty="0" err="1"/>
              <a:t>itu</a:t>
            </a:r>
            <a:r>
              <a:rPr lang="en-ID" dirty="0"/>
              <a:t>, tag </a:t>
            </a:r>
            <a:r>
              <a:rPr lang="en-ID" dirty="0" err="1"/>
              <a:t>ditulis</a:t>
            </a:r>
            <a:r>
              <a:rPr lang="en-ID" dirty="0"/>
              <a:t> </a:t>
            </a:r>
            <a:r>
              <a:rPr lang="en-ID" dirty="0" err="1"/>
              <a:t>secara</a:t>
            </a:r>
            <a:r>
              <a:rPr lang="en-ID" dirty="0"/>
              <a:t> </a:t>
            </a:r>
            <a:r>
              <a:rPr lang="en-ID" dirty="0" err="1"/>
              <a:t>berpasangan</a:t>
            </a:r>
            <a:r>
              <a:rPr lang="en-ID" dirty="0"/>
              <a:t>, </a:t>
            </a:r>
            <a:r>
              <a:rPr lang="en-ID" dirty="0" err="1"/>
              <a:t>yaitu</a:t>
            </a:r>
            <a:r>
              <a:rPr lang="en-ID" dirty="0"/>
              <a:t> tag </a:t>
            </a:r>
            <a:r>
              <a:rPr lang="en-ID" dirty="0" err="1"/>
              <a:t>pembuka</a:t>
            </a:r>
            <a:r>
              <a:rPr lang="en-ID" dirty="0"/>
              <a:t> dan tag </a:t>
            </a:r>
            <a:r>
              <a:rPr lang="en-ID" dirty="0" err="1"/>
              <a:t>penutup</a:t>
            </a:r>
            <a:r>
              <a:rPr lang="en-ID" dirty="0"/>
              <a:t>.  Pada tag </a:t>
            </a:r>
            <a:r>
              <a:rPr lang="en-ID" dirty="0" err="1"/>
              <a:t>penutup</a:t>
            </a:r>
            <a:r>
              <a:rPr lang="en-ID" dirty="0"/>
              <a:t> </a:t>
            </a:r>
            <a:r>
              <a:rPr lang="en-ID" dirty="0" err="1"/>
              <a:t>ditambahkan</a:t>
            </a:r>
            <a:r>
              <a:rPr lang="en-ID" dirty="0"/>
              <a:t> garis miring (/) di </a:t>
            </a:r>
            <a:r>
              <a:rPr lang="en-ID" dirty="0" err="1"/>
              <a:t>depan</a:t>
            </a:r>
            <a:r>
              <a:rPr lang="en-ID" dirty="0"/>
              <a:t> </a:t>
            </a:r>
            <a:r>
              <a:rPr lang="en-ID" dirty="0" err="1"/>
              <a:t>nama</a:t>
            </a:r>
            <a:r>
              <a:rPr lang="en-ID" dirty="0"/>
              <a:t> tag. </a:t>
            </a:r>
          </a:p>
          <a:p>
            <a:endParaRPr lang="en-ID" dirty="0"/>
          </a:p>
          <a:p>
            <a:r>
              <a:rPr lang="en-ID" dirty="0"/>
              <a:t>Tag HTML </a:t>
            </a:r>
            <a:r>
              <a:rPr lang="en-ID" dirty="0" err="1"/>
              <a:t>sendiri</a:t>
            </a:r>
            <a:r>
              <a:rPr lang="en-ID" dirty="0"/>
              <a:t> </a:t>
            </a:r>
            <a:r>
              <a:rPr lang="en-ID" dirty="0" err="1"/>
              <a:t>awalnya</a:t>
            </a:r>
            <a:r>
              <a:rPr lang="en-ID" dirty="0"/>
              <a:t> </a:t>
            </a:r>
            <a:r>
              <a:rPr lang="en-ID" dirty="0" err="1"/>
              <a:t>hanya</a:t>
            </a:r>
            <a:r>
              <a:rPr lang="en-ID" dirty="0"/>
              <a:t> </a:t>
            </a:r>
            <a:r>
              <a:rPr lang="en-ID" dirty="0" err="1"/>
              <a:t>berjumlah</a:t>
            </a:r>
            <a:r>
              <a:rPr lang="en-ID" dirty="0"/>
              <a:t> 18. </a:t>
            </a:r>
            <a:r>
              <a:rPr lang="en-ID" dirty="0" err="1"/>
              <a:t>Hingga</a:t>
            </a:r>
            <a:r>
              <a:rPr lang="en-ID" dirty="0"/>
              <a:t> </a:t>
            </a:r>
            <a:r>
              <a:rPr lang="en-ID" dirty="0" err="1"/>
              <a:t>saat</a:t>
            </a:r>
            <a:r>
              <a:rPr lang="en-ID" dirty="0"/>
              <a:t> </a:t>
            </a:r>
            <a:r>
              <a:rPr lang="en-ID" dirty="0" err="1"/>
              <a:t>ini</a:t>
            </a:r>
            <a:r>
              <a:rPr lang="en-ID" dirty="0"/>
              <a:t> </a:t>
            </a:r>
            <a:r>
              <a:rPr lang="en-ID" dirty="0" err="1"/>
              <a:t>sudah</a:t>
            </a:r>
            <a:r>
              <a:rPr lang="en-ID" dirty="0"/>
              <a:t> </a:t>
            </a:r>
            <a:r>
              <a:rPr lang="en-ID" dirty="0" err="1"/>
              <a:t>ada</a:t>
            </a:r>
            <a:r>
              <a:rPr lang="en-ID" dirty="0"/>
              <a:t> </a:t>
            </a:r>
            <a:r>
              <a:rPr lang="en-ID" dirty="0" err="1"/>
              <a:t>lebih</a:t>
            </a:r>
            <a:r>
              <a:rPr lang="en-ID" dirty="0"/>
              <a:t> </a:t>
            </a:r>
            <a:r>
              <a:rPr lang="en-ID" dirty="0" err="1"/>
              <a:t>dari</a:t>
            </a:r>
            <a:r>
              <a:rPr lang="en-ID" dirty="0"/>
              <a:t> 250 tag. </a:t>
            </a:r>
          </a:p>
        </p:txBody>
      </p:sp>
    </p:spTree>
    <p:extLst>
      <p:ext uri="{BB962C8B-B14F-4D97-AF65-F5344CB8AC3E}">
        <p14:creationId xmlns:p14="http://schemas.microsoft.com/office/powerpoint/2010/main" val="137455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2. </a:t>
            </a:r>
            <a:r>
              <a:rPr lang="en-US" sz="4000" b="1" dirty="0" err="1"/>
              <a:t>Elemen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52ED6472-FF93-41D4-BFC3-440008B8CBD0}"/>
              </a:ext>
            </a:extLst>
          </p:cNvPr>
          <p:cNvSpPr txBox="1"/>
          <p:nvPr/>
        </p:nvSpPr>
        <p:spPr>
          <a:xfrm>
            <a:off x="642151" y="2662353"/>
            <a:ext cx="11088210" cy="646331"/>
          </a:xfrm>
          <a:prstGeom prst="rect">
            <a:avLst/>
          </a:prstGeom>
          <a:noFill/>
        </p:spPr>
        <p:txBody>
          <a:bodyPr wrap="square">
            <a:spAutoFit/>
          </a:bodyPr>
          <a:lstStyle/>
          <a:p>
            <a:r>
              <a:rPr lang="en-ID"/>
              <a:t>Elemen merupakan komponen HTML yang berupa keseluruhan kode dari tag pembuka hingga tag penutup. Elemen terdiri dari teks dan simbol yang berupa tag pembuka, isi tag atau konten, dan tag penutup. </a:t>
            </a:r>
            <a:endParaRPr lang="en-ID" dirty="0"/>
          </a:p>
        </p:txBody>
      </p:sp>
      <p:sp>
        <p:nvSpPr>
          <p:cNvPr id="12" name="TextBox 11">
            <a:extLst>
              <a:ext uri="{FF2B5EF4-FFF2-40B4-BE49-F238E27FC236}">
                <a16:creationId xmlns:a16="http://schemas.microsoft.com/office/drawing/2014/main" id="{95E622D5-7AC5-48FD-ACC7-F8D096929E42}"/>
              </a:ext>
            </a:extLst>
          </p:cNvPr>
          <p:cNvSpPr txBox="1"/>
          <p:nvPr/>
        </p:nvSpPr>
        <p:spPr>
          <a:xfrm>
            <a:off x="642151" y="3357395"/>
            <a:ext cx="6094520" cy="369332"/>
          </a:xfrm>
          <a:prstGeom prst="rect">
            <a:avLst/>
          </a:prstGeom>
          <a:noFill/>
        </p:spPr>
        <p:txBody>
          <a:bodyPr wrap="square">
            <a:spAutoFit/>
          </a:bodyPr>
          <a:lstStyle/>
          <a:p>
            <a:r>
              <a:rPr lang="en-ID" dirty="0" err="1"/>
              <a:t>Contohnya</a:t>
            </a:r>
            <a:r>
              <a:rPr lang="en-ID" dirty="0"/>
              <a:t>: </a:t>
            </a:r>
            <a:r>
              <a:rPr lang="en-ID" dirty="0">
                <a:solidFill>
                  <a:srgbClr val="FF0000"/>
                </a:solidFill>
              </a:rPr>
              <a:t>&lt;bold&gt;</a:t>
            </a:r>
            <a:r>
              <a:rPr lang="en-ID" dirty="0" err="1">
                <a:solidFill>
                  <a:srgbClr val="FF0000"/>
                </a:solidFill>
              </a:rPr>
              <a:t>Belajar</a:t>
            </a:r>
            <a:r>
              <a:rPr lang="en-ID" dirty="0">
                <a:solidFill>
                  <a:srgbClr val="FF0000"/>
                </a:solidFill>
              </a:rPr>
              <a:t> HTML&lt;/bold&gt;. </a:t>
            </a:r>
          </a:p>
        </p:txBody>
      </p:sp>
    </p:spTree>
    <p:extLst>
      <p:ext uri="{BB962C8B-B14F-4D97-AF65-F5344CB8AC3E}">
        <p14:creationId xmlns:p14="http://schemas.microsoft.com/office/powerpoint/2010/main" val="24404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2. </a:t>
            </a:r>
            <a:r>
              <a:rPr lang="en-US" sz="4000" b="1" dirty="0" err="1"/>
              <a:t>Elemen</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52ED6472-FF93-41D4-BFC3-440008B8CBD0}"/>
              </a:ext>
            </a:extLst>
          </p:cNvPr>
          <p:cNvSpPr txBox="1"/>
          <p:nvPr/>
        </p:nvSpPr>
        <p:spPr>
          <a:xfrm>
            <a:off x="642151" y="2662353"/>
            <a:ext cx="11088210" cy="646331"/>
          </a:xfrm>
          <a:prstGeom prst="rect">
            <a:avLst/>
          </a:prstGeom>
          <a:noFill/>
        </p:spPr>
        <p:txBody>
          <a:bodyPr wrap="square">
            <a:spAutoFit/>
          </a:bodyPr>
          <a:lstStyle/>
          <a:p>
            <a:r>
              <a:rPr lang="en-ID"/>
              <a:t>Pada sebuah elemen juga bisa berisi elemen lainnya. Jadi elemen tersebut tak hanya berisi satu tag saja, tetapi banyak tag. Elemen itu disebut nested elements. Sebagai contoh, simak kode berikut: </a:t>
            </a:r>
            <a:endParaRPr lang="en-ID" dirty="0"/>
          </a:p>
        </p:txBody>
      </p:sp>
      <p:pic>
        <p:nvPicPr>
          <p:cNvPr id="3" name="Picture 2">
            <a:extLst>
              <a:ext uri="{FF2B5EF4-FFF2-40B4-BE49-F238E27FC236}">
                <a16:creationId xmlns:a16="http://schemas.microsoft.com/office/drawing/2014/main" id="{ABEF9DEB-3DCE-4BA7-88D6-205DA5FDCAE5}"/>
              </a:ext>
            </a:extLst>
          </p:cNvPr>
          <p:cNvPicPr>
            <a:picLocks noChangeAspect="1"/>
          </p:cNvPicPr>
          <p:nvPr/>
        </p:nvPicPr>
        <p:blipFill>
          <a:blip r:embed="rId5"/>
          <a:stretch>
            <a:fillRect/>
          </a:stretch>
        </p:blipFill>
        <p:spPr>
          <a:xfrm>
            <a:off x="776565" y="3449411"/>
            <a:ext cx="7934325" cy="2133600"/>
          </a:xfrm>
          <a:prstGeom prst="rect">
            <a:avLst/>
          </a:prstGeom>
        </p:spPr>
      </p:pic>
    </p:spTree>
    <p:extLst>
      <p:ext uri="{BB962C8B-B14F-4D97-AF65-F5344CB8AC3E}">
        <p14:creationId xmlns:p14="http://schemas.microsoft.com/office/powerpoint/2010/main" val="248396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3. </a:t>
            </a:r>
            <a:r>
              <a:rPr lang="en-US" sz="4000" b="1" dirty="0" err="1"/>
              <a:t>Attribut</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sp>
        <p:nvSpPr>
          <p:cNvPr id="11" name="TextBox 10">
            <a:extLst>
              <a:ext uri="{FF2B5EF4-FFF2-40B4-BE49-F238E27FC236}">
                <a16:creationId xmlns:a16="http://schemas.microsoft.com/office/drawing/2014/main" id="{52ED6472-FF93-41D4-BFC3-440008B8CBD0}"/>
              </a:ext>
            </a:extLst>
          </p:cNvPr>
          <p:cNvSpPr txBox="1"/>
          <p:nvPr/>
        </p:nvSpPr>
        <p:spPr>
          <a:xfrm>
            <a:off x="642151" y="2662353"/>
            <a:ext cx="11088210" cy="646331"/>
          </a:xfrm>
          <a:prstGeom prst="rect">
            <a:avLst/>
          </a:prstGeom>
          <a:noFill/>
        </p:spPr>
        <p:txBody>
          <a:bodyPr wrap="square">
            <a:spAutoFit/>
          </a:bodyPr>
          <a:lstStyle/>
          <a:p>
            <a:r>
              <a:rPr lang="en-ID"/>
              <a:t>Atribut adalah informasi atau perintah tambahan yang berada dalam elemen. Atribut ini berfungsi sebagai penjelas perintah tag pada elemen. </a:t>
            </a:r>
            <a:endParaRPr lang="en-ID" dirty="0"/>
          </a:p>
        </p:txBody>
      </p:sp>
      <p:sp>
        <p:nvSpPr>
          <p:cNvPr id="12" name="TextBox 11">
            <a:extLst>
              <a:ext uri="{FF2B5EF4-FFF2-40B4-BE49-F238E27FC236}">
                <a16:creationId xmlns:a16="http://schemas.microsoft.com/office/drawing/2014/main" id="{C0A8233C-8560-48D0-AA9D-D72C30875EF7}"/>
              </a:ext>
            </a:extLst>
          </p:cNvPr>
          <p:cNvSpPr txBox="1"/>
          <p:nvPr/>
        </p:nvSpPr>
        <p:spPr>
          <a:xfrm>
            <a:off x="510002" y="3485501"/>
            <a:ext cx="6094520" cy="369332"/>
          </a:xfrm>
          <a:prstGeom prst="rect">
            <a:avLst/>
          </a:prstGeom>
          <a:noFill/>
        </p:spPr>
        <p:txBody>
          <a:bodyPr wrap="square">
            <a:spAutoFit/>
          </a:bodyPr>
          <a:lstStyle/>
          <a:p>
            <a:r>
              <a:rPr lang="en-ID" dirty="0" err="1"/>
              <a:t>Misalnya</a:t>
            </a:r>
            <a:r>
              <a:rPr lang="en-ID" dirty="0"/>
              <a:t>, </a:t>
            </a:r>
            <a:r>
              <a:rPr lang="en-ID" dirty="0">
                <a:solidFill>
                  <a:srgbClr val="FF0000"/>
                </a:solidFill>
              </a:rPr>
              <a:t>&lt;</a:t>
            </a:r>
            <a:r>
              <a:rPr lang="en-ID" dirty="0" err="1">
                <a:solidFill>
                  <a:srgbClr val="FF0000"/>
                </a:solidFill>
              </a:rPr>
              <a:t>img</a:t>
            </a:r>
            <a:r>
              <a:rPr lang="en-ID" dirty="0">
                <a:solidFill>
                  <a:srgbClr val="FF0000"/>
                </a:solidFill>
              </a:rPr>
              <a:t> </a:t>
            </a:r>
            <a:r>
              <a:rPr lang="en-ID" dirty="0" err="1">
                <a:solidFill>
                  <a:srgbClr val="FF0000"/>
                </a:solidFill>
              </a:rPr>
              <a:t>src</a:t>
            </a:r>
            <a:r>
              <a:rPr lang="en-ID" dirty="0">
                <a:solidFill>
                  <a:srgbClr val="FF0000"/>
                </a:solidFill>
              </a:rPr>
              <a:t>=”gambar.jpg” alt “Bunga </a:t>
            </a:r>
            <a:r>
              <a:rPr lang="en-ID" dirty="0" err="1">
                <a:solidFill>
                  <a:srgbClr val="FF0000"/>
                </a:solidFill>
              </a:rPr>
              <a:t>Matahari</a:t>
            </a:r>
            <a:r>
              <a:rPr lang="en-ID" dirty="0">
                <a:solidFill>
                  <a:srgbClr val="FF0000"/>
                </a:solidFill>
              </a:rPr>
              <a:t>.”&gt;. </a:t>
            </a:r>
          </a:p>
        </p:txBody>
      </p:sp>
    </p:spTree>
    <p:extLst>
      <p:ext uri="{BB962C8B-B14F-4D97-AF65-F5344CB8AC3E}">
        <p14:creationId xmlns:p14="http://schemas.microsoft.com/office/powerpoint/2010/main" val="78155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E79BE83-73AD-4DBB-89EF-775DA4AD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681" y="509746"/>
            <a:ext cx="3151574" cy="1248957"/>
          </a:xfrm>
          <a:prstGeom prst="rect">
            <a:avLst/>
          </a:prstGeom>
        </p:spPr>
      </p:pic>
      <p:sp>
        <p:nvSpPr>
          <p:cNvPr id="8" name="Title 1">
            <a:extLst>
              <a:ext uri="{FF2B5EF4-FFF2-40B4-BE49-F238E27FC236}">
                <a16:creationId xmlns:a16="http://schemas.microsoft.com/office/drawing/2014/main" id="{E37DD483-713D-4C93-9440-8A53FD04B685}"/>
              </a:ext>
            </a:extLst>
          </p:cNvPr>
          <p:cNvSpPr txBox="1">
            <a:spLocks/>
          </p:cNvSpPr>
          <p:nvPr/>
        </p:nvSpPr>
        <p:spPr>
          <a:xfrm>
            <a:off x="1614256" y="330775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6AD7E5"/>
              </a:solidFill>
              <a:latin typeface="Arial Rounded MT Bold" panose="020F0704030504030204" pitchFamily="34" charset="0"/>
            </a:endParaRPr>
          </a:p>
        </p:txBody>
      </p:sp>
      <p:pic>
        <p:nvPicPr>
          <p:cNvPr id="10" name="Picture 9">
            <a:extLst>
              <a:ext uri="{FF2B5EF4-FFF2-40B4-BE49-F238E27FC236}">
                <a16:creationId xmlns:a16="http://schemas.microsoft.com/office/drawing/2014/main" id="{3D7F7B76-D815-428F-9775-CB73C0ABDD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7025" y="4031650"/>
            <a:ext cx="1704975" cy="2857500"/>
          </a:xfrm>
          <a:prstGeom prst="rect">
            <a:avLst/>
          </a:prstGeom>
        </p:spPr>
      </p:pic>
      <p:sp>
        <p:nvSpPr>
          <p:cNvPr id="4" name="Title 3">
            <a:extLst>
              <a:ext uri="{FF2B5EF4-FFF2-40B4-BE49-F238E27FC236}">
                <a16:creationId xmlns:a16="http://schemas.microsoft.com/office/drawing/2014/main" id="{A9BE4AF2-DF12-4D15-899A-6A61BC1E90B7}"/>
              </a:ext>
            </a:extLst>
          </p:cNvPr>
          <p:cNvSpPr>
            <a:spLocks noGrp="1"/>
          </p:cNvSpPr>
          <p:nvPr>
            <p:ph type="ctrTitle"/>
          </p:nvPr>
        </p:nvSpPr>
        <p:spPr>
          <a:xfrm>
            <a:off x="707605" y="1875295"/>
            <a:ext cx="8165175" cy="787058"/>
          </a:xfrm>
        </p:spPr>
        <p:txBody>
          <a:bodyPr>
            <a:normAutofit/>
          </a:bodyPr>
          <a:lstStyle/>
          <a:p>
            <a:pPr algn="l"/>
            <a:r>
              <a:rPr lang="en-US" sz="4000" b="1" dirty="0"/>
              <a:t>Tag pada HTML</a:t>
            </a:r>
            <a:endParaRPr lang="en-ID" sz="4000" b="1" dirty="0"/>
          </a:p>
        </p:txBody>
      </p:sp>
      <p:sp>
        <p:nvSpPr>
          <p:cNvPr id="9" name="Title 3">
            <a:extLst>
              <a:ext uri="{FF2B5EF4-FFF2-40B4-BE49-F238E27FC236}">
                <a16:creationId xmlns:a16="http://schemas.microsoft.com/office/drawing/2014/main" id="{517A37CF-4F19-4303-B7AF-26C40D937A18}"/>
              </a:ext>
            </a:extLst>
          </p:cNvPr>
          <p:cNvSpPr txBox="1">
            <a:spLocks/>
          </p:cNvSpPr>
          <p:nvPr/>
        </p:nvSpPr>
        <p:spPr>
          <a:xfrm>
            <a:off x="510002" y="2993767"/>
            <a:ext cx="7932662" cy="26169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D" sz="2800" dirty="0"/>
          </a:p>
        </p:txBody>
      </p:sp>
      <p:pic>
        <p:nvPicPr>
          <p:cNvPr id="3" name="Picture 2">
            <a:extLst>
              <a:ext uri="{FF2B5EF4-FFF2-40B4-BE49-F238E27FC236}">
                <a16:creationId xmlns:a16="http://schemas.microsoft.com/office/drawing/2014/main" id="{FD4F4A4B-F4D7-41F1-BD76-A428E604273D}"/>
              </a:ext>
            </a:extLst>
          </p:cNvPr>
          <p:cNvPicPr>
            <a:picLocks noChangeAspect="1"/>
          </p:cNvPicPr>
          <p:nvPr/>
        </p:nvPicPr>
        <p:blipFill>
          <a:blip r:embed="rId5"/>
          <a:stretch>
            <a:fillRect/>
          </a:stretch>
        </p:blipFill>
        <p:spPr>
          <a:xfrm>
            <a:off x="680154" y="2662353"/>
            <a:ext cx="8220075" cy="4143375"/>
          </a:xfrm>
          <a:prstGeom prst="rect">
            <a:avLst/>
          </a:prstGeom>
        </p:spPr>
      </p:pic>
    </p:spTree>
    <p:extLst>
      <p:ext uri="{BB962C8B-B14F-4D97-AF65-F5344CB8AC3E}">
        <p14:creationId xmlns:p14="http://schemas.microsoft.com/office/powerpoint/2010/main" val="527105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429</Words>
  <Application>Microsoft Office PowerPoint</Application>
  <PresentationFormat>Widescreen</PresentationFormat>
  <Paragraphs>56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Rounded MT Bold</vt:lpstr>
      <vt:lpstr>Calibri</vt:lpstr>
      <vt:lpstr>Calibri Light</vt:lpstr>
      <vt:lpstr>Office Theme</vt:lpstr>
      <vt:lpstr>Belajar Golang</vt:lpstr>
      <vt:lpstr>Apa itu HTML ?</vt:lpstr>
      <vt:lpstr>Apa itu HTML ?</vt:lpstr>
      <vt:lpstr>Mengenal Syntax HTML</vt:lpstr>
      <vt:lpstr>1. Tag</vt:lpstr>
      <vt:lpstr>2. Elemen</vt:lpstr>
      <vt:lpstr>2. Elemen</vt:lpstr>
      <vt:lpstr>3. Attribut</vt:lpstr>
      <vt:lpstr>Tag pada HTML</vt:lpstr>
      <vt:lpstr>Contoh penggunaan</vt:lpstr>
      <vt:lpstr>Tag pada HTML</vt:lpstr>
      <vt:lpstr>Contoh penggunaan</vt:lpstr>
      <vt:lpstr>Tag pada HTML</vt:lpstr>
      <vt:lpstr>Contoh Penggunaan</vt:lpstr>
      <vt:lpstr>Tag pada HTML</vt:lpstr>
      <vt:lpstr>Contoh Penggunaan</vt:lpstr>
      <vt:lpstr>Preview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Golang</dc:title>
  <dc:creator>IT-Eko</dc:creator>
  <cp:lastModifiedBy>IT-Eko</cp:lastModifiedBy>
  <cp:revision>24</cp:revision>
  <dcterms:created xsi:type="dcterms:W3CDTF">2021-12-21T11:03:43Z</dcterms:created>
  <dcterms:modified xsi:type="dcterms:W3CDTF">2021-12-21T11:28:07Z</dcterms:modified>
</cp:coreProperties>
</file>