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0" r:id="rId4"/>
    <p:sldId id="261" r:id="rId5"/>
    <p:sldId id="262" r:id="rId6"/>
    <p:sldId id="263" r:id="rId7"/>
    <p:sldId id="264" r:id="rId8"/>
    <p:sldId id="265" r:id="rId9"/>
    <p:sldId id="272"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13E3E-0FF4-41A1-91E1-C6E9C98765B2}" type="datetimeFigureOut">
              <a:rPr lang="en-ID" smtClean="0"/>
              <a:t>19/11/2021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BB3F6-DDF9-41A5-B037-422A8050F6BF}" type="slidenum">
              <a:rPr lang="en-ID" smtClean="0"/>
              <a:t>‹#›</a:t>
            </a:fld>
            <a:endParaRPr lang="en-ID"/>
          </a:p>
        </p:txBody>
      </p:sp>
    </p:spTree>
    <p:extLst>
      <p:ext uri="{BB962C8B-B14F-4D97-AF65-F5344CB8AC3E}">
        <p14:creationId xmlns:p14="http://schemas.microsoft.com/office/powerpoint/2010/main" val="412523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269298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48155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151950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253347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13</a:t>
            </a:fld>
            <a:endParaRPr lang="en-ID"/>
          </a:p>
        </p:txBody>
      </p:sp>
    </p:spTree>
    <p:extLst>
      <p:ext uri="{BB962C8B-B14F-4D97-AF65-F5344CB8AC3E}">
        <p14:creationId xmlns:p14="http://schemas.microsoft.com/office/powerpoint/2010/main" val="3898151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14</a:t>
            </a:fld>
            <a:endParaRPr lang="en-ID"/>
          </a:p>
        </p:txBody>
      </p:sp>
    </p:spTree>
    <p:extLst>
      <p:ext uri="{BB962C8B-B14F-4D97-AF65-F5344CB8AC3E}">
        <p14:creationId xmlns:p14="http://schemas.microsoft.com/office/powerpoint/2010/main" val="180253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15</a:t>
            </a:fld>
            <a:endParaRPr lang="en-ID"/>
          </a:p>
        </p:txBody>
      </p:sp>
    </p:spTree>
    <p:extLst>
      <p:ext uri="{BB962C8B-B14F-4D97-AF65-F5344CB8AC3E}">
        <p14:creationId xmlns:p14="http://schemas.microsoft.com/office/powerpoint/2010/main" val="137708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129063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258811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31757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330715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2045881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153522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16923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111132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EE98-F425-4F5D-B749-350A03789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F9DF344-005F-4281-AC50-2D5110DC4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14041A4-D47C-48CC-A6F7-C16C4CDB5A9F}"/>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5293FFF6-1B17-4A94-AA07-7F57A4590E1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F8158F1-E4A5-4D8E-8ECB-065AED77B867}"/>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417210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9003-44D7-4937-A6D9-B09540F703C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89E8406-39A1-497E-97FE-8901A7E5D2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2F8BFC0-A002-4BEC-AF3F-D95F6471B248}"/>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9CD76953-45EB-41CD-98A1-4314CAC1DC3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D9493EA-CACA-49CF-8DD4-27DBAB5599ED}"/>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261552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2702F1-A9F1-4CA7-AA3B-8F4E2EBC76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7C29DE3-C2DE-4BC3-A9B4-AD302B4C0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718647-84DD-4DA1-BECF-9C1459FA8275}"/>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A510A38F-6528-4214-9057-66261E4C5F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D0D89C9-FF24-4911-A39B-5DD0B4EFF228}"/>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316620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66A6-9793-490B-8218-8B2E69D6725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E6A18E8-358B-43CE-8F01-116709F12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39FB65D-60EE-4B71-8425-8B16F808CA11}"/>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49691917-D519-4BBC-9337-53786111E8D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77E8E6-7938-4486-B27C-F156E5EB42A1}"/>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35437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3E67-7EB1-4532-9B28-431B355E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82B2785-970B-4F12-A2B3-CE6B7D445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F81D7-E6F1-48EC-9999-F1B2D4D2CF8A}"/>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9FBA1DB4-A4E1-48D5-80ED-888022B2F38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50DCA62-C3CD-46F3-8DE7-B8CE8D0DE556}"/>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340539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13DD-08A2-4594-A3F3-F991921DF83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1180980-4667-4B03-85FA-684EFA412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594DF01-77DD-4270-B29E-5A89799D0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173BDEC-560C-4CE5-AE60-A89EA4EA0904}"/>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6" name="Footer Placeholder 5">
            <a:extLst>
              <a:ext uri="{FF2B5EF4-FFF2-40B4-BE49-F238E27FC236}">
                <a16:creationId xmlns:a16="http://schemas.microsoft.com/office/drawing/2014/main" id="{66801F46-E7B4-4BA3-AA72-E9B63FADA10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653FA3-6E21-4F48-92B8-76E54D02203A}"/>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119132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14B9-3BD0-48B4-8BA4-4FDE2B42728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3027BFD-9AD2-42B5-8F79-2D7A1EA02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881D7-FDEB-490F-A4D5-8F71B87D5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93D3F7F2-F962-49CF-8952-B7417C68A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ADA5F-A2CD-4A8B-9D5E-3B5E79FEA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7FF00F2-13C8-4C5B-8E1F-DE6DC6D651A5}"/>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8" name="Footer Placeholder 7">
            <a:extLst>
              <a:ext uri="{FF2B5EF4-FFF2-40B4-BE49-F238E27FC236}">
                <a16:creationId xmlns:a16="http://schemas.microsoft.com/office/drawing/2014/main" id="{6ACDD863-9F62-4894-99A8-B55A494AAF7A}"/>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B3B20E43-47FC-4F25-80D9-51A74288C947}"/>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77576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D179-1548-4715-96F6-A3E08898D7AC}"/>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A963594-BEFA-49DD-BE40-A3A975254672}"/>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4" name="Footer Placeholder 3">
            <a:extLst>
              <a:ext uri="{FF2B5EF4-FFF2-40B4-BE49-F238E27FC236}">
                <a16:creationId xmlns:a16="http://schemas.microsoft.com/office/drawing/2014/main" id="{E8469707-4635-4E68-BA4B-ED5433D1C9C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58E8175-6884-4E19-AE77-FFEAAC42B6B6}"/>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391746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D3167-181A-47D7-B55C-67F6DB42557B}"/>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3" name="Footer Placeholder 2">
            <a:extLst>
              <a:ext uri="{FF2B5EF4-FFF2-40B4-BE49-F238E27FC236}">
                <a16:creationId xmlns:a16="http://schemas.microsoft.com/office/drawing/2014/main" id="{5E2DA0EE-3593-452B-9DAE-572696243A6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28698EFC-13A2-4EEF-AD41-F6F9A4A765C9}"/>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10625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675F-DCA6-48B7-8E82-4D3C19D06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8178D5F-3E8A-4D28-876D-4C876C68C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5FF0F3B0-3D17-4D35-B77F-138C6420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54940-BE1F-4E7D-8AB4-F4F5ECBA2286}"/>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6" name="Footer Placeholder 5">
            <a:extLst>
              <a:ext uri="{FF2B5EF4-FFF2-40B4-BE49-F238E27FC236}">
                <a16:creationId xmlns:a16="http://schemas.microsoft.com/office/drawing/2014/main" id="{27DE3BF8-5345-4A0B-A4B9-D9C8B1FF351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1B1D62B-3B10-4468-B030-F63B64C844AE}"/>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242532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5B9B-BCB1-4BE8-B2C4-AE809A1FE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53AD961-2F2C-4709-B39A-67529AD16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F1A677E-06B6-4100-91E9-F4B6DBCBB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F3A85-6E8E-4674-9C0B-1F3BEC4525BC}"/>
              </a:ext>
            </a:extLst>
          </p:cNvPr>
          <p:cNvSpPr>
            <a:spLocks noGrp="1"/>
          </p:cNvSpPr>
          <p:nvPr>
            <p:ph type="dt" sz="half" idx="10"/>
          </p:nvPr>
        </p:nvSpPr>
        <p:spPr/>
        <p:txBody>
          <a:bodyPr/>
          <a:lstStyle/>
          <a:p>
            <a:fld id="{DD19C16B-F6BB-477D-8700-861ABBC5969B}" type="datetimeFigureOut">
              <a:rPr lang="en-ID" smtClean="0"/>
              <a:t>19/11/2021</a:t>
            </a:fld>
            <a:endParaRPr lang="en-ID"/>
          </a:p>
        </p:txBody>
      </p:sp>
      <p:sp>
        <p:nvSpPr>
          <p:cNvPr id="6" name="Footer Placeholder 5">
            <a:extLst>
              <a:ext uri="{FF2B5EF4-FFF2-40B4-BE49-F238E27FC236}">
                <a16:creationId xmlns:a16="http://schemas.microsoft.com/office/drawing/2014/main" id="{44AA4DF6-A284-44F8-8D68-EA7BE160A4F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6153CC6-1AEE-4D2F-B1FD-AAB0495E13D7}"/>
              </a:ext>
            </a:extLst>
          </p:cNvPr>
          <p:cNvSpPr>
            <a:spLocks noGrp="1"/>
          </p:cNvSpPr>
          <p:nvPr>
            <p:ph type="sldNum" sz="quarter" idx="12"/>
          </p:nvPr>
        </p:nvSpPr>
        <p:spPr/>
        <p:txBody>
          <a:bodyPr/>
          <a:lstStyle/>
          <a:p>
            <a:fld id="{DA89E104-B699-479A-8B53-1E111AFEBB1B}" type="slidenum">
              <a:rPr lang="en-ID" smtClean="0"/>
              <a:t>‹#›</a:t>
            </a:fld>
            <a:endParaRPr lang="en-ID"/>
          </a:p>
        </p:txBody>
      </p:sp>
    </p:spTree>
    <p:extLst>
      <p:ext uri="{BB962C8B-B14F-4D97-AF65-F5344CB8AC3E}">
        <p14:creationId xmlns:p14="http://schemas.microsoft.com/office/powerpoint/2010/main" val="275686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8421A-7C7B-4BDA-909C-0E1DEDD15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3AB1A11-051F-4FD9-A072-FC8D21DA5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18FE31C-65BB-4DB5-824B-C1743A1DB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9C16B-F6BB-477D-8700-861ABBC5969B}" type="datetimeFigureOut">
              <a:rPr lang="en-ID" smtClean="0"/>
              <a:t>19/11/2021</a:t>
            </a:fld>
            <a:endParaRPr lang="en-ID"/>
          </a:p>
        </p:txBody>
      </p:sp>
      <p:sp>
        <p:nvSpPr>
          <p:cNvPr id="5" name="Footer Placeholder 4">
            <a:extLst>
              <a:ext uri="{FF2B5EF4-FFF2-40B4-BE49-F238E27FC236}">
                <a16:creationId xmlns:a16="http://schemas.microsoft.com/office/drawing/2014/main" id="{671C5DEF-71C7-4DD4-A069-4F0648661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18B3EEE-B4D5-4628-AE45-20CA90D2D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9E104-B699-479A-8B53-1E111AFEBB1B}" type="slidenum">
              <a:rPr lang="en-ID" smtClean="0"/>
              <a:t>‹#›</a:t>
            </a:fld>
            <a:endParaRPr lang="en-ID"/>
          </a:p>
        </p:txBody>
      </p:sp>
    </p:spTree>
    <p:extLst>
      <p:ext uri="{BB962C8B-B14F-4D97-AF65-F5344CB8AC3E}">
        <p14:creationId xmlns:p14="http://schemas.microsoft.com/office/powerpoint/2010/main" val="3266264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590874" y="3429000"/>
            <a:ext cx="10919534" cy="7239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err="1">
                <a:solidFill>
                  <a:schemeClr val="tx1">
                    <a:lumMod val="85000"/>
                    <a:lumOff val="15000"/>
                  </a:schemeClr>
                </a:solidFill>
                <a:latin typeface="Arial Rounded MT Bold" panose="020F0704030504030204" pitchFamily="34" charset="0"/>
              </a:rPr>
              <a:t>Seleksi</a:t>
            </a:r>
            <a:r>
              <a:rPr lang="en-US" sz="5400" b="1" dirty="0">
                <a:solidFill>
                  <a:schemeClr val="tx1">
                    <a:lumMod val="85000"/>
                    <a:lumOff val="15000"/>
                  </a:schemeClr>
                </a:solidFill>
                <a:latin typeface="Arial Rounded MT Bold" panose="020F0704030504030204" pitchFamily="34" charset="0"/>
              </a:rPr>
              <a:t> </a:t>
            </a:r>
            <a:r>
              <a:rPr lang="en-US" sz="5400" b="1" dirty="0" err="1">
                <a:solidFill>
                  <a:schemeClr val="tx1">
                    <a:lumMod val="85000"/>
                    <a:lumOff val="15000"/>
                  </a:schemeClr>
                </a:solidFill>
                <a:latin typeface="Arial Rounded MT Bold" panose="020F0704030504030204" pitchFamily="34" charset="0"/>
              </a:rPr>
              <a:t>Kondisi</a:t>
            </a:r>
            <a:endParaRPr lang="en-ID" sz="5400" b="1" dirty="0">
              <a:solidFill>
                <a:schemeClr val="tx1">
                  <a:lumMod val="85000"/>
                  <a:lumOff val="15000"/>
                </a:schemeClr>
              </a:solidFill>
              <a:latin typeface="Arial Rounded MT Bold" panose="020F0704030504030204" pitchFamily="34" charset="0"/>
            </a:endParaRPr>
          </a:p>
        </p:txBody>
      </p:sp>
    </p:spTree>
    <p:extLst>
      <p:ext uri="{BB962C8B-B14F-4D97-AF65-F5344CB8AC3E}">
        <p14:creationId xmlns:p14="http://schemas.microsoft.com/office/powerpoint/2010/main" val="74837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Seleksi</a:t>
            </a:r>
            <a:r>
              <a:rPr lang="en-ID" sz="4000" b="1" dirty="0"/>
              <a:t> </a:t>
            </a:r>
            <a:r>
              <a:rPr lang="en-ID" sz="4000" b="1" dirty="0" err="1"/>
              <a:t>Kondisi</a:t>
            </a:r>
            <a:r>
              <a:rPr lang="en-ID" sz="4000" b="1" dirty="0"/>
              <a:t> </a:t>
            </a:r>
            <a:r>
              <a:rPr lang="en-ID" sz="4000" b="1" dirty="0" err="1"/>
              <a:t>Menggunakan</a:t>
            </a:r>
            <a:r>
              <a:rPr lang="en-ID" sz="4000" b="1" dirty="0"/>
              <a:t> Keyword switch - case</a:t>
            </a:r>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1015663"/>
          </a:xfrm>
          <a:prstGeom prst="rect">
            <a:avLst/>
          </a:prstGeom>
          <a:noFill/>
        </p:spPr>
        <p:txBody>
          <a:bodyPr wrap="square">
            <a:spAutoFit/>
          </a:bodyPr>
          <a:lstStyle/>
          <a:p>
            <a:r>
              <a:rPr lang="en-ID" sz="2000"/>
              <a:t>Switch merupakan seleksi kondisi yang sifatnya fokus pada satu variabel, lalu kemudian di-cek nilainya. Contoh sederhananya seperti penentuan apakah nilai variabel x adalah: 1, 2, 3, atau lainnya.</a:t>
            </a:r>
            <a:endParaRPr lang="en-ID" sz="2000" dirty="0"/>
          </a:p>
        </p:txBody>
      </p:sp>
      <p:pic>
        <p:nvPicPr>
          <p:cNvPr id="3" name="Picture 2">
            <a:extLst>
              <a:ext uri="{FF2B5EF4-FFF2-40B4-BE49-F238E27FC236}">
                <a16:creationId xmlns:a16="http://schemas.microsoft.com/office/drawing/2014/main" id="{65377DC3-C279-4944-82FF-BD21F7768E2D}"/>
              </a:ext>
            </a:extLst>
          </p:cNvPr>
          <p:cNvPicPr>
            <a:picLocks noChangeAspect="1"/>
          </p:cNvPicPr>
          <p:nvPr/>
        </p:nvPicPr>
        <p:blipFill>
          <a:blip r:embed="rId5"/>
          <a:stretch>
            <a:fillRect/>
          </a:stretch>
        </p:blipFill>
        <p:spPr>
          <a:xfrm>
            <a:off x="780633" y="3794608"/>
            <a:ext cx="7643674" cy="2764904"/>
          </a:xfrm>
          <a:prstGeom prst="rect">
            <a:avLst/>
          </a:prstGeom>
        </p:spPr>
      </p:pic>
    </p:spTree>
    <p:extLst>
      <p:ext uri="{BB962C8B-B14F-4D97-AF65-F5344CB8AC3E}">
        <p14:creationId xmlns:p14="http://schemas.microsoft.com/office/powerpoint/2010/main" val="133972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391" y="4181936"/>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Seleksi</a:t>
            </a:r>
            <a:r>
              <a:rPr lang="en-ID" sz="4000" b="1" dirty="0"/>
              <a:t> </a:t>
            </a:r>
            <a:r>
              <a:rPr lang="en-ID" sz="4000" b="1" dirty="0" err="1"/>
              <a:t>Kondisi</a:t>
            </a:r>
            <a:r>
              <a:rPr lang="en-ID" sz="4000" b="1" dirty="0"/>
              <a:t> </a:t>
            </a:r>
            <a:r>
              <a:rPr lang="en-ID" sz="4000" b="1" dirty="0" err="1"/>
              <a:t>Menggunakan</a:t>
            </a:r>
            <a:r>
              <a:rPr lang="en-ID" sz="4000" b="1" dirty="0"/>
              <a:t> Keyword switch - case</a:t>
            </a:r>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2862322"/>
          </a:xfrm>
          <a:prstGeom prst="rect">
            <a:avLst/>
          </a:prstGeom>
          <a:noFill/>
        </p:spPr>
        <p:txBody>
          <a:bodyPr wrap="square">
            <a:spAutoFit/>
          </a:bodyPr>
          <a:lstStyle/>
          <a:p>
            <a:r>
              <a:rPr lang="en-ID" sz="2000"/>
              <a:t>Pada kode di atas, tidak ada kondisi atau case yang terpenuhi karena nilai variabel point tetap 6. Ketika hal seperti ini terjadi, blok kondisi default dipanggil. Bisa dibilang bahwa default merupakan else dalam sebuah switch.</a:t>
            </a:r>
          </a:p>
          <a:p>
            <a:endParaRPr lang="en-ID" sz="2000"/>
          </a:p>
          <a:p>
            <a:r>
              <a:rPr lang="en-ID" sz="2000"/>
              <a:t>Perlu diketahui, switch pada pemrograman Go memiliki perbedaan dibanding bahasa lain. Di Go, ketika sebuah case terpenuhi, tidak akan dilanjutkan ke pengecekkan case selanjutnya, meskipun tidak ada keyword break di situ. Konsep ini berkebalikan dengan switch pada umumnya, yang ketika sebuah case terpenuhi, maka akan tetap dilanjut mengecek case selanjutnya kecuali ada keyword break.</a:t>
            </a:r>
            <a:endParaRPr lang="en-ID" sz="2000" dirty="0"/>
          </a:p>
        </p:txBody>
      </p:sp>
    </p:spTree>
    <p:extLst>
      <p:ext uri="{BB962C8B-B14F-4D97-AF65-F5344CB8AC3E}">
        <p14:creationId xmlns:p14="http://schemas.microsoft.com/office/powerpoint/2010/main" val="396994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391" y="4181936"/>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Pemanfaatan</a:t>
            </a:r>
            <a:r>
              <a:rPr lang="en-ID" sz="4000" b="1" dirty="0"/>
              <a:t> case </a:t>
            </a:r>
            <a:r>
              <a:rPr lang="en-ID" sz="4000" b="1" dirty="0" err="1"/>
              <a:t>Untuk</a:t>
            </a:r>
            <a:r>
              <a:rPr lang="en-ID" sz="4000" b="1" dirty="0"/>
              <a:t> Banyak </a:t>
            </a:r>
            <a:r>
              <a:rPr lang="en-ID" sz="4000" b="1" dirty="0" err="1"/>
              <a:t>Kondisi</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1015663"/>
          </a:xfrm>
          <a:prstGeom prst="rect">
            <a:avLst/>
          </a:prstGeom>
          <a:noFill/>
        </p:spPr>
        <p:txBody>
          <a:bodyPr wrap="square">
            <a:spAutoFit/>
          </a:bodyPr>
          <a:lstStyle/>
          <a:p>
            <a:r>
              <a:rPr lang="en-ID" sz="2000"/>
              <a:t>Sebuah case dapat menampung banyak kondisi. Cara penerapannya yaitu dengan menuliskan nilai pembanding-pembanding variabel yang di-switch setelah keyword case dipisah tanda koma (,).</a:t>
            </a:r>
            <a:endParaRPr lang="en-ID" sz="2000" dirty="0"/>
          </a:p>
        </p:txBody>
      </p:sp>
      <p:pic>
        <p:nvPicPr>
          <p:cNvPr id="3" name="Picture 2">
            <a:extLst>
              <a:ext uri="{FF2B5EF4-FFF2-40B4-BE49-F238E27FC236}">
                <a16:creationId xmlns:a16="http://schemas.microsoft.com/office/drawing/2014/main" id="{49FA8F35-DE59-42A7-ABAC-A460F1EF3AEB}"/>
              </a:ext>
            </a:extLst>
          </p:cNvPr>
          <p:cNvPicPr>
            <a:picLocks noChangeAspect="1"/>
          </p:cNvPicPr>
          <p:nvPr/>
        </p:nvPicPr>
        <p:blipFill>
          <a:blip r:embed="rId5"/>
          <a:stretch>
            <a:fillRect/>
          </a:stretch>
        </p:blipFill>
        <p:spPr>
          <a:xfrm>
            <a:off x="1485162" y="3550344"/>
            <a:ext cx="7791125" cy="2958655"/>
          </a:xfrm>
          <a:prstGeom prst="rect">
            <a:avLst/>
          </a:prstGeom>
        </p:spPr>
      </p:pic>
    </p:spTree>
    <p:extLst>
      <p:ext uri="{BB962C8B-B14F-4D97-AF65-F5344CB8AC3E}">
        <p14:creationId xmlns:p14="http://schemas.microsoft.com/office/powerpoint/2010/main" val="17469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391" y="4181936"/>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Kurung</a:t>
            </a:r>
            <a:r>
              <a:rPr lang="en-ID" sz="4000" b="1" dirty="0"/>
              <a:t> </a:t>
            </a:r>
            <a:r>
              <a:rPr lang="en-ID" sz="4000" b="1" dirty="0" err="1"/>
              <a:t>Kurawal</a:t>
            </a:r>
            <a:r>
              <a:rPr lang="en-ID" sz="4000" b="1" dirty="0"/>
              <a:t> Pada Keyword case &amp; default</a:t>
            </a:r>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1938992"/>
          </a:xfrm>
          <a:prstGeom prst="rect">
            <a:avLst/>
          </a:prstGeom>
          <a:noFill/>
        </p:spPr>
        <p:txBody>
          <a:bodyPr wrap="square">
            <a:spAutoFit/>
          </a:bodyPr>
          <a:lstStyle/>
          <a:p>
            <a:r>
              <a:rPr lang="en-ID" sz="2000"/>
              <a:t>Tanda kurung kurawal ({ }) bisa diterapkan pada keyword case dan default. Tanda ini opsional, boleh dipakai boleh tidak. Bagus jika dipakai pada blok kondisi yang didalamnya ada banyak statement, kode akan terlihat lebih rapi dan mudah di-maintain.</a:t>
            </a:r>
          </a:p>
          <a:p>
            <a:endParaRPr lang="en-ID" sz="2000"/>
          </a:p>
          <a:p>
            <a:r>
              <a:rPr lang="en-ID" sz="2000"/>
              <a:t>Perhatikan kode berikut, bisa dilihat pada keyword default terdapat kurung kurawal yang mengapit 2 statement didalamnya.</a:t>
            </a:r>
            <a:endParaRPr lang="en-ID" sz="2000" dirty="0"/>
          </a:p>
        </p:txBody>
      </p:sp>
    </p:spTree>
    <p:extLst>
      <p:ext uri="{BB962C8B-B14F-4D97-AF65-F5344CB8AC3E}">
        <p14:creationId xmlns:p14="http://schemas.microsoft.com/office/powerpoint/2010/main" val="232432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391" y="4181936"/>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Kurung</a:t>
            </a:r>
            <a:r>
              <a:rPr lang="en-ID" sz="4000" b="1" dirty="0"/>
              <a:t> </a:t>
            </a:r>
            <a:r>
              <a:rPr lang="en-ID" sz="4000" b="1" dirty="0" err="1"/>
              <a:t>Kurawal</a:t>
            </a:r>
            <a:r>
              <a:rPr lang="en-ID" sz="4000" b="1" dirty="0"/>
              <a:t> Pada Keyword case &amp; default</a:t>
            </a:r>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1938992"/>
          </a:xfrm>
          <a:prstGeom prst="rect">
            <a:avLst/>
          </a:prstGeom>
          <a:noFill/>
        </p:spPr>
        <p:txBody>
          <a:bodyPr wrap="square">
            <a:spAutoFit/>
          </a:bodyPr>
          <a:lstStyle/>
          <a:p>
            <a:r>
              <a:rPr lang="en-ID" sz="2000"/>
              <a:t>Tanda kurung kurawal ({ }) bisa diterapkan pada keyword case dan default. Tanda ini opsional, boleh dipakai boleh tidak. Bagus jika dipakai pada blok kondisi yang didalamnya ada banyak statement, kode akan terlihat lebih rapi dan mudah di-maintain.</a:t>
            </a:r>
          </a:p>
          <a:p>
            <a:endParaRPr lang="en-ID" sz="2000"/>
          </a:p>
          <a:p>
            <a:r>
              <a:rPr lang="en-ID" sz="2000"/>
              <a:t>Perhatikan kode berikut, bisa dilihat pada keyword default terdapat kurung kurawal yang mengapit 2 statement didalamnya.</a:t>
            </a:r>
            <a:endParaRPr lang="en-ID" sz="2000" dirty="0"/>
          </a:p>
        </p:txBody>
      </p:sp>
    </p:spTree>
    <p:extLst>
      <p:ext uri="{BB962C8B-B14F-4D97-AF65-F5344CB8AC3E}">
        <p14:creationId xmlns:p14="http://schemas.microsoft.com/office/powerpoint/2010/main" val="366018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391" y="4181936"/>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ID" sz="4000" b="1" dirty="0" err="1"/>
              <a:t>Kurung</a:t>
            </a:r>
            <a:r>
              <a:rPr lang="en-ID" sz="4000" b="1" dirty="0"/>
              <a:t> </a:t>
            </a:r>
            <a:r>
              <a:rPr lang="en-ID" sz="4000" b="1" dirty="0" err="1"/>
              <a:t>Kurawal</a:t>
            </a:r>
            <a:r>
              <a:rPr lang="en-ID" sz="4000" b="1" dirty="0"/>
              <a:t> Pada Keyword case &amp; default</a:t>
            </a:r>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52F769C9-9EB4-44EB-98F4-6A35D24D963E}"/>
              </a:ext>
            </a:extLst>
          </p:cNvPr>
          <p:cNvPicPr>
            <a:picLocks noChangeAspect="1"/>
          </p:cNvPicPr>
          <p:nvPr/>
        </p:nvPicPr>
        <p:blipFill>
          <a:blip r:embed="rId5"/>
          <a:stretch>
            <a:fillRect/>
          </a:stretch>
        </p:blipFill>
        <p:spPr>
          <a:xfrm>
            <a:off x="799036" y="2612981"/>
            <a:ext cx="7821182" cy="3777138"/>
          </a:xfrm>
          <a:prstGeom prst="rect">
            <a:avLst/>
          </a:prstGeom>
        </p:spPr>
      </p:pic>
    </p:spTree>
    <p:extLst>
      <p:ext uri="{BB962C8B-B14F-4D97-AF65-F5344CB8AC3E}">
        <p14:creationId xmlns:p14="http://schemas.microsoft.com/office/powerpoint/2010/main" val="367306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ID" sz="4000" b="1" dirty="0" err="1"/>
              <a:t>Seleksi</a:t>
            </a:r>
            <a:r>
              <a:rPr lang="en-ID" sz="4000" b="1" dirty="0"/>
              <a:t> </a:t>
            </a:r>
            <a:r>
              <a:rPr lang="en-ID" sz="4000" b="1" dirty="0" err="1"/>
              <a:t>Kondisi</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993" y="2697088"/>
            <a:ext cx="10167153" cy="3477875"/>
          </a:xfrm>
          <a:prstGeom prst="rect">
            <a:avLst/>
          </a:prstGeom>
          <a:noFill/>
        </p:spPr>
        <p:txBody>
          <a:bodyPr wrap="square">
            <a:spAutoFit/>
          </a:bodyPr>
          <a:lstStyle/>
          <a:p>
            <a:r>
              <a:rPr lang="en-ID" sz="2000"/>
              <a:t>Seleksi kondisi digunakan untuk mengontrol alur program. Analoginya mirip seperti fungsi rambu lalu lintas di jalan raya. Kapan kendaraan diperbolehkan melaju dan kapan harus berhenti diatur oleh rambu tersebut. Seleksi kondisi pada program juga kurang lebih sama, kapan sebuah blok kode akan dieksekusi dikontrol.</a:t>
            </a:r>
          </a:p>
          <a:p>
            <a:endParaRPr lang="en-ID" sz="2000"/>
          </a:p>
          <a:p>
            <a:r>
              <a:rPr lang="en-ID" sz="2000"/>
              <a:t>Yang dijadikan acuan oleh seleksi kondisi adalah nilai bertipe bool, bisa berasal dari variabel, ataupun hasil operasi perbandingan. Nilai tersebut menentukan blok kode mana yang akan dieksekusi.</a:t>
            </a:r>
          </a:p>
          <a:p>
            <a:endParaRPr lang="en-ID" sz="2000"/>
          </a:p>
          <a:p>
            <a:r>
              <a:rPr lang="en-ID" sz="2000"/>
              <a:t>Go memiliki 2 macam keyword untuk seleksi kondisi, yaitu if else dan switch. Di bab ini kita akan mempelajarinya satu-persatu.</a:t>
            </a:r>
            <a:endParaRPr lang="en-ID" sz="2000" dirty="0"/>
          </a:p>
        </p:txBody>
      </p:sp>
    </p:spTree>
    <p:extLst>
      <p:ext uri="{BB962C8B-B14F-4D97-AF65-F5344CB8AC3E}">
        <p14:creationId xmlns:p14="http://schemas.microsoft.com/office/powerpoint/2010/main" val="382274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fontScale="90000"/>
          </a:bodyPr>
          <a:lstStyle/>
          <a:p>
            <a:pPr algn="l"/>
            <a:r>
              <a:rPr lang="da-DK" sz="4000" b="1" dirty="0"/>
              <a:t>Seleksi Kondisi Menggunakan Keyword if, else if, &amp;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993" y="2697088"/>
            <a:ext cx="10167153" cy="1015663"/>
          </a:xfrm>
          <a:prstGeom prst="rect">
            <a:avLst/>
          </a:prstGeom>
          <a:noFill/>
        </p:spPr>
        <p:txBody>
          <a:bodyPr wrap="square">
            <a:spAutoFit/>
          </a:bodyPr>
          <a:lstStyle/>
          <a:p>
            <a:r>
              <a:rPr lang="en-ID" sz="2000" dirty="0"/>
              <a:t>Cara </a:t>
            </a:r>
            <a:r>
              <a:rPr lang="en-ID" sz="2000" dirty="0" err="1"/>
              <a:t>penerapan</a:t>
            </a:r>
            <a:r>
              <a:rPr lang="en-ID" sz="2000" dirty="0"/>
              <a:t> if-else di Go </a:t>
            </a:r>
            <a:r>
              <a:rPr lang="en-ID" sz="2000" dirty="0" err="1"/>
              <a:t>sama</a:t>
            </a:r>
            <a:r>
              <a:rPr lang="en-ID" sz="2000" dirty="0"/>
              <a:t> </a:t>
            </a:r>
            <a:r>
              <a:rPr lang="en-ID" sz="2000" dirty="0" err="1"/>
              <a:t>seperti</a:t>
            </a:r>
            <a:r>
              <a:rPr lang="en-ID" sz="2000" dirty="0"/>
              <a:t> pada </a:t>
            </a:r>
            <a:r>
              <a:rPr lang="en-ID" sz="2000" dirty="0" err="1"/>
              <a:t>bahasa</a:t>
            </a:r>
            <a:r>
              <a:rPr lang="en-ID" sz="2000" dirty="0"/>
              <a:t> </a:t>
            </a:r>
            <a:r>
              <a:rPr lang="en-ID" sz="2000" dirty="0" err="1"/>
              <a:t>pemrograman</a:t>
            </a:r>
            <a:r>
              <a:rPr lang="en-ID" sz="2000" dirty="0"/>
              <a:t> lain. Yang </a:t>
            </a:r>
            <a:r>
              <a:rPr lang="en-ID" sz="2000" dirty="0" err="1"/>
              <a:t>membedakan</a:t>
            </a:r>
            <a:r>
              <a:rPr lang="en-ID" sz="2000" dirty="0"/>
              <a:t> </a:t>
            </a:r>
            <a:r>
              <a:rPr lang="en-ID" sz="2000" dirty="0" err="1"/>
              <a:t>hanya</a:t>
            </a:r>
            <a:r>
              <a:rPr lang="en-ID" sz="2000" dirty="0"/>
              <a:t> </a:t>
            </a:r>
            <a:r>
              <a:rPr lang="en-ID" sz="2000" dirty="0" err="1"/>
              <a:t>tanda</a:t>
            </a:r>
            <a:r>
              <a:rPr lang="en-ID" sz="2000" dirty="0"/>
              <a:t> </a:t>
            </a:r>
            <a:r>
              <a:rPr lang="en-ID" sz="2000" dirty="0" err="1"/>
              <a:t>kurungnya</a:t>
            </a:r>
            <a:r>
              <a:rPr lang="en-ID" sz="2000" dirty="0"/>
              <a:t> </a:t>
            </a:r>
            <a:r>
              <a:rPr lang="en-ID" sz="2000" i="1" dirty="0"/>
              <a:t>(parentheses)</a:t>
            </a:r>
            <a:r>
              <a:rPr lang="en-ID" sz="2000" dirty="0"/>
              <a:t>, di Go </a:t>
            </a:r>
            <a:r>
              <a:rPr lang="en-ID" sz="2000" dirty="0" err="1"/>
              <a:t>tidak</a:t>
            </a:r>
            <a:r>
              <a:rPr lang="en-ID" sz="2000" dirty="0"/>
              <a:t> </a:t>
            </a:r>
            <a:r>
              <a:rPr lang="en-ID" sz="2000" dirty="0" err="1"/>
              <a:t>perlu</a:t>
            </a:r>
            <a:r>
              <a:rPr lang="en-ID" sz="2000" dirty="0"/>
              <a:t> </a:t>
            </a:r>
            <a:r>
              <a:rPr lang="en-ID" sz="2000" dirty="0" err="1"/>
              <a:t>ditulis</a:t>
            </a:r>
            <a:r>
              <a:rPr lang="en-ID" sz="2000" dirty="0"/>
              <a:t>. Kode </a:t>
            </a:r>
            <a:r>
              <a:rPr lang="en-ID" sz="2000" dirty="0" err="1"/>
              <a:t>berikut</a:t>
            </a:r>
            <a:r>
              <a:rPr lang="en-ID" sz="2000" dirty="0"/>
              <a:t> </a:t>
            </a:r>
            <a:r>
              <a:rPr lang="en-ID" sz="2000" dirty="0" err="1"/>
              <a:t>merupakan</a:t>
            </a:r>
            <a:r>
              <a:rPr lang="en-ID" sz="2000" dirty="0"/>
              <a:t> </a:t>
            </a:r>
            <a:r>
              <a:rPr lang="en-ID" sz="2000" dirty="0" err="1"/>
              <a:t>contoh</a:t>
            </a:r>
            <a:r>
              <a:rPr lang="en-ID" sz="2000" dirty="0"/>
              <a:t> </a:t>
            </a:r>
            <a:r>
              <a:rPr lang="en-ID" sz="2000" dirty="0" err="1"/>
              <a:t>penerapan</a:t>
            </a:r>
            <a:r>
              <a:rPr lang="en-ID" sz="2000" dirty="0"/>
              <a:t> </a:t>
            </a:r>
            <a:r>
              <a:rPr lang="en-ID" sz="2000" dirty="0" err="1"/>
              <a:t>seleksi</a:t>
            </a:r>
            <a:r>
              <a:rPr lang="en-ID" sz="2000" dirty="0"/>
              <a:t> </a:t>
            </a:r>
            <a:r>
              <a:rPr lang="en-ID" sz="2000" dirty="0" err="1"/>
              <a:t>kondisi</a:t>
            </a:r>
            <a:r>
              <a:rPr lang="en-ID" sz="2000" dirty="0"/>
              <a:t> if else, </a:t>
            </a:r>
            <a:r>
              <a:rPr lang="en-ID" sz="2000" dirty="0" err="1"/>
              <a:t>dengan</a:t>
            </a:r>
            <a:r>
              <a:rPr lang="en-ID" sz="2000" dirty="0"/>
              <a:t> </a:t>
            </a:r>
            <a:r>
              <a:rPr lang="en-ID" sz="2000" dirty="0" err="1"/>
              <a:t>jumlah</a:t>
            </a:r>
            <a:r>
              <a:rPr lang="en-ID" sz="2000" dirty="0"/>
              <a:t> </a:t>
            </a:r>
            <a:r>
              <a:rPr lang="en-ID" sz="2000" dirty="0" err="1"/>
              <a:t>kondisi</a:t>
            </a:r>
            <a:r>
              <a:rPr lang="en-ID" sz="2000" dirty="0"/>
              <a:t> 4 </a:t>
            </a:r>
            <a:r>
              <a:rPr lang="en-ID" sz="2000" dirty="0" err="1"/>
              <a:t>buah</a:t>
            </a:r>
            <a:endParaRPr lang="en-ID" sz="2000" dirty="0"/>
          </a:p>
        </p:txBody>
      </p:sp>
    </p:spTree>
    <p:extLst>
      <p:ext uri="{BB962C8B-B14F-4D97-AF65-F5344CB8AC3E}">
        <p14:creationId xmlns:p14="http://schemas.microsoft.com/office/powerpoint/2010/main" val="58730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fontScale="90000"/>
          </a:bodyPr>
          <a:lstStyle/>
          <a:p>
            <a:pPr algn="l"/>
            <a:r>
              <a:rPr lang="da-DK" sz="4000" b="1" dirty="0"/>
              <a:t>Seleksi Kondisi Menggunakan Keyword if, else if, &amp;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816F171B-A128-4500-B4D2-0A27192BB992}"/>
              </a:ext>
            </a:extLst>
          </p:cNvPr>
          <p:cNvPicPr>
            <a:picLocks noChangeAspect="1"/>
          </p:cNvPicPr>
          <p:nvPr/>
        </p:nvPicPr>
        <p:blipFill>
          <a:blip r:embed="rId5"/>
          <a:stretch>
            <a:fillRect/>
          </a:stretch>
        </p:blipFill>
        <p:spPr>
          <a:xfrm>
            <a:off x="886148" y="2662353"/>
            <a:ext cx="9048750" cy="3829050"/>
          </a:xfrm>
          <a:prstGeom prst="rect">
            <a:avLst/>
          </a:prstGeom>
        </p:spPr>
      </p:pic>
    </p:spTree>
    <p:extLst>
      <p:ext uri="{BB962C8B-B14F-4D97-AF65-F5344CB8AC3E}">
        <p14:creationId xmlns:p14="http://schemas.microsoft.com/office/powerpoint/2010/main" val="185002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fontScale="90000"/>
          </a:bodyPr>
          <a:lstStyle/>
          <a:p>
            <a:pPr algn="l"/>
            <a:r>
              <a:rPr lang="da-DK" sz="4000" b="1" dirty="0"/>
              <a:t>Seleksi Kondisi Menggunakan Keyword if, else if, &amp;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80633" y="2778945"/>
            <a:ext cx="10167153" cy="1015663"/>
          </a:xfrm>
          <a:prstGeom prst="rect">
            <a:avLst/>
          </a:prstGeom>
          <a:noFill/>
        </p:spPr>
        <p:txBody>
          <a:bodyPr wrap="square">
            <a:spAutoFit/>
          </a:bodyPr>
          <a:lstStyle/>
          <a:p>
            <a:r>
              <a:rPr lang="en-ID" sz="2000"/>
              <a:t>Dari ke-empat kondisi di atas, yang terpenuhi adalah if point &gt; 5, karena nilai variabel point memang lebih besar dari 5. Maka blok kode tepat dibawah kondisi tersebut akan dieksekusi (blok kode ditandai kurung kurawal buka dan tutup), hasilnya text "lulus" muncul sebagai output.</a:t>
            </a:r>
            <a:endParaRPr lang="en-ID" sz="2000" dirty="0"/>
          </a:p>
        </p:txBody>
      </p:sp>
      <p:pic>
        <p:nvPicPr>
          <p:cNvPr id="6" name="Picture 5">
            <a:extLst>
              <a:ext uri="{FF2B5EF4-FFF2-40B4-BE49-F238E27FC236}">
                <a16:creationId xmlns:a16="http://schemas.microsoft.com/office/drawing/2014/main" id="{6256668C-4D95-4312-84ED-6AB9A046C066}"/>
              </a:ext>
            </a:extLst>
          </p:cNvPr>
          <p:cNvPicPr>
            <a:picLocks noChangeAspect="1"/>
          </p:cNvPicPr>
          <p:nvPr/>
        </p:nvPicPr>
        <p:blipFill>
          <a:blip r:embed="rId5"/>
          <a:stretch>
            <a:fillRect/>
          </a:stretch>
        </p:blipFill>
        <p:spPr>
          <a:xfrm>
            <a:off x="916666" y="3889516"/>
            <a:ext cx="10518765" cy="327377"/>
          </a:xfrm>
          <a:prstGeom prst="rect">
            <a:avLst/>
          </a:prstGeom>
        </p:spPr>
      </p:pic>
    </p:spTree>
    <p:extLst>
      <p:ext uri="{BB962C8B-B14F-4D97-AF65-F5344CB8AC3E}">
        <p14:creationId xmlns:p14="http://schemas.microsoft.com/office/powerpoint/2010/main" val="184634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fontScale="90000"/>
          </a:bodyPr>
          <a:lstStyle/>
          <a:p>
            <a:pPr algn="l"/>
            <a:r>
              <a:rPr lang="da-DK" sz="4000" b="1" dirty="0"/>
              <a:t>Seleksi Kondisi Menggunakan Keyword if, else if, &amp;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80633" y="2778945"/>
            <a:ext cx="10167153" cy="1015663"/>
          </a:xfrm>
          <a:prstGeom prst="rect">
            <a:avLst/>
          </a:prstGeom>
          <a:noFill/>
        </p:spPr>
        <p:txBody>
          <a:bodyPr wrap="square">
            <a:spAutoFit/>
          </a:bodyPr>
          <a:lstStyle/>
          <a:p>
            <a:r>
              <a:rPr lang="en-ID" sz="2000"/>
              <a:t>Skema if else Go sama seperti pada pemrograman umumnya. Yaitu di awal seleksi kondisi menggunakan if, dan ketika kondisinya tidak terpenuhi akan menuju ke else (jika ada). Ketika ada banyak kondisi, gunakan else if</a:t>
            </a:r>
            <a:endParaRPr lang="en-ID" sz="2000" dirty="0"/>
          </a:p>
        </p:txBody>
      </p:sp>
      <p:sp>
        <p:nvSpPr>
          <p:cNvPr id="12" name="TextBox 11">
            <a:extLst>
              <a:ext uri="{FF2B5EF4-FFF2-40B4-BE49-F238E27FC236}">
                <a16:creationId xmlns:a16="http://schemas.microsoft.com/office/drawing/2014/main" id="{BE1EF7A8-A659-413F-82D5-671B4E8E3780}"/>
              </a:ext>
            </a:extLst>
          </p:cNvPr>
          <p:cNvSpPr txBox="1"/>
          <p:nvPr/>
        </p:nvSpPr>
        <p:spPr>
          <a:xfrm>
            <a:off x="707994" y="3791344"/>
            <a:ext cx="10050261" cy="923330"/>
          </a:xfrm>
          <a:prstGeom prst="rect">
            <a:avLst/>
          </a:prstGeom>
          <a:noFill/>
        </p:spPr>
        <p:txBody>
          <a:bodyPr wrap="square">
            <a:spAutoFit/>
          </a:bodyPr>
          <a:lstStyle/>
          <a:p>
            <a:r>
              <a:rPr lang="en-ID" dirty="0"/>
              <a:t>Di </a:t>
            </a:r>
            <a:r>
              <a:rPr lang="en-ID" dirty="0" err="1"/>
              <a:t>bahasa</a:t>
            </a:r>
            <a:r>
              <a:rPr lang="en-ID" dirty="0"/>
              <a:t> </a:t>
            </a:r>
            <a:r>
              <a:rPr lang="en-ID" dirty="0" err="1"/>
              <a:t>pemrograman</a:t>
            </a:r>
            <a:r>
              <a:rPr lang="en-ID" dirty="0"/>
              <a:t> lain, </a:t>
            </a:r>
            <a:r>
              <a:rPr lang="en-ID" dirty="0" err="1"/>
              <a:t>ketika</a:t>
            </a:r>
            <a:r>
              <a:rPr lang="en-ID" dirty="0"/>
              <a:t> </a:t>
            </a:r>
            <a:r>
              <a:rPr lang="en-ID" dirty="0" err="1"/>
              <a:t>ada</a:t>
            </a:r>
            <a:r>
              <a:rPr lang="en-ID" dirty="0"/>
              <a:t> </a:t>
            </a:r>
            <a:r>
              <a:rPr lang="en-ID" dirty="0" err="1"/>
              <a:t>seleksi</a:t>
            </a:r>
            <a:r>
              <a:rPr lang="en-ID" dirty="0"/>
              <a:t> </a:t>
            </a:r>
            <a:r>
              <a:rPr lang="en-ID" dirty="0" err="1"/>
              <a:t>kondisi</a:t>
            </a:r>
            <a:r>
              <a:rPr lang="en-ID" dirty="0"/>
              <a:t> yang </a:t>
            </a:r>
            <a:r>
              <a:rPr lang="en-ID" dirty="0" err="1"/>
              <a:t>isi</a:t>
            </a:r>
            <a:r>
              <a:rPr lang="en-ID" dirty="0"/>
              <a:t> </a:t>
            </a:r>
            <a:r>
              <a:rPr lang="en-ID" dirty="0" err="1"/>
              <a:t>blok-nya</a:t>
            </a:r>
            <a:r>
              <a:rPr lang="en-ID" dirty="0"/>
              <a:t> </a:t>
            </a:r>
            <a:r>
              <a:rPr lang="en-ID" dirty="0" err="1"/>
              <a:t>hanya</a:t>
            </a:r>
            <a:r>
              <a:rPr lang="en-ID" dirty="0"/>
              <a:t> 1 baris </a:t>
            </a:r>
            <a:r>
              <a:rPr lang="en-ID" dirty="0" err="1"/>
              <a:t>saja</a:t>
            </a:r>
            <a:r>
              <a:rPr lang="en-ID" dirty="0"/>
              <a:t>, </a:t>
            </a:r>
            <a:r>
              <a:rPr lang="en-ID" dirty="0" err="1"/>
              <a:t>kurung</a:t>
            </a:r>
            <a:r>
              <a:rPr lang="en-ID" dirty="0"/>
              <a:t> </a:t>
            </a:r>
            <a:r>
              <a:rPr lang="en-ID" dirty="0" err="1"/>
              <a:t>kurawal</a:t>
            </a:r>
            <a:r>
              <a:rPr lang="en-ID" dirty="0"/>
              <a:t> </a:t>
            </a:r>
            <a:r>
              <a:rPr lang="en-ID" dirty="0" err="1"/>
              <a:t>boleh</a:t>
            </a:r>
            <a:r>
              <a:rPr lang="en-ID" dirty="0"/>
              <a:t> </a:t>
            </a:r>
            <a:r>
              <a:rPr lang="en-ID" dirty="0" err="1"/>
              <a:t>tidak</a:t>
            </a:r>
            <a:r>
              <a:rPr lang="en-ID" dirty="0"/>
              <a:t> </a:t>
            </a:r>
            <a:r>
              <a:rPr lang="en-ID" dirty="0" err="1"/>
              <a:t>dituliskan</a:t>
            </a:r>
            <a:r>
              <a:rPr lang="en-ID" dirty="0"/>
              <a:t>. </a:t>
            </a:r>
            <a:r>
              <a:rPr lang="en-ID" dirty="0" err="1"/>
              <a:t>Berbeda</a:t>
            </a:r>
            <a:r>
              <a:rPr lang="en-ID" dirty="0"/>
              <a:t> </a:t>
            </a:r>
            <a:r>
              <a:rPr lang="en-ID" dirty="0" err="1"/>
              <a:t>dengan</a:t>
            </a:r>
            <a:r>
              <a:rPr lang="en-ID" dirty="0"/>
              <a:t> </a:t>
            </a:r>
            <a:r>
              <a:rPr lang="en-ID" dirty="0" err="1"/>
              <a:t>aturan</a:t>
            </a:r>
            <a:r>
              <a:rPr lang="en-ID" dirty="0"/>
              <a:t> di Go, </a:t>
            </a:r>
            <a:r>
              <a:rPr lang="en-ID" dirty="0" err="1"/>
              <a:t>kurung</a:t>
            </a:r>
            <a:r>
              <a:rPr lang="en-ID" dirty="0"/>
              <a:t> </a:t>
            </a:r>
            <a:r>
              <a:rPr lang="en-ID" dirty="0" err="1"/>
              <a:t>kurawal</a:t>
            </a:r>
            <a:r>
              <a:rPr lang="en-ID" dirty="0"/>
              <a:t> </a:t>
            </a:r>
            <a:r>
              <a:rPr lang="en-ID" dirty="0" err="1"/>
              <a:t>harus</a:t>
            </a:r>
            <a:r>
              <a:rPr lang="en-ID" dirty="0"/>
              <a:t> </a:t>
            </a:r>
            <a:r>
              <a:rPr lang="en-ID" dirty="0" err="1"/>
              <a:t>tetap</a:t>
            </a:r>
            <a:r>
              <a:rPr lang="en-ID" dirty="0"/>
              <a:t> </a:t>
            </a:r>
            <a:r>
              <a:rPr lang="en-ID" dirty="0" err="1"/>
              <a:t>dituliskan</a:t>
            </a:r>
            <a:r>
              <a:rPr lang="en-ID" dirty="0"/>
              <a:t> </a:t>
            </a:r>
            <a:r>
              <a:rPr lang="en-ID" dirty="0" err="1"/>
              <a:t>meski</a:t>
            </a:r>
            <a:r>
              <a:rPr lang="en-ID" dirty="0"/>
              <a:t> </a:t>
            </a:r>
            <a:r>
              <a:rPr lang="en-ID" dirty="0" err="1"/>
              <a:t>isinya</a:t>
            </a:r>
            <a:r>
              <a:rPr lang="en-ID" dirty="0"/>
              <a:t> </a:t>
            </a:r>
            <a:r>
              <a:rPr lang="en-ID" dirty="0" err="1"/>
              <a:t>hanya</a:t>
            </a:r>
            <a:r>
              <a:rPr lang="en-ID" dirty="0"/>
              <a:t> 1 </a:t>
            </a:r>
            <a:r>
              <a:rPr lang="en-ID" dirty="0" err="1"/>
              <a:t>blok</a:t>
            </a:r>
            <a:r>
              <a:rPr lang="en-ID" dirty="0"/>
              <a:t> </a:t>
            </a:r>
            <a:r>
              <a:rPr lang="en-ID" dirty="0" err="1"/>
              <a:t>satement</a:t>
            </a:r>
            <a:r>
              <a:rPr lang="en-ID" dirty="0"/>
              <a:t>.</a:t>
            </a:r>
          </a:p>
        </p:txBody>
      </p:sp>
    </p:spTree>
    <p:extLst>
      <p:ext uri="{BB962C8B-B14F-4D97-AF65-F5344CB8AC3E}">
        <p14:creationId xmlns:p14="http://schemas.microsoft.com/office/powerpoint/2010/main" val="229077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US" sz="4000" b="1" dirty="0" err="1"/>
              <a:t>Variabel</a:t>
            </a:r>
            <a:r>
              <a:rPr lang="en-US" sz="4000" b="1" dirty="0"/>
              <a:t> Temporary Pada if -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80633" y="2778945"/>
            <a:ext cx="10167153" cy="2246769"/>
          </a:xfrm>
          <a:prstGeom prst="rect">
            <a:avLst/>
          </a:prstGeom>
          <a:noFill/>
        </p:spPr>
        <p:txBody>
          <a:bodyPr wrap="square">
            <a:spAutoFit/>
          </a:bodyPr>
          <a:lstStyle/>
          <a:p>
            <a:r>
              <a:rPr lang="en-ID" sz="2000" dirty="0" err="1"/>
              <a:t>Variabel</a:t>
            </a:r>
            <a:r>
              <a:rPr lang="en-ID" sz="2000" dirty="0"/>
              <a:t> temporary </a:t>
            </a:r>
            <a:r>
              <a:rPr lang="en-ID" sz="2000" dirty="0" err="1"/>
              <a:t>adalah</a:t>
            </a:r>
            <a:r>
              <a:rPr lang="en-ID" sz="2000" dirty="0"/>
              <a:t> </a:t>
            </a:r>
            <a:r>
              <a:rPr lang="en-ID" sz="2000" dirty="0" err="1"/>
              <a:t>variabel</a:t>
            </a:r>
            <a:r>
              <a:rPr lang="en-ID" sz="2000" dirty="0"/>
              <a:t> yang </a:t>
            </a:r>
            <a:r>
              <a:rPr lang="en-ID" sz="2000" dirty="0" err="1"/>
              <a:t>hanya</a:t>
            </a:r>
            <a:r>
              <a:rPr lang="en-ID" sz="2000" dirty="0"/>
              <a:t> </a:t>
            </a:r>
            <a:r>
              <a:rPr lang="en-ID" sz="2000" dirty="0" err="1"/>
              <a:t>bisa</a:t>
            </a:r>
            <a:r>
              <a:rPr lang="en-ID" sz="2000" dirty="0"/>
              <a:t> </a:t>
            </a:r>
            <a:r>
              <a:rPr lang="en-ID" sz="2000" dirty="0" err="1"/>
              <a:t>digunakan</a:t>
            </a:r>
            <a:r>
              <a:rPr lang="en-ID" sz="2000" dirty="0"/>
              <a:t> pada </a:t>
            </a:r>
            <a:r>
              <a:rPr lang="en-ID" sz="2000" dirty="0" err="1"/>
              <a:t>blok</a:t>
            </a:r>
            <a:r>
              <a:rPr lang="en-ID" sz="2000" dirty="0"/>
              <a:t> </a:t>
            </a:r>
            <a:r>
              <a:rPr lang="en-ID" sz="2000" dirty="0" err="1"/>
              <a:t>seleksi</a:t>
            </a:r>
            <a:r>
              <a:rPr lang="en-ID" sz="2000" dirty="0"/>
              <a:t> </a:t>
            </a:r>
            <a:r>
              <a:rPr lang="en-ID" sz="2000" dirty="0" err="1"/>
              <a:t>kondisi</a:t>
            </a:r>
            <a:r>
              <a:rPr lang="en-ID" sz="2000" dirty="0"/>
              <a:t> </a:t>
            </a:r>
            <a:r>
              <a:rPr lang="en-ID" sz="2000" dirty="0" err="1"/>
              <a:t>dimana</a:t>
            </a:r>
            <a:r>
              <a:rPr lang="en-ID" sz="2000" dirty="0"/>
              <a:t> </a:t>
            </a:r>
            <a:r>
              <a:rPr lang="en-ID" sz="2000" dirty="0" err="1"/>
              <a:t>ia</a:t>
            </a:r>
            <a:r>
              <a:rPr lang="en-ID" sz="2000" dirty="0"/>
              <a:t> </a:t>
            </a:r>
            <a:r>
              <a:rPr lang="en-ID" sz="2000" dirty="0" err="1"/>
              <a:t>ditempatkan</a:t>
            </a:r>
            <a:r>
              <a:rPr lang="en-ID" sz="2000" dirty="0"/>
              <a:t> </a:t>
            </a:r>
            <a:r>
              <a:rPr lang="en-ID" sz="2000" dirty="0" err="1"/>
              <a:t>saja</a:t>
            </a:r>
            <a:r>
              <a:rPr lang="en-ID" sz="2000" dirty="0"/>
              <a:t>. </a:t>
            </a:r>
            <a:r>
              <a:rPr lang="en-ID" sz="2000" dirty="0" err="1"/>
              <a:t>Penggunaan</a:t>
            </a:r>
            <a:r>
              <a:rPr lang="en-ID" sz="2000" dirty="0"/>
              <a:t> </a:t>
            </a:r>
            <a:r>
              <a:rPr lang="en-ID" sz="2000" dirty="0" err="1"/>
              <a:t>variabel</a:t>
            </a:r>
            <a:r>
              <a:rPr lang="en-ID" sz="2000" dirty="0"/>
              <a:t> </a:t>
            </a:r>
            <a:r>
              <a:rPr lang="en-ID" sz="2000" dirty="0" err="1"/>
              <a:t>ini</a:t>
            </a:r>
            <a:r>
              <a:rPr lang="en-ID" sz="2000" dirty="0"/>
              <a:t> </a:t>
            </a:r>
            <a:r>
              <a:rPr lang="en-ID" sz="2000" dirty="0" err="1"/>
              <a:t>membawa</a:t>
            </a:r>
            <a:r>
              <a:rPr lang="en-ID" sz="2000" dirty="0"/>
              <a:t> </a:t>
            </a:r>
            <a:r>
              <a:rPr lang="en-ID" sz="2000" dirty="0" err="1"/>
              <a:t>beberapa</a:t>
            </a:r>
            <a:r>
              <a:rPr lang="en-ID" sz="2000" dirty="0"/>
              <a:t> </a:t>
            </a:r>
            <a:r>
              <a:rPr lang="en-ID" sz="2000" dirty="0" err="1"/>
              <a:t>manfaat</a:t>
            </a:r>
            <a:r>
              <a:rPr lang="en-ID" sz="2000" dirty="0"/>
              <a:t>, </a:t>
            </a:r>
            <a:r>
              <a:rPr lang="en-ID" sz="2000" dirty="0" err="1"/>
              <a:t>antara</a:t>
            </a:r>
            <a:r>
              <a:rPr lang="en-ID" sz="2000" dirty="0"/>
              <a:t> lain:</a:t>
            </a:r>
          </a:p>
          <a:p>
            <a:endParaRPr lang="en-ID" sz="2000" dirty="0"/>
          </a:p>
          <a:p>
            <a:pPr marL="342900" indent="-342900">
              <a:buFont typeface="Arial" panose="020B0604020202020204" pitchFamily="34" charset="0"/>
              <a:buChar char="•"/>
            </a:pPr>
            <a:r>
              <a:rPr lang="en-ID" sz="2000" dirty="0"/>
              <a:t>Scope </a:t>
            </a:r>
            <a:r>
              <a:rPr lang="en-ID" sz="2000" dirty="0" err="1"/>
              <a:t>atau</a:t>
            </a:r>
            <a:r>
              <a:rPr lang="en-ID" sz="2000" dirty="0"/>
              <a:t> </a:t>
            </a:r>
            <a:r>
              <a:rPr lang="en-ID" sz="2000" dirty="0" err="1"/>
              <a:t>cakupan</a:t>
            </a:r>
            <a:r>
              <a:rPr lang="en-ID" sz="2000" dirty="0"/>
              <a:t> </a:t>
            </a:r>
            <a:r>
              <a:rPr lang="en-ID" sz="2000" dirty="0" err="1"/>
              <a:t>variabel</a:t>
            </a:r>
            <a:r>
              <a:rPr lang="en-ID" sz="2000" dirty="0"/>
              <a:t> </a:t>
            </a:r>
            <a:r>
              <a:rPr lang="en-ID" sz="2000" dirty="0" err="1"/>
              <a:t>jelas</a:t>
            </a:r>
            <a:r>
              <a:rPr lang="en-ID" sz="2000" dirty="0"/>
              <a:t>, </a:t>
            </a:r>
            <a:r>
              <a:rPr lang="en-ID" sz="2000" dirty="0" err="1"/>
              <a:t>hanya</a:t>
            </a:r>
            <a:r>
              <a:rPr lang="en-ID" sz="2000" dirty="0"/>
              <a:t> </a:t>
            </a:r>
            <a:r>
              <a:rPr lang="en-ID" sz="2000" dirty="0" err="1"/>
              <a:t>bisa</a:t>
            </a:r>
            <a:r>
              <a:rPr lang="en-ID" sz="2000" dirty="0"/>
              <a:t> </a:t>
            </a:r>
            <a:r>
              <a:rPr lang="en-ID" sz="2000" dirty="0" err="1"/>
              <a:t>digunakan</a:t>
            </a:r>
            <a:r>
              <a:rPr lang="en-ID" sz="2000" dirty="0"/>
              <a:t> pada </a:t>
            </a:r>
            <a:r>
              <a:rPr lang="en-ID" sz="2000" dirty="0" err="1"/>
              <a:t>blok</a:t>
            </a:r>
            <a:r>
              <a:rPr lang="en-ID" sz="2000" dirty="0"/>
              <a:t> </a:t>
            </a:r>
            <a:r>
              <a:rPr lang="en-ID" sz="2000" dirty="0" err="1"/>
              <a:t>seleksi</a:t>
            </a:r>
            <a:r>
              <a:rPr lang="en-ID" sz="2000" dirty="0"/>
              <a:t> </a:t>
            </a:r>
            <a:r>
              <a:rPr lang="en-ID" sz="2000" dirty="0" err="1"/>
              <a:t>kondisi</a:t>
            </a:r>
            <a:r>
              <a:rPr lang="en-ID" sz="2000" dirty="0"/>
              <a:t> </a:t>
            </a:r>
            <a:r>
              <a:rPr lang="en-ID" sz="2000" dirty="0" err="1"/>
              <a:t>itu</a:t>
            </a:r>
            <a:r>
              <a:rPr lang="en-ID" sz="2000" dirty="0"/>
              <a:t> </a:t>
            </a:r>
            <a:r>
              <a:rPr lang="en-ID" sz="2000" dirty="0" err="1"/>
              <a:t>saja</a:t>
            </a:r>
            <a:endParaRPr lang="en-ID" sz="2000" dirty="0"/>
          </a:p>
          <a:p>
            <a:pPr marL="342900" indent="-342900">
              <a:buFont typeface="Arial" panose="020B0604020202020204" pitchFamily="34" charset="0"/>
              <a:buChar char="•"/>
            </a:pPr>
            <a:r>
              <a:rPr lang="en-ID" sz="2000" dirty="0"/>
              <a:t>Kode </a:t>
            </a:r>
            <a:r>
              <a:rPr lang="en-ID" sz="2000" dirty="0" err="1"/>
              <a:t>menjadi</a:t>
            </a:r>
            <a:r>
              <a:rPr lang="en-ID" sz="2000" dirty="0"/>
              <a:t> </a:t>
            </a:r>
            <a:r>
              <a:rPr lang="en-ID" sz="2000" dirty="0" err="1"/>
              <a:t>lebih</a:t>
            </a:r>
            <a:r>
              <a:rPr lang="en-ID" sz="2000" dirty="0"/>
              <a:t> </a:t>
            </a:r>
            <a:r>
              <a:rPr lang="en-ID" sz="2000" dirty="0" err="1"/>
              <a:t>rapi</a:t>
            </a:r>
            <a:endParaRPr lang="en-ID" sz="2000" dirty="0"/>
          </a:p>
          <a:p>
            <a:pPr marL="342900" indent="-342900">
              <a:buFont typeface="Arial" panose="020B0604020202020204" pitchFamily="34" charset="0"/>
              <a:buChar char="•"/>
            </a:pPr>
            <a:r>
              <a:rPr lang="en-ID" sz="2000" dirty="0"/>
              <a:t>Ketika </a:t>
            </a:r>
            <a:r>
              <a:rPr lang="en-ID" sz="2000" dirty="0" err="1"/>
              <a:t>nilai</a:t>
            </a:r>
            <a:r>
              <a:rPr lang="en-ID" sz="2000" dirty="0"/>
              <a:t> </a:t>
            </a:r>
            <a:r>
              <a:rPr lang="en-ID" sz="2000" dirty="0" err="1"/>
              <a:t>variabel</a:t>
            </a:r>
            <a:r>
              <a:rPr lang="en-ID" sz="2000" dirty="0"/>
              <a:t> </a:t>
            </a:r>
            <a:r>
              <a:rPr lang="en-ID" sz="2000" dirty="0" err="1"/>
              <a:t>tersebut</a:t>
            </a:r>
            <a:r>
              <a:rPr lang="en-ID" sz="2000" dirty="0"/>
              <a:t> </a:t>
            </a:r>
            <a:r>
              <a:rPr lang="en-ID" sz="2000" dirty="0" err="1"/>
              <a:t>didapat</a:t>
            </a:r>
            <a:r>
              <a:rPr lang="en-ID" sz="2000" dirty="0"/>
              <a:t> </a:t>
            </a:r>
            <a:r>
              <a:rPr lang="en-ID" sz="2000" dirty="0" err="1"/>
              <a:t>dari</a:t>
            </a:r>
            <a:r>
              <a:rPr lang="en-ID" sz="2000" dirty="0"/>
              <a:t> </a:t>
            </a:r>
            <a:r>
              <a:rPr lang="en-ID" sz="2000" dirty="0" err="1"/>
              <a:t>sebuah</a:t>
            </a:r>
            <a:r>
              <a:rPr lang="en-ID" sz="2000" dirty="0"/>
              <a:t> </a:t>
            </a:r>
            <a:r>
              <a:rPr lang="en-ID" sz="2000" dirty="0" err="1"/>
              <a:t>komputasi</a:t>
            </a:r>
            <a:r>
              <a:rPr lang="en-ID" sz="2000" dirty="0"/>
              <a:t>, </a:t>
            </a:r>
            <a:r>
              <a:rPr lang="en-ID" sz="2000" dirty="0" err="1"/>
              <a:t>perhitungan</a:t>
            </a:r>
            <a:r>
              <a:rPr lang="en-ID" sz="2000" dirty="0"/>
              <a:t> </a:t>
            </a:r>
            <a:r>
              <a:rPr lang="en-ID" sz="2000" dirty="0" err="1"/>
              <a:t>tidak</a:t>
            </a:r>
            <a:r>
              <a:rPr lang="en-ID" sz="2000" dirty="0"/>
              <a:t> </a:t>
            </a:r>
            <a:r>
              <a:rPr lang="en-ID" sz="2000" dirty="0" err="1"/>
              <a:t>perlu</a:t>
            </a:r>
            <a:r>
              <a:rPr lang="en-ID" sz="2000" dirty="0"/>
              <a:t> </a:t>
            </a:r>
            <a:r>
              <a:rPr lang="en-ID" sz="2000" dirty="0" err="1"/>
              <a:t>dilakukan</a:t>
            </a:r>
            <a:r>
              <a:rPr lang="en-ID" sz="2000" dirty="0"/>
              <a:t> di </a:t>
            </a:r>
            <a:r>
              <a:rPr lang="en-ID" sz="2000" dirty="0" err="1"/>
              <a:t>dalam</a:t>
            </a:r>
            <a:r>
              <a:rPr lang="en-ID" sz="2000" dirty="0"/>
              <a:t> </a:t>
            </a:r>
            <a:r>
              <a:rPr lang="en-ID" sz="2000" dirty="0" err="1"/>
              <a:t>blok</a:t>
            </a:r>
            <a:r>
              <a:rPr lang="en-ID" sz="2000" dirty="0"/>
              <a:t> masing-masing </a:t>
            </a:r>
            <a:r>
              <a:rPr lang="en-ID" sz="2000" dirty="0" err="1"/>
              <a:t>kondisi</a:t>
            </a:r>
            <a:r>
              <a:rPr lang="en-ID" sz="2000" dirty="0"/>
              <a:t>.</a:t>
            </a:r>
          </a:p>
        </p:txBody>
      </p:sp>
    </p:spTree>
    <p:extLst>
      <p:ext uri="{BB962C8B-B14F-4D97-AF65-F5344CB8AC3E}">
        <p14:creationId xmlns:p14="http://schemas.microsoft.com/office/powerpoint/2010/main" val="186673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US" sz="4000" b="1" dirty="0" err="1"/>
              <a:t>Variabel</a:t>
            </a:r>
            <a:r>
              <a:rPr lang="en-US" sz="4000" b="1" dirty="0"/>
              <a:t> Temporary Pada if -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12EB0B07-B770-4D03-9678-27592A360113}"/>
              </a:ext>
            </a:extLst>
          </p:cNvPr>
          <p:cNvSpPr txBox="1"/>
          <p:nvPr/>
        </p:nvSpPr>
        <p:spPr>
          <a:xfrm>
            <a:off x="780633" y="2778945"/>
            <a:ext cx="10167153" cy="1631216"/>
          </a:xfrm>
          <a:prstGeom prst="rect">
            <a:avLst/>
          </a:prstGeom>
          <a:noFill/>
        </p:spPr>
        <p:txBody>
          <a:bodyPr wrap="square">
            <a:spAutoFit/>
          </a:bodyPr>
          <a:lstStyle/>
          <a:p>
            <a:r>
              <a:rPr lang="en-ID" sz="2000" dirty="0" err="1"/>
              <a:t>Variabel</a:t>
            </a:r>
            <a:r>
              <a:rPr lang="en-ID" sz="2000" dirty="0"/>
              <a:t> percent </a:t>
            </a:r>
            <a:r>
              <a:rPr lang="en-ID" sz="2000" dirty="0" err="1"/>
              <a:t>nilainya</a:t>
            </a:r>
            <a:r>
              <a:rPr lang="en-ID" sz="2000" dirty="0"/>
              <a:t> </a:t>
            </a:r>
            <a:r>
              <a:rPr lang="en-ID" sz="2000" dirty="0" err="1"/>
              <a:t>didapat</a:t>
            </a:r>
            <a:r>
              <a:rPr lang="en-ID" sz="2000" dirty="0"/>
              <a:t> </a:t>
            </a:r>
            <a:r>
              <a:rPr lang="en-ID" sz="2000" dirty="0" err="1"/>
              <a:t>dari</a:t>
            </a:r>
            <a:r>
              <a:rPr lang="en-ID" sz="2000" dirty="0"/>
              <a:t> </a:t>
            </a:r>
            <a:r>
              <a:rPr lang="en-ID" sz="2000" dirty="0" err="1"/>
              <a:t>hasil</a:t>
            </a:r>
            <a:r>
              <a:rPr lang="en-ID" sz="2000" dirty="0"/>
              <a:t> </a:t>
            </a:r>
            <a:r>
              <a:rPr lang="en-ID" sz="2000" dirty="0" err="1"/>
              <a:t>perhitungan</a:t>
            </a:r>
            <a:r>
              <a:rPr lang="en-ID" sz="2000" dirty="0"/>
              <a:t>, dan </a:t>
            </a:r>
            <a:r>
              <a:rPr lang="en-ID" sz="2000" dirty="0" err="1"/>
              <a:t>hanya</a:t>
            </a:r>
            <a:r>
              <a:rPr lang="en-ID" sz="2000" dirty="0"/>
              <a:t> </a:t>
            </a:r>
            <a:r>
              <a:rPr lang="en-ID" sz="2000" dirty="0" err="1"/>
              <a:t>bisa</a:t>
            </a:r>
            <a:r>
              <a:rPr lang="en-ID" sz="2000" dirty="0"/>
              <a:t> </a:t>
            </a:r>
            <a:r>
              <a:rPr lang="en-ID" sz="2000" dirty="0" err="1"/>
              <a:t>digunakan</a:t>
            </a:r>
            <a:r>
              <a:rPr lang="en-ID" sz="2000" dirty="0"/>
              <a:t> di </a:t>
            </a:r>
            <a:r>
              <a:rPr lang="en-ID" sz="2000" dirty="0" err="1"/>
              <a:t>deretan</a:t>
            </a:r>
            <a:r>
              <a:rPr lang="en-ID" sz="2000" dirty="0"/>
              <a:t> </a:t>
            </a:r>
            <a:r>
              <a:rPr lang="en-ID" sz="2000" dirty="0" err="1"/>
              <a:t>blok</a:t>
            </a:r>
            <a:r>
              <a:rPr lang="en-ID" sz="2000" dirty="0"/>
              <a:t> </a:t>
            </a:r>
            <a:r>
              <a:rPr lang="en-ID" sz="2000" dirty="0" err="1"/>
              <a:t>seleksi</a:t>
            </a:r>
            <a:r>
              <a:rPr lang="en-ID" sz="2000" dirty="0"/>
              <a:t> </a:t>
            </a:r>
            <a:r>
              <a:rPr lang="en-ID" sz="2000" dirty="0" err="1"/>
              <a:t>kondisi</a:t>
            </a:r>
            <a:r>
              <a:rPr lang="en-ID" sz="2000" dirty="0"/>
              <a:t> </a:t>
            </a:r>
            <a:r>
              <a:rPr lang="en-ID" sz="2000" dirty="0" err="1"/>
              <a:t>itu</a:t>
            </a:r>
            <a:r>
              <a:rPr lang="en-ID" sz="2000" dirty="0"/>
              <a:t> </a:t>
            </a:r>
            <a:r>
              <a:rPr lang="en-ID" sz="2000" dirty="0" err="1"/>
              <a:t>saja</a:t>
            </a:r>
            <a:r>
              <a:rPr lang="en-ID" sz="2000" dirty="0"/>
              <a:t>.</a:t>
            </a:r>
          </a:p>
          <a:p>
            <a:r>
              <a:rPr lang="en-ID" sz="2000" dirty="0" err="1"/>
              <a:t>Deklarasi</a:t>
            </a:r>
            <a:r>
              <a:rPr lang="en-ID" sz="2000" dirty="0"/>
              <a:t> </a:t>
            </a:r>
            <a:r>
              <a:rPr lang="en-ID" sz="2000" dirty="0" err="1"/>
              <a:t>variabel</a:t>
            </a:r>
            <a:r>
              <a:rPr lang="en-ID" sz="2000" dirty="0"/>
              <a:t> temporary </a:t>
            </a:r>
            <a:r>
              <a:rPr lang="en-ID" sz="2000" dirty="0" err="1"/>
              <a:t>hanya</a:t>
            </a:r>
            <a:r>
              <a:rPr lang="en-ID" sz="2000" dirty="0"/>
              <a:t> </a:t>
            </a:r>
            <a:r>
              <a:rPr lang="en-ID" sz="2000" dirty="0" err="1"/>
              <a:t>bisa</a:t>
            </a:r>
            <a:r>
              <a:rPr lang="en-ID" sz="2000" dirty="0"/>
              <a:t> </a:t>
            </a:r>
            <a:r>
              <a:rPr lang="en-ID" sz="2000" dirty="0" err="1"/>
              <a:t>dilakukan</a:t>
            </a:r>
            <a:r>
              <a:rPr lang="en-ID" sz="2000" dirty="0"/>
              <a:t> </a:t>
            </a:r>
            <a:r>
              <a:rPr lang="en-ID" sz="2000" dirty="0" err="1"/>
              <a:t>lewat</a:t>
            </a:r>
            <a:r>
              <a:rPr lang="en-ID" sz="2000" dirty="0"/>
              <a:t> </a:t>
            </a:r>
            <a:r>
              <a:rPr lang="en-ID" sz="2000" dirty="0" err="1"/>
              <a:t>metode</a:t>
            </a:r>
            <a:r>
              <a:rPr lang="en-ID" sz="2000" dirty="0"/>
              <a:t> type inference yang </a:t>
            </a:r>
            <a:r>
              <a:rPr lang="en-ID" sz="2000" dirty="0" err="1"/>
              <a:t>menggunakan</a:t>
            </a:r>
            <a:r>
              <a:rPr lang="en-ID" sz="2000" dirty="0"/>
              <a:t> </a:t>
            </a:r>
            <a:r>
              <a:rPr lang="en-ID" sz="2000" dirty="0" err="1"/>
              <a:t>tanda</a:t>
            </a:r>
            <a:r>
              <a:rPr lang="en-ID" sz="2000" dirty="0"/>
              <a:t> :=. </a:t>
            </a:r>
            <a:r>
              <a:rPr lang="en-ID" sz="2000" dirty="0" err="1"/>
              <a:t>Penggunaan</a:t>
            </a:r>
            <a:r>
              <a:rPr lang="en-ID" sz="2000" dirty="0"/>
              <a:t> keyword var </a:t>
            </a:r>
            <a:r>
              <a:rPr lang="en-ID" sz="2000" dirty="0" err="1"/>
              <a:t>disitu</a:t>
            </a:r>
            <a:r>
              <a:rPr lang="en-ID" sz="2000" dirty="0"/>
              <a:t> </a:t>
            </a:r>
            <a:r>
              <a:rPr lang="en-ID" sz="2000" dirty="0" err="1"/>
              <a:t>tidak</a:t>
            </a:r>
            <a:r>
              <a:rPr lang="en-ID" sz="2000" dirty="0"/>
              <a:t> </a:t>
            </a:r>
            <a:r>
              <a:rPr lang="en-ID" sz="2000" dirty="0" err="1"/>
              <a:t>diperbolehkan</a:t>
            </a:r>
            <a:r>
              <a:rPr lang="en-ID" sz="2000" dirty="0"/>
              <a:t> </a:t>
            </a:r>
            <a:r>
              <a:rPr lang="en-ID" sz="2000" dirty="0" err="1"/>
              <a:t>karena</a:t>
            </a:r>
            <a:r>
              <a:rPr lang="en-ID" sz="2000" dirty="0"/>
              <a:t> </a:t>
            </a:r>
            <a:r>
              <a:rPr lang="en-ID" sz="2000" dirty="0" err="1"/>
              <a:t>akan</a:t>
            </a:r>
            <a:r>
              <a:rPr lang="en-ID" sz="2000" dirty="0"/>
              <a:t> </a:t>
            </a:r>
            <a:r>
              <a:rPr lang="en-ID" sz="2000" dirty="0" err="1"/>
              <a:t>menyebabkan</a:t>
            </a:r>
            <a:r>
              <a:rPr lang="en-ID" sz="2000" dirty="0"/>
              <a:t> error.</a:t>
            </a:r>
          </a:p>
        </p:txBody>
      </p:sp>
    </p:spTree>
    <p:extLst>
      <p:ext uri="{BB962C8B-B14F-4D97-AF65-F5344CB8AC3E}">
        <p14:creationId xmlns:p14="http://schemas.microsoft.com/office/powerpoint/2010/main" val="24414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10540403" cy="787058"/>
          </a:xfrm>
        </p:spPr>
        <p:txBody>
          <a:bodyPr>
            <a:normAutofit/>
          </a:bodyPr>
          <a:lstStyle/>
          <a:p>
            <a:pPr algn="l"/>
            <a:r>
              <a:rPr lang="en-US" sz="4000" b="1" dirty="0" err="1"/>
              <a:t>Variabel</a:t>
            </a:r>
            <a:r>
              <a:rPr lang="en-US" sz="4000" b="1" dirty="0"/>
              <a:t> Temporary Pada if - else</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F2034D0E-7DAD-469E-90E1-E7639140A02D}"/>
              </a:ext>
            </a:extLst>
          </p:cNvPr>
          <p:cNvPicPr>
            <a:picLocks noChangeAspect="1"/>
          </p:cNvPicPr>
          <p:nvPr/>
        </p:nvPicPr>
        <p:blipFill>
          <a:blip r:embed="rId5"/>
          <a:stretch>
            <a:fillRect/>
          </a:stretch>
        </p:blipFill>
        <p:spPr>
          <a:xfrm>
            <a:off x="857712" y="2703120"/>
            <a:ext cx="8896350" cy="3105150"/>
          </a:xfrm>
          <a:prstGeom prst="rect">
            <a:avLst/>
          </a:prstGeom>
        </p:spPr>
      </p:pic>
      <p:sp>
        <p:nvSpPr>
          <p:cNvPr id="11" name="TextBox 10">
            <a:extLst>
              <a:ext uri="{FF2B5EF4-FFF2-40B4-BE49-F238E27FC236}">
                <a16:creationId xmlns:a16="http://schemas.microsoft.com/office/drawing/2014/main" id="{1B5ACA29-9E50-4343-9231-AD413AE6C5B0}"/>
              </a:ext>
            </a:extLst>
          </p:cNvPr>
          <p:cNvSpPr txBox="1"/>
          <p:nvPr/>
        </p:nvSpPr>
        <p:spPr>
          <a:xfrm>
            <a:off x="707605" y="5980643"/>
            <a:ext cx="10167153" cy="707886"/>
          </a:xfrm>
          <a:prstGeom prst="rect">
            <a:avLst/>
          </a:prstGeom>
          <a:noFill/>
        </p:spPr>
        <p:txBody>
          <a:bodyPr wrap="square">
            <a:spAutoFit/>
          </a:bodyPr>
          <a:lstStyle/>
          <a:p>
            <a:r>
              <a:rPr lang="en-ID" sz="2000"/>
              <a:t>Variabel percent nilainya didapat dari hasil perhitungan, dan hanya bisa digunakan di deretan blok seleksi kondisi itu saja.</a:t>
            </a:r>
            <a:endParaRPr lang="en-ID" sz="2000" dirty="0"/>
          </a:p>
        </p:txBody>
      </p:sp>
    </p:spTree>
    <p:extLst>
      <p:ext uri="{BB962C8B-B14F-4D97-AF65-F5344CB8AC3E}">
        <p14:creationId xmlns:p14="http://schemas.microsoft.com/office/powerpoint/2010/main" val="412741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813</Words>
  <Application>Microsoft Office PowerPoint</Application>
  <PresentationFormat>Widescreen</PresentationFormat>
  <Paragraphs>59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Rounded MT Bold</vt:lpstr>
      <vt:lpstr>Calibri</vt:lpstr>
      <vt:lpstr>Calibri Light</vt:lpstr>
      <vt:lpstr>Office Theme</vt:lpstr>
      <vt:lpstr>Belajar Golang</vt:lpstr>
      <vt:lpstr>Seleksi Kondisi</vt:lpstr>
      <vt:lpstr>Seleksi Kondisi Menggunakan Keyword if, else if, &amp; else</vt:lpstr>
      <vt:lpstr>Seleksi Kondisi Menggunakan Keyword if, else if, &amp; else</vt:lpstr>
      <vt:lpstr>Seleksi Kondisi Menggunakan Keyword if, else if, &amp; else</vt:lpstr>
      <vt:lpstr>Seleksi Kondisi Menggunakan Keyword if, else if, &amp; else</vt:lpstr>
      <vt:lpstr>Variabel Temporary Pada if - else</vt:lpstr>
      <vt:lpstr>Variabel Temporary Pada if - else</vt:lpstr>
      <vt:lpstr>Variabel Temporary Pada if - else</vt:lpstr>
      <vt:lpstr>Seleksi Kondisi Menggunakan Keyword switch - case</vt:lpstr>
      <vt:lpstr>Seleksi Kondisi Menggunakan Keyword switch - case</vt:lpstr>
      <vt:lpstr>Pemanfaatan case Untuk Banyak Kondisi</vt:lpstr>
      <vt:lpstr>Kurung Kurawal Pada Keyword case &amp; default</vt:lpstr>
      <vt:lpstr>Kurung Kurawal Pada Keyword case &amp; default</vt:lpstr>
      <vt:lpstr>Kurung Kurawal Pada Keyword case &amp; default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11</cp:revision>
  <dcterms:created xsi:type="dcterms:W3CDTF">2021-11-16T09:30:47Z</dcterms:created>
  <dcterms:modified xsi:type="dcterms:W3CDTF">2021-11-19T07:09:55Z</dcterms:modified>
</cp:coreProperties>
</file>