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94"/>
  </p:notesMasterIdLst>
  <p:handoutMasterIdLst>
    <p:handoutMasterId r:id="rId95"/>
  </p:handoutMasterIdLst>
  <p:sldIdLst>
    <p:sldId id="462" r:id="rId8"/>
    <p:sldId id="463" r:id="rId9"/>
    <p:sldId id="464" r:id="rId10"/>
    <p:sldId id="466" r:id="rId11"/>
    <p:sldId id="477" r:id="rId12"/>
    <p:sldId id="630" r:id="rId13"/>
    <p:sldId id="629" r:id="rId14"/>
    <p:sldId id="633" r:id="rId15"/>
    <p:sldId id="628" r:id="rId16"/>
    <p:sldId id="632" r:id="rId17"/>
    <p:sldId id="637" r:id="rId18"/>
    <p:sldId id="638" r:id="rId19"/>
    <p:sldId id="639" r:id="rId20"/>
    <p:sldId id="634" r:id="rId21"/>
    <p:sldId id="635" r:id="rId22"/>
    <p:sldId id="636" r:id="rId23"/>
    <p:sldId id="631" r:id="rId24"/>
    <p:sldId id="644" r:id="rId25"/>
    <p:sldId id="645" r:id="rId26"/>
    <p:sldId id="642" r:id="rId27"/>
    <p:sldId id="643" r:id="rId28"/>
    <p:sldId id="640" r:id="rId29"/>
    <p:sldId id="646" r:id="rId30"/>
    <p:sldId id="647" r:id="rId31"/>
    <p:sldId id="648" r:id="rId32"/>
    <p:sldId id="649" r:id="rId33"/>
    <p:sldId id="641" r:id="rId34"/>
    <p:sldId id="650" r:id="rId35"/>
    <p:sldId id="651" r:id="rId36"/>
    <p:sldId id="652" r:id="rId37"/>
    <p:sldId id="653" r:id="rId38"/>
    <p:sldId id="471" r:id="rId39"/>
    <p:sldId id="483" r:id="rId40"/>
    <p:sldId id="654" r:id="rId41"/>
    <p:sldId id="655" r:id="rId42"/>
    <p:sldId id="656" r:id="rId43"/>
    <p:sldId id="472" r:id="rId44"/>
    <p:sldId id="484" r:id="rId45"/>
    <p:sldId id="659" r:id="rId46"/>
    <p:sldId id="660" r:id="rId47"/>
    <p:sldId id="658" r:id="rId48"/>
    <p:sldId id="667" r:id="rId49"/>
    <p:sldId id="661" r:id="rId50"/>
    <p:sldId id="662" r:id="rId51"/>
    <p:sldId id="663" r:id="rId52"/>
    <p:sldId id="664" r:id="rId53"/>
    <p:sldId id="665" r:id="rId54"/>
    <p:sldId id="666" r:id="rId55"/>
    <p:sldId id="668" r:id="rId56"/>
    <p:sldId id="671" r:id="rId57"/>
    <p:sldId id="670" r:id="rId58"/>
    <p:sldId id="669" r:id="rId59"/>
    <p:sldId id="473" r:id="rId60"/>
    <p:sldId id="657" r:id="rId61"/>
    <p:sldId id="675" r:id="rId62"/>
    <p:sldId id="676" r:id="rId63"/>
    <p:sldId id="677" r:id="rId64"/>
    <p:sldId id="672" r:id="rId65"/>
    <p:sldId id="678" r:id="rId66"/>
    <p:sldId id="679" r:id="rId67"/>
    <p:sldId id="680" r:id="rId68"/>
    <p:sldId id="681" r:id="rId69"/>
    <p:sldId id="682" r:id="rId70"/>
    <p:sldId id="683" r:id="rId71"/>
    <p:sldId id="673" r:id="rId72"/>
    <p:sldId id="684" r:id="rId73"/>
    <p:sldId id="685" r:id="rId74"/>
    <p:sldId id="674" r:id="rId75"/>
    <p:sldId id="686" r:id="rId76"/>
    <p:sldId id="687" r:id="rId77"/>
    <p:sldId id="688" r:id="rId78"/>
    <p:sldId id="627" r:id="rId79"/>
    <p:sldId id="485" r:id="rId80"/>
    <p:sldId id="689" r:id="rId81"/>
    <p:sldId id="690" r:id="rId82"/>
    <p:sldId id="691" r:id="rId83"/>
    <p:sldId id="696" r:id="rId84"/>
    <p:sldId id="695" r:id="rId85"/>
    <p:sldId id="692" r:id="rId86"/>
    <p:sldId id="693" r:id="rId87"/>
    <p:sldId id="694" r:id="rId88"/>
    <p:sldId id="697" r:id="rId89"/>
    <p:sldId id="698" r:id="rId90"/>
    <p:sldId id="451" r:id="rId91"/>
    <p:sldId id="452" r:id="rId92"/>
    <p:sldId id="264"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D2B26"/>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5400" autoAdjust="0"/>
  </p:normalViewPr>
  <p:slideViewPr>
    <p:cSldViewPr snapToGrid="0">
      <p:cViewPr>
        <p:scale>
          <a:sx n="82" d="100"/>
          <a:sy n="82" d="100"/>
        </p:scale>
        <p:origin x="782" y="62"/>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handoutMaster" Target="handoutMasters/handout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2021/11/9</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155500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176084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1516921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4.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sz="5400" dirty="0"/>
              <a:t>Linux_02_</a:t>
            </a:r>
            <a:r>
              <a:rPr kumimoji="1" lang="zh-CN" altLang="en-US" sz="5400" dirty="0"/>
              <a:t>高阶</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文件权限总体上分为三类：</a:t>
            </a:r>
            <a:endParaRPr lang="en-US" altLang="zh-CN" dirty="0"/>
          </a:p>
          <a:p>
            <a:pPr marL="0" indent="0">
              <a:buNone/>
            </a:pPr>
            <a:r>
              <a:rPr lang="zh-CN" altLang="en-US" dirty="0">
                <a:solidFill>
                  <a:srgbClr val="C00000"/>
                </a:solidFill>
              </a:rPr>
              <a:t>读</a:t>
            </a:r>
            <a:r>
              <a:rPr lang="zh-CN" altLang="en-US" dirty="0"/>
              <a:t>（</a:t>
            </a:r>
            <a:r>
              <a:rPr lang="en-US" altLang="zh-CN" dirty="0">
                <a:solidFill>
                  <a:srgbClr val="C00000"/>
                </a:solidFill>
              </a:rPr>
              <a:t>r</a:t>
            </a:r>
            <a:r>
              <a:rPr lang="en-US" altLang="zh-CN" dirty="0"/>
              <a:t>ead</a:t>
            </a:r>
            <a:r>
              <a:rPr lang="zh-CN" altLang="en-US" dirty="0"/>
              <a:t>）权限</a:t>
            </a:r>
            <a:endParaRPr lang="en-US" altLang="zh-CN" dirty="0"/>
          </a:p>
          <a:p>
            <a:pPr marL="0" indent="0">
              <a:buNone/>
            </a:pPr>
            <a:r>
              <a:rPr lang="zh-CN" altLang="en-US" dirty="0">
                <a:solidFill>
                  <a:srgbClr val="C00000"/>
                </a:solidFill>
              </a:rPr>
              <a:t>写</a:t>
            </a:r>
            <a:r>
              <a:rPr lang="zh-CN" altLang="en-US" dirty="0"/>
              <a:t>（</a:t>
            </a:r>
            <a:r>
              <a:rPr lang="en-US" altLang="zh-CN" dirty="0">
                <a:solidFill>
                  <a:srgbClr val="C00000"/>
                </a:solidFill>
              </a:rPr>
              <a:t>w</a:t>
            </a:r>
            <a:r>
              <a:rPr lang="en-US" altLang="zh-CN" dirty="0"/>
              <a:t>rite</a:t>
            </a:r>
            <a:r>
              <a:rPr lang="zh-CN" altLang="en-US" dirty="0"/>
              <a:t>）权限</a:t>
            </a:r>
            <a:endParaRPr lang="en-US" altLang="zh-CN" dirty="0"/>
          </a:p>
          <a:p>
            <a:pPr marL="0" indent="0">
              <a:buNone/>
            </a:pPr>
            <a:r>
              <a:rPr lang="zh-CN" altLang="en-US" dirty="0">
                <a:solidFill>
                  <a:srgbClr val="C00000"/>
                </a:solidFill>
              </a:rPr>
              <a:t>执行</a:t>
            </a:r>
            <a:r>
              <a:rPr lang="zh-CN" altLang="en-US" dirty="0"/>
              <a:t>（</a:t>
            </a:r>
            <a:r>
              <a:rPr lang="en-US" altLang="zh-CN" dirty="0"/>
              <a:t>e</a:t>
            </a:r>
            <a:r>
              <a:rPr lang="en-US" altLang="zh-CN" dirty="0">
                <a:solidFill>
                  <a:srgbClr val="C00000"/>
                </a:solidFill>
              </a:rPr>
              <a:t>x</a:t>
            </a:r>
            <a:r>
              <a:rPr lang="en-US" altLang="zh-CN" dirty="0"/>
              <a:t>ecute</a:t>
            </a:r>
            <a:r>
              <a:rPr lang="zh-CN" altLang="en-US" dirty="0"/>
              <a:t>）权限</a:t>
            </a:r>
          </a:p>
        </p:txBody>
      </p:sp>
      <p:sp>
        <p:nvSpPr>
          <p:cNvPr id="5" name="标题 4"/>
          <p:cNvSpPr>
            <a:spLocks noGrp="1"/>
          </p:cNvSpPr>
          <p:nvPr>
            <p:ph type="title"/>
          </p:nvPr>
        </p:nvSpPr>
        <p:spPr/>
        <p:txBody>
          <a:bodyPr/>
          <a:lstStyle/>
          <a:p>
            <a:r>
              <a:rPr lang="zh-CN" altLang="en-US" dirty="0"/>
              <a:t>文件权限</a:t>
            </a:r>
          </a:p>
        </p:txBody>
      </p:sp>
      <p:sp>
        <p:nvSpPr>
          <p:cNvPr id="6" name="文本占位符 5"/>
          <p:cNvSpPr>
            <a:spLocks noGrp="1"/>
          </p:cNvSpPr>
          <p:nvPr>
            <p:ph type="body" sz="quarter" idx="10"/>
          </p:nvPr>
        </p:nvSpPr>
        <p:spPr/>
        <p:txBody>
          <a:bodyPr/>
          <a:lstStyle/>
          <a:p>
            <a:r>
              <a:rPr lang="zh-CN" altLang="en-US" dirty="0"/>
              <a:t>概述</a:t>
            </a:r>
          </a:p>
        </p:txBody>
      </p:sp>
      <p:pic>
        <p:nvPicPr>
          <p:cNvPr id="3074" name="Picture 2" descr="File Permissions in Linux/Unix: How to Read/Write &amp;amp; 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179" y="3032498"/>
            <a:ext cx="4953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3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使用</a:t>
            </a:r>
            <a:r>
              <a:rPr lang="en-US" altLang="zh-CN" dirty="0">
                <a:solidFill>
                  <a:srgbClr val="C00000"/>
                </a:solidFill>
              </a:rPr>
              <a:t>ls -l</a:t>
            </a:r>
            <a:r>
              <a:rPr lang="zh-CN" altLang="en-US" dirty="0"/>
              <a:t>命令可以显示出文件的权限相关信息。</a:t>
            </a:r>
            <a:endParaRPr lang="en-US" altLang="zh-CN" dirty="0"/>
          </a:p>
          <a:p>
            <a:r>
              <a:rPr lang="zh-CN" altLang="en-US" dirty="0">
                <a:solidFill>
                  <a:srgbClr val="C00000"/>
                </a:solidFill>
              </a:rPr>
              <a:t>第一列</a:t>
            </a:r>
            <a:r>
              <a:rPr lang="zh-CN" altLang="en-US" dirty="0"/>
              <a:t>的信息就是跟权限相关的信息。</a:t>
            </a:r>
          </a:p>
        </p:txBody>
      </p:sp>
      <p:sp>
        <p:nvSpPr>
          <p:cNvPr id="5" name="标题 4"/>
          <p:cNvSpPr>
            <a:spLocks noGrp="1"/>
          </p:cNvSpPr>
          <p:nvPr>
            <p:ph type="title"/>
          </p:nvPr>
        </p:nvSpPr>
        <p:spPr/>
        <p:txBody>
          <a:bodyPr/>
          <a:lstStyle/>
          <a:p>
            <a:r>
              <a:rPr lang="zh-CN" altLang="en-US" dirty="0"/>
              <a:t>文件权限</a:t>
            </a:r>
          </a:p>
        </p:txBody>
      </p:sp>
      <p:sp>
        <p:nvSpPr>
          <p:cNvPr id="6" name="文本占位符 5"/>
          <p:cNvSpPr>
            <a:spLocks noGrp="1"/>
          </p:cNvSpPr>
          <p:nvPr>
            <p:ph type="body" sz="quarter" idx="10"/>
          </p:nvPr>
        </p:nvSpPr>
        <p:spPr/>
        <p:txBody>
          <a:bodyPr/>
          <a:lstStyle/>
          <a:p>
            <a:r>
              <a:rPr lang="zh-CN" altLang="en-US" dirty="0"/>
              <a:t>查看</a:t>
            </a:r>
          </a:p>
        </p:txBody>
      </p:sp>
      <p:pic>
        <p:nvPicPr>
          <p:cNvPr id="8" name="图片 7"/>
          <p:cNvPicPr>
            <a:picLocks noChangeAspect="1"/>
          </p:cNvPicPr>
          <p:nvPr/>
        </p:nvPicPr>
        <p:blipFill>
          <a:blip r:embed="rId2"/>
          <a:stretch>
            <a:fillRect/>
          </a:stretch>
        </p:blipFill>
        <p:spPr>
          <a:xfrm>
            <a:off x="3060277" y="2783382"/>
            <a:ext cx="6050804" cy="3657917"/>
          </a:xfrm>
          <a:prstGeom prst="rect">
            <a:avLst/>
          </a:prstGeom>
        </p:spPr>
      </p:pic>
      <p:sp>
        <p:nvSpPr>
          <p:cNvPr id="9" name="圆角矩形 8"/>
          <p:cNvSpPr/>
          <p:nvPr/>
        </p:nvSpPr>
        <p:spPr>
          <a:xfrm>
            <a:off x="3209365" y="2958353"/>
            <a:ext cx="1048870" cy="360381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661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第</a:t>
            </a:r>
            <a:r>
              <a:rPr lang="en-US" altLang="zh-CN" dirty="0"/>
              <a:t>1</a:t>
            </a:r>
            <a:r>
              <a:rPr lang="zh-CN" altLang="en-US" dirty="0"/>
              <a:t>位表示文件类型： </a:t>
            </a:r>
            <a:r>
              <a:rPr lang="en-US" altLang="zh-CN" b="1" dirty="0">
                <a:solidFill>
                  <a:srgbClr val="C00000"/>
                </a:solidFill>
              </a:rPr>
              <a:t>-</a:t>
            </a:r>
            <a:r>
              <a:rPr lang="zh-CN" altLang="en-US" dirty="0"/>
              <a:t>文件 </a:t>
            </a:r>
            <a:r>
              <a:rPr lang="en-US" altLang="zh-CN" b="1" dirty="0">
                <a:solidFill>
                  <a:srgbClr val="C00000"/>
                </a:solidFill>
              </a:rPr>
              <a:t>d</a:t>
            </a:r>
            <a:r>
              <a:rPr lang="zh-CN" altLang="en-US" dirty="0"/>
              <a:t>文件夹 </a:t>
            </a:r>
            <a:r>
              <a:rPr lang="en-US" altLang="zh-CN" b="1" dirty="0">
                <a:solidFill>
                  <a:srgbClr val="C00000"/>
                </a:solidFill>
              </a:rPr>
              <a:t>l</a:t>
            </a:r>
            <a:r>
              <a:rPr lang="zh-CN" altLang="en-US" dirty="0"/>
              <a:t>链接；</a:t>
            </a:r>
            <a:endParaRPr lang="en-US" altLang="zh-CN" dirty="0"/>
          </a:p>
          <a:p>
            <a:r>
              <a:rPr lang="zh-CN" altLang="en-US" dirty="0"/>
              <a:t>第</a:t>
            </a:r>
            <a:r>
              <a:rPr lang="en-US" altLang="zh-CN" dirty="0"/>
              <a:t>2</a:t>
            </a:r>
            <a:r>
              <a:rPr lang="zh-CN" altLang="en-US" dirty="0"/>
              <a:t>位开始每</a:t>
            </a:r>
            <a:r>
              <a:rPr lang="en-US" altLang="zh-CN" dirty="0"/>
              <a:t>3</a:t>
            </a:r>
            <a:r>
              <a:rPr lang="zh-CN" altLang="en-US" dirty="0"/>
              <a:t>位构成一组，总共</a:t>
            </a:r>
            <a:r>
              <a:rPr lang="en-US" altLang="zh-CN" dirty="0"/>
              <a:t>3</a:t>
            </a:r>
            <a:r>
              <a:rPr lang="zh-CN" altLang="en-US" dirty="0"/>
              <a:t>组，表示：所属用户</a:t>
            </a:r>
            <a:r>
              <a:rPr lang="en-US" altLang="zh-CN" dirty="0"/>
              <a:t>user</a:t>
            </a:r>
            <a:r>
              <a:rPr lang="zh-CN" altLang="en-US" dirty="0"/>
              <a:t>、所属用户组</a:t>
            </a:r>
            <a:r>
              <a:rPr lang="en-US" altLang="zh-CN" dirty="0"/>
              <a:t>group</a:t>
            </a:r>
            <a:r>
              <a:rPr lang="zh-CN" altLang="en-US" dirty="0"/>
              <a:t>、其他用户组</a:t>
            </a:r>
            <a:r>
              <a:rPr lang="en-US" altLang="zh-CN" dirty="0"/>
              <a:t>other</a:t>
            </a:r>
            <a:r>
              <a:rPr lang="zh-CN" altLang="en-US" dirty="0"/>
              <a:t>的权限详情。</a:t>
            </a:r>
            <a:endParaRPr lang="en-US" altLang="zh-CN" dirty="0"/>
          </a:p>
          <a:p>
            <a:r>
              <a:rPr lang="zh-CN" altLang="en-US" dirty="0"/>
              <a:t>每组权限依次为：读、写、执行，用字母</a:t>
            </a:r>
            <a:r>
              <a:rPr lang="en-US" altLang="zh-CN" dirty="0"/>
              <a:t>rwx</a:t>
            </a:r>
            <a:r>
              <a:rPr lang="zh-CN" altLang="en-US" dirty="0"/>
              <a:t>表示，没有该类权限使用</a:t>
            </a:r>
            <a:r>
              <a:rPr lang="en-US" altLang="zh-CN" dirty="0"/>
              <a:t>-</a:t>
            </a:r>
            <a:r>
              <a:rPr lang="zh-CN" altLang="en-US" dirty="0"/>
              <a:t>表示。</a:t>
            </a:r>
          </a:p>
        </p:txBody>
      </p:sp>
      <p:sp>
        <p:nvSpPr>
          <p:cNvPr id="5" name="标题 4"/>
          <p:cNvSpPr>
            <a:spLocks noGrp="1"/>
          </p:cNvSpPr>
          <p:nvPr>
            <p:ph type="title"/>
          </p:nvPr>
        </p:nvSpPr>
        <p:spPr/>
        <p:txBody>
          <a:bodyPr/>
          <a:lstStyle/>
          <a:p>
            <a:r>
              <a:rPr lang="zh-CN" altLang="en-US" dirty="0"/>
              <a:t>文件权限</a:t>
            </a:r>
          </a:p>
        </p:txBody>
      </p:sp>
      <p:sp>
        <p:nvSpPr>
          <p:cNvPr id="6" name="文本占位符 5"/>
          <p:cNvSpPr>
            <a:spLocks noGrp="1"/>
          </p:cNvSpPr>
          <p:nvPr>
            <p:ph type="body" sz="quarter" idx="10"/>
          </p:nvPr>
        </p:nvSpPr>
        <p:spPr/>
        <p:txBody>
          <a:bodyPr/>
          <a:lstStyle/>
          <a:p>
            <a:r>
              <a:rPr lang="zh-CN" altLang="en-US" dirty="0"/>
              <a:t>权限信息解读</a:t>
            </a:r>
          </a:p>
        </p:txBody>
      </p:sp>
      <p:pic>
        <p:nvPicPr>
          <p:cNvPr id="8" name="图片 7"/>
          <p:cNvPicPr>
            <a:picLocks noChangeAspect="1"/>
          </p:cNvPicPr>
          <p:nvPr/>
        </p:nvPicPr>
        <p:blipFill>
          <a:blip r:embed="rId2"/>
          <a:stretch>
            <a:fillRect/>
          </a:stretch>
        </p:blipFill>
        <p:spPr>
          <a:xfrm>
            <a:off x="2622089" y="3601035"/>
            <a:ext cx="6927180" cy="1950889"/>
          </a:xfrm>
          <a:prstGeom prst="rect">
            <a:avLst/>
          </a:prstGeom>
        </p:spPr>
      </p:pic>
    </p:spTree>
    <p:extLst>
      <p:ext uri="{BB962C8B-B14F-4D97-AF65-F5344CB8AC3E}">
        <p14:creationId xmlns:p14="http://schemas.microsoft.com/office/powerpoint/2010/main" val="4526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读、写、执行权限对于文件到底意味着什么？</a:t>
            </a:r>
            <a:endParaRPr lang="en-US" altLang="zh-CN" dirty="0"/>
          </a:p>
          <a:p>
            <a:r>
              <a:rPr lang="zh-CN" altLang="en-US" dirty="0"/>
              <a:t>假如，想要删除一个文件需要什么权限？</a:t>
            </a:r>
            <a:endParaRPr lang="en-US" altLang="zh-CN" dirty="0"/>
          </a:p>
          <a:p>
            <a:r>
              <a:rPr lang="en-US" altLang="zh-CN" dirty="0"/>
              <a:t>root</a:t>
            </a:r>
            <a:r>
              <a:rPr lang="zh-CN" altLang="en-US" dirty="0"/>
              <a:t>作为超级管理员，受权限管理的影响不？</a:t>
            </a:r>
          </a:p>
        </p:txBody>
      </p:sp>
      <p:sp>
        <p:nvSpPr>
          <p:cNvPr id="5" name="标题 4"/>
          <p:cNvSpPr>
            <a:spLocks noGrp="1"/>
          </p:cNvSpPr>
          <p:nvPr>
            <p:ph type="title"/>
          </p:nvPr>
        </p:nvSpPr>
        <p:spPr/>
        <p:txBody>
          <a:bodyPr/>
          <a:lstStyle/>
          <a:p>
            <a:r>
              <a:rPr lang="en-US" altLang="zh-CN" dirty="0"/>
              <a:t>Linux</a:t>
            </a:r>
            <a:r>
              <a:rPr lang="zh-CN" altLang="en-US" dirty="0"/>
              <a:t>权限管理</a:t>
            </a:r>
          </a:p>
        </p:txBody>
      </p:sp>
    </p:spTree>
    <p:extLst>
      <p:ext uri="{BB962C8B-B14F-4D97-AF65-F5344CB8AC3E}">
        <p14:creationId xmlns:p14="http://schemas.microsoft.com/office/powerpoint/2010/main" val="121457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文件权限</a:t>
            </a:r>
          </a:p>
        </p:txBody>
      </p:sp>
      <p:sp>
        <p:nvSpPr>
          <p:cNvPr id="6" name="文本占位符 5"/>
          <p:cNvSpPr>
            <a:spLocks noGrp="1"/>
          </p:cNvSpPr>
          <p:nvPr>
            <p:ph type="body" sz="quarter" idx="10"/>
          </p:nvPr>
        </p:nvSpPr>
        <p:spPr/>
        <p:txBody>
          <a:bodyPr/>
          <a:lstStyle/>
          <a:p>
            <a:r>
              <a:rPr lang="en-US" altLang="zh-CN" dirty="0"/>
              <a:t>rwx</a:t>
            </a:r>
            <a:r>
              <a:rPr lang="zh-CN" altLang="en-US" dirty="0"/>
              <a:t>真实含义</a:t>
            </a:r>
          </a:p>
        </p:txBody>
      </p:sp>
      <p:graphicFrame>
        <p:nvGraphicFramePr>
          <p:cNvPr id="2" name="表格 1"/>
          <p:cNvGraphicFramePr>
            <a:graphicFrameLocks noGrp="1"/>
          </p:cNvGraphicFramePr>
          <p:nvPr>
            <p:extLst>
              <p:ext uri="{D42A27DB-BD31-4B8C-83A1-F6EECF244321}">
                <p14:modId xmlns:p14="http://schemas.microsoft.com/office/powerpoint/2010/main" val="1284278759"/>
              </p:ext>
            </p:extLst>
          </p:nvPr>
        </p:nvGraphicFramePr>
        <p:xfrm>
          <a:off x="1541931" y="1668780"/>
          <a:ext cx="8677835" cy="4798191"/>
        </p:xfrm>
        <a:graphic>
          <a:graphicData uri="http://schemas.openxmlformats.org/drawingml/2006/table">
            <a:tbl>
              <a:tblPr/>
              <a:tblGrid>
                <a:gridCol w="1622611">
                  <a:extLst>
                    <a:ext uri="{9D8B030D-6E8A-4147-A177-3AD203B41FA5}">
                      <a16:colId xmlns:a16="http://schemas.microsoft.com/office/drawing/2014/main" val="20000"/>
                    </a:ext>
                  </a:extLst>
                </a:gridCol>
                <a:gridCol w="7055224">
                  <a:extLst>
                    <a:ext uri="{9D8B030D-6E8A-4147-A177-3AD203B41FA5}">
                      <a16:colId xmlns:a16="http://schemas.microsoft.com/office/drawing/2014/main" val="20001"/>
                    </a:ext>
                  </a:extLst>
                </a:gridCol>
              </a:tblGrid>
              <a:tr h="0">
                <a:tc>
                  <a:txBody>
                    <a:bodyPr/>
                    <a:lstStyle/>
                    <a:p>
                      <a:pPr marL="0" algn="l" defTabSz="1219170" rtl="0" eaLnBrk="1" latinLnBrk="0" hangingPunct="1"/>
                      <a:r>
                        <a:rPr lang="en-US" sz="1400" kern="1200" dirty="0">
                          <a:solidFill>
                            <a:schemeClr val="tx1"/>
                          </a:solidFill>
                          <a:effectLst/>
                          <a:latin typeface="Alibaba PuHuiTi B"/>
                          <a:ea typeface="Alibaba PuHuiTi B"/>
                          <a:cs typeface="+mn-cs"/>
                        </a:rPr>
                        <a:t>rwx</a:t>
                      </a:r>
                      <a:r>
                        <a:rPr lang="zh-CN" altLang="en-US" sz="1400" kern="1200" dirty="0">
                          <a:solidFill>
                            <a:schemeClr val="tx1"/>
                          </a:solidFill>
                          <a:effectLst/>
                          <a:latin typeface="Alibaba PuHuiTi B"/>
                          <a:ea typeface="Alibaba PuHuiTi B"/>
                          <a:cs typeface="+mn-cs"/>
                        </a:rPr>
                        <a:t>权限</a:t>
                      </a:r>
                    </a:p>
                  </a:txBody>
                  <a:tcPr marL="22758" marR="22758" marT="31861" marB="318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对</a:t>
                      </a:r>
                      <a:r>
                        <a:rPr lang="zh-CN" altLang="en-US" sz="1400" b="1" kern="1200" dirty="0">
                          <a:solidFill>
                            <a:srgbClr val="C00000"/>
                          </a:solidFill>
                          <a:effectLst/>
                          <a:latin typeface="Alibaba PuHuiTi B"/>
                          <a:ea typeface="Alibaba PuHuiTi B"/>
                          <a:cs typeface="+mn-cs"/>
                        </a:rPr>
                        <a:t>文件</a:t>
                      </a:r>
                      <a:r>
                        <a:rPr lang="zh-CN" altLang="en-US" sz="1400" kern="1200" dirty="0">
                          <a:solidFill>
                            <a:schemeClr val="tx1"/>
                          </a:solidFill>
                          <a:effectLst/>
                          <a:latin typeface="Alibaba PuHuiTi B"/>
                          <a:ea typeface="Alibaba PuHuiTi B"/>
                          <a:cs typeface="+mn-cs"/>
                        </a:rPr>
                        <a:t>的作用</a:t>
                      </a:r>
                    </a:p>
                  </a:txBody>
                  <a:tcPr marL="22758" marR="22758" marT="31861" marB="318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700948">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读权限（</a:t>
                      </a:r>
                      <a:r>
                        <a:rPr lang="en-US" sz="1400" kern="1200" dirty="0">
                          <a:solidFill>
                            <a:schemeClr val="tx1"/>
                          </a:solidFill>
                          <a:effectLst/>
                          <a:latin typeface="Alibaba PuHuiTi B"/>
                          <a:ea typeface="Alibaba PuHuiTi B"/>
                          <a:cs typeface="+mn-cs"/>
                        </a:rPr>
                        <a:t>r）</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zh-CN" altLang="en-US" sz="1400" dirty="0">
                          <a:effectLst/>
                          <a:latin typeface="Alibaba PuHuiTi B"/>
                          <a:ea typeface="Alibaba PuHuiTi B"/>
                        </a:rPr>
                        <a:t>表示可</a:t>
                      </a:r>
                      <a:r>
                        <a:rPr lang="zh-CN" altLang="en-US" sz="1400" dirty="0">
                          <a:solidFill>
                            <a:srgbClr val="C00000"/>
                          </a:solidFill>
                          <a:effectLst/>
                          <a:latin typeface="Alibaba PuHuiTi B"/>
                          <a:ea typeface="Alibaba PuHuiTi B"/>
                        </a:rPr>
                        <a:t>读取此文件中的实际内容</a:t>
                      </a:r>
                      <a:r>
                        <a:rPr lang="zh-CN" altLang="en-US" sz="1400" dirty="0">
                          <a:effectLst/>
                          <a:latin typeface="Alibaba PuHuiTi B"/>
                          <a:ea typeface="Alibaba PuHuiTi B"/>
                        </a:rPr>
                        <a:t>。例如可以对文件执行</a:t>
                      </a:r>
                      <a:r>
                        <a:rPr lang="en-US" altLang="zh-CN" sz="1400" dirty="0">
                          <a:effectLst/>
                          <a:latin typeface="Alibaba PuHuiTi B"/>
                          <a:ea typeface="Alibaba PuHuiTi B"/>
                        </a:rPr>
                        <a:t>cat</a:t>
                      </a:r>
                      <a:r>
                        <a:rPr lang="zh-CN" altLang="en-US" sz="1400" dirty="0">
                          <a:effectLst/>
                          <a:latin typeface="Alibaba PuHuiTi B"/>
                          <a:ea typeface="Alibaba PuHuiTi B"/>
                        </a:rPr>
                        <a:t>、</a:t>
                      </a:r>
                      <a:r>
                        <a:rPr lang="en-US" altLang="zh-CN" sz="1400" dirty="0">
                          <a:effectLst/>
                          <a:latin typeface="Alibaba PuHuiTi B"/>
                          <a:ea typeface="Alibaba PuHuiTi B"/>
                        </a:rPr>
                        <a:t>more</a:t>
                      </a:r>
                      <a:r>
                        <a:rPr lang="zh-CN" altLang="en-US" sz="1400" dirty="0">
                          <a:effectLst/>
                          <a:latin typeface="Alibaba PuHuiTi B"/>
                          <a:ea typeface="Alibaba PuHuiTi B"/>
                        </a:rPr>
                        <a:t>、</a:t>
                      </a:r>
                      <a:r>
                        <a:rPr lang="en-US" altLang="zh-CN" sz="1400" dirty="0">
                          <a:effectLst/>
                          <a:latin typeface="Alibaba PuHuiTi B"/>
                          <a:ea typeface="Alibaba PuHuiTi B"/>
                        </a:rPr>
                        <a:t>less</a:t>
                      </a:r>
                      <a:r>
                        <a:rPr lang="zh-CN" altLang="en-US" sz="1400" dirty="0">
                          <a:effectLst/>
                          <a:latin typeface="Alibaba PuHuiTi B"/>
                          <a:ea typeface="Alibaba PuHuiTi B"/>
                        </a:rPr>
                        <a:t>、</a:t>
                      </a:r>
                      <a:r>
                        <a:rPr lang="en-US" altLang="zh-CN" sz="1400" dirty="0">
                          <a:effectLst/>
                          <a:latin typeface="Alibaba PuHuiTi B"/>
                          <a:ea typeface="Alibaba PuHuiTi B"/>
                        </a:rPr>
                        <a:t>head</a:t>
                      </a:r>
                      <a:r>
                        <a:rPr lang="zh-CN" altLang="en-US" sz="1400" dirty="0">
                          <a:effectLst/>
                          <a:latin typeface="Alibaba PuHuiTi B"/>
                          <a:ea typeface="Alibaba PuHuiTi B"/>
                        </a:rPr>
                        <a:t>、</a:t>
                      </a:r>
                      <a:r>
                        <a:rPr lang="en-US" altLang="zh-CN" sz="1400" dirty="0">
                          <a:effectLst/>
                          <a:latin typeface="Alibaba PuHuiTi B"/>
                          <a:ea typeface="Alibaba PuHuiTi B"/>
                        </a:rPr>
                        <a:t>tail</a:t>
                      </a:r>
                      <a:r>
                        <a:rPr lang="zh-CN" altLang="en-US" sz="1400" dirty="0">
                          <a:effectLst/>
                          <a:latin typeface="Alibaba PuHuiTi B"/>
                          <a:ea typeface="Alibaba PuHuiTi B"/>
                        </a:rPr>
                        <a:t>等文件查看命令。</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08350">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写权限（</a:t>
                      </a:r>
                      <a:r>
                        <a:rPr lang="en-US" sz="1400" kern="1200" dirty="0">
                          <a:solidFill>
                            <a:schemeClr val="tx1"/>
                          </a:solidFill>
                          <a:effectLst/>
                          <a:latin typeface="Alibaba PuHuiTi B"/>
                          <a:ea typeface="Alibaba PuHuiTi B"/>
                          <a:cs typeface="+mn-cs"/>
                        </a:rPr>
                        <a:t>w）</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表示可以</a:t>
                      </a:r>
                      <a:r>
                        <a:rPr lang="zh-CN" altLang="en-US" sz="1400" kern="1200" dirty="0">
                          <a:solidFill>
                            <a:srgbClr val="C00000"/>
                          </a:solidFill>
                          <a:effectLst/>
                          <a:latin typeface="Alibaba PuHuiTi B"/>
                          <a:ea typeface="Alibaba PuHuiTi B"/>
                          <a:cs typeface="+mn-cs"/>
                        </a:rPr>
                        <a:t>编辑、新增或者修改文件中的内容</a:t>
                      </a:r>
                      <a:r>
                        <a:rPr lang="zh-CN" altLang="en-US" sz="1400" kern="1200" dirty="0">
                          <a:solidFill>
                            <a:schemeClr val="tx1"/>
                          </a:solidFill>
                          <a:effectLst/>
                          <a:latin typeface="Alibaba PuHuiTi B"/>
                          <a:ea typeface="Alibaba PuHuiTi B"/>
                          <a:cs typeface="+mn-cs"/>
                        </a:rPr>
                        <a:t>。例如，可以对文件执行 </a:t>
                      </a:r>
                      <a:r>
                        <a:rPr lang="en-US" altLang="zh-CN" sz="1400" kern="1200" dirty="0">
                          <a:solidFill>
                            <a:schemeClr val="tx1"/>
                          </a:solidFill>
                          <a:effectLst/>
                          <a:latin typeface="Alibaba PuHuiTi B"/>
                          <a:ea typeface="Alibaba PuHuiTi B"/>
                          <a:cs typeface="+mn-cs"/>
                        </a:rPr>
                        <a:t>vim</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echo </a:t>
                      </a:r>
                      <a:r>
                        <a:rPr lang="zh-CN" altLang="en-US" sz="1400" kern="1200" dirty="0">
                          <a:solidFill>
                            <a:schemeClr val="tx1"/>
                          </a:solidFill>
                          <a:effectLst/>
                          <a:latin typeface="Alibaba PuHuiTi B"/>
                          <a:ea typeface="Alibaba PuHuiTi B"/>
                          <a:cs typeface="+mn-cs"/>
                        </a:rPr>
                        <a:t>等修改文件数据的命令。</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11811">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执行权限（</a:t>
                      </a:r>
                      <a:r>
                        <a:rPr lang="en-US" altLang="zh-CN" sz="1400" kern="1200" dirty="0">
                          <a:solidFill>
                            <a:schemeClr val="tx1"/>
                          </a:solidFill>
                          <a:effectLst/>
                          <a:latin typeface="Alibaba PuHuiTi B"/>
                          <a:ea typeface="Alibaba PuHuiTi B"/>
                          <a:cs typeface="+mn-cs"/>
                        </a:rPr>
                        <a:t>x</a:t>
                      </a:r>
                      <a:r>
                        <a:rPr lang="zh-CN" altLang="en-US" sz="1400" kern="1200" dirty="0">
                          <a:solidFill>
                            <a:schemeClr val="tx1"/>
                          </a:solidFill>
                          <a:effectLst/>
                          <a:latin typeface="Alibaba PuHuiTi B"/>
                          <a:ea typeface="Alibaba PuHuiTi B"/>
                          <a:cs typeface="+mn-cs"/>
                        </a:rPr>
                        <a:t>）</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表示该文件具有被系统执行的权限。</a:t>
                      </a:r>
                      <a:r>
                        <a:rPr lang="en-US" altLang="zh-CN" sz="1400" kern="1200" dirty="0">
                          <a:solidFill>
                            <a:schemeClr val="tx1"/>
                          </a:solidFill>
                          <a:effectLst/>
                          <a:latin typeface="Alibaba PuHuiTi B"/>
                          <a:ea typeface="Alibaba PuHuiTi B"/>
                          <a:cs typeface="+mn-cs"/>
                        </a:rPr>
                        <a:t>Window</a:t>
                      </a:r>
                      <a:r>
                        <a:rPr lang="zh-CN" altLang="en-US" sz="1400" kern="1200" dirty="0">
                          <a:solidFill>
                            <a:schemeClr val="tx1"/>
                          </a:solidFill>
                          <a:effectLst/>
                          <a:latin typeface="Alibaba PuHuiTi B"/>
                          <a:ea typeface="Alibaba PuHuiTi B"/>
                          <a:cs typeface="+mn-cs"/>
                        </a:rPr>
                        <a:t>系统中查看一个文件是否为可执行文件，是通过扩展名（</a:t>
                      </a:r>
                      <a:r>
                        <a:rPr lang="en-US" altLang="zh-CN" sz="1400" kern="1200" dirty="0">
                          <a:solidFill>
                            <a:schemeClr val="tx1"/>
                          </a:solidFill>
                          <a:effectLst/>
                          <a:latin typeface="Alibaba PuHuiTi B"/>
                          <a:ea typeface="Alibaba PuHuiTi B"/>
                          <a:cs typeface="+mn-cs"/>
                        </a:rPr>
                        <a:t>.exe</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.bat </a:t>
                      </a:r>
                      <a:r>
                        <a:rPr lang="zh-CN" altLang="en-US" sz="1400" kern="1200" dirty="0">
                          <a:solidFill>
                            <a:schemeClr val="tx1"/>
                          </a:solidFill>
                          <a:effectLst/>
                          <a:latin typeface="Alibaba PuHuiTi B"/>
                          <a:ea typeface="Alibaba PuHuiTi B"/>
                          <a:cs typeface="+mn-cs"/>
                        </a:rPr>
                        <a:t>等），但在 </a:t>
                      </a:r>
                      <a:r>
                        <a:rPr lang="en-US" altLang="zh-CN" sz="1400" kern="1200" dirty="0">
                          <a:solidFill>
                            <a:schemeClr val="tx1"/>
                          </a:solidFill>
                          <a:effectLst/>
                          <a:latin typeface="Alibaba PuHuiTi B"/>
                          <a:ea typeface="Alibaba PuHuiTi B"/>
                          <a:cs typeface="+mn-cs"/>
                        </a:rPr>
                        <a:t>Linux </a:t>
                      </a:r>
                      <a:r>
                        <a:rPr lang="zh-CN" altLang="en-US" sz="1400" kern="1200" dirty="0">
                          <a:solidFill>
                            <a:schemeClr val="tx1"/>
                          </a:solidFill>
                          <a:effectLst/>
                          <a:latin typeface="Alibaba PuHuiTi B"/>
                          <a:ea typeface="Alibaba PuHuiTi B"/>
                          <a:cs typeface="+mn-cs"/>
                        </a:rPr>
                        <a:t>系统中，文件是否能被执行，是通过看此文件是否具有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权限来决定的。也就是说，只要文件拥有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权限，则此文件就是可执行文件。但是，</a:t>
                      </a:r>
                      <a:r>
                        <a:rPr lang="zh-CN" altLang="en-US" sz="1400" kern="1200" dirty="0">
                          <a:solidFill>
                            <a:srgbClr val="C00000"/>
                          </a:solidFill>
                          <a:effectLst/>
                          <a:latin typeface="Alibaba PuHuiTi B"/>
                          <a:ea typeface="Alibaba PuHuiTi B"/>
                          <a:cs typeface="+mn-cs"/>
                        </a:rPr>
                        <a:t>文件到底能否正确运行，还要看文件中的代码是否正确</a:t>
                      </a:r>
                      <a:r>
                        <a:rPr lang="zh-CN" altLang="en-US" sz="1400" kern="1200" dirty="0">
                          <a:solidFill>
                            <a:schemeClr val="tx1"/>
                          </a:solidFill>
                          <a:effectLst/>
                          <a:latin typeface="Alibaba PuHuiTi B"/>
                          <a:ea typeface="Alibaba PuHuiTi B"/>
                          <a:cs typeface="+mn-cs"/>
                        </a:rPr>
                        <a:t>。</a:t>
                      </a:r>
                      <a:r>
                        <a:rPr lang="zh-CN" altLang="en-US" sz="1400" kern="1200" dirty="0">
                          <a:solidFill>
                            <a:srgbClr val="92D050"/>
                          </a:solidFill>
                          <a:effectLst/>
                          <a:latin typeface="Alibaba PuHuiTi B"/>
                          <a:ea typeface="Alibaba PuHuiTi B"/>
                          <a:cs typeface="+mn-cs"/>
                        </a:rPr>
                        <a:t>执行权限是文件的最高权限。</a:t>
                      </a:r>
                    </a:p>
                  </a:txBody>
                  <a:tcPr marL="22758" marR="22758" marT="22758" marB="227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322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文件权限</a:t>
            </a:r>
          </a:p>
        </p:txBody>
      </p:sp>
      <p:sp>
        <p:nvSpPr>
          <p:cNvPr id="6" name="文本占位符 5"/>
          <p:cNvSpPr>
            <a:spLocks noGrp="1"/>
          </p:cNvSpPr>
          <p:nvPr>
            <p:ph type="body" sz="quarter" idx="10"/>
          </p:nvPr>
        </p:nvSpPr>
        <p:spPr/>
        <p:txBody>
          <a:bodyPr/>
          <a:lstStyle/>
          <a:p>
            <a:r>
              <a:rPr lang="en-US" altLang="zh-CN" dirty="0"/>
              <a:t>rwx</a:t>
            </a:r>
            <a:r>
              <a:rPr lang="zh-CN" altLang="en-US" dirty="0"/>
              <a:t>真实含义</a:t>
            </a:r>
          </a:p>
        </p:txBody>
      </p:sp>
      <p:graphicFrame>
        <p:nvGraphicFramePr>
          <p:cNvPr id="3" name="表格 2"/>
          <p:cNvGraphicFramePr>
            <a:graphicFrameLocks noGrp="1"/>
          </p:cNvGraphicFramePr>
          <p:nvPr>
            <p:extLst>
              <p:ext uri="{D42A27DB-BD31-4B8C-83A1-F6EECF244321}">
                <p14:modId xmlns:p14="http://schemas.microsoft.com/office/powerpoint/2010/main" val="3631042937"/>
              </p:ext>
            </p:extLst>
          </p:nvPr>
        </p:nvGraphicFramePr>
        <p:xfrm>
          <a:off x="1828800" y="1622611"/>
          <a:ext cx="8364070" cy="4356665"/>
        </p:xfrm>
        <a:graphic>
          <a:graphicData uri="http://schemas.openxmlformats.org/drawingml/2006/table">
            <a:tbl>
              <a:tblPr/>
              <a:tblGrid>
                <a:gridCol w="1963271">
                  <a:extLst>
                    <a:ext uri="{9D8B030D-6E8A-4147-A177-3AD203B41FA5}">
                      <a16:colId xmlns:a16="http://schemas.microsoft.com/office/drawing/2014/main" val="20000"/>
                    </a:ext>
                  </a:extLst>
                </a:gridCol>
                <a:gridCol w="6400799">
                  <a:extLst>
                    <a:ext uri="{9D8B030D-6E8A-4147-A177-3AD203B41FA5}">
                      <a16:colId xmlns:a16="http://schemas.microsoft.com/office/drawing/2014/main" val="20001"/>
                    </a:ext>
                  </a:extLst>
                </a:gridCol>
              </a:tblGrid>
              <a:tr h="208618">
                <a:tc>
                  <a:txBody>
                    <a:bodyPr/>
                    <a:lstStyle/>
                    <a:p>
                      <a:pPr marL="0" algn="l" defTabSz="1219170" rtl="0" eaLnBrk="1" latinLnBrk="0" hangingPunct="1"/>
                      <a:r>
                        <a:rPr lang="en-US" sz="1400" kern="1200" dirty="0">
                          <a:solidFill>
                            <a:schemeClr val="tx1"/>
                          </a:solidFill>
                          <a:effectLst/>
                          <a:latin typeface="Alibaba PuHuiTi B"/>
                          <a:ea typeface="Alibaba PuHuiTi B"/>
                          <a:cs typeface="+mn-cs"/>
                        </a:rPr>
                        <a:t>rwx </a:t>
                      </a:r>
                      <a:r>
                        <a:rPr lang="zh-CN" altLang="en-US" sz="1400" kern="1200" dirty="0">
                          <a:solidFill>
                            <a:schemeClr val="tx1"/>
                          </a:solidFill>
                          <a:effectLst/>
                          <a:latin typeface="Alibaba PuHuiTi B"/>
                          <a:ea typeface="Alibaba PuHuiTi B"/>
                          <a:cs typeface="+mn-cs"/>
                        </a:rPr>
                        <a:t>权限</a:t>
                      </a:r>
                    </a:p>
                  </a:txBody>
                  <a:tcPr marL="21670" marR="21670" marT="30338" marB="3033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对</a:t>
                      </a:r>
                      <a:r>
                        <a:rPr lang="zh-CN" altLang="en-US" sz="1400" b="1" kern="1200" dirty="0">
                          <a:solidFill>
                            <a:srgbClr val="C00000"/>
                          </a:solidFill>
                          <a:effectLst/>
                          <a:latin typeface="Alibaba PuHuiTi B"/>
                          <a:ea typeface="Alibaba PuHuiTi B"/>
                          <a:cs typeface="+mn-cs"/>
                        </a:rPr>
                        <a:t>目录</a:t>
                      </a:r>
                      <a:r>
                        <a:rPr lang="zh-CN" altLang="en-US" sz="1400" kern="1200" dirty="0">
                          <a:solidFill>
                            <a:schemeClr val="tx1"/>
                          </a:solidFill>
                          <a:effectLst/>
                          <a:latin typeface="Alibaba PuHuiTi B"/>
                          <a:ea typeface="Alibaba PuHuiTi B"/>
                          <a:cs typeface="+mn-cs"/>
                        </a:rPr>
                        <a:t>的作用</a:t>
                      </a:r>
                    </a:p>
                  </a:txBody>
                  <a:tcPr marL="21670" marR="21670" marT="30338" marB="3033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1083500">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读权限（</a:t>
                      </a:r>
                      <a:r>
                        <a:rPr lang="en-US" sz="1400" kern="1200">
                          <a:solidFill>
                            <a:schemeClr val="tx1"/>
                          </a:solidFill>
                          <a:effectLst/>
                          <a:latin typeface="Alibaba PuHuiTi B"/>
                          <a:ea typeface="Alibaba PuHuiTi B"/>
                          <a:cs typeface="+mn-cs"/>
                        </a:rPr>
                        <a:t>r）</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表示具有</a:t>
                      </a:r>
                      <a:r>
                        <a:rPr lang="zh-CN" altLang="en-US" sz="1400" kern="1200" dirty="0">
                          <a:solidFill>
                            <a:srgbClr val="C00000"/>
                          </a:solidFill>
                          <a:effectLst/>
                          <a:latin typeface="Alibaba PuHuiTi B"/>
                          <a:ea typeface="Alibaba PuHuiTi B"/>
                          <a:cs typeface="+mn-cs"/>
                        </a:rPr>
                        <a:t>读取目录结构列表</a:t>
                      </a:r>
                      <a:r>
                        <a:rPr lang="zh-CN" altLang="en-US" sz="1400" kern="1200" dirty="0">
                          <a:solidFill>
                            <a:schemeClr val="tx1"/>
                          </a:solidFill>
                          <a:effectLst/>
                          <a:latin typeface="Alibaba PuHuiTi B"/>
                          <a:ea typeface="Alibaba PuHuiTi B"/>
                          <a:cs typeface="+mn-cs"/>
                        </a:rPr>
                        <a:t>的权限，也就是说，可以看到目录中有哪些文件和子目录。一旦对目录拥有 </a:t>
                      </a:r>
                      <a:r>
                        <a:rPr lang="en-US" altLang="zh-CN" sz="1400" kern="1200" dirty="0">
                          <a:solidFill>
                            <a:schemeClr val="tx1"/>
                          </a:solidFill>
                          <a:effectLst/>
                          <a:latin typeface="Alibaba PuHuiTi B"/>
                          <a:ea typeface="Alibaba PuHuiTi B"/>
                          <a:cs typeface="+mn-cs"/>
                        </a:rPr>
                        <a:t>r </a:t>
                      </a:r>
                      <a:r>
                        <a:rPr lang="zh-CN" altLang="en-US" sz="1400" kern="1200" dirty="0">
                          <a:solidFill>
                            <a:schemeClr val="tx1"/>
                          </a:solidFill>
                          <a:effectLst/>
                          <a:latin typeface="Alibaba PuHuiTi B"/>
                          <a:ea typeface="Alibaba PuHuiTi B"/>
                          <a:cs typeface="+mn-cs"/>
                        </a:rPr>
                        <a:t>权限，就可以在此目录下执行 </a:t>
                      </a:r>
                      <a:r>
                        <a:rPr lang="en-US" altLang="zh-CN" sz="1400" kern="1200" dirty="0">
                          <a:solidFill>
                            <a:schemeClr val="tx1"/>
                          </a:solidFill>
                          <a:effectLst/>
                          <a:latin typeface="Alibaba PuHuiTi B"/>
                          <a:ea typeface="Alibaba PuHuiTi B"/>
                          <a:cs typeface="+mn-cs"/>
                        </a:rPr>
                        <a:t>ls </a:t>
                      </a:r>
                      <a:r>
                        <a:rPr lang="zh-CN" altLang="en-US" sz="1400" kern="1200" dirty="0">
                          <a:solidFill>
                            <a:schemeClr val="tx1"/>
                          </a:solidFill>
                          <a:effectLst/>
                          <a:latin typeface="Alibaba PuHuiTi B"/>
                          <a:ea typeface="Alibaba PuHuiTi B"/>
                          <a:cs typeface="+mn-cs"/>
                        </a:rPr>
                        <a:t>命令，查看目录中的内容。</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23661">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写权限（</a:t>
                      </a:r>
                      <a:r>
                        <a:rPr lang="en-US" sz="1400" kern="1200">
                          <a:solidFill>
                            <a:schemeClr val="tx1"/>
                          </a:solidFill>
                          <a:effectLst/>
                          <a:latin typeface="Alibaba PuHuiTi B"/>
                          <a:ea typeface="Alibaba PuHuiTi B"/>
                          <a:cs typeface="+mn-cs"/>
                        </a:rPr>
                        <a:t>w）</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buFont typeface="Arial" panose="020B0604020202020204" pitchFamily="34" charset="0"/>
                        <a:buChar char="•"/>
                      </a:pPr>
                      <a:r>
                        <a:rPr lang="zh-CN" altLang="en-US" sz="1400" kern="1200" dirty="0">
                          <a:solidFill>
                            <a:srgbClr val="92D050"/>
                          </a:solidFill>
                          <a:effectLst/>
                          <a:latin typeface="Alibaba PuHuiTi B"/>
                          <a:ea typeface="Alibaba PuHuiTi B"/>
                          <a:cs typeface="+mn-cs"/>
                        </a:rPr>
                        <a:t>对于目录来说，</a:t>
                      </a:r>
                      <a:r>
                        <a:rPr lang="en-US" altLang="zh-CN" sz="1400" kern="1200" dirty="0">
                          <a:solidFill>
                            <a:srgbClr val="92D050"/>
                          </a:solidFill>
                          <a:effectLst/>
                          <a:latin typeface="Alibaba PuHuiTi B"/>
                          <a:ea typeface="Alibaba PuHuiTi B"/>
                          <a:cs typeface="+mn-cs"/>
                        </a:rPr>
                        <a:t>w </a:t>
                      </a:r>
                      <a:r>
                        <a:rPr lang="zh-CN" altLang="en-US" sz="1400" kern="1200" dirty="0">
                          <a:solidFill>
                            <a:srgbClr val="92D050"/>
                          </a:solidFill>
                          <a:effectLst/>
                          <a:latin typeface="Alibaba PuHuiTi B"/>
                          <a:ea typeface="Alibaba PuHuiTi B"/>
                          <a:cs typeface="+mn-cs"/>
                        </a:rPr>
                        <a:t>权限是最高权限</a:t>
                      </a:r>
                      <a:r>
                        <a:rPr lang="zh-CN" altLang="en-US" sz="1400" kern="1200" dirty="0">
                          <a:solidFill>
                            <a:schemeClr val="tx1"/>
                          </a:solidFill>
                          <a:effectLst/>
                          <a:latin typeface="Alibaba PuHuiTi B"/>
                          <a:ea typeface="Alibaba PuHuiTi B"/>
                          <a:cs typeface="+mn-cs"/>
                        </a:rPr>
                        <a:t>。对目录拥有 </a:t>
                      </a:r>
                      <a:r>
                        <a:rPr lang="en-US" altLang="zh-CN" sz="1400" kern="1200" dirty="0">
                          <a:solidFill>
                            <a:schemeClr val="tx1"/>
                          </a:solidFill>
                          <a:effectLst/>
                          <a:latin typeface="Alibaba PuHuiTi B"/>
                          <a:ea typeface="Alibaba PuHuiTi B"/>
                          <a:cs typeface="+mn-cs"/>
                        </a:rPr>
                        <a:t>w </a:t>
                      </a:r>
                      <a:r>
                        <a:rPr lang="zh-CN" altLang="en-US" sz="1400" kern="1200" dirty="0">
                          <a:solidFill>
                            <a:schemeClr val="tx1"/>
                          </a:solidFill>
                          <a:effectLst/>
                          <a:latin typeface="Alibaba PuHuiTi B"/>
                          <a:ea typeface="Alibaba PuHuiTi B"/>
                          <a:cs typeface="+mn-cs"/>
                        </a:rPr>
                        <a:t>权限，表示可以对目录做以下操作：在此目录中建立新的文件或子目录；</a:t>
                      </a:r>
                    </a:p>
                    <a:p>
                      <a:pPr marL="0" algn="l" defTabSz="1219170" rtl="0" eaLnBrk="1" latinLnBrk="0" hangingPunct="1">
                        <a:buFont typeface="Arial" panose="020B0604020202020204" pitchFamily="34" charset="0"/>
                        <a:buChar char="•"/>
                      </a:pPr>
                      <a:r>
                        <a:rPr lang="zh-CN" altLang="en-US" sz="1400" kern="1200" dirty="0">
                          <a:solidFill>
                            <a:srgbClr val="C00000"/>
                          </a:solidFill>
                          <a:effectLst/>
                          <a:latin typeface="Alibaba PuHuiTi B"/>
                          <a:ea typeface="Alibaba PuHuiTi B"/>
                          <a:cs typeface="+mn-cs"/>
                        </a:rPr>
                        <a:t>删除</a:t>
                      </a:r>
                      <a:r>
                        <a:rPr lang="zh-CN" altLang="en-US" sz="1400" kern="1200" dirty="0">
                          <a:solidFill>
                            <a:schemeClr val="tx1"/>
                          </a:solidFill>
                          <a:effectLst/>
                          <a:latin typeface="Alibaba PuHuiTi B"/>
                          <a:ea typeface="Alibaba PuHuiTi B"/>
                          <a:cs typeface="+mn-cs"/>
                        </a:rPr>
                        <a:t>已存在的文件和目录（无论子文件或子目录的权限是怎样的）；</a:t>
                      </a:r>
                    </a:p>
                    <a:p>
                      <a:pPr marL="0" algn="l" defTabSz="1219170" rtl="0" eaLnBrk="1" latinLnBrk="0" hangingPunct="1">
                        <a:buFont typeface="Arial" panose="020B0604020202020204" pitchFamily="34" charset="0"/>
                        <a:buChar char="•"/>
                      </a:pPr>
                      <a:r>
                        <a:rPr lang="zh-CN" altLang="en-US" sz="1400" kern="1200" dirty="0">
                          <a:solidFill>
                            <a:schemeClr val="tx1"/>
                          </a:solidFill>
                          <a:effectLst/>
                          <a:latin typeface="Alibaba PuHuiTi B"/>
                          <a:ea typeface="Alibaba PuHuiTi B"/>
                          <a:cs typeface="+mn-cs"/>
                        </a:rPr>
                        <a:t>对已存在的文件或目录做</a:t>
                      </a:r>
                      <a:r>
                        <a:rPr lang="zh-CN" altLang="en-US" sz="1400" kern="1200" dirty="0">
                          <a:solidFill>
                            <a:srgbClr val="C00000"/>
                          </a:solidFill>
                          <a:effectLst/>
                          <a:latin typeface="Alibaba PuHuiTi B"/>
                          <a:ea typeface="Alibaba PuHuiTi B"/>
                          <a:cs typeface="+mn-cs"/>
                        </a:rPr>
                        <a:t>更名</a:t>
                      </a:r>
                      <a:r>
                        <a:rPr lang="zh-CN" altLang="en-US" sz="1400" kern="1200" dirty="0">
                          <a:solidFill>
                            <a:schemeClr val="tx1"/>
                          </a:solidFill>
                          <a:effectLst/>
                          <a:latin typeface="Alibaba PuHuiTi B"/>
                          <a:ea typeface="Alibaba PuHuiTi B"/>
                          <a:cs typeface="+mn-cs"/>
                        </a:rPr>
                        <a:t>操作；</a:t>
                      </a:r>
                    </a:p>
                    <a:p>
                      <a:pPr marL="0" algn="l" defTabSz="1219170" rtl="0" eaLnBrk="1" latinLnBrk="0" hangingPunct="1">
                        <a:buFont typeface="Arial" panose="020B0604020202020204" pitchFamily="34" charset="0"/>
                        <a:buChar char="•"/>
                      </a:pPr>
                      <a:r>
                        <a:rPr lang="zh-CN" altLang="en-US" sz="1400" kern="1200" dirty="0">
                          <a:solidFill>
                            <a:srgbClr val="C00000"/>
                          </a:solidFill>
                          <a:effectLst/>
                          <a:latin typeface="Alibaba PuHuiTi B"/>
                          <a:ea typeface="Alibaba PuHuiTi B"/>
                          <a:cs typeface="+mn-cs"/>
                        </a:rPr>
                        <a:t>移动</a:t>
                      </a:r>
                      <a:r>
                        <a:rPr lang="zh-CN" altLang="en-US" sz="1400" kern="1200" dirty="0">
                          <a:solidFill>
                            <a:schemeClr val="tx1"/>
                          </a:solidFill>
                          <a:effectLst/>
                          <a:latin typeface="Alibaba PuHuiTi B"/>
                          <a:ea typeface="Alibaba PuHuiTi B"/>
                          <a:cs typeface="+mn-cs"/>
                        </a:rPr>
                        <a:t>此目录下的文件和目录的位置。</a:t>
                      </a:r>
                    </a:p>
                    <a:p>
                      <a:pPr marL="0" algn="l" defTabSz="1219170" rtl="0" eaLnBrk="1" latinLnBrk="0" hangingPunct="1"/>
                      <a:r>
                        <a:rPr lang="zh-CN" altLang="en-US" sz="1400" kern="1200" dirty="0">
                          <a:solidFill>
                            <a:schemeClr val="tx1"/>
                          </a:solidFill>
                          <a:effectLst/>
                          <a:latin typeface="Alibaba PuHuiTi B"/>
                          <a:ea typeface="Alibaba PuHuiTi B"/>
                          <a:cs typeface="+mn-cs"/>
                        </a:rPr>
                        <a:t>一旦对目录拥有 </a:t>
                      </a:r>
                      <a:r>
                        <a:rPr lang="en-US" altLang="zh-CN" sz="1400" kern="1200" dirty="0">
                          <a:solidFill>
                            <a:schemeClr val="tx1"/>
                          </a:solidFill>
                          <a:effectLst/>
                          <a:latin typeface="Alibaba PuHuiTi B"/>
                          <a:ea typeface="Alibaba PuHuiTi B"/>
                          <a:cs typeface="+mn-cs"/>
                        </a:rPr>
                        <a:t>w </a:t>
                      </a:r>
                      <a:r>
                        <a:rPr lang="zh-CN" altLang="en-US" sz="1400" kern="1200" dirty="0">
                          <a:solidFill>
                            <a:schemeClr val="tx1"/>
                          </a:solidFill>
                          <a:effectLst/>
                          <a:latin typeface="Alibaba PuHuiTi B"/>
                          <a:ea typeface="Alibaba PuHuiTi B"/>
                          <a:cs typeface="+mn-cs"/>
                        </a:rPr>
                        <a:t>权限，就可以在目录下执行 </a:t>
                      </a:r>
                      <a:r>
                        <a:rPr lang="en-US" altLang="zh-CN" sz="1400" kern="1200" dirty="0">
                          <a:solidFill>
                            <a:schemeClr val="tx1"/>
                          </a:solidFill>
                          <a:effectLst/>
                          <a:latin typeface="Alibaba PuHuiTi B"/>
                          <a:ea typeface="Alibaba PuHuiTi B"/>
                          <a:cs typeface="+mn-cs"/>
                        </a:rPr>
                        <a:t>touch</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rm</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cp</a:t>
                      </a:r>
                      <a:r>
                        <a:rPr lang="zh-CN" altLang="en-US" sz="1400" kern="1200" dirty="0">
                          <a:solidFill>
                            <a:schemeClr val="tx1"/>
                          </a:solidFill>
                          <a:effectLst/>
                          <a:latin typeface="Alibaba PuHuiTi B"/>
                          <a:ea typeface="Alibaba PuHuiTi B"/>
                          <a:cs typeface="+mn-cs"/>
                        </a:rPr>
                        <a:t>、</a:t>
                      </a:r>
                      <a:r>
                        <a:rPr lang="en-US" altLang="zh-CN" sz="1400" kern="1200" dirty="0">
                          <a:solidFill>
                            <a:schemeClr val="tx1"/>
                          </a:solidFill>
                          <a:effectLst/>
                          <a:latin typeface="Alibaba PuHuiTi B"/>
                          <a:ea typeface="Alibaba PuHuiTi B"/>
                          <a:cs typeface="+mn-cs"/>
                        </a:rPr>
                        <a:t>mv </a:t>
                      </a:r>
                      <a:r>
                        <a:rPr lang="zh-CN" altLang="en-US" sz="1400" kern="1200" dirty="0">
                          <a:solidFill>
                            <a:schemeClr val="tx1"/>
                          </a:solidFill>
                          <a:effectLst/>
                          <a:latin typeface="Alibaba PuHuiTi B"/>
                          <a:ea typeface="Alibaba PuHuiTi B"/>
                          <a:cs typeface="+mn-cs"/>
                        </a:rPr>
                        <a:t>等命令。</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75468">
                <a:tc>
                  <a:txBody>
                    <a:bodyPr/>
                    <a:lstStyle/>
                    <a:p>
                      <a:pPr marL="0" algn="l" defTabSz="1219170" rtl="0" eaLnBrk="1" latinLnBrk="0" hangingPunct="1"/>
                      <a:r>
                        <a:rPr lang="zh-CN" altLang="en-US" sz="1400" kern="1200">
                          <a:solidFill>
                            <a:schemeClr val="tx1"/>
                          </a:solidFill>
                          <a:effectLst/>
                          <a:latin typeface="Alibaba PuHuiTi B"/>
                          <a:ea typeface="Alibaba PuHuiTi B"/>
                          <a:cs typeface="+mn-cs"/>
                        </a:rPr>
                        <a:t>执行权限（</a:t>
                      </a:r>
                      <a:r>
                        <a:rPr lang="en-US" altLang="zh-CN" sz="1400" kern="1200">
                          <a:solidFill>
                            <a:schemeClr val="tx1"/>
                          </a:solidFill>
                          <a:effectLst/>
                          <a:latin typeface="Alibaba PuHuiTi B"/>
                          <a:ea typeface="Alibaba PuHuiTi B"/>
                          <a:cs typeface="+mn-cs"/>
                        </a:rPr>
                        <a:t>x</a:t>
                      </a:r>
                      <a:r>
                        <a:rPr lang="zh-CN" altLang="en-US" sz="1400" kern="1200">
                          <a:solidFill>
                            <a:schemeClr val="tx1"/>
                          </a:solidFill>
                          <a:effectLst/>
                          <a:latin typeface="Alibaba PuHuiTi B"/>
                          <a:ea typeface="Alibaba PuHuiTi B"/>
                          <a:cs typeface="+mn-cs"/>
                        </a:rPr>
                        <a:t>）</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marL="0" algn="l" defTabSz="1219170" rtl="0" eaLnBrk="1" latinLnBrk="0" hangingPunct="1"/>
                      <a:r>
                        <a:rPr lang="zh-CN" altLang="en-US" sz="1400" kern="1200" dirty="0">
                          <a:solidFill>
                            <a:schemeClr val="tx1"/>
                          </a:solidFill>
                          <a:effectLst/>
                          <a:latin typeface="Alibaba PuHuiTi B"/>
                          <a:ea typeface="Alibaba PuHuiTi B"/>
                          <a:cs typeface="+mn-cs"/>
                        </a:rPr>
                        <a:t>目录是不能直接运行的，对目录赋予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权限，代表用户</a:t>
                      </a:r>
                      <a:r>
                        <a:rPr lang="zh-CN" altLang="en-US" sz="1400" kern="1200" dirty="0">
                          <a:solidFill>
                            <a:srgbClr val="C00000"/>
                          </a:solidFill>
                          <a:effectLst/>
                          <a:latin typeface="Alibaba PuHuiTi B"/>
                          <a:ea typeface="Alibaba PuHuiTi B"/>
                          <a:cs typeface="+mn-cs"/>
                        </a:rPr>
                        <a:t>可以进入目录</a:t>
                      </a:r>
                      <a:r>
                        <a:rPr lang="zh-CN" altLang="en-US" sz="1400" kern="1200" dirty="0">
                          <a:solidFill>
                            <a:schemeClr val="tx1"/>
                          </a:solidFill>
                          <a:effectLst/>
                          <a:latin typeface="Alibaba PuHuiTi B"/>
                          <a:ea typeface="Alibaba PuHuiTi B"/>
                          <a:cs typeface="+mn-cs"/>
                        </a:rPr>
                        <a:t>，也就是说，赋予 </a:t>
                      </a:r>
                      <a:r>
                        <a:rPr lang="en-US" altLang="zh-CN" sz="1400" kern="1200" dirty="0">
                          <a:solidFill>
                            <a:schemeClr val="tx1"/>
                          </a:solidFill>
                          <a:effectLst/>
                          <a:latin typeface="Alibaba PuHuiTi B"/>
                          <a:ea typeface="Alibaba PuHuiTi B"/>
                          <a:cs typeface="+mn-cs"/>
                        </a:rPr>
                        <a:t>x </a:t>
                      </a:r>
                      <a:r>
                        <a:rPr lang="zh-CN" altLang="en-US" sz="1400" kern="1200" dirty="0">
                          <a:solidFill>
                            <a:schemeClr val="tx1"/>
                          </a:solidFill>
                          <a:effectLst/>
                          <a:latin typeface="Alibaba PuHuiTi B"/>
                          <a:ea typeface="Alibaba PuHuiTi B"/>
                          <a:cs typeface="+mn-cs"/>
                        </a:rPr>
                        <a:t>权限的用户或群组可以使用 </a:t>
                      </a:r>
                      <a:r>
                        <a:rPr lang="en-US" altLang="zh-CN" sz="1400" kern="1200" dirty="0">
                          <a:solidFill>
                            <a:schemeClr val="tx1"/>
                          </a:solidFill>
                          <a:effectLst/>
                          <a:latin typeface="Alibaba PuHuiTi B"/>
                          <a:ea typeface="Alibaba PuHuiTi B"/>
                          <a:cs typeface="+mn-cs"/>
                        </a:rPr>
                        <a:t>cd </a:t>
                      </a:r>
                      <a:r>
                        <a:rPr lang="zh-CN" altLang="en-US" sz="1400" kern="1200" dirty="0">
                          <a:solidFill>
                            <a:schemeClr val="tx1"/>
                          </a:solidFill>
                          <a:effectLst/>
                          <a:latin typeface="Alibaba PuHuiTi B"/>
                          <a:ea typeface="Alibaba PuHuiTi B"/>
                          <a:cs typeface="+mn-cs"/>
                        </a:rPr>
                        <a:t>命令。</a:t>
                      </a:r>
                    </a:p>
                  </a:txBody>
                  <a:tcPr marL="21670" marR="21670" marT="21670" marB="2167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324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zh-CN" altLang="en-US" dirty="0"/>
              <a:t>对于文件来说，</a:t>
            </a:r>
            <a:r>
              <a:rPr lang="en-US" altLang="zh-CN" dirty="0"/>
              <a:t>x</a:t>
            </a:r>
            <a:r>
              <a:rPr lang="zh-CN" altLang="en-US" dirty="0"/>
              <a:t>执行权限最高；对于文件夹来说，</a:t>
            </a:r>
            <a:r>
              <a:rPr lang="en-US" altLang="zh-CN" dirty="0"/>
              <a:t>w</a:t>
            </a:r>
            <a:r>
              <a:rPr lang="zh-CN" altLang="en-US" dirty="0"/>
              <a:t>权限最高，实际中授权需要谨慎。</a:t>
            </a:r>
            <a:endParaRPr lang="en-US" altLang="zh-CN" dirty="0"/>
          </a:p>
          <a:p>
            <a:r>
              <a:rPr lang="zh-CN" altLang="en-US" dirty="0">
                <a:solidFill>
                  <a:srgbClr val="C00000"/>
                </a:solidFill>
              </a:rPr>
              <a:t>权限管理对</a:t>
            </a:r>
            <a:r>
              <a:rPr lang="en-US" altLang="zh-CN" dirty="0">
                <a:solidFill>
                  <a:srgbClr val="C00000"/>
                </a:solidFill>
              </a:rPr>
              <a:t>root</a:t>
            </a:r>
            <a:r>
              <a:rPr lang="zh-CN" altLang="en-US" dirty="0">
                <a:solidFill>
                  <a:srgbClr val="C00000"/>
                </a:solidFill>
              </a:rPr>
              <a:t>用户无约束</a:t>
            </a:r>
            <a:r>
              <a:rPr lang="zh-CN" altLang="en-US" dirty="0"/>
              <a:t>。主要是针对非</a:t>
            </a:r>
            <a:r>
              <a:rPr lang="en-US" altLang="zh-CN" dirty="0"/>
              <a:t>root</a:t>
            </a:r>
            <a:r>
              <a:rPr lang="zh-CN" altLang="en-US" dirty="0"/>
              <a:t>用户来设定的。</a:t>
            </a:r>
            <a:endParaRPr lang="en-US" altLang="zh-CN" dirty="0"/>
          </a:p>
          <a:p>
            <a:r>
              <a:rPr lang="zh-CN" altLang="en-US" dirty="0"/>
              <a:t>通常来说</a:t>
            </a:r>
            <a:r>
              <a:rPr lang="zh-CN" altLang="en-US" dirty="0">
                <a:solidFill>
                  <a:srgbClr val="C00000"/>
                </a:solidFill>
              </a:rPr>
              <a:t>相关性越高，权限越高</a:t>
            </a:r>
            <a:r>
              <a:rPr lang="zh-CN" altLang="en-US" dirty="0"/>
              <a:t>。正常的话：</a:t>
            </a:r>
            <a:br>
              <a:rPr lang="en-US" altLang="zh-CN" dirty="0"/>
            </a:br>
            <a:r>
              <a:rPr lang="en-US" altLang="zh-CN" dirty="0"/>
              <a:t>user</a:t>
            </a:r>
            <a:r>
              <a:rPr lang="zh-CN" altLang="en-US" dirty="0"/>
              <a:t>权限 </a:t>
            </a:r>
            <a:r>
              <a:rPr lang="en-US" altLang="zh-CN" dirty="0"/>
              <a:t>&gt; group</a:t>
            </a:r>
            <a:r>
              <a:rPr lang="zh-CN" altLang="en-US" dirty="0"/>
              <a:t>权限 </a:t>
            </a:r>
            <a:r>
              <a:rPr lang="en-US" altLang="zh-CN" dirty="0"/>
              <a:t>&gt; other</a:t>
            </a:r>
            <a:r>
              <a:rPr lang="zh-CN" altLang="en-US" dirty="0"/>
              <a:t>权限</a:t>
            </a:r>
          </a:p>
        </p:txBody>
      </p:sp>
      <p:sp>
        <p:nvSpPr>
          <p:cNvPr id="7" name="标题 6"/>
          <p:cNvSpPr>
            <a:spLocks noGrp="1"/>
          </p:cNvSpPr>
          <p:nvPr>
            <p:ph type="title"/>
          </p:nvPr>
        </p:nvSpPr>
        <p:spPr/>
        <p:txBody>
          <a:bodyPr/>
          <a:lstStyle/>
          <a:p>
            <a:r>
              <a:rPr lang="en-US" altLang="zh-CN" dirty="0"/>
              <a:t>Linux</a:t>
            </a:r>
            <a:r>
              <a:rPr lang="zh-CN" altLang="en-US" dirty="0"/>
              <a:t>权限管理</a:t>
            </a:r>
          </a:p>
        </p:txBody>
      </p:sp>
    </p:spTree>
    <p:extLst>
      <p:ext uri="{BB962C8B-B14F-4D97-AF65-F5344CB8AC3E}">
        <p14:creationId xmlns:p14="http://schemas.microsoft.com/office/powerpoint/2010/main" val="3684544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dirty="0"/>
              <a:t>用户、用户组</a:t>
            </a:r>
            <a:endParaRPr kumimoji="1" lang="en-US" altLang="zh-CN" dirty="0"/>
          </a:p>
          <a:p>
            <a:r>
              <a:rPr kumimoji="1" lang="zh-CN" altLang="en-US" dirty="0"/>
              <a:t>文件权限</a:t>
            </a:r>
            <a:endParaRPr kumimoji="1" lang="en-US" altLang="zh-CN" dirty="0"/>
          </a:p>
          <a:p>
            <a:r>
              <a:rPr kumimoji="1" lang="zh-CN" altLang="en-US" dirty="0">
                <a:solidFill>
                  <a:srgbClr val="C00000"/>
                </a:solidFill>
              </a:rPr>
              <a:t>用户、用户组管理命令</a:t>
            </a:r>
            <a:endParaRPr kumimoji="1" lang="en-US" altLang="zh-CN" dirty="0">
              <a:solidFill>
                <a:srgbClr val="C00000"/>
              </a:solidFill>
            </a:endParaRPr>
          </a:p>
          <a:p>
            <a:r>
              <a:rPr kumimoji="1" lang="en-US" altLang="zh-CN" dirty="0"/>
              <a:t>su</a:t>
            </a:r>
            <a:r>
              <a:rPr kumimoji="1" lang="zh-CN" altLang="en-US" dirty="0"/>
              <a:t>、</a:t>
            </a:r>
            <a:r>
              <a:rPr kumimoji="1" lang="en-US" altLang="zh-CN" dirty="0"/>
              <a:t>sudo</a:t>
            </a:r>
          </a:p>
          <a:p>
            <a:r>
              <a:rPr kumimoji="1" lang="zh-CN" altLang="en-US" dirty="0"/>
              <a:t>文件权限管理命令</a:t>
            </a:r>
          </a:p>
        </p:txBody>
      </p:sp>
    </p:spTree>
    <p:extLst>
      <p:ext uri="{BB962C8B-B14F-4D97-AF65-F5344CB8AC3E}">
        <p14:creationId xmlns:p14="http://schemas.microsoft.com/office/powerpoint/2010/main" val="69533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groupadd</a:t>
            </a:r>
            <a:r>
              <a:rPr lang="zh-CN" altLang="en-US" dirty="0"/>
              <a:t>：用于创建一个新的用户组，用户组相关信息会保存在</a:t>
            </a:r>
            <a:r>
              <a:rPr lang="en-US" altLang="zh-CN" dirty="0">
                <a:solidFill>
                  <a:srgbClr val="92D050"/>
                </a:solidFill>
              </a:rPr>
              <a:t>/etc/group</a:t>
            </a:r>
            <a:r>
              <a:rPr lang="zh-CN" altLang="en-US" dirty="0"/>
              <a:t>文件中。</a:t>
            </a:r>
            <a:endParaRPr lang="en-US" altLang="zh-CN" dirty="0"/>
          </a:p>
          <a:p>
            <a:r>
              <a:rPr lang="en-US" altLang="zh-CN" dirty="0">
                <a:solidFill>
                  <a:srgbClr val="C00000"/>
                </a:solidFill>
              </a:rPr>
              <a:t>cat /etc/group</a:t>
            </a:r>
            <a:r>
              <a:rPr lang="zh-CN" altLang="en-US" dirty="0"/>
              <a:t>：查看当前系统用户组信息。</a:t>
            </a:r>
            <a:endParaRPr lang="en-US" altLang="zh-CN" dirty="0"/>
          </a:p>
          <a:p>
            <a:r>
              <a:rPr lang="en-US" altLang="zh-CN" dirty="0">
                <a:solidFill>
                  <a:srgbClr val="C00000"/>
                </a:solidFill>
              </a:rPr>
              <a:t>groupdel</a:t>
            </a:r>
            <a:r>
              <a:rPr lang="zh-CN" altLang="en-US" dirty="0"/>
              <a:t>：用于删除用户组。</a:t>
            </a:r>
            <a:endParaRPr lang="en-US" altLang="zh-CN" dirty="0"/>
          </a:p>
          <a:p>
            <a:r>
              <a:rPr lang="en-US" altLang="zh-CN" dirty="0">
                <a:solidFill>
                  <a:srgbClr val="C00000"/>
                </a:solidFill>
              </a:rPr>
              <a:t>chgrp</a:t>
            </a:r>
            <a:r>
              <a:rPr lang="zh-CN" altLang="en-US" dirty="0"/>
              <a:t>：用于变更文件或目录的所属群组。不同于</a:t>
            </a:r>
            <a:r>
              <a:rPr lang="en-US" altLang="zh-CN" dirty="0"/>
              <a:t>chown</a:t>
            </a:r>
            <a:r>
              <a:rPr lang="zh-CN" altLang="en-US" dirty="0"/>
              <a:t>命令，</a:t>
            </a:r>
            <a:r>
              <a:rPr lang="en-US" altLang="zh-CN" dirty="0"/>
              <a:t>chgrp</a:t>
            </a:r>
            <a:r>
              <a:rPr lang="zh-CN" altLang="en-US" dirty="0"/>
              <a:t>允许普通用户改变文件所属的组，只要该用户是该组的一员。</a:t>
            </a:r>
            <a:endParaRPr lang="en-US" altLang="zh-CN" dirty="0"/>
          </a:p>
          <a:p>
            <a:r>
              <a:rPr lang="en-US" altLang="zh-CN" dirty="0">
                <a:solidFill>
                  <a:srgbClr val="C00000"/>
                </a:solidFill>
              </a:rPr>
              <a:t>chown</a:t>
            </a:r>
            <a:r>
              <a:rPr lang="zh-CN" altLang="en-US" dirty="0"/>
              <a:t>：用于设置文件所有者和文件关联组的命令，</a:t>
            </a:r>
            <a:r>
              <a:rPr lang="zh-CN" altLang="en-US" dirty="0">
                <a:solidFill>
                  <a:srgbClr val="92D050"/>
                </a:solidFill>
              </a:rPr>
              <a:t>需要超级用户</a:t>
            </a:r>
            <a:r>
              <a:rPr lang="en-US" altLang="zh-CN" dirty="0">
                <a:solidFill>
                  <a:srgbClr val="92D050"/>
                </a:solidFill>
              </a:rPr>
              <a:t>root</a:t>
            </a:r>
            <a:r>
              <a:rPr lang="zh-CN" altLang="en-US" dirty="0">
                <a:solidFill>
                  <a:srgbClr val="92D050"/>
                </a:solidFill>
              </a:rPr>
              <a:t>的权限才能执行</a:t>
            </a:r>
            <a:r>
              <a:rPr lang="en-US" altLang="zh-CN" dirty="0">
                <a:solidFill>
                  <a:srgbClr val="92D050"/>
                </a:solidFill>
              </a:rPr>
              <a:t>chown</a:t>
            </a:r>
            <a:r>
              <a:rPr lang="zh-CN" altLang="en-US" dirty="0">
                <a:solidFill>
                  <a:srgbClr val="92D050"/>
                </a:solidFill>
              </a:rPr>
              <a:t>命令</a:t>
            </a:r>
            <a:r>
              <a:rPr lang="zh-CN" altLang="en-US" dirty="0"/>
              <a:t>。</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用户组</a:t>
            </a:r>
            <a:r>
              <a:rPr lang="en-US" altLang="zh-CN" dirty="0"/>
              <a:t>group</a:t>
            </a:r>
            <a:r>
              <a:rPr lang="zh-CN" altLang="en-US" dirty="0"/>
              <a:t>管理命令</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203365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用户组</a:t>
            </a:r>
            <a:r>
              <a:rPr lang="en-US" altLang="zh-CN" dirty="0"/>
              <a:t>group</a:t>
            </a:r>
            <a:r>
              <a:rPr lang="zh-CN" altLang="en-US" dirty="0"/>
              <a:t>管理命令</a:t>
            </a:r>
          </a:p>
        </p:txBody>
      </p:sp>
      <p:sp>
        <p:nvSpPr>
          <p:cNvPr id="6" name="文本占位符 5"/>
          <p:cNvSpPr>
            <a:spLocks noGrp="1"/>
          </p:cNvSpPr>
          <p:nvPr>
            <p:ph type="body" sz="quarter" idx="10"/>
          </p:nvPr>
        </p:nvSpPr>
        <p:spPr/>
        <p:txBody>
          <a:bodyPr/>
          <a:lstStyle/>
          <a:p>
            <a:r>
              <a:rPr lang="zh-CN" altLang="en-US" dirty="0"/>
              <a:t>示例</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1820995"/>
            <a:ext cx="5399608"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、增加一个新的用户组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groupadd  </a:t>
            </a:r>
            <a:r>
              <a:rPr lang="zh-CN" altLang="zh-CN" sz="1200" dirty="0">
                <a:solidFill>
                  <a:srgbClr val="080808"/>
                </a:solidFill>
                <a:latin typeface="宋体" panose="02010600030101010101" pitchFamily="2" charset="-122"/>
                <a:ea typeface="宋体" panose="02010600030101010101" pitchFamily="2" charset="-122"/>
              </a:rPr>
              <a:t>用户组</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-g </a:t>
            </a:r>
            <a:r>
              <a:rPr lang="zh-CN" altLang="zh-CN" sz="1200" dirty="0">
                <a:solidFill>
                  <a:srgbClr val="080808"/>
                </a:solidFill>
                <a:latin typeface="Arial Unicode MS" panose="020B0604020202020204" pitchFamily="34" charset="-122"/>
                <a:ea typeface="JetBrains Mono"/>
              </a:rPr>
              <a:t>GID </a:t>
            </a: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指定新用户组的组标识号（</a:t>
            </a:r>
            <a:r>
              <a:rPr lang="zh-CN" altLang="zh-CN" sz="1200" i="1" dirty="0">
                <a:solidFill>
                  <a:srgbClr val="999999"/>
                </a:solidFill>
                <a:latin typeface="Arial Unicode MS" panose="020B0604020202020204" pitchFamily="34" charset="-122"/>
                <a:ea typeface="JetBrains Mono"/>
              </a:rPr>
              <a:t>GID</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 groupadd group1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此命令向系统中增加了一个新组</a:t>
            </a:r>
            <a:r>
              <a:rPr lang="zh-CN" altLang="zh-CN" sz="1200" dirty="0">
                <a:solidFill>
                  <a:srgbClr val="0073BF"/>
                </a:solidFill>
                <a:latin typeface="Arial Unicode MS" panose="020B0604020202020204" pitchFamily="34" charset="-122"/>
                <a:ea typeface="JetBrains Mono"/>
              </a:rPr>
              <a:t>group1</a:t>
            </a:r>
            <a:r>
              <a:rPr lang="zh-CN" altLang="zh-CN" sz="1200" dirty="0">
                <a:solidFill>
                  <a:srgbClr val="0073BF"/>
                </a:solidFill>
                <a:latin typeface="宋体" panose="02010600030101010101" pitchFamily="2" charset="-122"/>
                <a:ea typeface="宋体" panose="02010600030101010101" pitchFamily="2" charset="-122"/>
              </a:rPr>
              <a:t>，新组的组标识号是在当前已有的最大组标识号的基础上加</a:t>
            </a:r>
            <a:r>
              <a:rPr lang="zh-CN" altLang="zh-CN" sz="1200" dirty="0">
                <a:solidFill>
                  <a:srgbClr val="0073BF"/>
                </a:solidFill>
                <a:latin typeface="Arial Unicode MS" panose="020B0604020202020204" pitchFamily="34" charset="-122"/>
                <a:ea typeface="JetBrains Mono"/>
              </a:rPr>
              <a:t>1</a:t>
            </a:r>
            <a:r>
              <a:rPr lang="zh-CN" altLang="zh-CN" sz="1200" dirty="0">
                <a:solidFill>
                  <a:srgbClr val="0073BF"/>
                </a:solidFill>
                <a:latin typeface="宋体" panose="02010600030101010101" pitchFamily="2" charset="-122"/>
                <a:ea typeface="宋体" panose="02010600030101010101" pitchFamily="2" charset="-122"/>
              </a:rPr>
              <a:t>。</a:t>
            </a: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 groupadd -g 101 group2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此命令向系统中增加了一个新组</a:t>
            </a:r>
            <a:r>
              <a:rPr lang="zh-CN" altLang="zh-CN" sz="1200" dirty="0">
                <a:solidFill>
                  <a:srgbClr val="0073BF"/>
                </a:solidFill>
                <a:latin typeface="Arial Unicode MS" panose="020B0604020202020204" pitchFamily="34" charset="-122"/>
                <a:ea typeface="JetBrains Mono"/>
              </a:rPr>
              <a:t>group2</a:t>
            </a:r>
            <a:r>
              <a:rPr lang="zh-CN" altLang="zh-CN" sz="1200" dirty="0">
                <a:solidFill>
                  <a:srgbClr val="0073BF"/>
                </a:solidFill>
                <a:latin typeface="宋体" panose="02010600030101010101" pitchFamily="2" charset="-122"/>
                <a:ea typeface="宋体" panose="02010600030101010101" pitchFamily="2" charset="-122"/>
              </a:rPr>
              <a:t>，同时指定新组的组标识号是</a:t>
            </a:r>
            <a:r>
              <a:rPr lang="zh-CN" altLang="zh-CN" sz="1200" dirty="0">
                <a:solidFill>
                  <a:srgbClr val="0073BF"/>
                </a:solidFill>
                <a:latin typeface="Arial Unicode MS" panose="020B0604020202020204" pitchFamily="34" charset="-122"/>
                <a:ea typeface="JetBrains Mono"/>
              </a:rPr>
              <a:t>101</a:t>
            </a:r>
            <a:r>
              <a:rPr lang="zh-CN" altLang="zh-CN" sz="1200" dirty="0">
                <a:solidFill>
                  <a:srgbClr val="0073BF"/>
                </a:solidFill>
                <a:latin typeface="宋体" panose="02010600030101010101" pitchFamily="2" charset="-122"/>
                <a:ea typeface="宋体" panose="02010600030101010101" pitchFamily="2" charset="-122"/>
              </a:rPr>
              <a:t>。</a:t>
            </a:r>
            <a:br>
              <a:rPr lang="zh-CN" altLang="zh-CN" sz="1200" dirty="0">
                <a:solidFill>
                  <a:srgbClr val="0073BF"/>
                </a:solidFill>
                <a:latin typeface="宋体" panose="02010600030101010101" pitchFamily="2" charset="-122"/>
                <a:ea typeface="宋体" panose="02010600030101010101" pitchFamily="2" charset="-122"/>
              </a:rPr>
            </a:b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、查看当前系统已有组信息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/etc/group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itheima:x:1001:lisi,wangwu</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itheima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组名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x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密码口号 一般都没有密码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1001 </a:t>
            </a:r>
            <a:r>
              <a:rPr lang="zh-CN" altLang="zh-CN" sz="1200" i="1" dirty="0">
                <a:solidFill>
                  <a:srgbClr val="999999"/>
                </a:solidFill>
                <a:latin typeface="Arial Unicode MS" panose="020B0604020202020204" pitchFamily="34" charset="-122"/>
                <a:ea typeface="JetBrains Mono"/>
              </a:rPr>
              <a:t>#groupID  gid </a:t>
            </a:r>
            <a:r>
              <a:rPr lang="zh-CN" altLang="zh-CN" sz="1200" i="1" dirty="0">
                <a:solidFill>
                  <a:srgbClr val="999999"/>
                </a:solidFill>
                <a:latin typeface="宋体" panose="02010600030101010101" pitchFamily="2" charset="-122"/>
                <a:ea typeface="宋体" panose="02010600030101010101" pitchFamily="2" charset="-122"/>
              </a:rPr>
              <a:t>组编号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lisi,wangwu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归属该组的用户</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、删除组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groupdel </a:t>
            </a:r>
            <a:r>
              <a:rPr lang="zh-CN" altLang="zh-CN" sz="1200" dirty="0">
                <a:solidFill>
                  <a:srgbClr val="080808"/>
                </a:solidFill>
                <a:latin typeface="宋体" panose="02010600030101010101" pitchFamily="2" charset="-122"/>
                <a:ea typeface="宋体" panose="02010600030101010101" pitchFamily="2" charset="-122"/>
              </a:rPr>
              <a:t>组名</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、修改文件归属的组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chgrp </a:t>
            </a:r>
            <a:r>
              <a:rPr lang="zh-CN" altLang="zh-CN" sz="1200" dirty="0">
                <a:solidFill>
                  <a:srgbClr val="080808"/>
                </a:solidFill>
                <a:latin typeface="宋体" panose="02010600030101010101" pitchFamily="2" charset="-122"/>
                <a:ea typeface="宋体" panose="02010600030101010101" pitchFamily="2" charset="-122"/>
              </a:rPr>
              <a:t>组名 文件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目录名  针对文件夹加上</a:t>
            </a:r>
            <a:r>
              <a:rPr lang="zh-CN" altLang="zh-CN" sz="1200" dirty="0">
                <a:solidFill>
                  <a:srgbClr val="080808"/>
                </a:solidFill>
                <a:latin typeface="Arial Unicode MS" panose="020B0604020202020204" pitchFamily="34" charset="-122"/>
                <a:ea typeface="JetBrains Mono"/>
              </a:rPr>
              <a:t>-R</a:t>
            </a:r>
            <a:r>
              <a:rPr lang="zh-CN" altLang="zh-CN" sz="1200" dirty="0">
                <a:solidFill>
                  <a:srgbClr val="080808"/>
                </a:solidFill>
                <a:latin typeface="宋体" panose="02010600030101010101" pitchFamily="2" charset="-122"/>
                <a:ea typeface="宋体" panose="02010600030101010101" pitchFamily="2" charset="-122"/>
              </a:rPr>
              <a:t>可以实现递归修改</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50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Linux</a:t>
            </a:r>
            <a:r>
              <a:rPr lang="zh-CN" altLang="en-US" dirty="0">
                <a:solidFill>
                  <a:schemeClr val="tx1"/>
                </a:solidFill>
              </a:rPr>
              <a:t>用户与权限</a:t>
            </a:r>
            <a:endParaRPr lang="en-US" altLang="zh-CN" dirty="0">
              <a:solidFill>
                <a:schemeClr val="tx1"/>
              </a:solidFill>
            </a:endParaRPr>
          </a:p>
          <a:p>
            <a:r>
              <a:rPr lang="en-US" altLang="zh-CN" dirty="0">
                <a:solidFill>
                  <a:schemeClr val="tx1"/>
                </a:solidFill>
              </a:rPr>
              <a:t>Linux</a:t>
            </a:r>
            <a:r>
              <a:rPr lang="zh-CN" altLang="en-US" dirty="0">
                <a:solidFill>
                  <a:schemeClr val="tx1"/>
                </a:solidFill>
              </a:rPr>
              <a:t>常用系统管理命令</a:t>
            </a:r>
            <a:endParaRPr lang="en-US" altLang="zh-CN" dirty="0">
              <a:solidFill>
                <a:schemeClr val="tx1"/>
              </a:solidFill>
            </a:endParaRPr>
          </a:p>
          <a:p>
            <a:r>
              <a:rPr lang="zh-CN" altLang="en-US" dirty="0">
                <a:solidFill>
                  <a:schemeClr val="tx1"/>
                </a:solidFill>
              </a:rPr>
              <a:t>大数据集群环境搭建</a:t>
            </a:r>
            <a:endParaRPr lang="en-US" altLang="zh-CN" dirty="0">
              <a:solidFill>
                <a:schemeClr val="tx1"/>
              </a:solidFill>
            </a:endParaRPr>
          </a:p>
          <a:p>
            <a:r>
              <a:rPr lang="en-US" altLang="zh-CN" dirty="0">
                <a:solidFill>
                  <a:schemeClr val="tx1"/>
                </a:solidFill>
              </a:rPr>
              <a:t>Linux</a:t>
            </a:r>
            <a:r>
              <a:rPr lang="zh-CN" altLang="en-US" dirty="0">
                <a:solidFill>
                  <a:schemeClr val="tx1"/>
                </a:solidFill>
              </a:rPr>
              <a:t>软件安装</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Shell</a:t>
            </a:r>
            <a:r>
              <a:rPr lang="zh-CN" altLang="en-US" dirty="0">
                <a:solidFill>
                  <a:schemeClr val="tx1"/>
                </a:solidFill>
              </a:rPr>
              <a:t>编程</a:t>
            </a:r>
            <a:endParaRPr lang="en-US" altLang="zh-CN"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useradd</a:t>
            </a:r>
            <a:r>
              <a:rPr lang="zh-CN" altLang="en-US" dirty="0"/>
              <a:t>：用于建立用户帐号，帐号建好之后，再用</a:t>
            </a:r>
            <a:r>
              <a:rPr lang="en-US" altLang="zh-CN" dirty="0">
                <a:solidFill>
                  <a:srgbClr val="C00000"/>
                </a:solidFill>
              </a:rPr>
              <a:t>passwd</a:t>
            </a:r>
            <a:r>
              <a:rPr lang="zh-CN" altLang="en-US" dirty="0"/>
              <a:t>设定帐号的密码。</a:t>
            </a:r>
            <a:endParaRPr lang="en-US" altLang="zh-CN" dirty="0"/>
          </a:p>
          <a:p>
            <a:r>
              <a:rPr lang="en-US" altLang="zh-CN" dirty="0">
                <a:solidFill>
                  <a:srgbClr val="C00000"/>
                </a:solidFill>
              </a:rPr>
              <a:t>userdel</a:t>
            </a:r>
            <a:r>
              <a:rPr lang="zh-CN" altLang="en-US" dirty="0"/>
              <a:t>：用于删除用户帐号。</a:t>
            </a:r>
            <a:r>
              <a:rPr lang="en-US" altLang="zh-CN" dirty="0">
                <a:solidFill>
                  <a:srgbClr val="C00000"/>
                </a:solidFill>
              </a:rPr>
              <a:t>-r</a:t>
            </a:r>
            <a:r>
              <a:rPr lang="zh-CN" altLang="en-US" dirty="0">
                <a:solidFill>
                  <a:srgbClr val="C00000"/>
                </a:solidFill>
              </a:rPr>
              <a:t>：删除用户信息的同时一并删除其家目录</a:t>
            </a:r>
            <a:endParaRPr lang="en-US" altLang="zh-CN" dirty="0">
              <a:solidFill>
                <a:srgbClr val="C00000"/>
              </a:solidFill>
            </a:endParaRPr>
          </a:p>
          <a:p>
            <a:r>
              <a:rPr lang="en-US" altLang="zh-CN" dirty="0">
                <a:solidFill>
                  <a:srgbClr val="C00000"/>
                </a:solidFill>
              </a:rPr>
              <a:t>cat /etc/passwd</a:t>
            </a:r>
            <a:r>
              <a:rPr lang="zh-CN" altLang="en-US" dirty="0"/>
              <a:t>：查看当前系统用户信息。</a:t>
            </a:r>
          </a:p>
        </p:txBody>
      </p:sp>
      <p:sp>
        <p:nvSpPr>
          <p:cNvPr id="5" name="标题 4"/>
          <p:cNvSpPr>
            <a:spLocks noGrp="1"/>
          </p:cNvSpPr>
          <p:nvPr>
            <p:ph type="title"/>
          </p:nvPr>
        </p:nvSpPr>
        <p:spPr/>
        <p:txBody>
          <a:bodyPr/>
          <a:lstStyle/>
          <a:p>
            <a:r>
              <a:rPr lang="zh-CN" altLang="en-US" dirty="0"/>
              <a:t>用户</a:t>
            </a:r>
            <a:r>
              <a:rPr lang="en-US" altLang="zh-CN" dirty="0"/>
              <a:t>user</a:t>
            </a:r>
            <a:r>
              <a:rPr lang="zh-CN" altLang="en-US" dirty="0"/>
              <a:t>管理命令</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55136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用户</a:t>
            </a:r>
            <a:r>
              <a:rPr lang="en-US" altLang="zh-CN" dirty="0"/>
              <a:t>user</a:t>
            </a:r>
            <a:r>
              <a:rPr lang="zh-CN" altLang="en-US" dirty="0"/>
              <a:t>管理命令</a:t>
            </a:r>
          </a:p>
        </p:txBody>
      </p:sp>
      <p:sp>
        <p:nvSpPr>
          <p:cNvPr id="6" name="文本占位符 5"/>
          <p:cNvSpPr>
            <a:spLocks noGrp="1"/>
          </p:cNvSpPr>
          <p:nvPr>
            <p:ph type="body" sz="quarter" idx="10"/>
          </p:nvPr>
        </p:nvSpPr>
        <p:spPr/>
        <p:txBody>
          <a:bodyPr/>
          <a:lstStyle/>
          <a:p>
            <a:r>
              <a:rPr lang="zh-CN" altLang="en-US" dirty="0"/>
              <a:t>示例</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1749277"/>
            <a:ext cx="5399608" cy="43396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、创建用户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useradd </a:t>
            </a:r>
            <a:r>
              <a:rPr lang="zh-CN" altLang="zh-CN" sz="1200" dirty="0">
                <a:solidFill>
                  <a:srgbClr val="080808"/>
                </a:solidFill>
                <a:latin typeface="宋体" panose="02010600030101010101" pitchFamily="2" charset="-122"/>
                <a:ea typeface="宋体" panose="02010600030101010101" pitchFamily="2" charset="-122"/>
              </a:rPr>
              <a:t>选项 新建用户名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-g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指定用户所属的群组。</a:t>
            </a:r>
            <a:r>
              <a:rPr lang="zh-CN" altLang="zh-CN" sz="1200" i="1">
                <a:solidFill>
                  <a:srgbClr val="999999"/>
                </a:solidFill>
                <a:latin typeface="宋体" panose="02010600030101010101" pitchFamily="2" charset="-122"/>
                <a:ea typeface="宋体" panose="02010600030101010101" pitchFamily="2" charset="-122"/>
              </a:rPr>
              <a:t>值可以</a:t>
            </a:r>
            <a:r>
              <a:rPr lang="zh-CN" altLang="en-US" sz="1200" i="1">
                <a:solidFill>
                  <a:srgbClr val="999999"/>
                </a:solidFill>
                <a:latin typeface="宋体" panose="02010600030101010101" pitchFamily="2" charset="-122"/>
                <a:ea typeface="宋体" panose="02010600030101010101" pitchFamily="2" charset="-122"/>
              </a:rPr>
              <a:t>是</a:t>
            </a:r>
            <a:r>
              <a:rPr lang="zh-CN" altLang="zh-CN" sz="1200" i="1">
                <a:solidFill>
                  <a:srgbClr val="999999"/>
                </a:solidFill>
                <a:latin typeface="宋体" panose="02010600030101010101" pitchFamily="2" charset="-122"/>
                <a:ea typeface="宋体" panose="02010600030101010101" pitchFamily="2" charset="-122"/>
              </a:rPr>
              <a:t>组</a:t>
            </a:r>
            <a:r>
              <a:rPr lang="zh-CN" altLang="zh-CN" sz="1200" i="1" dirty="0">
                <a:solidFill>
                  <a:srgbClr val="999999"/>
                </a:solidFill>
                <a:latin typeface="宋体" panose="02010600030101010101" pitchFamily="2" charset="-122"/>
                <a:ea typeface="宋体" panose="02010600030101010101" pitchFamily="2" charset="-122"/>
              </a:rPr>
              <a:t>名也可以是</a:t>
            </a:r>
            <a:r>
              <a:rPr lang="zh-CN" altLang="zh-CN" sz="1200" i="1" dirty="0">
                <a:solidFill>
                  <a:srgbClr val="999999"/>
                </a:solidFill>
                <a:latin typeface="Arial Unicode MS" panose="020B0604020202020204" pitchFamily="34" charset="-122"/>
                <a:ea typeface="JetBrains Mono"/>
              </a:rPr>
              <a:t>GID</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-G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指定用户所属的附加群组。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宋体" panose="02010600030101010101" pitchFamily="2" charset="-122"/>
                <a:ea typeface="宋体" panose="02010600030101010101" pitchFamily="2" charset="-122"/>
              </a:rPr>
              <a:t>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、设置密码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passwd </a:t>
            </a:r>
            <a:r>
              <a:rPr lang="zh-CN" altLang="zh-CN" sz="1200" i="1" dirty="0">
                <a:solidFill>
                  <a:srgbClr val="999999"/>
                </a:solidFill>
                <a:latin typeface="宋体" panose="02010600030101010101" pitchFamily="2" charset="-122"/>
                <a:ea typeface="宋体" panose="02010600030101010101" pitchFamily="2" charset="-122"/>
              </a:rPr>
              <a:t>用户名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Changing </a:t>
            </a:r>
            <a:r>
              <a:rPr lang="zh-CN" altLang="zh-CN" sz="1200" dirty="0">
                <a:solidFill>
                  <a:srgbClr val="080808"/>
                </a:solidFill>
                <a:latin typeface="Arial Unicode MS" panose="020B0604020202020204" pitchFamily="34" charset="-122"/>
                <a:ea typeface="JetBrains Mono"/>
              </a:rPr>
              <a:t>password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user allen.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New </a:t>
            </a:r>
            <a:r>
              <a:rPr lang="zh-CN" altLang="zh-CN" sz="1200" dirty="0">
                <a:solidFill>
                  <a:srgbClr val="080808"/>
                </a:solidFill>
                <a:latin typeface="Arial Unicode MS" panose="020B0604020202020204" pitchFamily="34" charset="-122"/>
                <a:ea typeface="JetBrains Mono"/>
              </a:rPr>
              <a:t>password: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BAD </a:t>
            </a:r>
            <a:r>
              <a:rPr lang="zh-CN" altLang="zh-CN" sz="1200" dirty="0">
                <a:solidFill>
                  <a:srgbClr val="080808"/>
                </a:solidFill>
                <a:latin typeface="Arial Unicode MS" panose="020B0604020202020204" pitchFamily="34" charset="-122"/>
                <a:ea typeface="JetBrains Mono"/>
              </a:rPr>
              <a:t>PASSWORD: The password is shorter than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80808"/>
                </a:solidFill>
                <a:latin typeface="Arial Unicode MS" panose="020B0604020202020204" pitchFamily="34" charset="-122"/>
                <a:ea typeface="JetBrains Mono"/>
              </a:rPr>
              <a:t>characters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Retype </a:t>
            </a:r>
            <a:r>
              <a:rPr lang="zh-CN" altLang="zh-CN" sz="1200" dirty="0">
                <a:solidFill>
                  <a:srgbClr val="080808"/>
                </a:solidFill>
                <a:latin typeface="Arial Unicode MS" panose="020B0604020202020204" pitchFamily="34" charset="-122"/>
                <a:ea typeface="JetBrains Mono"/>
              </a:rPr>
              <a:t>new password: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passwd: </a:t>
            </a:r>
            <a:r>
              <a:rPr lang="zh-CN" altLang="zh-CN" sz="1200" dirty="0">
                <a:solidFill>
                  <a:srgbClr val="080808"/>
                </a:solidFill>
                <a:latin typeface="Arial Unicode MS" panose="020B0604020202020204" pitchFamily="34" charset="-122"/>
                <a:ea typeface="JetBrains Mono"/>
              </a:rPr>
              <a:t>all authentication tokens updated successfully.  </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、删除用户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userdel </a:t>
            </a:r>
            <a:r>
              <a:rPr lang="zh-CN" altLang="zh-CN" sz="1200" dirty="0">
                <a:solidFill>
                  <a:srgbClr val="080808"/>
                </a:solidFill>
                <a:latin typeface="Arial Unicode MS" panose="020B0604020202020204" pitchFamily="34" charset="-122"/>
                <a:ea typeface="JetBrains Mono"/>
              </a:rPr>
              <a:t>-r </a:t>
            </a:r>
            <a:r>
              <a:rPr lang="zh-CN" altLang="zh-CN" sz="1200" dirty="0">
                <a:solidFill>
                  <a:srgbClr val="080808"/>
                </a:solidFill>
                <a:latin typeface="宋体" panose="02010600030101010101" pitchFamily="2" charset="-122"/>
                <a:ea typeface="宋体" panose="02010600030101010101" pitchFamily="2" charset="-122"/>
              </a:rPr>
              <a:t>用户名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此命令删除用户</a:t>
            </a:r>
            <a:r>
              <a:rPr lang="zh-CN" altLang="zh-CN" sz="1200" i="1" dirty="0">
                <a:solidFill>
                  <a:srgbClr val="999999"/>
                </a:solidFill>
                <a:latin typeface="Arial Unicode MS" panose="020B0604020202020204" pitchFamily="34" charset="-122"/>
                <a:ea typeface="JetBrains Mono"/>
              </a:rPr>
              <a:t>sam</a:t>
            </a:r>
            <a:r>
              <a:rPr lang="zh-CN" altLang="zh-CN" sz="1200" i="1" dirty="0">
                <a:solidFill>
                  <a:srgbClr val="999999"/>
                </a:solidFill>
                <a:latin typeface="宋体" panose="02010600030101010101" pitchFamily="2" charset="-122"/>
                <a:ea typeface="宋体" panose="02010600030101010101" pitchFamily="2" charset="-122"/>
              </a:rPr>
              <a:t>在系统文件中（主要是</a:t>
            </a:r>
            <a:r>
              <a:rPr lang="zh-CN" altLang="zh-CN" sz="1200" i="1" dirty="0">
                <a:solidFill>
                  <a:srgbClr val="999999"/>
                </a:solidFill>
                <a:latin typeface="Arial Unicode MS" panose="020B0604020202020204" pitchFamily="34" charset="-122"/>
                <a:ea typeface="JetBrains Mono"/>
              </a:rPr>
              <a:t>/etc/passwd, /etc/shadow, /etc/group</a:t>
            </a:r>
            <a:r>
              <a:rPr lang="zh-CN" altLang="zh-CN" sz="1200" i="1" dirty="0">
                <a:solidFill>
                  <a:srgbClr val="999999"/>
                </a:solidFill>
                <a:latin typeface="宋体" panose="02010600030101010101" pitchFamily="2" charset="-122"/>
                <a:ea typeface="宋体" panose="02010600030101010101" pitchFamily="2" charset="-122"/>
              </a:rPr>
              <a:t>等）的记录，同时删除用户的主目录。</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、查看用户信息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/etc/passwd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用户名</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#5</a:t>
            </a:r>
            <a:r>
              <a:rPr lang="zh-CN" altLang="zh-CN" sz="1200" i="1" dirty="0">
                <a:solidFill>
                  <a:srgbClr val="999999"/>
                </a:solidFill>
                <a:latin typeface="宋体" panose="02010600030101010101" pitchFamily="2" charset="-122"/>
                <a:ea typeface="宋体" panose="02010600030101010101" pitchFamily="2" charset="-122"/>
              </a:rPr>
              <a:t>、修改文件所属的用户</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chown </a:t>
            </a:r>
            <a:r>
              <a:rPr lang="zh-CN" altLang="zh-CN" sz="1200" dirty="0">
                <a:solidFill>
                  <a:srgbClr val="080808"/>
                </a:solidFill>
                <a:latin typeface="Arial Unicode MS" panose="020B0604020202020204" pitchFamily="34" charset="-122"/>
                <a:ea typeface="JetBrains Mono"/>
              </a:rPr>
              <a:t>allen 1.txt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如果是文件夹及其下面的所有要修改 加上</a:t>
            </a:r>
            <a:r>
              <a:rPr lang="zh-CN" altLang="zh-CN" sz="1200" i="1" dirty="0">
                <a:solidFill>
                  <a:srgbClr val="999999"/>
                </a:solidFill>
                <a:latin typeface="Arial Unicode MS" panose="020B0604020202020204" pitchFamily="34" charset="-122"/>
                <a:ea typeface="JetBrains Mono"/>
              </a:rPr>
              <a:t>-R</a:t>
            </a:r>
            <a:r>
              <a:rPr lang="zh-CN" altLang="zh-CN" sz="1200" i="1" dirty="0">
                <a:solidFill>
                  <a:srgbClr val="999999"/>
                </a:solidFill>
                <a:latin typeface="宋体" panose="02010600030101010101" pitchFamily="2" charset="-122"/>
                <a:ea typeface="宋体" panose="02010600030101010101" pitchFamily="2" charset="-122"/>
              </a:rPr>
              <a:t>参数</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7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dirty="0"/>
              <a:t>用户、用户组</a:t>
            </a:r>
            <a:endParaRPr kumimoji="1" lang="en-US" altLang="zh-CN" dirty="0"/>
          </a:p>
          <a:p>
            <a:r>
              <a:rPr kumimoji="1" lang="zh-CN" altLang="en-US" dirty="0"/>
              <a:t>文件权限</a:t>
            </a:r>
            <a:endParaRPr kumimoji="1" lang="en-US" altLang="zh-CN" dirty="0"/>
          </a:p>
          <a:p>
            <a:r>
              <a:rPr kumimoji="1" lang="zh-CN" altLang="en-US" dirty="0"/>
              <a:t>用户、用户组管理命令</a:t>
            </a:r>
            <a:endParaRPr kumimoji="1" lang="en-US" altLang="zh-CN" dirty="0"/>
          </a:p>
          <a:p>
            <a:r>
              <a:rPr kumimoji="1" lang="en-US" altLang="zh-CN" dirty="0">
                <a:solidFill>
                  <a:srgbClr val="C00000"/>
                </a:solidFill>
              </a:rPr>
              <a:t>su</a:t>
            </a:r>
            <a:r>
              <a:rPr kumimoji="1" lang="zh-CN" altLang="en-US" dirty="0">
                <a:solidFill>
                  <a:srgbClr val="C00000"/>
                </a:solidFill>
              </a:rPr>
              <a:t>、</a:t>
            </a:r>
            <a:r>
              <a:rPr kumimoji="1" lang="en-US" altLang="zh-CN" dirty="0">
                <a:solidFill>
                  <a:srgbClr val="C00000"/>
                </a:solidFill>
              </a:rPr>
              <a:t>sudo</a:t>
            </a:r>
          </a:p>
          <a:p>
            <a:r>
              <a:rPr kumimoji="1" lang="zh-CN" altLang="en-US" dirty="0"/>
              <a:t>文件权限管理命令</a:t>
            </a:r>
          </a:p>
        </p:txBody>
      </p:sp>
    </p:spTree>
    <p:extLst>
      <p:ext uri="{BB962C8B-B14F-4D97-AF65-F5344CB8AC3E}">
        <p14:creationId xmlns:p14="http://schemas.microsoft.com/office/powerpoint/2010/main" val="361207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su</a:t>
            </a:r>
            <a:r>
              <a:rPr lang="zh-CN" altLang="en-US" dirty="0"/>
              <a:t>（英文全拼：</a:t>
            </a:r>
            <a:r>
              <a:rPr lang="en-US" altLang="zh-CN" dirty="0"/>
              <a:t>switch user</a:t>
            </a:r>
            <a:r>
              <a:rPr lang="zh-CN" altLang="en-US" dirty="0"/>
              <a:t>）命令：用于</a:t>
            </a:r>
            <a:r>
              <a:rPr lang="zh-CN" altLang="en-US" dirty="0">
                <a:solidFill>
                  <a:srgbClr val="C00000"/>
                </a:solidFill>
              </a:rPr>
              <a:t>切换使用者的用户身份</a:t>
            </a:r>
            <a:r>
              <a:rPr lang="zh-CN" altLang="en-US" dirty="0"/>
              <a:t>，除</a:t>
            </a:r>
            <a:r>
              <a:rPr lang="en-US" altLang="zh-CN" dirty="0"/>
              <a:t>root</a:t>
            </a:r>
            <a:r>
              <a:rPr lang="zh-CN" altLang="en-US" dirty="0"/>
              <a:t>外，切换时需要键入该使用者的密码。</a:t>
            </a:r>
            <a:endParaRPr lang="en-US" altLang="zh-CN" dirty="0"/>
          </a:p>
          <a:p>
            <a:r>
              <a:rPr lang="en-US" altLang="zh-CN" dirty="0"/>
              <a:t>su</a:t>
            </a:r>
            <a:r>
              <a:rPr lang="zh-CN" altLang="en-US" dirty="0"/>
              <a:t>命令适合在知道用户密码情况下的快速用户切换。</a:t>
            </a:r>
            <a:endParaRPr lang="en-US" altLang="zh-CN" dirty="0"/>
          </a:p>
          <a:p>
            <a:r>
              <a:rPr lang="zh-CN" altLang="en-US" dirty="0"/>
              <a:t>缺点是如果切换成</a:t>
            </a:r>
            <a:r>
              <a:rPr lang="en-US" altLang="zh-CN" dirty="0"/>
              <a:t>root</a:t>
            </a:r>
            <a:r>
              <a:rPr lang="zh-CN" altLang="en-US" dirty="0"/>
              <a:t>用户，需要</a:t>
            </a:r>
            <a:r>
              <a:rPr lang="en-US" altLang="zh-CN" dirty="0"/>
              <a:t>root</a:t>
            </a:r>
            <a:r>
              <a:rPr lang="zh-CN" altLang="en-US" dirty="0"/>
              <a:t>密码，容易泄露</a:t>
            </a:r>
            <a:r>
              <a:rPr lang="en-US" altLang="zh-CN" dirty="0"/>
              <a:t>root</a:t>
            </a:r>
            <a:r>
              <a:rPr lang="zh-CN" altLang="en-US" dirty="0"/>
              <a:t>密码。</a:t>
            </a:r>
          </a:p>
        </p:txBody>
      </p:sp>
      <p:sp>
        <p:nvSpPr>
          <p:cNvPr id="5" name="标题 4"/>
          <p:cNvSpPr>
            <a:spLocks noGrp="1"/>
          </p:cNvSpPr>
          <p:nvPr>
            <p:ph type="title"/>
          </p:nvPr>
        </p:nvSpPr>
        <p:spPr/>
        <p:txBody>
          <a:bodyPr/>
          <a:lstStyle/>
          <a:p>
            <a:r>
              <a:rPr lang="en-US" altLang="zh-CN" dirty="0"/>
              <a:t>su</a:t>
            </a:r>
            <a:r>
              <a:rPr lang="zh-CN" altLang="en-US" dirty="0"/>
              <a:t>用户切换</a:t>
            </a:r>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930912"/>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pwd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/home/allen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Password:</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allen]</a:t>
            </a:r>
            <a:r>
              <a:rPr lang="zh-CN" altLang="zh-CN" sz="1200" i="1" dirty="0">
                <a:solidFill>
                  <a:srgbClr val="999999"/>
                </a:solidFill>
                <a:latin typeface="Arial Unicode MS" panose="020B0604020202020204" pitchFamily="34" charset="-122"/>
                <a:ea typeface="JetBrains Mono"/>
              </a:rPr>
              <a:t># whoami</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root</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allen]</a:t>
            </a:r>
            <a:r>
              <a:rPr lang="zh-CN" altLang="zh-CN" sz="1200" i="1" dirty="0">
                <a:solidFill>
                  <a:srgbClr val="999999"/>
                </a:solidFill>
                <a:latin typeface="Arial Unicode MS" panose="020B0604020202020204" pitchFamily="34" charset="-122"/>
                <a:ea typeface="JetBrains Mono"/>
              </a:rPr>
              <a:t># su 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09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背景：普通用户需要</a:t>
            </a:r>
            <a:r>
              <a:rPr lang="en-US" altLang="zh-CN" dirty="0"/>
              <a:t>root</a:t>
            </a:r>
            <a:r>
              <a:rPr lang="zh-CN" altLang="en-US" dirty="0"/>
              <a:t>权限操作，但是又不能告知其</a:t>
            </a:r>
            <a:r>
              <a:rPr lang="en-US" altLang="zh-CN" dirty="0"/>
              <a:t>root</a:t>
            </a:r>
            <a:r>
              <a:rPr lang="zh-CN" altLang="en-US" dirty="0"/>
              <a:t>密码。可以通过</a:t>
            </a:r>
            <a:r>
              <a:rPr lang="en-US" altLang="zh-CN" dirty="0">
                <a:solidFill>
                  <a:srgbClr val="92D050"/>
                </a:solidFill>
              </a:rPr>
              <a:t>sudo</a:t>
            </a:r>
            <a:r>
              <a:rPr lang="zh-CN" altLang="en-US" dirty="0">
                <a:solidFill>
                  <a:srgbClr val="92D050"/>
                </a:solidFill>
              </a:rPr>
              <a:t>配置，让普通用户具备某些</a:t>
            </a:r>
            <a:r>
              <a:rPr lang="en-US" altLang="zh-CN" dirty="0">
                <a:solidFill>
                  <a:srgbClr val="92D050"/>
                </a:solidFill>
              </a:rPr>
              <a:t>root</a:t>
            </a:r>
            <a:r>
              <a:rPr lang="zh-CN" altLang="en-US" dirty="0">
                <a:solidFill>
                  <a:srgbClr val="92D050"/>
                </a:solidFill>
              </a:rPr>
              <a:t>权限操作，同时又不会泄露</a:t>
            </a:r>
            <a:r>
              <a:rPr lang="en-US" altLang="zh-CN" dirty="0">
                <a:solidFill>
                  <a:srgbClr val="92D050"/>
                </a:solidFill>
              </a:rPr>
              <a:t>root</a:t>
            </a:r>
            <a:r>
              <a:rPr lang="zh-CN" altLang="en-US" dirty="0">
                <a:solidFill>
                  <a:srgbClr val="92D050"/>
                </a:solidFill>
              </a:rPr>
              <a:t>密码</a:t>
            </a:r>
            <a:r>
              <a:rPr lang="zh-CN" altLang="en-US" dirty="0"/>
              <a:t>。</a:t>
            </a:r>
            <a:endParaRPr lang="en-US" altLang="zh-CN" dirty="0"/>
          </a:p>
          <a:p>
            <a:r>
              <a:rPr lang="en-US" altLang="zh-CN" dirty="0"/>
              <a:t>sudo</a:t>
            </a:r>
            <a:r>
              <a:rPr lang="zh-CN" altLang="en-US" dirty="0"/>
              <a:t>权限的控制是通过对</a:t>
            </a:r>
            <a:r>
              <a:rPr lang="en-US" altLang="zh-CN" dirty="0">
                <a:solidFill>
                  <a:srgbClr val="C00000"/>
                </a:solidFill>
              </a:rPr>
              <a:t>/etc/sudoers</a:t>
            </a:r>
            <a:r>
              <a:rPr lang="zh-CN" altLang="en-US" dirty="0"/>
              <a:t>文件编辑实现的。</a:t>
            </a:r>
            <a:endParaRPr lang="en-US" altLang="zh-CN" dirty="0"/>
          </a:p>
          <a:p>
            <a:r>
              <a:rPr lang="zh-CN" altLang="en-US" dirty="0"/>
              <a:t>注意：不要轻易给别人配置</a:t>
            </a:r>
            <a:r>
              <a:rPr lang="en-US" altLang="zh-CN" dirty="0"/>
              <a:t>sudo</a:t>
            </a:r>
            <a:r>
              <a:rPr lang="zh-CN" altLang="en-US" dirty="0"/>
              <a:t>权限。</a:t>
            </a:r>
          </a:p>
        </p:txBody>
      </p:sp>
      <p:sp>
        <p:nvSpPr>
          <p:cNvPr id="5" name="标题 4"/>
          <p:cNvSpPr>
            <a:spLocks noGrp="1"/>
          </p:cNvSpPr>
          <p:nvPr>
            <p:ph type="title"/>
          </p:nvPr>
        </p:nvSpPr>
        <p:spPr/>
        <p:txBody>
          <a:bodyPr/>
          <a:lstStyle/>
          <a:p>
            <a:r>
              <a:rPr lang="en-US" altLang="zh-CN" dirty="0"/>
              <a:t>sudo</a:t>
            </a:r>
            <a:r>
              <a:rPr lang="zh-CN" altLang="en-US" dirty="0"/>
              <a:t>权限</a:t>
            </a:r>
          </a:p>
        </p:txBody>
      </p:sp>
      <p:sp>
        <p:nvSpPr>
          <p:cNvPr id="6" name="文本占位符 5"/>
          <p:cNvSpPr>
            <a:spLocks noGrp="1"/>
          </p:cNvSpPr>
          <p:nvPr>
            <p:ph type="body" sz="quarter" idx="10"/>
          </p:nvPr>
        </p:nvSpPr>
        <p:spPr/>
        <p:txBody>
          <a:bodyPr/>
          <a:lstStyle/>
          <a:p>
            <a:r>
              <a:rPr lang="zh-CN" altLang="en-US" dirty="0"/>
              <a:t>概述</a:t>
            </a:r>
          </a:p>
        </p:txBody>
      </p:sp>
      <p:pic>
        <p:nvPicPr>
          <p:cNvPr id="1026" name="Picture 2" descr="https://armanitee.com/2021/Funny-Dont-Drink-And-Root-Linux-Admin-Sudo-RM-RF-Linux-Shi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3055" y="2962930"/>
            <a:ext cx="3670859" cy="367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74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只有</a:t>
            </a:r>
            <a:r>
              <a:rPr lang="en-US" altLang="zh-CN" dirty="0"/>
              <a:t>root</a:t>
            </a:r>
            <a:r>
              <a:rPr lang="zh-CN" altLang="en-US" dirty="0"/>
              <a:t>用户才可以为其他非</a:t>
            </a:r>
            <a:r>
              <a:rPr lang="en-US" altLang="zh-CN" dirty="0"/>
              <a:t>root</a:t>
            </a:r>
            <a:r>
              <a:rPr lang="zh-CN" altLang="en-US" dirty="0"/>
              <a:t>用户配置</a:t>
            </a:r>
            <a:r>
              <a:rPr lang="en-US" altLang="zh-CN" dirty="0"/>
              <a:t>sudo</a:t>
            </a:r>
            <a:r>
              <a:rPr lang="zh-CN" altLang="en-US" dirty="0"/>
              <a:t>权限。</a:t>
            </a:r>
            <a:endParaRPr lang="en-US" altLang="zh-CN" dirty="0"/>
          </a:p>
          <a:p>
            <a:r>
              <a:rPr lang="zh-CN" altLang="en-US" dirty="0"/>
              <a:t>命令：</a:t>
            </a:r>
            <a:r>
              <a:rPr lang="en-US" altLang="zh-CN" dirty="0">
                <a:solidFill>
                  <a:srgbClr val="C00000"/>
                </a:solidFill>
              </a:rPr>
              <a:t>visudo  </a:t>
            </a:r>
          </a:p>
          <a:p>
            <a:r>
              <a:rPr lang="zh-CN" altLang="en-US" dirty="0">
                <a:solidFill>
                  <a:srgbClr val="92D050"/>
                </a:solidFill>
              </a:rPr>
              <a:t>打开</a:t>
            </a:r>
            <a:r>
              <a:rPr lang="en-US" altLang="zh-CN" dirty="0">
                <a:solidFill>
                  <a:srgbClr val="92D050"/>
                </a:solidFill>
              </a:rPr>
              <a:t>/etc/sudoers</a:t>
            </a:r>
            <a:r>
              <a:rPr lang="zh-CN" altLang="en-US" dirty="0">
                <a:solidFill>
                  <a:srgbClr val="92D050"/>
                </a:solidFill>
              </a:rPr>
              <a:t>文件之后可以使用</a:t>
            </a:r>
            <a:r>
              <a:rPr lang="en-US" altLang="zh-CN" dirty="0">
                <a:solidFill>
                  <a:srgbClr val="C00000"/>
                </a:solidFill>
              </a:rPr>
              <a:t>100</a:t>
            </a:r>
            <a:r>
              <a:rPr lang="zh-CN" altLang="en-US" dirty="0">
                <a:solidFill>
                  <a:srgbClr val="C00000"/>
                </a:solidFill>
              </a:rPr>
              <a:t>↓</a:t>
            </a:r>
            <a:r>
              <a:rPr lang="zh-CN" altLang="en-US" dirty="0">
                <a:solidFill>
                  <a:srgbClr val="92D050"/>
                </a:solidFill>
              </a:rPr>
              <a:t>快速定位到编辑区域。</a:t>
            </a:r>
            <a:endParaRPr lang="en-US" altLang="zh-CN" dirty="0">
              <a:solidFill>
                <a:srgbClr val="92D050"/>
              </a:solidFill>
            </a:endParaRPr>
          </a:p>
          <a:p>
            <a:endParaRPr lang="zh-CN" altLang="en-US" dirty="0">
              <a:solidFill>
                <a:srgbClr val="92D050"/>
              </a:solidFill>
            </a:endParaRPr>
          </a:p>
        </p:txBody>
      </p:sp>
      <p:sp>
        <p:nvSpPr>
          <p:cNvPr id="5" name="标题 4"/>
          <p:cNvSpPr>
            <a:spLocks noGrp="1"/>
          </p:cNvSpPr>
          <p:nvPr>
            <p:ph type="title"/>
          </p:nvPr>
        </p:nvSpPr>
        <p:spPr/>
        <p:txBody>
          <a:bodyPr/>
          <a:lstStyle/>
          <a:p>
            <a:r>
              <a:rPr lang="en-US" altLang="zh-CN" dirty="0"/>
              <a:t>sudo</a:t>
            </a:r>
            <a:r>
              <a:rPr lang="zh-CN" altLang="en-US" dirty="0"/>
              <a:t>权限配置使用</a:t>
            </a:r>
          </a:p>
        </p:txBody>
      </p:sp>
      <p:sp>
        <p:nvSpPr>
          <p:cNvPr id="6" name="文本占位符 5"/>
          <p:cNvSpPr>
            <a:spLocks noGrp="1"/>
          </p:cNvSpPr>
          <p:nvPr>
            <p:ph type="body" sz="quarter" idx="10"/>
          </p:nvPr>
        </p:nvSpPr>
        <p:spPr/>
        <p:txBody>
          <a:bodyPr/>
          <a:lstStyle/>
          <a:p>
            <a:r>
              <a:rPr lang="en-US" altLang="zh-CN" dirty="0"/>
              <a:t>step1</a:t>
            </a:r>
            <a:r>
              <a:rPr lang="zh-CN" altLang="en-US" dirty="0"/>
              <a:t>：</a:t>
            </a:r>
            <a:r>
              <a:rPr lang="en-US" altLang="zh-CN" dirty="0"/>
              <a:t>root</a:t>
            </a:r>
            <a:r>
              <a:rPr lang="zh-CN" altLang="en-US" dirty="0"/>
              <a:t>用户配置</a:t>
            </a:r>
            <a:r>
              <a:rPr lang="en-US" altLang="zh-CN" dirty="0"/>
              <a:t>sudo</a:t>
            </a:r>
            <a:endParaRPr lang="zh-CN" altLang="en-US" dirty="0"/>
          </a:p>
        </p:txBody>
      </p:sp>
      <p:pic>
        <p:nvPicPr>
          <p:cNvPr id="2" name="图片 1"/>
          <p:cNvPicPr>
            <a:picLocks noChangeAspect="1"/>
          </p:cNvPicPr>
          <p:nvPr/>
        </p:nvPicPr>
        <p:blipFill>
          <a:blip r:embed="rId2"/>
          <a:stretch>
            <a:fillRect/>
          </a:stretch>
        </p:blipFill>
        <p:spPr>
          <a:xfrm>
            <a:off x="1250370" y="4006931"/>
            <a:ext cx="9670618" cy="1447925"/>
          </a:xfrm>
          <a:prstGeom prst="rect">
            <a:avLst/>
          </a:prstGeom>
        </p:spPr>
      </p:pic>
    </p:spTree>
    <p:extLst>
      <p:ext uri="{BB962C8B-B14F-4D97-AF65-F5344CB8AC3E}">
        <p14:creationId xmlns:p14="http://schemas.microsoft.com/office/powerpoint/2010/main" val="394161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普通用户执行命令之前需要添加</a:t>
            </a:r>
            <a:r>
              <a:rPr lang="en-US" altLang="zh-CN" dirty="0"/>
              <a:t>sudo</a:t>
            </a:r>
            <a:r>
              <a:rPr lang="zh-CN" altLang="en-US" dirty="0"/>
              <a:t>关键字，表示申请</a:t>
            </a:r>
            <a:r>
              <a:rPr lang="en-US" altLang="zh-CN" dirty="0"/>
              <a:t>sudo</a:t>
            </a:r>
            <a:r>
              <a:rPr lang="zh-CN" altLang="en-US" dirty="0"/>
              <a:t>权限执行；</a:t>
            </a:r>
            <a:endParaRPr lang="en-US" altLang="zh-CN" dirty="0">
              <a:solidFill>
                <a:srgbClr val="92D050"/>
              </a:solidFill>
            </a:endParaRPr>
          </a:p>
          <a:p>
            <a:r>
              <a:rPr lang="zh-CN" altLang="en-US" dirty="0">
                <a:solidFill>
                  <a:srgbClr val="92D050"/>
                </a:solidFill>
              </a:rPr>
              <a:t>到底是否具有</a:t>
            </a:r>
            <a:r>
              <a:rPr lang="en-US" altLang="zh-CN" dirty="0">
                <a:solidFill>
                  <a:srgbClr val="92D050"/>
                </a:solidFill>
              </a:rPr>
              <a:t>sudo</a:t>
            </a:r>
            <a:r>
              <a:rPr lang="zh-CN" altLang="en-US" dirty="0">
                <a:solidFill>
                  <a:srgbClr val="92D050"/>
                </a:solidFill>
              </a:rPr>
              <a:t>权限以及具备哪些权限，取决于</a:t>
            </a:r>
            <a:r>
              <a:rPr lang="en-US" altLang="zh-CN" dirty="0">
                <a:solidFill>
                  <a:srgbClr val="92D050"/>
                </a:solidFill>
              </a:rPr>
              <a:t>/etc/sudoers</a:t>
            </a:r>
            <a:r>
              <a:rPr lang="zh-CN" altLang="en-US" dirty="0">
                <a:solidFill>
                  <a:srgbClr val="92D050"/>
                </a:solidFill>
              </a:rPr>
              <a:t>中的配置；</a:t>
            </a:r>
            <a:endParaRPr lang="en-US" altLang="zh-CN" dirty="0">
              <a:solidFill>
                <a:srgbClr val="92D050"/>
              </a:solidFill>
            </a:endParaRPr>
          </a:p>
          <a:p>
            <a:r>
              <a:rPr lang="zh-CN" altLang="en-US" dirty="0"/>
              <a:t>如果检测发现具有</a:t>
            </a:r>
            <a:r>
              <a:rPr lang="en-US" altLang="zh-CN" dirty="0"/>
              <a:t>sudo</a:t>
            </a:r>
            <a:r>
              <a:rPr lang="zh-CN" altLang="en-US" dirty="0"/>
              <a:t>权限，会首先让</a:t>
            </a:r>
            <a:r>
              <a:rPr lang="zh-CN" altLang="en-US" dirty="0">
                <a:solidFill>
                  <a:srgbClr val="C00000"/>
                </a:solidFill>
              </a:rPr>
              <a:t>用户输入自己的密码进行验证</a:t>
            </a:r>
            <a:r>
              <a:rPr lang="zh-CN" altLang="en-US" dirty="0"/>
              <a:t>，验证成功之后执行，并获取一个</a:t>
            </a:r>
            <a:r>
              <a:rPr lang="zh-CN" altLang="en-US" dirty="0">
                <a:solidFill>
                  <a:srgbClr val="C00000"/>
                </a:solidFill>
              </a:rPr>
              <a:t>为时</a:t>
            </a:r>
            <a:r>
              <a:rPr lang="en-US" altLang="zh-CN" dirty="0">
                <a:solidFill>
                  <a:srgbClr val="C00000"/>
                </a:solidFill>
              </a:rPr>
              <a:t>5</a:t>
            </a:r>
            <a:r>
              <a:rPr lang="zh-CN" altLang="en-US" dirty="0">
                <a:solidFill>
                  <a:srgbClr val="C00000"/>
                </a:solidFill>
              </a:rPr>
              <a:t>分钟</a:t>
            </a:r>
            <a:r>
              <a:rPr lang="zh-CN" altLang="en-US" dirty="0"/>
              <a:t>的签证，在此期间执行</a:t>
            </a:r>
            <a:r>
              <a:rPr lang="en-US" altLang="zh-CN" dirty="0"/>
              <a:t>sudo</a:t>
            </a:r>
            <a:r>
              <a:rPr lang="zh-CN" altLang="en-US" dirty="0"/>
              <a:t>不需要再输入自己的密码；</a:t>
            </a:r>
            <a:endParaRPr lang="en-US" altLang="zh-CN" dirty="0"/>
          </a:p>
        </p:txBody>
      </p:sp>
      <p:sp>
        <p:nvSpPr>
          <p:cNvPr id="5" name="标题 4"/>
          <p:cNvSpPr>
            <a:spLocks noGrp="1"/>
          </p:cNvSpPr>
          <p:nvPr>
            <p:ph type="title"/>
          </p:nvPr>
        </p:nvSpPr>
        <p:spPr/>
        <p:txBody>
          <a:bodyPr/>
          <a:lstStyle/>
          <a:p>
            <a:r>
              <a:rPr lang="en-US" altLang="zh-CN" dirty="0"/>
              <a:t>sudo</a:t>
            </a:r>
            <a:r>
              <a:rPr lang="zh-CN" altLang="en-US" dirty="0"/>
              <a:t>权限配置使用</a:t>
            </a:r>
          </a:p>
        </p:txBody>
      </p:sp>
      <p:sp>
        <p:nvSpPr>
          <p:cNvPr id="6" name="文本占位符 5"/>
          <p:cNvSpPr>
            <a:spLocks noGrp="1"/>
          </p:cNvSpPr>
          <p:nvPr>
            <p:ph type="body" sz="quarter" idx="10"/>
          </p:nvPr>
        </p:nvSpPr>
        <p:spPr/>
        <p:txBody>
          <a:bodyPr/>
          <a:lstStyle/>
          <a:p>
            <a:r>
              <a:rPr lang="en-US" altLang="zh-CN" dirty="0"/>
              <a:t>step2</a:t>
            </a:r>
            <a:r>
              <a:rPr lang="zh-CN" altLang="en-US" dirty="0"/>
              <a:t>：普通用户申请</a:t>
            </a:r>
            <a:r>
              <a:rPr lang="en-US" altLang="zh-CN" dirty="0"/>
              <a:t>sudo</a:t>
            </a:r>
            <a:r>
              <a:rPr lang="zh-CN" altLang="en-US" dirty="0"/>
              <a:t>权限</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930912"/>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whoami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ls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ls: </a:t>
            </a:r>
            <a:r>
              <a:rPr lang="zh-CN" altLang="zh-CN" sz="1200" dirty="0">
                <a:solidFill>
                  <a:srgbClr val="080808"/>
                </a:solidFill>
                <a:latin typeface="Arial Unicode MS" panose="020B0604020202020204" pitchFamily="34" charset="-122"/>
                <a:ea typeface="JetBrains Mono"/>
              </a:rPr>
              <a:t>cannot open directory /root/: Permission denied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sudo ls /root </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[sudo] password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allen: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输入</a:t>
            </a:r>
            <a:r>
              <a:rPr lang="zh-CN" altLang="zh-CN" sz="1200" i="1" dirty="0">
                <a:solidFill>
                  <a:srgbClr val="999999"/>
                </a:solidFill>
                <a:latin typeface="Arial Unicode MS" panose="020B0604020202020204" pitchFamily="34" charset="-122"/>
                <a:ea typeface="JetBrains Mono"/>
              </a:rPr>
              <a:t>allen</a:t>
            </a:r>
            <a:r>
              <a:rPr lang="zh-CN" altLang="zh-CN" sz="1200" i="1" dirty="0">
                <a:solidFill>
                  <a:srgbClr val="999999"/>
                </a:solidFill>
                <a:latin typeface="宋体" panose="02010600030101010101" pitchFamily="2" charset="-122"/>
                <a:ea typeface="宋体" panose="02010600030101010101" pitchFamily="2" charset="-122"/>
              </a:rPr>
              <a:t>的密码进行验证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1.txt  </a:t>
            </a:r>
            <a:r>
              <a:rPr lang="zh-CN" altLang="zh-CN" sz="1200" dirty="0">
                <a:solidFill>
                  <a:srgbClr val="080808"/>
                </a:solidFill>
                <a:latin typeface="Arial Unicode MS" panose="020B0604020202020204" pitchFamily="34" charset="-122"/>
                <a:ea typeface="JetBrains Mono"/>
              </a:rPr>
              <a:t>anaconda-ks.cfg  nohup.out   stopZk.sh  zookeeper.out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2.txt  </a:t>
            </a:r>
            <a:r>
              <a:rPr lang="zh-CN" altLang="zh-CN" sz="1200" dirty="0">
                <a:solidFill>
                  <a:srgbClr val="080808"/>
                </a:solidFill>
                <a:latin typeface="Arial Unicode MS" panose="020B0604020202020204" pitchFamily="34" charset="-122"/>
                <a:ea typeface="JetBrains Mono"/>
              </a:rPr>
              <a:t>hivedata         startZk.sh  </a:t>
            </a:r>
            <a:r>
              <a:rPr lang="zh-CN" altLang="zh-CN" sz="1200" dirty="0">
                <a:solidFill>
                  <a:srgbClr val="0073BF"/>
                </a:solidFill>
                <a:latin typeface="Arial Unicode MS" panose="020B0604020202020204" pitchFamily="34" charset="-122"/>
                <a:ea typeface="JetBrains Mono"/>
              </a:rPr>
              <a:t>test</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[allen@node1 ~]</a:t>
            </a:r>
            <a:r>
              <a:rPr lang="zh-CN"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sudo ls /root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1.txt  </a:t>
            </a:r>
            <a:r>
              <a:rPr lang="zh-CN" altLang="zh-CN" sz="1200" dirty="0">
                <a:solidFill>
                  <a:srgbClr val="080808"/>
                </a:solidFill>
                <a:latin typeface="Arial Unicode MS" panose="020B0604020202020204" pitchFamily="34" charset="-122"/>
                <a:ea typeface="JetBrains Mono"/>
              </a:rPr>
              <a:t>anaconda-ks.cfg  nohup.out   stopZk.sh  zookeeper.out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2.txt  </a:t>
            </a:r>
            <a:r>
              <a:rPr lang="zh-CN" altLang="zh-CN" sz="1200" dirty="0">
                <a:solidFill>
                  <a:srgbClr val="080808"/>
                </a:solidFill>
                <a:latin typeface="Arial Unicode MS" panose="020B0604020202020204" pitchFamily="34" charset="-122"/>
                <a:ea typeface="JetBrains Mono"/>
              </a:rPr>
              <a:t>hivedata         startZk.sh  </a:t>
            </a:r>
            <a:r>
              <a:rPr lang="zh-CN" altLang="zh-CN" sz="1200" dirty="0">
                <a:solidFill>
                  <a:srgbClr val="0073BF"/>
                </a:solidFill>
                <a:latin typeface="Arial Unicode MS" panose="020B0604020202020204" pitchFamily="34" charset="-122"/>
                <a:ea typeface="JetBrains Mono"/>
              </a:rPr>
              <a:t>test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65763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dirty="0"/>
              <a:t>用户、用户组</a:t>
            </a:r>
            <a:endParaRPr kumimoji="1" lang="en-US" altLang="zh-CN" dirty="0"/>
          </a:p>
          <a:p>
            <a:r>
              <a:rPr kumimoji="1" lang="zh-CN" altLang="en-US" dirty="0"/>
              <a:t>文件权限</a:t>
            </a:r>
            <a:endParaRPr kumimoji="1" lang="en-US" altLang="zh-CN" dirty="0"/>
          </a:p>
          <a:p>
            <a:r>
              <a:rPr kumimoji="1" lang="zh-CN" altLang="en-US" dirty="0"/>
              <a:t>用户、用户组管理命令</a:t>
            </a:r>
            <a:endParaRPr kumimoji="1" lang="en-US" altLang="zh-CN" dirty="0"/>
          </a:p>
          <a:p>
            <a:r>
              <a:rPr kumimoji="1" lang="en-US" altLang="zh-CN" dirty="0"/>
              <a:t>su</a:t>
            </a:r>
            <a:r>
              <a:rPr kumimoji="1" lang="zh-CN" altLang="en-US" dirty="0"/>
              <a:t>、</a:t>
            </a:r>
            <a:r>
              <a:rPr kumimoji="1" lang="en-US" altLang="zh-CN" dirty="0"/>
              <a:t>sudo</a:t>
            </a:r>
          </a:p>
          <a:p>
            <a:r>
              <a:rPr kumimoji="1" lang="zh-CN" altLang="en-US" dirty="0">
                <a:solidFill>
                  <a:srgbClr val="C00000"/>
                </a:solidFill>
              </a:rPr>
              <a:t>文件权限管理命令</a:t>
            </a:r>
          </a:p>
        </p:txBody>
      </p:sp>
    </p:spTree>
    <p:extLst>
      <p:ext uri="{BB962C8B-B14F-4D97-AF65-F5344CB8AC3E}">
        <p14:creationId xmlns:p14="http://schemas.microsoft.com/office/powerpoint/2010/main" val="59996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文件权限分为</a:t>
            </a:r>
            <a:r>
              <a:rPr lang="en-US" altLang="zh-CN" dirty="0"/>
              <a:t>3</a:t>
            </a:r>
            <a:r>
              <a:rPr lang="zh-CN" altLang="en-US" dirty="0"/>
              <a:t>种：</a:t>
            </a:r>
            <a:r>
              <a:rPr lang="zh-CN" altLang="en-US" dirty="0">
                <a:solidFill>
                  <a:srgbClr val="C00000"/>
                </a:solidFill>
              </a:rPr>
              <a:t>读</a:t>
            </a:r>
            <a:r>
              <a:rPr lang="en-US" altLang="zh-CN" dirty="0">
                <a:solidFill>
                  <a:srgbClr val="C00000"/>
                </a:solidFill>
              </a:rPr>
              <a:t>r</a:t>
            </a:r>
            <a:r>
              <a:rPr lang="zh-CN" altLang="en-US" dirty="0"/>
              <a:t>、</a:t>
            </a:r>
            <a:r>
              <a:rPr lang="zh-CN" altLang="en-US" dirty="0">
                <a:solidFill>
                  <a:srgbClr val="C00000"/>
                </a:solidFill>
              </a:rPr>
              <a:t>写</a:t>
            </a:r>
            <a:r>
              <a:rPr lang="en-US" altLang="zh-CN" dirty="0">
                <a:solidFill>
                  <a:srgbClr val="C00000"/>
                </a:solidFill>
              </a:rPr>
              <a:t>w</a:t>
            </a:r>
            <a:r>
              <a:rPr lang="zh-CN" altLang="en-US" dirty="0"/>
              <a:t>、</a:t>
            </a:r>
            <a:r>
              <a:rPr lang="zh-CN" altLang="en-US" dirty="0">
                <a:solidFill>
                  <a:srgbClr val="C00000"/>
                </a:solidFill>
              </a:rPr>
              <a:t>执行</a:t>
            </a:r>
            <a:r>
              <a:rPr lang="en-US" altLang="zh-CN" dirty="0">
                <a:solidFill>
                  <a:srgbClr val="C00000"/>
                </a:solidFill>
              </a:rPr>
              <a:t>x</a:t>
            </a:r>
            <a:r>
              <a:rPr lang="zh-CN" altLang="en-US" dirty="0"/>
              <a:t>；</a:t>
            </a:r>
            <a:endParaRPr lang="en-US" altLang="zh-CN" dirty="0"/>
          </a:p>
          <a:p>
            <a:r>
              <a:rPr lang="zh-CN" altLang="en-US" dirty="0"/>
              <a:t>文件归属分为</a:t>
            </a:r>
            <a:r>
              <a:rPr lang="en-US" altLang="zh-CN" dirty="0"/>
              <a:t>3</a:t>
            </a:r>
            <a:r>
              <a:rPr lang="zh-CN" altLang="en-US" dirty="0"/>
              <a:t>类：</a:t>
            </a:r>
            <a:r>
              <a:rPr lang="en-US" altLang="zh-CN" dirty="0"/>
              <a:t>user</a:t>
            </a:r>
            <a:r>
              <a:rPr lang="zh-CN" altLang="en-US" dirty="0"/>
              <a:t>、</a:t>
            </a:r>
            <a:r>
              <a:rPr lang="en-US" altLang="zh-CN" dirty="0"/>
              <a:t>group</a:t>
            </a:r>
            <a:r>
              <a:rPr lang="zh-CN" altLang="en-US" dirty="0"/>
              <a:t>、</a:t>
            </a:r>
            <a:r>
              <a:rPr lang="en-US" altLang="zh-CN" dirty="0"/>
              <a:t>other;</a:t>
            </a:r>
          </a:p>
          <a:p>
            <a:r>
              <a:rPr lang="zh-CN" altLang="en-US" dirty="0"/>
              <a:t>为了便于权限管理，每个权限都有对应的数字</a:t>
            </a:r>
            <a:r>
              <a:rPr lang="en-US" altLang="zh-CN" dirty="0"/>
              <a:t>:</a:t>
            </a:r>
          </a:p>
          <a:p>
            <a:pPr marL="0" indent="0">
              <a:buNone/>
            </a:pPr>
            <a:r>
              <a:rPr lang="en-US" altLang="zh-CN" dirty="0">
                <a:solidFill>
                  <a:srgbClr val="C00000"/>
                </a:solidFill>
              </a:rPr>
              <a:t>0</a:t>
            </a:r>
            <a:r>
              <a:rPr lang="zh-CN" altLang="en-US" dirty="0">
                <a:solidFill>
                  <a:srgbClr val="C00000"/>
                </a:solidFill>
              </a:rPr>
              <a:t>表示没有权限、</a:t>
            </a:r>
            <a:r>
              <a:rPr lang="en-US" altLang="zh-CN" dirty="0">
                <a:solidFill>
                  <a:srgbClr val="C00000"/>
                </a:solidFill>
              </a:rPr>
              <a:t>4</a:t>
            </a:r>
            <a:r>
              <a:rPr lang="zh-CN" altLang="en-US" dirty="0">
                <a:solidFill>
                  <a:srgbClr val="C00000"/>
                </a:solidFill>
              </a:rPr>
              <a:t>表示读权限、</a:t>
            </a:r>
            <a:r>
              <a:rPr lang="en-US" altLang="zh-CN" dirty="0">
                <a:solidFill>
                  <a:srgbClr val="C00000"/>
                </a:solidFill>
              </a:rPr>
              <a:t>2</a:t>
            </a:r>
            <a:r>
              <a:rPr lang="zh-CN" altLang="en-US" dirty="0">
                <a:solidFill>
                  <a:srgbClr val="C00000"/>
                </a:solidFill>
              </a:rPr>
              <a:t>表示写权限、</a:t>
            </a:r>
            <a:r>
              <a:rPr lang="en-US" altLang="zh-CN" dirty="0">
                <a:solidFill>
                  <a:srgbClr val="C00000"/>
                </a:solidFill>
              </a:rPr>
              <a:t>1</a:t>
            </a:r>
            <a:r>
              <a:rPr lang="zh-CN" altLang="en-US" dirty="0">
                <a:solidFill>
                  <a:srgbClr val="C00000"/>
                </a:solidFill>
              </a:rPr>
              <a:t>表示执行权限</a:t>
            </a:r>
            <a:endParaRPr lang="en-US" altLang="zh-CN" dirty="0">
              <a:solidFill>
                <a:srgbClr val="C00000"/>
              </a:solidFill>
            </a:endParaRPr>
          </a:p>
          <a:p>
            <a:endParaRPr lang="zh-CN" altLang="en-US" dirty="0"/>
          </a:p>
        </p:txBody>
      </p:sp>
      <p:sp>
        <p:nvSpPr>
          <p:cNvPr id="5" name="标题 4"/>
          <p:cNvSpPr>
            <a:spLocks noGrp="1"/>
          </p:cNvSpPr>
          <p:nvPr>
            <p:ph type="title"/>
          </p:nvPr>
        </p:nvSpPr>
        <p:spPr/>
        <p:txBody>
          <a:bodyPr/>
          <a:lstStyle/>
          <a:p>
            <a:r>
              <a:rPr lang="zh-CN" altLang="en-US" dirty="0"/>
              <a:t>文件权限管理命令</a:t>
            </a:r>
          </a:p>
        </p:txBody>
      </p:sp>
      <p:sp>
        <p:nvSpPr>
          <p:cNvPr id="6" name="文本占位符 5"/>
          <p:cNvSpPr>
            <a:spLocks noGrp="1"/>
          </p:cNvSpPr>
          <p:nvPr>
            <p:ph type="body" sz="quarter" idx="10"/>
          </p:nvPr>
        </p:nvSpPr>
        <p:spPr/>
        <p:txBody>
          <a:bodyPr/>
          <a:lstStyle/>
          <a:p>
            <a:r>
              <a:rPr lang="zh-CN" altLang="en-US" dirty="0"/>
              <a:t>概述</a:t>
            </a:r>
          </a:p>
        </p:txBody>
      </p:sp>
      <p:pic>
        <p:nvPicPr>
          <p:cNvPr id="9" name="图片 8"/>
          <p:cNvPicPr>
            <a:picLocks noChangeAspect="1"/>
          </p:cNvPicPr>
          <p:nvPr/>
        </p:nvPicPr>
        <p:blipFill>
          <a:blip r:embed="rId2"/>
          <a:stretch>
            <a:fillRect/>
          </a:stretch>
        </p:blipFill>
        <p:spPr>
          <a:xfrm>
            <a:off x="3186326" y="3818965"/>
            <a:ext cx="5798706" cy="2821814"/>
          </a:xfrm>
          <a:prstGeom prst="rect">
            <a:avLst/>
          </a:prstGeom>
        </p:spPr>
      </p:pic>
    </p:spTree>
    <p:extLst>
      <p:ext uri="{BB962C8B-B14F-4D97-AF65-F5344CB8AC3E}">
        <p14:creationId xmlns:p14="http://schemas.microsoft.com/office/powerpoint/2010/main" val="3952493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chmod 777 -R </a:t>
            </a:r>
            <a:r>
              <a:rPr lang="zh-CN" altLang="en-US" dirty="0">
                <a:solidFill>
                  <a:srgbClr val="C00000"/>
                </a:solidFill>
              </a:rPr>
              <a:t>文件</a:t>
            </a:r>
            <a:r>
              <a:rPr lang="en-US" altLang="zh-CN" dirty="0">
                <a:solidFill>
                  <a:srgbClr val="C00000"/>
                </a:solidFill>
              </a:rPr>
              <a:t>|</a:t>
            </a:r>
            <a:r>
              <a:rPr lang="zh-CN" altLang="en-US" dirty="0">
                <a:solidFill>
                  <a:srgbClr val="C00000"/>
                </a:solidFill>
              </a:rPr>
              <a:t>文件夹  </a:t>
            </a:r>
            <a:r>
              <a:rPr lang="zh-CN" altLang="en-US" dirty="0"/>
              <a:t>其中</a:t>
            </a:r>
            <a:r>
              <a:rPr lang="en-US" altLang="zh-CN" dirty="0"/>
              <a:t>-R</a:t>
            </a:r>
            <a:r>
              <a:rPr lang="zh-CN" altLang="en-US" dirty="0"/>
              <a:t>用于递归修改文件夹及其下所有子文件。</a:t>
            </a:r>
          </a:p>
        </p:txBody>
      </p:sp>
      <p:sp>
        <p:nvSpPr>
          <p:cNvPr id="5" name="标题 4"/>
          <p:cNvSpPr>
            <a:spLocks noGrp="1"/>
          </p:cNvSpPr>
          <p:nvPr>
            <p:ph type="title"/>
          </p:nvPr>
        </p:nvSpPr>
        <p:spPr/>
        <p:txBody>
          <a:bodyPr/>
          <a:lstStyle/>
          <a:p>
            <a:r>
              <a:rPr lang="zh-CN" altLang="en-US" dirty="0"/>
              <a:t>文件权限管理命令</a:t>
            </a:r>
          </a:p>
        </p:txBody>
      </p:sp>
      <p:sp>
        <p:nvSpPr>
          <p:cNvPr id="6" name="文本占位符 5"/>
          <p:cNvSpPr>
            <a:spLocks noGrp="1"/>
          </p:cNvSpPr>
          <p:nvPr>
            <p:ph type="body" sz="quarter" idx="10"/>
          </p:nvPr>
        </p:nvSpPr>
        <p:spPr/>
        <p:txBody>
          <a:bodyPr/>
          <a:lstStyle/>
          <a:p>
            <a:r>
              <a:rPr lang="zh-CN" altLang="en-US" dirty="0"/>
              <a:t>方式</a:t>
            </a:r>
            <a:r>
              <a:rPr lang="en-US" altLang="zh-CN" dirty="0"/>
              <a:t>1</a:t>
            </a:r>
            <a:r>
              <a:rPr lang="zh-CN" altLang="en-US" dirty="0"/>
              <a:t>：数字表示法</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491641"/>
            <a:ext cx="5399608"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777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-rwxrwxrwx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366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lang="zh-CN" altLang="en-US" dirty="0"/>
              <a:t>掌握</a:t>
            </a:r>
            <a:r>
              <a:rPr lang="en-US" altLang="zh-CN" dirty="0"/>
              <a:t>Linux</a:t>
            </a:r>
            <a:r>
              <a:rPr lang="zh-CN" altLang="en-US" dirty="0"/>
              <a:t>用户、权限管理</a:t>
            </a:r>
          </a:p>
          <a:p>
            <a:r>
              <a:rPr lang="zh-CN" altLang="en-US" dirty="0"/>
              <a:t>掌握</a:t>
            </a:r>
            <a:r>
              <a:rPr lang="en-US" altLang="zh-CN" dirty="0"/>
              <a:t>Linux</a:t>
            </a:r>
            <a:r>
              <a:rPr lang="zh-CN" altLang="en-US" dirty="0"/>
              <a:t>常用系统管理命令</a:t>
            </a:r>
          </a:p>
          <a:p>
            <a:r>
              <a:rPr lang="zh-CN" altLang="en-US" dirty="0"/>
              <a:t>重点掌握集群服务器环境搭建</a:t>
            </a:r>
            <a:endParaRPr lang="en-US" altLang="zh-CN" dirty="0"/>
          </a:p>
          <a:p>
            <a:r>
              <a:rPr lang="zh-CN" altLang="en-US" dirty="0"/>
              <a:t>掌握</a:t>
            </a:r>
            <a:r>
              <a:rPr lang="en-US" altLang="zh-CN" dirty="0"/>
              <a:t>Centos</a:t>
            </a:r>
            <a:r>
              <a:rPr lang="zh-CN" altLang="en-US" dirty="0"/>
              <a:t>上</a:t>
            </a:r>
            <a:r>
              <a:rPr lang="en-US" altLang="zh-CN" dirty="0"/>
              <a:t>MySQL</a:t>
            </a:r>
            <a:r>
              <a:rPr lang="zh-CN" altLang="en-US" dirty="0"/>
              <a:t>、</a:t>
            </a:r>
            <a:r>
              <a:rPr lang="en-US" altLang="zh-CN" dirty="0"/>
              <a:t>JDK</a:t>
            </a:r>
            <a:r>
              <a:rPr lang="zh-CN" altLang="en-US" dirty="0"/>
              <a:t>安装配置</a:t>
            </a:r>
          </a:p>
          <a:p>
            <a:r>
              <a:rPr lang="zh-CN" altLang="en-US" dirty="0"/>
              <a:t>了解</a:t>
            </a:r>
            <a:r>
              <a:rPr lang="en-US" altLang="zh-CN" dirty="0"/>
              <a:t>shell</a:t>
            </a:r>
            <a:r>
              <a:rPr lang="zh-CN" altLang="en-US" dirty="0"/>
              <a:t>编程</a:t>
            </a:r>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user-&gt;u  group-&gt;g  others-&gt;o  all-&gt;a</a:t>
            </a:r>
          </a:p>
          <a:p>
            <a:r>
              <a:rPr lang="en-US" altLang="zh-CN" dirty="0"/>
              <a:t>+ </a:t>
            </a:r>
            <a:r>
              <a:rPr lang="zh-CN" altLang="en-US" dirty="0"/>
              <a:t>增加权限</a:t>
            </a:r>
          </a:p>
          <a:p>
            <a:r>
              <a:rPr lang="en-US" altLang="zh-CN" dirty="0"/>
              <a:t>- </a:t>
            </a:r>
            <a:r>
              <a:rPr lang="zh-CN" altLang="en-US" dirty="0"/>
              <a:t>减少权限</a:t>
            </a:r>
          </a:p>
        </p:txBody>
      </p:sp>
      <p:sp>
        <p:nvSpPr>
          <p:cNvPr id="5" name="标题 4"/>
          <p:cNvSpPr>
            <a:spLocks noGrp="1"/>
          </p:cNvSpPr>
          <p:nvPr>
            <p:ph type="title"/>
          </p:nvPr>
        </p:nvSpPr>
        <p:spPr/>
        <p:txBody>
          <a:bodyPr/>
          <a:lstStyle/>
          <a:p>
            <a:r>
              <a:rPr lang="zh-CN" altLang="en-US" dirty="0"/>
              <a:t>文件权限管理命令</a:t>
            </a:r>
          </a:p>
        </p:txBody>
      </p:sp>
      <p:sp>
        <p:nvSpPr>
          <p:cNvPr id="6" name="文本占位符 5"/>
          <p:cNvSpPr>
            <a:spLocks noGrp="1"/>
          </p:cNvSpPr>
          <p:nvPr>
            <p:ph type="body" sz="quarter" idx="10"/>
          </p:nvPr>
        </p:nvSpPr>
        <p:spPr/>
        <p:txBody>
          <a:bodyPr/>
          <a:lstStyle/>
          <a:p>
            <a:r>
              <a:rPr lang="zh-CN" altLang="en-US" dirty="0"/>
              <a:t>方式</a:t>
            </a:r>
            <a:r>
              <a:rPr lang="en-US" altLang="zh-CN" dirty="0"/>
              <a:t>2</a:t>
            </a:r>
            <a:r>
              <a:rPr lang="zh-CN" altLang="en-US" dirty="0"/>
              <a:t>：字母</a:t>
            </a:r>
            <a:r>
              <a:rPr lang="en-US" altLang="zh-CN" dirty="0"/>
              <a:t>+-</a:t>
            </a:r>
            <a:r>
              <a:rPr lang="zh-CN" altLang="en-US" dirty="0"/>
              <a:t>法</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635077"/>
            <a:ext cx="5399608"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-rwxrwxrwx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a-x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-rw-rw-rw-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u+x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-rwxrw-rw-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672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chmod u=</a:t>
            </a:r>
            <a:r>
              <a:rPr lang="en-US" altLang="zh-CN" dirty="0" err="1"/>
              <a:t>rwx,g</a:t>
            </a:r>
            <a:r>
              <a:rPr lang="en-US" altLang="zh-CN" dirty="0"/>
              <a:t>=</a:t>
            </a:r>
            <a:r>
              <a:rPr lang="en-US" altLang="zh-CN" dirty="0" err="1"/>
              <a:t>rw</a:t>
            </a:r>
            <a:r>
              <a:rPr lang="en-US" altLang="zh-CN" dirty="0"/>
              <a:t> </a:t>
            </a:r>
            <a:r>
              <a:rPr lang="zh-CN" altLang="en-US" dirty="0"/>
              <a:t>文件</a:t>
            </a:r>
            <a:r>
              <a:rPr lang="en-US" altLang="zh-CN" dirty="0"/>
              <a:t>|</a:t>
            </a:r>
            <a:r>
              <a:rPr lang="zh-CN" altLang="en-US" dirty="0"/>
              <a:t>文件夹</a:t>
            </a:r>
          </a:p>
        </p:txBody>
      </p:sp>
      <p:sp>
        <p:nvSpPr>
          <p:cNvPr id="5" name="标题 4"/>
          <p:cNvSpPr>
            <a:spLocks noGrp="1"/>
          </p:cNvSpPr>
          <p:nvPr>
            <p:ph type="title"/>
          </p:nvPr>
        </p:nvSpPr>
        <p:spPr/>
        <p:txBody>
          <a:bodyPr/>
          <a:lstStyle/>
          <a:p>
            <a:r>
              <a:rPr lang="zh-CN" altLang="en-US" dirty="0"/>
              <a:t>文件权限管理命令</a:t>
            </a:r>
          </a:p>
        </p:txBody>
      </p:sp>
      <p:sp>
        <p:nvSpPr>
          <p:cNvPr id="6" name="文本占位符 5"/>
          <p:cNvSpPr>
            <a:spLocks noGrp="1"/>
          </p:cNvSpPr>
          <p:nvPr>
            <p:ph type="body" sz="quarter" idx="10"/>
          </p:nvPr>
        </p:nvSpPr>
        <p:spPr/>
        <p:txBody>
          <a:bodyPr/>
          <a:lstStyle/>
          <a:p>
            <a:r>
              <a:rPr lang="zh-CN" altLang="en-US" dirty="0"/>
              <a:t>方式</a:t>
            </a:r>
            <a:r>
              <a:rPr lang="en-US" altLang="zh-CN" dirty="0"/>
              <a:t>3</a:t>
            </a:r>
            <a:r>
              <a:rPr lang="zh-CN" altLang="en-US" dirty="0"/>
              <a:t>：等号赋值法</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491641"/>
            <a:ext cx="5399608"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-rwxr-xrw-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chmod u=r,g=---,o=--- 1.txt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4</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16 </a:t>
            </a:r>
            <a:r>
              <a:rPr lang="zh-CN" altLang="zh-CN" sz="1200" dirty="0">
                <a:solidFill>
                  <a:srgbClr val="080808"/>
                </a:solidFill>
                <a:latin typeface="Arial Unicode MS" panose="020B0604020202020204" pitchFamily="34" charset="-122"/>
                <a:ea typeface="JetBrains Mono"/>
              </a:rPr>
              <a:t>18:32 1.txt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961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Linux</a:t>
            </a:r>
            <a:r>
              <a:rPr lang="zh-CN" altLang="en-US" dirty="0">
                <a:solidFill>
                  <a:schemeClr val="tx1"/>
                </a:solidFill>
              </a:rPr>
              <a:t>常用系统管理命令</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125874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时间、日期查看</a:t>
            </a:r>
            <a:endParaRPr lang="en-US" altLang="zh-CN" dirty="0">
              <a:solidFill>
                <a:schemeClr val="tx1"/>
              </a:solidFill>
            </a:endParaRPr>
          </a:p>
          <a:p>
            <a:r>
              <a:rPr lang="zh-CN" altLang="en-US" dirty="0">
                <a:solidFill>
                  <a:schemeClr val="tx1"/>
                </a:solidFill>
              </a:rPr>
              <a:t>内存、磁盘使用率查看</a:t>
            </a:r>
            <a:endParaRPr lang="en-US" altLang="zh-CN" dirty="0">
              <a:solidFill>
                <a:schemeClr val="tx1"/>
              </a:solidFill>
            </a:endParaRPr>
          </a:p>
          <a:p>
            <a:r>
              <a:rPr lang="zh-CN" altLang="en-US" dirty="0">
                <a:solidFill>
                  <a:schemeClr val="tx1"/>
                </a:solidFill>
              </a:rPr>
              <a:t>进程查看</a:t>
            </a:r>
            <a:endParaRPr lang="en-US" altLang="zh-CN" dirty="0">
              <a:solidFill>
                <a:schemeClr val="tx1"/>
              </a:solidFill>
            </a:endParaRPr>
          </a:p>
        </p:txBody>
      </p:sp>
    </p:spTree>
    <p:extLst>
      <p:ext uri="{BB962C8B-B14F-4D97-AF65-F5344CB8AC3E}">
        <p14:creationId xmlns:p14="http://schemas.microsoft.com/office/powerpoint/2010/main" val="3171814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date</a:t>
            </a:r>
            <a:r>
              <a:rPr lang="zh-CN" altLang="en-US" dirty="0"/>
              <a:t>命令：用来显示或设定系统的日期与时间，在显示方面，使用者可以设定欲显示的格式，格式设定为一个加号后接数个标记。</a:t>
            </a:r>
            <a:endParaRPr lang="en-US" altLang="zh-CN" dirty="0"/>
          </a:p>
          <a:p>
            <a:r>
              <a:rPr lang="en-US" altLang="zh-CN" dirty="0">
                <a:solidFill>
                  <a:srgbClr val="C00000"/>
                </a:solidFill>
              </a:rPr>
              <a:t>cal</a:t>
            </a:r>
            <a:r>
              <a:rPr lang="zh-CN" altLang="en-US" dirty="0"/>
              <a:t>（</a:t>
            </a:r>
            <a:r>
              <a:rPr lang="en-US" altLang="zh-CN" dirty="0"/>
              <a:t>calendar</a:t>
            </a:r>
            <a:r>
              <a:rPr lang="zh-CN" altLang="en-US" dirty="0"/>
              <a:t>）命令：用于用于显示当前或者指定日期的公历。</a:t>
            </a:r>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时间、日期查看</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635076"/>
            <a:ext cx="5399608"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14:44:13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 +"%Y-%m-%d %H:%M:%S"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2021-05-18 </a:t>
            </a:r>
            <a:r>
              <a:rPr lang="zh-CN" altLang="zh-CN" sz="1200" dirty="0">
                <a:solidFill>
                  <a:srgbClr val="080808"/>
                </a:solidFill>
                <a:latin typeface="Arial Unicode MS" panose="020B0604020202020204" pitchFamily="34" charset="-122"/>
                <a:ea typeface="JetBrains Mono"/>
              </a:rPr>
              <a:t>14:44:53</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cal</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2021      </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Su </a:t>
            </a:r>
            <a:r>
              <a:rPr lang="zh-CN" altLang="zh-CN" sz="1200" dirty="0">
                <a:solidFill>
                  <a:srgbClr val="080808"/>
                </a:solidFill>
                <a:latin typeface="Arial Unicode MS" panose="020B0604020202020204" pitchFamily="34" charset="-122"/>
                <a:ea typeface="JetBrains Mono"/>
              </a:rPr>
              <a:t>Mo Tu We Th Fr Sa</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2  </a:t>
            </a:r>
            <a:r>
              <a:rPr lang="zh-CN" altLang="zh-CN" sz="1200" dirty="0">
                <a:solidFill>
                  <a:srgbClr val="1750EB"/>
                </a:solidFill>
                <a:latin typeface="Arial Unicode MS" panose="020B0604020202020204" pitchFamily="34" charset="-122"/>
                <a:ea typeface="JetBrains Mono"/>
              </a:rPr>
              <a:t>3  4  5  6  7  8</a:t>
            </a:r>
            <a:br>
              <a:rPr lang="zh-CN" altLang="zh-CN" sz="1200" dirty="0">
                <a:solidFill>
                  <a:srgbClr val="1750EB"/>
                </a:solidFill>
                <a:latin typeface="Arial Unicode MS" panose="020B0604020202020204" pitchFamily="34" charset="-122"/>
                <a:ea typeface="JetBrains Mono"/>
              </a:rPr>
            </a:br>
            <a:r>
              <a:rPr lang="zh-CN" altLang="zh-CN" sz="1200" dirty="0">
                <a:solidFill>
                  <a:srgbClr val="1750EB"/>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9 </a:t>
            </a:r>
            <a:r>
              <a:rPr lang="zh-CN" altLang="zh-CN" sz="1200" dirty="0">
                <a:solidFill>
                  <a:srgbClr val="1750EB"/>
                </a:solidFill>
                <a:latin typeface="Arial Unicode MS" panose="020B0604020202020204" pitchFamily="34" charset="-122"/>
                <a:ea typeface="JetBrains Mono"/>
              </a:rPr>
              <a:t>10 11 12 13 14 15</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16 </a:t>
            </a:r>
            <a:r>
              <a:rPr lang="zh-CN" altLang="zh-CN" sz="1200" dirty="0">
                <a:solidFill>
                  <a:srgbClr val="1750EB"/>
                </a:solidFill>
                <a:latin typeface="Arial Unicode MS" panose="020B0604020202020204" pitchFamily="34" charset="-122"/>
                <a:ea typeface="JetBrains Mono"/>
              </a:rPr>
              <a:t>17 18 19 20 21 22</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23 </a:t>
            </a:r>
            <a:r>
              <a:rPr lang="zh-CN" altLang="zh-CN" sz="1200" dirty="0">
                <a:solidFill>
                  <a:srgbClr val="1750EB"/>
                </a:solidFill>
                <a:latin typeface="Arial Unicode MS" panose="020B0604020202020204" pitchFamily="34" charset="-122"/>
                <a:ea typeface="JetBrains Mono"/>
              </a:rPr>
              <a:t>24 25 26 27 28 29</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30 </a:t>
            </a:r>
            <a:r>
              <a:rPr lang="zh-CN" altLang="zh-CN" sz="1200" dirty="0">
                <a:solidFill>
                  <a:srgbClr val="1750EB"/>
                </a:solidFill>
                <a:latin typeface="Arial Unicode MS" panose="020B0604020202020204" pitchFamily="34" charset="-122"/>
                <a:ea typeface="JetBrains Mono"/>
              </a:rPr>
              <a:t>31</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82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free</a:t>
            </a:r>
            <a:r>
              <a:rPr lang="zh-CN" altLang="en-US" dirty="0"/>
              <a:t>命令：用于显示内存状态。会显示内存的使用情况，包括实体内存，虚拟的交换文件内存，共享内存区段，以及系统核心使用的缓冲区等。</a:t>
            </a:r>
            <a:endParaRPr lang="en-US" altLang="zh-CN" dirty="0"/>
          </a:p>
          <a:p>
            <a:r>
              <a:rPr lang="en-US" altLang="zh-CN" dirty="0">
                <a:solidFill>
                  <a:srgbClr val="C00000"/>
                </a:solidFill>
              </a:rPr>
              <a:t>df</a:t>
            </a:r>
            <a:r>
              <a:rPr lang="zh-CN" altLang="en-US" dirty="0"/>
              <a:t>（英文全拼：</a:t>
            </a:r>
            <a:r>
              <a:rPr lang="en-US" altLang="zh-CN" dirty="0"/>
              <a:t>disk free</a:t>
            </a:r>
            <a:r>
              <a:rPr lang="zh-CN" altLang="en-US" dirty="0"/>
              <a:t>）命令：用于显示目前在 </a:t>
            </a:r>
            <a:r>
              <a:rPr lang="en-US" altLang="zh-CN" dirty="0"/>
              <a:t>Linux </a:t>
            </a:r>
            <a:r>
              <a:rPr lang="zh-CN" altLang="en-US" dirty="0"/>
              <a:t>系统上的文件系统磁盘使用情况统计。</a:t>
            </a:r>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内存、磁盘使用率查看</a:t>
            </a:r>
          </a:p>
        </p:txBody>
      </p:sp>
      <p:sp>
        <p:nvSpPr>
          <p:cNvPr id="8" name="TextBox 3">
            <a:extLst>
              <a:ext uri="{FF2B5EF4-FFF2-40B4-BE49-F238E27FC236}">
                <a16:creationId xmlns:a16="http://schemas.microsoft.com/office/drawing/2014/main" id="{0C998B78-AB18-3C47-A1C7-25AE9A3A40B0}"/>
              </a:ext>
            </a:extLst>
          </p:cNvPr>
          <p:cNvSpPr txBox="1"/>
          <p:nvPr/>
        </p:nvSpPr>
        <p:spPr>
          <a:xfrm>
            <a:off x="3121452" y="3133052"/>
            <a:ext cx="5928454"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df -h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Filesystem               </a:t>
            </a:r>
            <a:r>
              <a:rPr lang="zh-CN" altLang="zh-CN" sz="1200" dirty="0">
                <a:solidFill>
                  <a:srgbClr val="080808"/>
                </a:solidFill>
                <a:latin typeface="Arial Unicode MS" panose="020B0604020202020204" pitchFamily="34" charset="-122"/>
                <a:ea typeface="JetBrains Mono"/>
              </a:rPr>
              <a:t>Size  Used Avail Use% Mounted on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/dev</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/dev/shm</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12M  1.9G   1% /run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1.9G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1.9G   0% /sys/fs/cgroup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/dev/mapper/centos-root   </a:t>
            </a:r>
            <a:r>
              <a:rPr lang="zh-CN" altLang="zh-CN" sz="1200" dirty="0">
                <a:solidFill>
                  <a:srgbClr val="080808"/>
                </a:solidFill>
                <a:latin typeface="Arial Unicode MS" panose="020B0604020202020204" pitchFamily="34" charset="-122"/>
                <a:ea typeface="JetBrains Mono"/>
              </a:rPr>
              <a:t>38G  1.5G   36G   5% /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重点关注这一行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/dev/sda1               </a:t>
            </a:r>
            <a:r>
              <a:rPr lang="zh-CN" altLang="zh-CN" sz="1200" dirty="0">
                <a:solidFill>
                  <a:srgbClr val="080808"/>
                </a:solidFill>
                <a:latin typeface="Arial Unicode MS" panose="020B0604020202020204" pitchFamily="34" charset="-122"/>
                <a:ea typeface="JetBrains Mono"/>
              </a:rPr>
              <a:t>1014M  152M  863M  15% /boot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/dev/mapper/centos-home   </a:t>
            </a:r>
            <a:r>
              <a:rPr lang="zh-CN" altLang="zh-CN" sz="1200" dirty="0">
                <a:solidFill>
                  <a:srgbClr val="080808"/>
                </a:solidFill>
                <a:latin typeface="Arial Unicode MS" panose="020B0604020202020204" pitchFamily="34" charset="-122"/>
                <a:ea typeface="JetBrains Mono"/>
              </a:rPr>
              <a:t>19G   33M   19G   1% /home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378M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378M   0% /run/user/0</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tmpfs                    </a:t>
            </a:r>
            <a:r>
              <a:rPr lang="zh-CN" altLang="zh-CN" sz="1200" dirty="0">
                <a:solidFill>
                  <a:srgbClr val="080808"/>
                </a:solidFill>
                <a:latin typeface="Arial Unicode MS" panose="020B0604020202020204" pitchFamily="34" charset="-122"/>
                <a:ea typeface="JetBrains Mono"/>
              </a:rPr>
              <a:t>378M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378M   0% /run/user/1000</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内存使用情况</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free -h</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080808"/>
                </a:solidFill>
                <a:latin typeface="Arial Unicode MS" panose="020B0604020202020204" pitchFamily="34" charset="-122"/>
                <a:ea typeface="JetBrains Mono"/>
              </a:rPr>
              <a:t>used        free      shared  buff/cache   available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Mem:           </a:t>
            </a:r>
            <a:r>
              <a:rPr lang="zh-CN" altLang="zh-CN" sz="1200" dirty="0">
                <a:solidFill>
                  <a:srgbClr val="080808"/>
                </a:solidFill>
                <a:latin typeface="Arial Unicode MS" panose="020B0604020202020204" pitchFamily="34" charset="-122"/>
                <a:ea typeface="JetBrains Mono"/>
              </a:rPr>
              <a:t>3.7G        257M        3.0G         11M        467M        3.2G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Swap:          </a:t>
            </a:r>
            <a:r>
              <a:rPr lang="zh-CN" altLang="zh-CN" sz="1200" dirty="0">
                <a:solidFill>
                  <a:srgbClr val="080808"/>
                </a:solidFill>
                <a:latin typeface="Arial Unicode MS" panose="020B0604020202020204" pitchFamily="34" charset="-122"/>
                <a:ea typeface="JetBrains Mono"/>
              </a:rPr>
              <a:t>3.9G          0B        3.9G</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286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ps </a:t>
            </a:r>
            <a:r>
              <a:rPr lang="zh-CN" altLang="en-US" dirty="0"/>
              <a:t>（英文全拼：</a:t>
            </a:r>
            <a:r>
              <a:rPr lang="en-US" altLang="zh-CN" dirty="0"/>
              <a:t>process status</a:t>
            </a:r>
            <a:r>
              <a:rPr lang="zh-CN" altLang="en-US" dirty="0"/>
              <a:t>）命令：用于显示当前进程的状态，类似于 </a:t>
            </a:r>
            <a:r>
              <a:rPr lang="en-US" altLang="zh-CN" dirty="0"/>
              <a:t>windows </a:t>
            </a:r>
            <a:r>
              <a:rPr lang="zh-CN" altLang="en-US" dirty="0"/>
              <a:t>的任务管理器。</a:t>
            </a:r>
            <a:endParaRPr lang="en-US" altLang="zh-CN" dirty="0"/>
          </a:p>
          <a:p>
            <a:r>
              <a:rPr lang="en-US" altLang="zh-CN" dirty="0">
                <a:solidFill>
                  <a:srgbClr val="C00000"/>
                </a:solidFill>
              </a:rPr>
              <a:t>jps</a:t>
            </a:r>
            <a:r>
              <a:rPr lang="zh-CN" altLang="en-US" dirty="0"/>
              <a:t>命令：这是</a:t>
            </a:r>
            <a:r>
              <a:rPr lang="en-US" altLang="zh-CN" dirty="0"/>
              <a:t>JDK</a:t>
            </a:r>
            <a:r>
              <a:rPr lang="zh-CN" altLang="en-US" dirty="0"/>
              <a:t>自带的命令，专门用于查看本机运行的</a:t>
            </a:r>
            <a:r>
              <a:rPr lang="en-US" altLang="zh-CN" dirty="0"/>
              <a:t>java</a:t>
            </a:r>
            <a:r>
              <a:rPr lang="zh-CN" altLang="en-US" dirty="0"/>
              <a:t>进程情况。</a:t>
            </a:r>
          </a:p>
        </p:txBody>
      </p:sp>
      <p:sp>
        <p:nvSpPr>
          <p:cNvPr id="5" name="标题 4"/>
          <p:cNvSpPr>
            <a:spLocks noGrp="1"/>
          </p:cNvSpPr>
          <p:nvPr>
            <p:ph type="title"/>
          </p:nvPr>
        </p:nvSpPr>
        <p:spPr/>
        <p:txBody>
          <a:bodyPr/>
          <a:lstStyle/>
          <a:p>
            <a:r>
              <a:rPr lang="en-US" altLang="zh-CN" dirty="0"/>
              <a:t>Linux</a:t>
            </a:r>
            <a:r>
              <a:rPr lang="zh-CN" altLang="en-US" dirty="0"/>
              <a:t>常用系统管理命令</a:t>
            </a:r>
          </a:p>
        </p:txBody>
      </p:sp>
      <p:sp>
        <p:nvSpPr>
          <p:cNvPr id="6" name="文本占位符 5"/>
          <p:cNvSpPr>
            <a:spLocks noGrp="1"/>
          </p:cNvSpPr>
          <p:nvPr>
            <p:ph type="body" sz="quarter" idx="10"/>
          </p:nvPr>
        </p:nvSpPr>
        <p:spPr/>
        <p:txBody>
          <a:bodyPr/>
          <a:lstStyle/>
          <a:p>
            <a:r>
              <a:rPr lang="zh-CN" altLang="en-US" dirty="0"/>
              <a:t>进程查看</a:t>
            </a:r>
          </a:p>
        </p:txBody>
      </p:sp>
      <p:sp>
        <p:nvSpPr>
          <p:cNvPr id="8" name="TextBox 3">
            <a:extLst>
              <a:ext uri="{FF2B5EF4-FFF2-40B4-BE49-F238E27FC236}">
                <a16:creationId xmlns:a16="http://schemas.microsoft.com/office/drawing/2014/main" id="{0C998B78-AB18-3C47-A1C7-25AE9A3A40B0}"/>
              </a:ext>
            </a:extLst>
          </p:cNvPr>
          <p:cNvSpPr txBox="1"/>
          <p:nvPr/>
        </p:nvSpPr>
        <p:spPr>
          <a:xfrm>
            <a:off x="3385875" y="3446817"/>
            <a:ext cx="5399608"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在安装了</a:t>
            </a:r>
            <a:r>
              <a:rPr lang="zh-CN" altLang="zh-CN" sz="1200" i="1" dirty="0">
                <a:solidFill>
                  <a:srgbClr val="999999"/>
                </a:solidFill>
                <a:latin typeface="Arial Unicode MS" panose="020B0604020202020204" pitchFamily="34" charset="-122"/>
                <a:ea typeface="JetBrains Mono"/>
              </a:rPr>
              <a:t>jdk</a:t>
            </a:r>
            <a:r>
              <a:rPr lang="zh-CN" altLang="zh-CN" sz="1200" i="1" dirty="0">
                <a:solidFill>
                  <a:srgbClr val="999999"/>
                </a:solidFill>
                <a:latin typeface="宋体" panose="02010600030101010101" pitchFamily="2" charset="-122"/>
                <a:ea typeface="宋体" panose="02010600030101010101" pitchFamily="2" charset="-122"/>
              </a:rPr>
              <a:t>的情况下 有一个命令专门用于查看本机运行的</a:t>
            </a:r>
            <a:r>
              <a:rPr lang="zh-CN" altLang="zh-CN" sz="1200" i="1" dirty="0">
                <a:solidFill>
                  <a:srgbClr val="999999"/>
                </a:solidFill>
                <a:latin typeface="Arial Unicode MS" panose="020B0604020202020204" pitchFamily="34" charset="-122"/>
                <a:ea typeface="JetBrains Mono"/>
              </a:rPr>
              <a:t>java</a:t>
            </a:r>
            <a:r>
              <a:rPr lang="zh-CN" altLang="zh-CN" sz="1200" i="1" dirty="0">
                <a:solidFill>
                  <a:srgbClr val="999999"/>
                </a:solidFill>
                <a:latin typeface="宋体" panose="02010600030101010101" pitchFamily="2" charset="-122"/>
                <a:ea typeface="宋体" panose="02010600030101010101" pitchFamily="2" charset="-122"/>
              </a:rPr>
              <a:t>进程。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jps</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jps  #</a:t>
            </a:r>
            <a:r>
              <a:rPr lang="zh-CN" altLang="zh-CN" sz="1200" i="1" dirty="0">
                <a:solidFill>
                  <a:srgbClr val="999999"/>
                </a:solidFill>
                <a:latin typeface="宋体" panose="02010600030101010101" pitchFamily="2" charset="-122"/>
                <a:ea typeface="宋体" panose="02010600030101010101" pitchFamily="2" charset="-122"/>
              </a:rPr>
              <a:t>必须在安装好</a:t>
            </a:r>
            <a:r>
              <a:rPr lang="zh-CN" altLang="zh-CN" sz="1200" i="1" dirty="0">
                <a:solidFill>
                  <a:srgbClr val="999999"/>
                </a:solidFill>
                <a:latin typeface="Arial Unicode MS" panose="020B0604020202020204" pitchFamily="34" charset="-122"/>
                <a:ea typeface="JetBrains Mono"/>
              </a:rPr>
              <a:t>jdk</a:t>
            </a:r>
            <a:r>
              <a:rPr lang="zh-CN" altLang="zh-CN" sz="1200" i="1" dirty="0">
                <a:solidFill>
                  <a:srgbClr val="999999"/>
                </a:solidFill>
                <a:latin typeface="宋体" panose="02010600030101010101" pitchFamily="2" charset="-122"/>
                <a:ea typeface="宋体" panose="02010600030101010101" pitchFamily="2" charset="-122"/>
              </a:rPr>
              <a:t>之后可以使用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jps: command not found</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查看本机运行的所有进程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ps </a:t>
            </a:r>
            <a:r>
              <a:rPr lang="zh-CN" altLang="zh-CN" sz="1200" dirty="0">
                <a:solidFill>
                  <a:srgbClr val="080808"/>
                </a:solidFill>
                <a:latin typeface="Arial Unicode MS" panose="020B0604020202020204" pitchFamily="34" charset="-122"/>
                <a:ea typeface="JetBrains Mono"/>
              </a:rPr>
              <a:t>-ef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进程名</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通常根据查询的进程号 结合</a:t>
            </a:r>
            <a:r>
              <a:rPr lang="zh-CN" altLang="zh-CN" sz="1200" i="1" dirty="0">
                <a:solidFill>
                  <a:srgbClr val="999999"/>
                </a:solidFill>
                <a:latin typeface="Arial Unicode MS" panose="020B0604020202020204" pitchFamily="34" charset="-122"/>
                <a:ea typeface="JetBrains Mono"/>
              </a:rPr>
              <a:t>kill -9 </a:t>
            </a:r>
            <a:r>
              <a:rPr lang="zh-CN" altLang="zh-CN" sz="1200" i="1" dirty="0">
                <a:solidFill>
                  <a:srgbClr val="999999"/>
                </a:solidFill>
                <a:latin typeface="宋体" panose="02010600030101010101" pitchFamily="2" charset="-122"/>
                <a:ea typeface="宋体" panose="02010600030101010101" pitchFamily="2" charset="-122"/>
              </a:rPr>
              <a:t>进程号  杀死进程</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105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solidFill>
                  <a:schemeClr val="tx1"/>
                </a:solidFill>
              </a:rPr>
              <a:t>大数据集群环境搭建</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340728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C00000"/>
                </a:solidFill>
              </a:rPr>
              <a:t>分布式、集群概念初识</a:t>
            </a:r>
            <a:endParaRPr lang="en-US" altLang="zh-CN" dirty="0">
              <a:solidFill>
                <a:srgbClr val="C00000"/>
              </a:solidFill>
            </a:endParaRPr>
          </a:p>
          <a:p>
            <a:r>
              <a:rPr lang="zh-CN" altLang="en-US" dirty="0">
                <a:solidFill>
                  <a:schemeClr val="tx1"/>
                </a:solidFill>
              </a:rPr>
              <a:t>集群服务器环境配置与搭建</a:t>
            </a:r>
            <a:endParaRPr lang="en-US" altLang="zh-CN" dirty="0">
              <a:solidFill>
                <a:schemeClr val="tx1"/>
              </a:solidFill>
            </a:endParaRPr>
          </a:p>
          <a:p>
            <a:r>
              <a:rPr lang="en-US" altLang="zh-CN" dirty="0">
                <a:solidFill>
                  <a:schemeClr val="tx1"/>
                </a:solidFill>
              </a:rPr>
              <a:t>SSH</a:t>
            </a:r>
            <a:r>
              <a:rPr lang="zh-CN" altLang="en-US" dirty="0">
                <a:solidFill>
                  <a:schemeClr val="tx1"/>
                </a:solidFill>
              </a:rPr>
              <a:t>免密登录、</a:t>
            </a:r>
            <a:r>
              <a:rPr lang="en-US" altLang="zh-CN" dirty="0">
                <a:solidFill>
                  <a:schemeClr val="tx1"/>
                </a:solidFill>
              </a:rPr>
              <a:t>SCP</a:t>
            </a:r>
            <a:r>
              <a:rPr lang="zh-CN" altLang="en-US" dirty="0">
                <a:solidFill>
                  <a:schemeClr val="tx1"/>
                </a:solidFill>
              </a:rPr>
              <a:t>远程拷贝</a:t>
            </a:r>
            <a:endParaRPr lang="en-US" altLang="zh-CN" dirty="0">
              <a:solidFill>
                <a:schemeClr val="tx1"/>
              </a:solidFill>
            </a:endParaRPr>
          </a:p>
        </p:txBody>
      </p:sp>
    </p:spTree>
    <p:extLst>
      <p:ext uri="{BB962C8B-B14F-4D97-AF65-F5344CB8AC3E}">
        <p14:creationId xmlns:p14="http://schemas.microsoft.com/office/powerpoint/2010/main" val="3403816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分布式、集群是两种不同的概念。</a:t>
            </a:r>
            <a:endParaRPr lang="en-US" altLang="zh-CN" dirty="0"/>
          </a:p>
          <a:p>
            <a:r>
              <a:rPr lang="zh-CN" altLang="en-US" dirty="0"/>
              <a:t>口语中经常混淆二者。</a:t>
            </a:r>
            <a:endParaRPr lang="en-US" altLang="zh-CN" dirty="0"/>
          </a:p>
          <a:p>
            <a:pPr marL="0" indent="0">
              <a:buNone/>
            </a:pPr>
            <a:r>
              <a:rPr lang="en-US" altLang="zh-CN" dirty="0"/>
              <a:t>    </a:t>
            </a:r>
          </a:p>
          <a:p>
            <a:pPr marL="0" indent="0">
              <a:buNone/>
            </a:pPr>
            <a:r>
              <a:rPr lang="en-US" altLang="zh-CN" dirty="0"/>
              <a:t>    </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zh-CN" altLang="en-US" dirty="0">
                <a:solidFill>
                  <a:srgbClr val="595959"/>
                </a:solidFill>
              </a:rPr>
              <a:t>分布式（</a:t>
            </a:r>
            <a:r>
              <a:rPr kumimoji="1" lang="en-US" altLang="zh-CN" dirty="0">
                <a:solidFill>
                  <a:srgbClr val="595959"/>
                </a:solidFill>
              </a:rPr>
              <a:t>Distributed</a:t>
            </a:r>
            <a:r>
              <a:rPr kumimoji="1" lang="zh-CN" altLang="en-US" dirty="0">
                <a:solidFill>
                  <a:srgbClr val="595959"/>
                </a:solidFill>
              </a:rPr>
              <a:t>）、集群（</a:t>
            </a:r>
            <a:r>
              <a:rPr kumimoji="1" lang="en-US" altLang="zh-CN" dirty="0">
                <a:solidFill>
                  <a:srgbClr val="595959"/>
                </a:solidFill>
              </a:rPr>
              <a:t>Cluster</a:t>
            </a:r>
            <a:r>
              <a:rPr kumimoji="1" lang="zh-CN" altLang="en-US" dirty="0">
                <a:solidFill>
                  <a:srgbClr val="595959"/>
                </a:solidFill>
              </a:rPr>
              <a:t>）</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dirty="0">
                <a:latin typeface="Alibaba PuHuiTi R" pitchFamily="18" charset="-122"/>
                <a:ea typeface="Alibaba PuHuiTi R" pitchFamily="18" charset="-122"/>
                <a:cs typeface="Alibaba PuHuiTi R" pitchFamily="18" charset="-122"/>
              </a:rPr>
              <a:t>定义</a:t>
            </a:r>
          </a:p>
        </p:txBody>
      </p:sp>
      <p:sp>
        <p:nvSpPr>
          <p:cNvPr id="16" name="Freeform 46">
            <a:extLst>
              <a:ext uri="{FF2B5EF4-FFF2-40B4-BE49-F238E27FC236}">
                <a16:creationId xmlns:a16="http://schemas.microsoft.com/office/drawing/2014/main" id="{117F23E5-10F0-FD4D-BEA6-806990AB2EED}"/>
              </a:ext>
            </a:extLst>
          </p:cNvPr>
          <p:cNvSpPr>
            <a:spLocks/>
          </p:cNvSpPr>
          <p:nvPr/>
        </p:nvSpPr>
        <p:spPr bwMode="auto">
          <a:xfrm>
            <a:off x="2643944" y="2599243"/>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7" name="Freeform 46">
            <a:extLst>
              <a:ext uri="{FF2B5EF4-FFF2-40B4-BE49-F238E27FC236}">
                <a16:creationId xmlns:a16="http://schemas.microsoft.com/office/drawing/2014/main" id="{792B8FF4-2F5F-FA4C-B6D3-3433AA7A4FEB}"/>
              </a:ext>
            </a:extLst>
          </p:cNvPr>
          <p:cNvSpPr>
            <a:spLocks/>
          </p:cNvSpPr>
          <p:nvPr/>
        </p:nvSpPr>
        <p:spPr bwMode="auto">
          <a:xfrm>
            <a:off x="6529152" y="2599243"/>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8" name="Freeform 5">
            <a:extLst>
              <a:ext uri="{FF2B5EF4-FFF2-40B4-BE49-F238E27FC236}">
                <a16:creationId xmlns:a16="http://schemas.microsoft.com/office/drawing/2014/main" id="{D793896C-5C88-CD46-B521-7EC3ECD48881}"/>
              </a:ext>
            </a:extLst>
          </p:cNvPr>
          <p:cNvSpPr>
            <a:spLocks/>
          </p:cNvSpPr>
          <p:nvPr/>
        </p:nvSpPr>
        <p:spPr bwMode="auto">
          <a:xfrm>
            <a:off x="1278393" y="3599515"/>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分布式</a:t>
            </a:r>
          </a:p>
        </p:txBody>
      </p:sp>
      <p:sp>
        <p:nvSpPr>
          <p:cNvPr id="19" name="Freeform 5">
            <a:extLst>
              <a:ext uri="{FF2B5EF4-FFF2-40B4-BE49-F238E27FC236}">
                <a16:creationId xmlns:a16="http://schemas.microsoft.com/office/drawing/2014/main" id="{4B69586E-EDDC-7D4C-98AB-FA70FA75795F}"/>
              </a:ext>
            </a:extLst>
          </p:cNvPr>
          <p:cNvSpPr>
            <a:spLocks/>
          </p:cNvSpPr>
          <p:nvPr/>
        </p:nvSpPr>
        <p:spPr bwMode="auto">
          <a:xfrm>
            <a:off x="9226276" y="3612257"/>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集群</a:t>
            </a:r>
          </a:p>
        </p:txBody>
      </p:sp>
      <p:sp>
        <p:nvSpPr>
          <p:cNvPr id="20" name="Rectangle 7">
            <a:extLst>
              <a:ext uri="{FF2B5EF4-FFF2-40B4-BE49-F238E27FC236}">
                <a16:creationId xmlns:a16="http://schemas.microsoft.com/office/drawing/2014/main" id="{14472B7E-CE71-2E49-8D15-31D73AD9AA39}"/>
              </a:ext>
            </a:extLst>
          </p:cNvPr>
          <p:cNvSpPr>
            <a:spLocks noChangeArrowheads="1"/>
          </p:cNvSpPr>
          <p:nvPr/>
        </p:nvSpPr>
        <p:spPr bwMode="auto">
          <a:xfrm>
            <a:off x="3332625" y="4047309"/>
            <a:ext cx="24675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多台机器</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每台机器上部署不同组件</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21" name="Rectangle 9">
            <a:extLst>
              <a:ext uri="{FF2B5EF4-FFF2-40B4-BE49-F238E27FC236}">
                <a16:creationId xmlns:a16="http://schemas.microsoft.com/office/drawing/2014/main" id="{2937D0EF-ABF8-9045-9E8F-12AE9C5B90F7}"/>
              </a:ext>
            </a:extLst>
          </p:cNvPr>
          <p:cNvSpPr>
            <a:spLocks noChangeArrowheads="1"/>
          </p:cNvSpPr>
          <p:nvPr/>
        </p:nvSpPr>
        <p:spPr bwMode="auto">
          <a:xfrm>
            <a:off x="6822142" y="4016514"/>
            <a:ext cx="22867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多台机器</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每台机器部署相同组件</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14234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Linux</a:t>
            </a:r>
            <a:r>
              <a:rPr lang="zh-CN" altLang="en-US" dirty="0">
                <a:solidFill>
                  <a:schemeClr val="tx1"/>
                </a:solidFill>
              </a:rPr>
              <a:t>用户与权限</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分布式、集群的共同点是：</a:t>
            </a:r>
            <a:r>
              <a:rPr lang="zh-CN" altLang="en-US" dirty="0">
                <a:solidFill>
                  <a:srgbClr val="C00000"/>
                </a:solidFill>
              </a:rPr>
              <a:t>多台机器</a:t>
            </a:r>
            <a:r>
              <a:rPr lang="zh-CN" altLang="en-US" dirty="0"/>
              <a:t>。与之对立的叫做单机。</a:t>
            </a:r>
            <a:endParaRPr lang="en-US" altLang="zh-CN" dirty="0"/>
          </a:p>
          <a:p>
            <a:r>
              <a:rPr lang="zh-CN" altLang="en-US" dirty="0"/>
              <a:t>因此口语中混淆两者概念的时候都是相对于单机来说的。</a:t>
            </a:r>
            <a:endParaRPr lang="en-US" altLang="zh-CN" dirty="0"/>
          </a:p>
          <a:p>
            <a:pPr marL="0" indent="0">
              <a:buNone/>
            </a:pPr>
            <a:r>
              <a:rPr lang="en-US" altLang="zh-CN" dirty="0"/>
              <a:t>    </a:t>
            </a:r>
          </a:p>
          <a:p>
            <a:pPr marL="0" indent="0">
              <a:buNone/>
            </a:pPr>
            <a:r>
              <a:rPr lang="en-US" altLang="zh-CN" dirty="0"/>
              <a:t>    </a:t>
            </a:r>
            <a:endParaRPr lang="zh-CN" altLang="en-US"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kumimoji="1" lang="zh-CN" altLang="en-US" dirty="0">
                <a:solidFill>
                  <a:srgbClr val="595959"/>
                </a:solidFill>
              </a:rPr>
              <a:t>分布式（</a:t>
            </a:r>
            <a:r>
              <a:rPr kumimoji="1" lang="en-US" altLang="zh-CN" dirty="0">
                <a:solidFill>
                  <a:srgbClr val="595959"/>
                </a:solidFill>
              </a:rPr>
              <a:t>Distributed</a:t>
            </a:r>
            <a:r>
              <a:rPr kumimoji="1" lang="zh-CN" altLang="en-US" dirty="0">
                <a:solidFill>
                  <a:srgbClr val="595959"/>
                </a:solidFill>
              </a:rPr>
              <a:t>）、集群（</a:t>
            </a:r>
            <a:r>
              <a:rPr kumimoji="1" lang="en-US" altLang="zh-CN" dirty="0">
                <a:solidFill>
                  <a:srgbClr val="595959"/>
                </a:solidFill>
              </a:rPr>
              <a:t>Cluster</a:t>
            </a:r>
            <a:r>
              <a:rPr kumimoji="1" lang="zh-CN" altLang="en-US" dirty="0">
                <a:solidFill>
                  <a:srgbClr val="595959"/>
                </a:solidFill>
              </a:rPr>
              <a:t>）</a:t>
            </a:r>
            <a:endParaRPr kumimoji="1" lang="zh-CN" altLang="en-US"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dirty="0">
                <a:latin typeface="Alibaba PuHuiTi R" pitchFamily="18" charset="-122"/>
                <a:ea typeface="Alibaba PuHuiTi R" pitchFamily="18" charset="-122"/>
                <a:cs typeface="Alibaba PuHuiTi R" pitchFamily="18" charset="-122"/>
              </a:rPr>
              <a:t>共同与区别</a:t>
            </a:r>
          </a:p>
        </p:txBody>
      </p:sp>
      <p:pic>
        <p:nvPicPr>
          <p:cNvPr id="5" name="图片 4"/>
          <p:cNvPicPr>
            <a:picLocks noChangeAspect="1"/>
          </p:cNvPicPr>
          <p:nvPr/>
        </p:nvPicPr>
        <p:blipFill>
          <a:blip r:embed="rId3"/>
          <a:stretch>
            <a:fillRect/>
          </a:stretch>
        </p:blipFill>
        <p:spPr>
          <a:xfrm>
            <a:off x="1572526" y="3261031"/>
            <a:ext cx="3299746" cy="2415749"/>
          </a:xfrm>
          <a:prstGeom prst="rect">
            <a:avLst/>
          </a:prstGeom>
          <a:ln>
            <a:solidFill>
              <a:schemeClr val="accent1"/>
            </a:solidFill>
          </a:ln>
        </p:spPr>
      </p:pic>
      <p:pic>
        <p:nvPicPr>
          <p:cNvPr id="6" name="图片 5"/>
          <p:cNvPicPr>
            <a:picLocks noChangeAspect="1"/>
          </p:cNvPicPr>
          <p:nvPr/>
        </p:nvPicPr>
        <p:blipFill>
          <a:blip r:embed="rId4"/>
          <a:stretch>
            <a:fillRect/>
          </a:stretch>
        </p:blipFill>
        <p:spPr>
          <a:xfrm>
            <a:off x="7343997" y="3578646"/>
            <a:ext cx="2613887" cy="1493649"/>
          </a:xfrm>
          <a:prstGeom prst="rect">
            <a:avLst/>
          </a:prstGeom>
          <a:ln>
            <a:solidFill>
              <a:schemeClr val="accent1"/>
            </a:solidFill>
          </a:ln>
        </p:spPr>
      </p:pic>
    </p:spTree>
    <p:extLst>
      <p:ext uri="{BB962C8B-B14F-4D97-AF65-F5344CB8AC3E}">
        <p14:creationId xmlns:p14="http://schemas.microsoft.com/office/powerpoint/2010/main" val="4007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分布式、集群概念初识</a:t>
            </a:r>
            <a:endParaRPr lang="en-US" altLang="zh-CN" dirty="0">
              <a:solidFill>
                <a:schemeClr val="tx1"/>
              </a:solidFill>
            </a:endParaRPr>
          </a:p>
          <a:p>
            <a:r>
              <a:rPr lang="zh-CN" altLang="en-US" dirty="0">
                <a:solidFill>
                  <a:srgbClr val="C00000"/>
                </a:solidFill>
              </a:rPr>
              <a:t>集群服务器环境配置与搭建</a:t>
            </a:r>
            <a:endParaRPr lang="en-US" altLang="zh-CN" dirty="0">
              <a:solidFill>
                <a:srgbClr val="C00000"/>
              </a:solidFill>
            </a:endParaRPr>
          </a:p>
          <a:p>
            <a:r>
              <a:rPr lang="en-US" altLang="zh-CN" dirty="0">
                <a:solidFill>
                  <a:schemeClr val="tx1"/>
                </a:solidFill>
              </a:rPr>
              <a:t>SSH</a:t>
            </a:r>
            <a:r>
              <a:rPr lang="zh-CN" altLang="en-US" dirty="0">
                <a:solidFill>
                  <a:schemeClr val="tx1"/>
                </a:solidFill>
              </a:rPr>
              <a:t>免密登录、</a:t>
            </a:r>
            <a:r>
              <a:rPr lang="en-US" altLang="zh-CN" dirty="0">
                <a:solidFill>
                  <a:schemeClr val="tx1"/>
                </a:solidFill>
              </a:rPr>
              <a:t>SCP</a:t>
            </a:r>
            <a:r>
              <a:rPr lang="zh-CN" altLang="en-US" dirty="0">
                <a:solidFill>
                  <a:schemeClr val="tx1"/>
                </a:solidFill>
              </a:rPr>
              <a:t>远程拷贝</a:t>
            </a:r>
            <a:endParaRPr lang="en-US" altLang="zh-CN" dirty="0">
              <a:solidFill>
                <a:schemeClr val="tx1"/>
              </a:solidFill>
            </a:endParaRPr>
          </a:p>
        </p:txBody>
      </p:sp>
    </p:spTree>
    <p:extLst>
      <p:ext uri="{BB962C8B-B14F-4D97-AF65-F5344CB8AC3E}">
        <p14:creationId xmlns:p14="http://schemas.microsoft.com/office/powerpoint/2010/main" val="76716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集群中各个服务器的</a:t>
            </a:r>
            <a:r>
              <a:rPr lang="zh-CN" altLang="en-US" dirty="0">
                <a:solidFill>
                  <a:srgbClr val="C00000"/>
                </a:solidFill>
              </a:rPr>
              <a:t>基础环境是否正常、可用</a:t>
            </a:r>
            <a:r>
              <a:rPr lang="zh-CN" altLang="en-US" dirty="0"/>
              <a:t>，直接影响在其之上运行的分布式软件。</a:t>
            </a:r>
            <a:endParaRPr lang="en-US" altLang="zh-CN" dirty="0"/>
          </a:p>
          <a:p>
            <a:r>
              <a:rPr lang="en-US" altLang="zh-CN" dirty="0"/>
              <a:t>Linux</a:t>
            </a:r>
            <a:r>
              <a:rPr lang="zh-CN" altLang="en-US" dirty="0"/>
              <a:t>号称</a:t>
            </a:r>
            <a:r>
              <a:rPr lang="en-US" altLang="zh-CN" dirty="0"/>
              <a:t>”</a:t>
            </a:r>
            <a:r>
              <a:rPr lang="zh-CN" altLang="en-US" dirty="0"/>
              <a:t>万物皆文件</a:t>
            </a:r>
            <a:r>
              <a:rPr lang="en-US" altLang="zh-CN" dirty="0"/>
              <a:t>”</a:t>
            </a:r>
            <a:r>
              <a:rPr lang="zh-CN" altLang="en-US" dirty="0"/>
              <a:t>，因此要想修改动作永久生效，必须</a:t>
            </a:r>
            <a:r>
              <a:rPr lang="zh-CN" altLang="en-US" dirty="0">
                <a:solidFill>
                  <a:srgbClr val="C00000"/>
                </a:solidFill>
              </a:rPr>
              <a:t>修改对应的配置文件</a:t>
            </a:r>
            <a:r>
              <a:rPr lang="zh-CN" altLang="en-US" dirty="0"/>
              <a:t>。</a:t>
            </a:r>
            <a:endParaRPr lang="en-US" altLang="zh-CN" dirty="0"/>
          </a:p>
          <a:p>
            <a:r>
              <a:rPr lang="zh-CN" altLang="en-US" dirty="0"/>
              <a:t>文件的修改需要</a:t>
            </a:r>
            <a:r>
              <a:rPr lang="zh-CN" altLang="en-US" dirty="0">
                <a:solidFill>
                  <a:srgbClr val="C00000"/>
                </a:solidFill>
              </a:rPr>
              <a:t>重启之后才能生效</a:t>
            </a:r>
            <a:r>
              <a:rPr lang="zh-CN" altLang="en-US" dirty="0"/>
              <a:t>。</a:t>
            </a:r>
            <a:endParaRPr lang="en-US" altLang="zh-CN" dirty="0"/>
          </a:p>
          <a:p>
            <a:r>
              <a:rPr lang="zh-CN" altLang="en-US" dirty="0"/>
              <a:t>注意：</a:t>
            </a:r>
            <a:r>
              <a:rPr lang="zh-CN" altLang="en-US" dirty="0">
                <a:solidFill>
                  <a:srgbClr val="92D050"/>
                </a:solidFill>
              </a:rPr>
              <a:t>心细、心细、再心细</a:t>
            </a:r>
            <a:r>
              <a:rPr lang="zh-CN" altLang="en-US" dirty="0"/>
              <a:t>，避免丢三落四。注意有些配置是集群保持一致的，有些配置是不能一致的。</a:t>
            </a:r>
            <a:endParaRPr lang="en-US" altLang="zh-CN" dirty="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zh-CN" altLang="en-US" dirty="0"/>
              <a:t>概述</a:t>
            </a:r>
          </a:p>
        </p:txBody>
      </p:sp>
      <p:pic>
        <p:nvPicPr>
          <p:cNvPr id="9" name="图片 8"/>
          <p:cNvPicPr>
            <a:picLocks noChangeAspect="1"/>
          </p:cNvPicPr>
          <p:nvPr/>
        </p:nvPicPr>
        <p:blipFill>
          <a:blip r:embed="rId2"/>
          <a:stretch>
            <a:fillRect/>
          </a:stretch>
        </p:blipFill>
        <p:spPr>
          <a:xfrm>
            <a:off x="6085679" y="3999245"/>
            <a:ext cx="5176123" cy="2480835"/>
          </a:xfrm>
          <a:prstGeom prst="rect">
            <a:avLst/>
          </a:prstGeom>
        </p:spPr>
      </p:pic>
    </p:spTree>
    <p:extLst>
      <p:ext uri="{BB962C8B-B14F-4D97-AF65-F5344CB8AC3E}">
        <p14:creationId xmlns:p14="http://schemas.microsoft.com/office/powerpoint/2010/main" val="2329391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克隆前提：虚拟机要处于</a:t>
            </a:r>
            <a:r>
              <a:rPr lang="zh-CN" altLang="en-US" dirty="0">
                <a:solidFill>
                  <a:srgbClr val="C00000"/>
                </a:solidFill>
              </a:rPr>
              <a:t>关闭状态</a:t>
            </a:r>
            <a:r>
              <a:rPr lang="zh-CN" altLang="en-US" dirty="0"/>
              <a:t>。</a:t>
            </a:r>
            <a:endParaRPr lang="en-US" altLang="zh-CN" dirty="0"/>
          </a:p>
          <a:p>
            <a:r>
              <a:rPr lang="zh-CN" altLang="en-US" dirty="0"/>
              <a:t>克隆分为：链接克隆、</a:t>
            </a:r>
            <a:r>
              <a:rPr lang="zh-CN" altLang="en-US" dirty="0">
                <a:solidFill>
                  <a:srgbClr val="C00000"/>
                </a:solidFill>
              </a:rPr>
              <a:t>完整克隆</a:t>
            </a:r>
            <a:r>
              <a:rPr lang="zh-CN" altLang="en-US" dirty="0"/>
              <a:t>，完整克隆意味着两台机器将完全互相独立。</a:t>
            </a:r>
            <a:endParaRPr lang="en-US" altLang="zh-CN" dirty="0"/>
          </a:p>
          <a:p>
            <a:r>
              <a:rPr lang="zh-CN" altLang="en-US" dirty="0"/>
              <a:t>完整克隆后两台机器一模一样。但</a:t>
            </a:r>
            <a:r>
              <a:rPr lang="zh-CN" altLang="en-US" dirty="0">
                <a:solidFill>
                  <a:srgbClr val="92D050"/>
                </a:solidFill>
              </a:rPr>
              <a:t>在局域网网络中，有些属性是绝对不能一样的。比如</a:t>
            </a:r>
            <a:r>
              <a:rPr lang="en-US" altLang="zh-CN" dirty="0">
                <a:solidFill>
                  <a:srgbClr val="92D050"/>
                </a:solidFill>
              </a:rPr>
              <a:t>IP</a:t>
            </a:r>
            <a:r>
              <a:rPr lang="zh-CN" altLang="en-US" dirty="0">
                <a:solidFill>
                  <a:srgbClr val="92D050"/>
                </a:solidFill>
              </a:rPr>
              <a:t>、</a:t>
            </a:r>
            <a:r>
              <a:rPr lang="en-US" altLang="zh-CN" dirty="0">
                <a:solidFill>
                  <a:srgbClr val="92D050"/>
                </a:solidFill>
              </a:rPr>
              <a:t>MAC</a:t>
            </a:r>
            <a:r>
              <a:rPr lang="zh-CN" altLang="en-US" dirty="0">
                <a:solidFill>
                  <a:srgbClr val="92D050"/>
                </a:solidFill>
              </a:rPr>
              <a:t>、</a:t>
            </a:r>
            <a:r>
              <a:rPr lang="en-US" altLang="zh-CN" dirty="0">
                <a:solidFill>
                  <a:srgbClr val="92D050"/>
                </a:solidFill>
              </a:rPr>
              <a:t>hostname</a:t>
            </a:r>
            <a:r>
              <a:rPr lang="zh-CN" altLang="en-US" dirty="0">
                <a:solidFill>
                  <a:srgbClr val="92D050"/>
                </a:solidFill>
              </a:rPr>
              <a:t>等</a:t>
            </a:r>
            <a:r>
              <a:rPr lang="zh-CN" altLang="en-US" dirty="0"/>
              <a:t>。因此需要修改这些冲突的属性。</a:t>
            </a:r>
            <a:endParaRPr lang="en-US" altLang="zh-CN" dirty="0"/>
          </a:p>
          <a:p>
            <a:r>
              <a:rPr lang="zh-CN" altLang="en-US" dirty="0"/>
              <a:t>完整克隆步骤及</a:t>
            </a:r>
            <a:r>
              <a:rPr lang="en-US" altLang="zh-CN" dirty="0"/>
              <a:t>MAC</a:t>
            </a:r>
            <a:r>
              <a:rPr lang="zh-CN" altLang="en-US" dirty="0"/>
              <a:t>地址修改，请参考课程附件资料。</a:t>
            </a:r>
            <a:endParaRPr lang="en-US" altLang="zh-CN" dirty="0"/>
          </a:p>
          <a:p>
            <a:r>
              <a:rPr lang="zh-CN" altLang="en-US" dirty="0"/>
              <a:t>课程中，</a:t>
            </a:r>
            <a:r>
              <a:rPr lang="en-US" altLang="zh-CN" dirty="0"/>
              <a:t>3</a:t>
            </a:r>
            <a:r>
              <a:rPr lang="zh-CN" altLang="en-US" dirty="0"/>
              <a:t>台虚拟机硬件推荐配置：</a:t>
            </a:r>
            <a:endParaRPr lang="en-US" altLang="zh-CN" dirty="0"/>
          </a:p>
          <a:p>
            <a:pPr marL="0" indent="0">
              <a:buNone/>
            </a:pPr>
            <a:r>
              <a:rPr lang="en-US" altLang="zh-CN" dirty="0"/>
              <a:t>	node1.itcast.cn  2*2cpu  4G</a:t>
            </a:r>
            <a:r>
              <a:rPr lang="zh-CN" altLang="en-US" dirty="0"/>
              <a:t>内存</a:t>
            </a:r>
          </a:p>
          <a:p>
            <a:pPr marL="0" indent="0">
              <a:buNone/>
            </a:pPr>
            <a:r>
              <a:rPr lang="en-US" altLang="zh-CN" dirty="0"/>
              <a:t>	node2.itcast.cn  1*1cpu  2G</a:t>
            </a:r>
            <a:r>
              <a:rPr lang="zh-CN" altLang="en-US" dirty="0"/>
              <a:t>内存</a:t>
            </a:r>
          </a:p>
          <a:p>
            <a:pPr marL="0" indent="0">
              <a:buNone/>
            </a:pPr>
            <a:r>
              <a:rPr lang="en-US" altLang="zh-CN" dirty="0"/>
              <a:t>	node3.itcast.cn  1*1cpu  2G</a:t>
            </a:r>
            <a:r>
              <a:rPr lang="zh-CN" altLang="en-US" dirty="0"/>
              <a:t>内存</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en-US" altLang="zh-CN" dirty="0"/>
              <a:t>step1</a:t>
            </a:r>
            <a:r>
              <a:rPr lang="zh-CN" altLang="en-US" dirty="0"/>
              <a:t>：虚拟机克隆</a:t>
            </a:r>
          </a:p>
        </p:txBody>
      </p:sp>
    </p:spTree>
    <p:extLst>
      <p:ext uri="{BB962C8B-B14F-4D97-AF65-F5344CB8AC3E}">
        <p14:creationId xmlns:p14="http://schemas.microsoft.com/office/powerpoint/2010/main" val="367379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IP</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hostname</a:t>
            </a:r>
            <a:endParaRPr lang="zh-CN" altLang="en-US" dirty="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en-US" altLang="zh-CN" dirty="0"/>
              <a:t>step2</a:t>
            </a:r>
            <a:r>
              <a:rPr lang="zh-CN" altLang="en-US" dirty="0"/>
              <a:t>：修改</a:t>
            </a:r>
            <a:r>
              <a:rPr lang="en-US" altLang="zh-CN" dirty="0"/>
              <a:t>IP</a:t>
            </a:r>
            <a:r>
              <a:rPr lang="zh-CN" altLang="en-US" dirty="0"/>
              <a:t>、</a:t>
            </a:r>
            <a:r>
              <a:rPr lang="en-US" altLang="zh-CN" dirty="0"/>
              <a:t>hostname</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787534" y="2026299"/>
            <a:ext cx="6596290"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修改</a:t>
            </a:r>
            <a:r>
              <a:rPr lang="zh-CN" altLang="zh-CN" sz="1200" i="1" dirty="0">
                <a:solidFill>
                  <a:srgbClr val="999999"/>
                </a:solidFill>
                <a:latin typeface="Arial Unicode MS" panose="020B0604020202020204" pitchFamily="34" charset="-122"/>
                <a:ea typeface="JetBrains Mono"/>
              </a:rPr>
              <a:t>IP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/etc/sysconfig/network-scripts/ifcfg-ens33</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TYPE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"Ethernet"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网卡类型 以太网</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BOOTPROTO</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"none"   </a:t>
            </a:r>
            <a:r>
              <a:rPr lang="zh-CN" altLang="zh-CN" sz="1200" i="1" dirty="0">
                <a:solidFill>
                  <a:srgbClr val="999999"/>
                </a:solidFill>
                <a:latin typeface="Arial Unicode MS" panose="020B0604020202020204" pitchFamily="34" charset="-122"/>
                <a:ea typeface="JetBrains Mono"/>
              </a:rPr>
              <a:t>#ip</a:t>
            </a:r>
            <a:r>
              <a:rPr lang="zh-CN" altLang="zh-CN" sz="1200" i="1" dirty="0">
                <a:solidFill>
                  <a:srgbClr val="999999"/>
                </a:solidFill>
                <a:latin typeface="宋体" panose="02010600030101010101" pitchFamily="2" charset="-122"/>
                <a:ea typeface="宋体" panose="02010600030101010101" pitchFamily="2" charset="-122"/>
              </a:rPr>
              <a:t>等信息是如何决定的？</a:t>
            </a:r>
            <a:r>
              <a:rPr lang="zh-CN" altLang="zh-CN" sz="1200" i="1" dirty="0">
                <a:solidFill>
                  <a:srgbClr val="999999"/>
                </a:solidFill>
                <a:latin typeface="Arial Unicode MS" panose="020B0604020202020204" pitchFamily="34" charset="-122"/>
                <a:ea typeface="JetBrains Mono"/>
              </a:rPr>
              <a:t>  dhcp</a:t>
            </a:r>
            <a:r>
              <a:rPr lang="zh-CN" altLang="zh-CN" sz="1200" i="1" dirty="0">
                <a:solidFill>
                  <a:srgbClr val="999999"/>
                </a:solidFill>
                <a:latin typeface="宋体" panose="02010600030101010101" pitchFamily="2" charset="-122"/>
                <a:ea typeface="宋体" panose="02010600030101010101" pitchFamily="2" charset="-122"/>
              </a:rPr>
              <a:t>动态分配、</a:t>
            </a:r>
            <a:r>
              <a:rPr lang="zh-CN" altLang="zh-CN" sz="1200" i="1" dirty="0">
                <a:solidFill>
                  <a:srgbClr val="999999"/>
                </a:solidFill>
                <a:latin typeface="Arial Unicode MS" panose="020B0604020202020204" pitchFamily="34" charset="-122"/>
                <a:ea typeface="JetBrains Mono"/>
              </a:rPr>
              <a:t> static|node </a:t>
            </a:r>
            <a:r>
              <a:rPr lang="zh-CN" altLang="zh-CN" sz="1200" i="1" dirty="0">
                <a:solidFill>
                  <a:srgbClr val="999999"/>
                </a:solidFill>
                <a:latin typeface="宋体" panose="02010600030101010101" pitchFamily="2" charset="-122"/>
                <a:ea typeface="宋体" panose="02010600030101010101" pitchFamily="2" charset="-122"/>
              </a:rPr>
              <a:t>手动静态分配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"ens33"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网卡名称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ONBOOT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"yes"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是否开机启动网卡服务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IPADDR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"192.168.227.15</a:t>
            </a:r>
            <a:r>
              <a:rPr lang="en-US" altLang="zh-CN" sz="1200" dirty="0">
                <a:solidFill>
                  <a:srgbClr val="067D17"/>
                </a:solidFill>
                <a:latin typeface="Arial Unicode MS" panose="020B0604020202020204" pitchFamily="34" charset="-122"/>
                <a:ea typeface="JetBrains Mono"/>
              </a:rPr>
              <a:t>2</a:t>
            </a:r>
            <a:r>
              <a:rPr lang="zh-CN" altLang="zh-CN" sz="1200" dirty="0">
                <a:solidFill>
                  <a:srgbClr val="067D17"/>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#IP</a:t>
            </a:r>
            <a:r>
              <a:rPr lang="zh-CN" altLang="zh-CN" sz="1200" i="1" dirty="0">
                <a:solidFill>
                  <a:srgbClr val="999999"/>
                </a:solidFill>
                <a:latin typeface="宋体" panose="02010600030101010101" pitchFamily="2" charset="-122"/>
                <a:ea typeface="宋体" panose="02010600030101010101" pitchFamily="2" charset="-122"/>
              </a:rPr>
              <a:t>地址</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PREFIX</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"24"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子网掩码   等效</a:t>
            </a:r>
            <a:r>
              <a:rPr lang="zh-CN" altLang="zh-CN" sz="1200" i="1" dirty="0">
                <a:solidFill>
                  <a:srgbClr val="999999"/>
                </a:solidFill>
                <a:latin typeface="Arial Unicode MS" panose="020B0604020202020204" pitchFamily="34" charset="-122"/>
                <a:ea typeface="JetBrains Mono"/>
              </a:rPr>
              <a:t>: NETMASK=255.255.255.0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GATEWAY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"192.168.227.2"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网关服务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DNS1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"192.168.227.2"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网关</a:t>
            </a:r>
            <a:r>
              <a:rPr lang="zh-CN" altLang="zh-CN" sz="1200" i="1" dirty="0">
                <a:solidFill>
                  <a:srgbClr val="999999"/>
                </a:solidFill>
                <a:latin typeface="Arial Unicode MS" panose="020B0604020202020204" pitchFamily="34" charset="-122"/>
                <a:ea typeface="JetBrains Mono"/>
              </a:rPr>
              <a:t>DNS</a:t>
            </a:r>
            <a:r>
              <a:rPr lang="zh-CN" altLang="zh-CN" sz="1200" i="1" dirty="0">
                <a:solidFill>
                  <a:srgbClr val="999999"/>
                </a:solidFill>
                <a:latin typeface="宋体" panose="02010600030101010101" pitchFamily="2" charset="-122"/>
                <a:ea typeface="宋体" panose="02010600030101010101" pitchFamily="2" charset="-122"/>
              </a:rPr>
              <a:t>解析</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0000"/>
                </a:solidFill>
                <a:latin typeface="Arial Unicode MS" panose="020B0604020202020204" pitchFamily="34" charset="-122"/>
                <a:ea typeface="JetBrains Mono"/>
              </a:rPr>
              <a:t>DOMAIN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"114.114.114.114"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公网</a:t>
            </a:r>
            <a:r>
              <a:rPr lang="zh-CN" altLang="zh-CN" sz="1200" i="1" dirty="0">
                <a:solidFill>
                  <a:srgbClr val="999999"/>
                </a:solidFill>
                <a:latin typeface="Arial Unicode MS" panose="020B0604020202020204" pitchFamily="34" charset="-122"/>
                <a:ea typeface="JetBrains Mono"/>
              </a:rPr>
              <a:t>DNS</a:t>
            </a:r>
            <a:r>
              <a:rPr lang="zh-CN" altLang="zh-CN" sz="1200" i="1" dirty="0">
                <a:solidFill>
                  <a:srgbClr val="999999"/>
                </a:solidFill>
                <a:latin typeface="宋体" panose="02010600030101010101" pitchFamily="2" charset="-122"/>
                <a:ea typeface="宋体" panose="02010600030101010101" pitchFamily="2" charset="-122"/>
              </a:rPr>
              <a:t>解析</a:t>
            </a:r>
            <a:r>
              <a:rPr lang="zh-CN" altLang="zh-CN" sz="1200" i="1" dirty="0">
                <a:solidFill>
                  <a:srgbClr val="999999"/>
                </a:solidFill>
                <a:latin typeface="Arial Unicode MS" panose="020B0604020202020204" pitchFamily="34" charset="-122"/>
                <a:ea typeface="JetBrains Mono"/>
              </a:rPr>
              <a:t>  114.114.114.114  </a:t>
            </a:r>
            <a:r>
              <a:rPr lang="zh-CN" altLang="zh-CN" sz="1200" i="1" dirty="0">
                <a:solidFill>
                  <a:srgbClr val="999999"/>
                </a:solidFill>
                <a:latin typeface="宋体" panose="02010600030101010101" pitchFamily="2" charset="-122"/>
                <a:ea typeface="宋体" panose="02010600030101010101" pitchFamily="2" charset="-122"/>
              </a:rPr>
              <a:t>谷歌：</a:t>
            </a:r>
            <a:r>
              <a:rPr lang="zh-CN" altLang="zh-CN" sz="1200" i="1" dirty="0">
                <a:solidFill>
                  <a:srgbClr val="999999"/>
                </a:solidFill>
                <a:latin typeface="Arial Unicode MS" panose="020B0604020202020204" pitchFamily="34" charset="-122"/>
                <a:ea typeface="JetBrains Mono"/>
              </a:rPr>
              <a:t>8.8.8.8  </a:t>
            </a:r>
            <a:r>
              <a:rPr lang="zh-CN" altLang="zh-CN" sz="1200" i="1" dirty="0">
                <a:solidFill>
                  <a:srgbClr val="999999"/>
                </a:solidFill>
                <a:latin typeface="宋体" panose="02010600030101010101" pitchFamily="2" charset="-122"/>
                <a:ea typeface="宋体" panose="02010600030101010101" pitchFamily="2" charset="-122"/>
              </a:rPr>
              <a:t>阿里百度</a:t>
            </a:r>
            <a:r>
              <a:rPr lang="zh-CN" altLang="zh-CN" sz="1200" i="1" dirty="0">
                <a:solidFill>
                  <a:srgbClr val="999999"/>
                </a:solidFill>
                <a:latin typeface="Arial Unicode MS" panose="020B0604020202020204" pitchFamily="34" charset="-122"/>
                <a:ea typeface="JetBrains Mono"/>
              </a:rPr>
              <a:t>DNS</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2787534" y="5408239"/>
            <a:ext cx="6596290"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/etc/hostname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node2.itcast.cn</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75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Linux hosts</a:t>
            </a:r>
          </a:p>
          <a:p>
            <a:pPr marL="0" indent="0">
              <a:buNone/>
            </a:pPr>
            <a:endParaRPr lang="en-US" altLang="zh-CN" dirty="0"/>
          </a:p>
          <a:p>
            <a:endParaRPr lang="en-US" altLang="zh-CN" dirty="0"/>
          </a:p>
          <a:p>
            <a:endParaRPr lang="en-US" altLang="zh-CN" dirty="0"/>
          </a:p>
          <a:p>
            <a:endParaRPr lang="en-US" altLang="zh-CN" dirty="0"/>
          </a:p>
          <a:p>
            <a:r>
              <a:rPr lang="en-US" altLang="zh-CN" dirty="0"/>
              <a:t>windows hosts</a:t>
            </a:r>
            <a:endParaRPr lang="zh-CN" altLang="en-US" dirty="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en-US" altLang="zh-CN" dirty="0"/>
              <a:t>step3</a:t>
            </a:r>
            <a:r>
              <a:rPr lang="zh-CN" altLang="en-US" dirty="0"/>
              <a:t>：配置</a:t>
            </a:r>
            <a:r>
              <a:rPr lang="en-US" altLang="zh-CN" dirty="0"/>
              <a:t>hosts</a:t>
            </a:r>
            <a:r>
              <a:rPr lang="zh-CN" altLang="en-US" dirty="0"/>
              <a:t>映射</a:t>
            </a:r>
          </a:p>
        </p:txBody>
      </p:sp>
      <p:sp>
        <p:nvSpPr>
          <p:cNvPr id="8" name="TextBox 3">
            <a:extLst>
              <a:ext uri="{FF2B5EF4-FFF2-40B4-BE49-F238E27FC236}">
                <a16:creationId xmlns:a16="http://schemas.microsoft.com/office/drawing/2014/main" id="{0C998B78-AB18-3C47-A1C7-25AE9A3A40B0}"/>
              </a:ext>
            </a:extLst>
          </p:cNvPr>
          <p:cNvSpPr txBox="1"/>
          <p:nvPr/>
        </p:nvSpPr>
        <p:spPr>
          <a:xfrm>
            <a:off x="2885611" y="2186260"/>
            <a:ext cx="6596290"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/etc/hosts</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127.0.0.1   </a:t>
            </a:r>
            <a:r>
              <a:rPr lang="zh-CN" altLang="zh-CN" sz="1200" dirty="0">
                <a:solidFill>
                  <a:srgbClr val="080808"/>
                </a:solidFill>
                <a:latin typeface="Arial Unicode MS" panose="020B0604020202020204" pitchFamily="34" charset="-122"/>
                <a:ea typeface="JetBrains Mono"/>
              </a:rPr>
              <a:t>localhost localhost.localdomain localhost4 localhost4.localdomain4</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localhost localhost.localdomain localhost6 localhost6.localdomain6</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192.168.227.151 </a:t>
            </a:r>
            <a:r>
              <a:rPr lang="zh-CN" altLang="zh-CN" sz="1200" dirty="0">
                <a:solidFill>
                  <a:srgbClr val="080808"/>
                </a:solidFill>
                <a:latin typeface="Arial Unicode MS" panose="020B0604020202020204" pitchFamily="34" charset="-122"/>
                <a:ea typeface="JetBrains Mono"/>
              </a:rPr>
              <a:t>node1.itcast.cn node1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192.168.227.152 </a:t>
            </a:r>
            <a:r>
              <a:rPr lang="zh-CN" altLang="zh-CN" sz="1200" dirty="0">
                <a:solidFill>
                  <a:srgbClr val="080808"/>
                </a:solidFill>
                <a:latin typeface="Arial Unicode MS" panose="020B0604020202020204" pitchFamily="34" charset="-122"/>
                <a:ea typeface="JetBrains Mono"/>
              </a:rPr>
              <a:t>node2.itcast.cn node2</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192.168.227.153 </a:t>
            </a:r>
            <a:r>
              <a:rPr lang="zh-CN" altLang="zh-CN" sz="1200" dirty="0">
                <a:solidFill>
                  <a:srgbClr val="080808"/>
                </a:solidFill>
                <a:latin typeface="Arial Unicode MS" panose="020B0604020202020204" pitchFamily="34" charset="-122"/>
                <a:ea typeface="JetBrains Mono"/>
              </a:rPr>
              <a:t>node3.itcast.cn node3</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2885611" y="4604840"/>
            <a:ext cx="6596290"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C:\Windows\System32\drivers\etc\hosts</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192.168.227.151 </a:t>
            </a:r>
            <a:r>
              <a:rPr lang="zh-CN" altLang="zh-CN" sz="1200" dirty="0">
                <a:solidFill>
                  <a:srgbClr val="080808"/>
                </a:solidFill>
                <a:latin typeface="Arial Unicode MS" panose="020B0604020202020204" pitchFamily="34" charset="-122"/>
                <a:ea typeface="JetBrains Mono"/>
              </a:rPr>
              <a:t>node1.itcast.cn node1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192.168.227.152 </a:t>
            </a:r>
            <a:r>
              <a:rPr lang="zh-CN" altLang="zh-CN" sz="1200" dirty="0">
                <a:solidFill>
                  <a:srgbClr val="080808"/>
                </a:solidFill>
                <a:latin typeface="Arial Unicode MS" panose="020B0604020202020204" pitchFamily="34" charset="-122"/>
                <a:ea typeface="JetBrains Mono"/>
              </a:rPr>
              <a:t>node2.itcast.cn node2</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192.168.227.153 </a:t>
            </a:r>
            <a:r>
              <a:rPr lang="zh-CN" altLang="zh-CN" sz="1200" dirty="0">
                <a:solidFill>
                  <a:srgbClr val="080808"/>
                </a:solidFill>
                <a:latin typeface="Arial Unicode MS" panose="020B0604020202020204" pitchFamily="34" charset="-122"/>
                <a:ea typeface="JetBrains Mono"/>
              </a:rPr>
              <a:t>node3.itcast.cn node3</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0114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firewalld</a:t>
            </a:r>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selinux</a:t>
            </a:r>
          </a:p>
          <a:p>
            <a:endParaRPr lang="en-US" altLang="zh-CN" dirty="0"/>
          </a:p>
          <a:p>
            <a:endParaRPr lang="zh-CN" altLang="en-US" dirty="0"/>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en-US" altLang="zh-CN" dirty="0"/>
              <a:t>step4</a:t>
            </a:r>
            <a:r>
              <a:rPr lang="zh-CN" altLang="en-US" dirty="0"/>
              <a:t>：关闭防火墙</a:t>
            </a:r>
          </a:p>
        </p:txBody>
      </p:sp>
      <p:sp>
        <p:nvSpPr>
          <p:cNvPr id="8" name="TextBox 3">
            <a:extLst>
              <a:ext uri="{FF2B5EF4-FFF2-40B4-BE49-F238E27FC236}">
                <a16:creationId xmlns:a16="http://schemas.microsoft.com/office/drawing/2014/main" id="{0C998B78-AB18-3C47-A1C7-25AE9A3A40B0}"/>
              </a:ext>
            </a:extLst>
          </p:cNvPr>
          <p:cNvSpPr txBox="1"/>
          <p:nvPr/>
        </p:nvSpPr>
        <p:spPr>
          <a:xfrm>
            <a:off x="2787534" y="1881459"/>
            <a:ext cx="6596290"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查看防火墙状态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status firewalld</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关闭防火墙</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stop firewalld</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关闭防火墙开机自启动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disable firewalld</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#centos</a:t>
            </a:r>
            <a:r>
              <a:rPr lang="zh-CN" altLang="zh-CN" sz="1200" i="1" dirty="0">
                <a:solidFill>
                  <a:srgbClr val="999999"/>
                </a:solidFill>
                <a:latin typeface="宋体" panose="02010600030101010101" pitchFamily="2" charset="-122"/>
                <a:ea typeface="宋体" panose="02010600030101010101" pitchFamily="2" charset="-122"/>
              </a:rPr>
              <a:t>服务开启关闭命令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C57633"/>
                </a:solidFill>
                <a:latin typeface="Arial Unicode MS" panose="020B0604020202020204" pitchFamily="34" charset="-122"/>
                <a:ea typeface="JetBrains Mono"/>
              </a:rPr>
              <a:t>centos6: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宋体" panose="02010600030101010101" pitchFamily="2" charset="-122"/>
                <a:ea typeface="宋体" panose="02010600030101010101" pitchFamily="2" charset="-122"/>
              </a:rPr>
              <a:t>某些可以在</a:t>
            </a:r>
            <a:r>
              <a:rPr lang="zh-CN" altLang="zh-CN" sz="1200" dirty="0">
                <a:solidFill>
                  <a:srgbClr val="C57633"/>
                </a:solidFill>
                <a:latin typeface="Arial Unicode MS" panose="020B0604020202020204" pitchFamily="34" charset="-122"/>
                <a:ea typeface="JetBrains Mono"/>
              </a:rPr>
              <a:t>centos7</a:t>
            </a:r>
            <a:r>
              <a:rPr lang="zh-CN" altLang="zh-CN" sz="1200" dirty="0">
                <a:solidFill>
                  <a:srgbClr val="C57633"/>
                </a:solidFill>
                <a:latin typeface="宋体" panose="02010600030101010101" pitchFamily="2" charset="-122"/>
                <a:ea typeface="宋体" panose="02010600030101010101" pitchFamily="2" charset="-122"/>
              </a:rPr>
              <a:t>下使用</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service </a:t>
            </a:r>
            <a:r>
              <a:rPr lang="zh-CN" altLang="zh-CN" sz="1200" dirty="0">
                <a:solidFill>
                  <a:srgbClr val="080808"/>
                </a:solidFill>
                <a:latin typeface="宋体" panose="02010600030101010101" pitchFamily="2" charset="-122"/>
                <a:ea typeface="宋体" panose="02010600030101010101" pitchFamily="2" charset="-122"/>
              </a:rPr>
              <a:t>服务名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status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restart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chkconfig </a:t>
            </a:r>
            <a:r>
              <a:rPr lang="zh-CN" altLang="zh-CN" sz="1200" dirty="0">
                <a:solidFill>
                  <a:srgbClr val="080808"/>
                </a:solidFill>
                <a:latin typeface="Arial Unicode MS" panose="020B0604020202020204" pitchFamily="34" charset="-122"/>
                <a:ea typeface="JetBrains Mono"/>
              </a:rPr>
              <a:t>on|</a:t>
            </a:r>
            <a:r>
              <a:rPr lang="zh-CN" altLang="zh-CN" sz="1200" dirty="0">
                <a:solidFill>
                  <a:srgbClr val="0073BF"/>
                </a:solidFill>
                <a:latin typeface="Arial Unicode MS" panose="020B0604020202020204" pitchFamily="34" charset="-122"/>
                <a:ea typeface="JetBrains Mono"/>
              </a:rPr>
              <a:t>off </a:t>
            </a:r>
            <a:r>
              <a:rPr lang="zh-CN" altLang="zh-CN" sz="1200" dirty="0">
                <a:solidFill>
                  <a:srgbClr val="080808"/>
                </a:solidFill>
                <a:latin typeface="宋体" panose="02010600030101010101" pitchFamily="2" charset="-122"/>
                <a:ea typeface="宋体" panose="02010600030101010101" pitchFamily="2" charset="-122"/>
              </a:rPr>
              <a:t>服务名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centos7: </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a:t>
            </a:r>
            <a:r>
              <a:rPr lang="zh-CN" altLang="zh-CN" sz="1200" dirty="0">
                <a:solidFill>
                  <a:srgbClr val="0073BF"/>
                </a:solidFill>
                <a:latin typeface="Arial Unicode MS" panose="020B0604020202020204" pitchFamily="34" charset="-122"/>
                <a:ea typeface="JetBrains Mono"/>
              </a:rPr>
              <a:t>stop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status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73BF"/>
                </a:solidFill>
                <a:latin typeface="Arial Unicode MS" panose="020B0604020202020204" pitchFamily="34" charset="-122"/>
                <a:ea typeface="JetBrains Mono"/>
              </a:rPr>
              <a:t>restart </a:t>
            </a:r>
            <a:r>
              <a:rPr lang="zh-CN" altLang="zh-CN" sz="1200" dirty="0">
                <a:solidFill>
                  <a:srgbClr val="080808"/>
                </a:solidFill>
                <a:latin typeface="宋体" panose="02010600030101010101" pitchFamily="2" charset="-122"/>
                <a:ea typeface="宋体" panose="02010600030101010101" pitchFamily="2" charset="-122"/>
              </a:rPr>
              <a:t>服务名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disable|</a:t>
            </a:r>
            <a:r>
              <a:rPr lang="zh-CN" altLang="zh-CN" sz="1200" dirty="0">
                <a:solidFill>
                  <a:srgbClr val="0073BF"/>
                </a:solidFill>
                <a:latin typeface="Arial Unicode MS" panose="020B0604020202020204" pitchFamily="34" charset="-122"/>
                <a:ea typeface="JetBrains Mono"/>
              </a:rPr>
              <a:t>enable </a:t>
            </a:r>
            <a:r>
              <a:rPr lang="zh-CN" altLang="zh-CN" sz="1200" dirty="0">
                <a:solidFill>
                  <a:srgbClr val="080808"/>
                </a:solidFill>
                <a:latin typeface="宋体" panose="02010600030101010101" pitchFamily="2" charset="-122"/>
                <a:ea typeface="宋体" panose="02010600030101010101" pitchFamily="2" charset="-122"/>
              </a:rPr>
              <a:t>服务名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开机自启动  关闭自启</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2787534" y="5080878"/>
            <a:ext cx="6596290"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/etc/selinux/config</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This file controls the state of SELinux on the system.</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SELINUX= can take one of these three values:</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enforcing - SELinux security policy is enforced.</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permissive - SELinux prints warnings instead of enforcing.</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disabled - No SELinux policy is loaded.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0000"/>
                </a:solidFill>
                <a:latin typeface="Arial Unicode MS" panose="020B0604020202020204" pitchFamily="34" charset="-122"/>
                <a:ea typeface="JetBrains Mono"/>
              </a:rPr>
              <a:t>SELINUX</a:t>
            </a:r>
            <a:r>
              <a:rPr lang="zh-CN" altLang="zh-CN" sz="1200" dirty="0">
                <a:solidFill>
                  <a:srgbClr val="080808"/>
                </a:solidFill>
                <a:latin typeface="Arial Unicode MS" panose="020B0604020202020204" pitchFamily="34" charset="-122"/>
                <a:ea typeface="JetBrains Mono"/>
              </a:rPr>
              <a:t>=disabled</a:t>
            </a:r>
            <a:endParaRPr lang="zh-CN" altLang="zh-CN" sz="16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1721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背景：分布式软件不同机器不同角色进程之间通常基于时间差来判断彼此角色工作是否正常。</a:t>
            </a:r>
          </a:p>
          <a:p>
            <a:r>
              <a:rPr lang="zh-CN" altLang="en-US" dirty="0"/>
              <a:t>中国处于</a:t>
            </a:r>
            <a:r>
              <a:rPr lang="zh-CN" altLang="en-US" dirty="0">
                <a:solidFill>
                  <a:srgbClr val="92D050"/>
                </a:solidFill>
              </a:rPr>
              <a:t>东八时区</a:t>
            </a:r>
            <a:r>
              <a:rPr lang="zh-CN" altLang="en-US" dirty="0"/>
              <a:t>，全国时间由国家授时中心发布，叫做</a:t>
            </a:r>
            <a:r>
              <a:rPr lang="zh-CN" altLang="en-US" dirty="0">
                <a:solidFill>
                  <a:srgbClr val="92D050"/>
                </a:solidFill>
              </a:rPr>
              <a:t>北京时间</a:t>
            </a:r>
            <a:r>
              <a:rPr lang="zh-CN" altLang="en-US" dirty="0"/>
              <a:t> 。</a:t>
            </a:r>
          </a:p>
          <a:p>
            <a:r>
              <a:rPr lang="en-US" altLang="zh-CN" dirty="0"/>
              <a:t>ntp</a:t>
            </a:r>
            <a:r>
              <a:rPr lang="zh-CN" altLang="en-US" dirty="0"/>
              <a:t>网络时间协议：</a:t>
            </a:r>
            <a:r>
              <a:rPr lang="zh-CN" altLang="en-US" dirty="0">
                <a:solidFill>
                  <a:srgbClr val="C00000"/>
                </a:solidFill>
              </a:rPr>
              <a:t>实现基于网络授时同步时间</a:t>
            </a:r>
            <a:r>
              <a:rPr lang="zh-CN" altLang="en-US" dirty="0"/>
              <a:t>。</a:t>
            </a:r>
          </a:p>
        </p:txBody>
      </p:sp>
      <p:sp>
        <p:nvSpPr>
          <p:cNvPr id="5" name="标题 4"/>
          <p:cNvSpPr>
            <a:spLocks noGrp="1"/>
          </p:cNvSpPr>
          <p:nvPr>
            <p:ph type="title"/>
          </p:nvPr>
        </p:nvSpPr>
        <p:spPr/>
        <p:txBody>
          <a:bodyPr/>
          <a:lstStyle/>
          <a:p>
            <a:r>
              <a:rPr lang="zh-CN" altLang="en-US" dirty="0"/>
              <a:t>集群服务器环境配置与搭建</a:t>
            </a:r>
          </a:p>
        </p:txBody>
      </p:sp>
      <p:sp>
        <p:nvSpPr>
          <p:cNvPr id="6" name="文本占位符 5"/>
          <p:cNvSpPr>
            <a:spLocks noGrp="1"/>
          </p:cNvSpPr>
          <p:nvPr>
            <p:ph type="body" sz="quarter" idx="10"/>
          </p:nvPr>
        </p:nvSpPr>
        <p:spPr/>
        <p:txBody>
          <a:bodyPr/>
          <a:lstStyle/>
          <a:p>
            <a:r>
              <a:rPr lang="en-US" altLang="zh-CN" dirty="0"/>
              <a:t>step5</a:t>
            </a:r>
            <a:r>
              <a:rPr lang="zh-CN" altLang="en-US" dirty="0"/>
              <a:t>：集群时间同步</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2787534" y="3926716"/>
            <a:ext cx="6596290"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查看当前的系统时间 也可以手动指定设置时间 不精准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Thu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14:50:30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#ntpdate  </a:t>
            </a:r>
            <a:r>
              <a:rPr lang="zh-CN" altLang="zh-CN" sz="1200" i="1" dirty="0">
                <a:solidFill>
                  <a:srgbClr val="999999"/>
                </a:solidFill>
                <a:latin typeface="宋体" panose="02010600030101010101" pitchFamily="2" charset="-122"/>
                <a:ea typeface="宋体" panose="02010600030101010101" pitchFamily="2" charset="-122"/>
              </a:rPr>
              <a:t>授时服务器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ntpdate </a:t>
            </a:r>
            <a:r>
              <a:rPr lang="zh-CN" altLang="zh-CN" sz="1200" dirty="0">
                <a:solidFill>
                  <a:srgbClr val="080808"/>
                </a:solidFill>
                <a:latin typeface="Arial Unicode MS" panose="020B0604020202020204" pitchFamily="34" charset="-122"/>
                <a:ea typeface="JetBrains Mono"/>
              </a:rPr>
              <a:t>ntp5.aliyun.com</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ntpdate ntp5.aliyun.com</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May 14:53:07 ntpdate[</a:t>
            </a:r>
            <a:r>
              <a:rPr lang="zh-CN" altLang="zh-CN" sz="1200" dirty="0">
                <a:solidFill>
                  <a:srgbClr val="1750EB"/>
                </a:solidFill>
                <a:latin typeface="Arial Unicode MS" panose="020B0604020202020204" pitchFamily="34" charset="-122"/>
                <a:ea typeface="JetBrains Mono"/>
              </a:rPr>
              <a:t>2187</a:t>
            </a:r>
            <a:r>
              <a:rPr lang="zh-CN" altLang="zh-CN" sz="1200" dirty="0">
                <a:solidFill>
                  <a:srgbClr val="080808"/>
                </a:solidFill>
                <a:latin typeface="Arial Unicode MS" panose="020B0604020202020204" pitchFamily="34" charset="-122"/>
                <a:ea typeface="JetBrains Mono"/>
              </a:rPr>
              <a:t>]: step time server 203.107.6.88 offset -1.354309 sec</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企业中运维往往不喜欢</a:t>
            </a:r>
            <a:r>
              <a:rPr lang="zh-CN" altLang="zh-CN" sz="1200" i="1" dirty="0">
                <a:solidFill>
                  <a:srgbClr val="999999"/>
                </a:solidFill>
                <a:latin typeface="Arial Unicode MS" panose="020B0604020202020204" pitchFamily="34" charset="-122"/>
                <a:ea typeface="JetBrains Mono"/>
              </a:rPr>
              <a:t>ntpdate </a:t>
            </a:r>
            <a:r>
              <a:rPr lang="zh-CN" altLang="zh-CN" sz="1200" i="1" dirty="0">
                <a:solidFill>
                  <a:srgbClr val="999999"/>
                </a:solidFill>
                <a:latin typeface="宋体" panose="02010600030101010101" pitchFamily="2" charset="-122"/>
                <a:ea typeface="宋体" panose="02010600030101010101" pitchFamily="2" charset="-122"/>
              </a:rPr>
              <a:t>原因是这个命令同步时间是立即的。不是平滑过渡的。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可以配置</a:t>
            </a:r>
            <a:r>
              <a:rPr lang="zh-CN" altLang="zh-CN" sz="1200" i="1" dirty="0">
                <a:solidFill>
                  <a:srgbClr val="999999"/>
                </a:solidFill>
                <a:latin typeface="Arial Unicode MS" panose="020B0604020202020204" pitchFamily="34" charset="-122"/>
                <a:ea typeface="JetBrains Mono"/>
              </a:rPr>
              <a:t>ntpd</a:t>
            </a:r>
            <a:r>
              <a:rPr lang="zh-CN" altLang="zh-CN" sz="1200" i="1" dirty="0">
                <a:solidFill>
                  <a:srgbClr val="999999"/>
                </a:solidFill>
                <a:latin typeface="宋体" panose="02010600030101010101" pitchFamily="2" charset="-122"/>
                <a:ea typeface="宋体" panose="02010600030101010101" pitchFamily="2" charset="-122"/>
              </a:rPr>
              <a:t>服务，平滑的和授时服务器进行时间的同步。</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573498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分布式、集群概念初识</a:t>
            </a:r>
            <a:endParaRPr lang="en-US" altLang="zh-CN" dirty="0">
              <a:solidFill>
                <a:schemeClr val="tx1"/>
              </a:solidFill>
            </a:endParaRPr>
          </a:p>
          <a:p>
            <a:r>
              <a:rPr lang="zh-CN" altLang="en-US" dirty="0">
                <a:solidFill>
                  <a:schemeClr val="tx1"/>
                </a:solidFill>
              </a:rPr>
              <a:t>集群服务器环境配置与搭建</a:t>
            </a:r>
            <a:endParaRPr lang="en-US" altLang="zh-CN" dirty="0">
              <a:solidFill>
                <a:schemeClr val="tx1"/>
              </a:solidFill>
            </a:endParaRPr>
          </a:p>
          <a:p>
            <a:r>
              <a:rPr lang="en-US" altLang="zh-CN" dirty="0">
                <a:solidFill>
                  <a:srgbClr val="C00000"/>
                </a:solidFill>
              </a:rPr>
              <a:t>SSH</a:t>
            </a:r>
            <a:r>
              <a:rPr lang="zh-CN" altLang="en-US" dirty="0">
                <a:solidFill>
                  <a:srgbClr val="C00000"/>
                </a:solidFill>
              </a:rPr>
              <a:t>免密登录、</a:t>
            </a:r>
            <a:r>
              <a:rPr lang="en-US" altLang="zh-CN" dirty="0">
                <a:solidFill>
                  <a:srgbClr val="C00000"/>
                </a:solidFill>
              </a:rPr>
              <a:t>SCP</a:t>
            </a:r>
            <a:r>
              <a:rPr lang="zh-CN" altLang="en-US" dirty="0">
                <a:solidFill>
                  <a:srgbClr val="C00000"/>
                </a:solidFill>
              </a:rPr>
              <a:t>远程拷贝</a:t>
            </a:r>
            <a:endParaRPr lang="en-US" altLang="zh-CN" dirty="0">
              <a:solidFill>
                <a:srgbClr val="C00000"/>
              </a:solidFill>
            </a:endParaRPr>
          </a:p>
        </p:txBody>
      </p:sp>
    </p:spTree>
    <p:extLst>
      <p:ext uri="{BB962C8B-B14F-4D97-AF65-F5344CB8AC3E}">
        <p14:creationId xmlns:p14="http://schemas.microsoft.com/office/powerpoint/2010/main" val="4112205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在集群环境中，经常需要在不同机器之间进行跳转，开启免密登录可以</a:t>
            </a:r>
            <a:r>
              <a:rPr lang="zh-CN" altLang="en-US" dirty="0">
                <a:solidFill>
                  <a:srgbClr val="92D050"/>
                </a:solidFill>
              </a:rPr>
              <a:t>提高效率，避免频繁输入密码验证</a:t>
            </a:r>
            <a:r>
              <a:rPr lang="zh-CN" altLang="en-US" dirty="0"/>
              <a:t>。</a:t>
            </a:r>
            <a:endParaRPr lang="en-US" altLang="zh-CN" dirty="0"/>
          </a:p>
          <a:p>
            <a:r>
              <a:rPr lang="zh-CN" altLang="en-US" dirty="0"/>
              <a:t>此外，免密登录的环境也可以满足通过脚本远程登录各个机器实现各种自动操作，如：</a:t>
            </a:r>
            <a:r>
              <a:rPr lang="zh-CN" altLang="en-US" dirty="0">
                <a:solidFill>
                  <a:srgbClr val="92D050"/>
                </a:solidFill>
              </a:rPr>
              <a:t>一键启动、一键安装</a:t>
            </a:r>
            <a:r>
              <a:rPr lang="zh-CN" altLang="en-US" dirty="0"/>
              <a:t>等。</a:t>
            </a:r>
            <a:endParaRPr lang="en-US" altLang="zh-CN" dirty="0"/>
          </a:p>
          <a:p>
            <a:r>
              <a:rPr lang="zh-CN" altLang="en-US" dirty="0"/>
              <a:t>免密登录的实现是</a:t>
            </a:r>
            <a:r>
              <a:rPr lang="zh-CN" altLang="en-US" dirty="0">
                <a:solidFill>
                  <a:srgbClr val="92D050"/>
                </a:solidFill>
              </a:rPr>
              <a:t>基于</a:t>
            </a:r>
            <a:r>
              <a:rPr lang="en-US" altLang="zh-CN" dirty="0">
                <a:solidFill>
                  <a:srgbClr val="92D050"/>
                </a:solidFill>
              </a:rPr>
              <a:t>SSH</a:t>
            </a:r>
            <a:r>
              <a:rPr lang="zh-CN" altLang="en-US" dirty="0">
                <a:solidFill>
                  <a:srgbClr val="92D050"/>
                </a:solidFill>
              </a:rPr>
              <a:t>协议实现</a:t>
            </a:r>
            <a:r>
              <a:rPr lang="zh-CN" altLang="en-US" dirty="0"/>
              <a:t>的。</a:t>
            </a:r>
            <a:endParaRPr lang="en-US" altLang="zh-CN" dirty="0"/>
          </a:p>
          <a:p>
            <a:r>
              <a:rPr lang="zh-CN" altLang="en-US" dirty="0"/>
              <a:t>课程要求需要打通免密的节点：</a:t>
            </a:r>
            <a:r>
              <a:rPr lang="en-US" altLang="zh-CN" dirty="0">
                <a:solidFill>
                  <a:srgbClr val="C00000"/>
                </a:solidFill>
              </a:rPr>
              <a:t>node1--&gt;node1</a:t>
            </a:r>
            <a:r>
              <a:rPr lang="zh-CN" altLang="en-US" dirty="0">
                <a:solidFill>
                  <a:srgbClr val="C00000"/>
                </a:solidFill>
              </a:rPr>
              <a:t>、</a:t>
            </a:r>
            <a:r>
              <a:rPr lang="en-US" altLang="zh-CN" dirty="0">
                <a:solidFill>
                  <a:srgbClr val="C00000"/>
                </a:solidFill>
              </a:rPr>
              <a:t>node2</a:t>
            </a:r>
            <a:r>
              <a:rPr lang="zh-CN" altLang="en-US" dirty="0">
                <a:solidFill>
                  <a:srgbClr val="C00000"/>
                </a:solidFill>
              </a:rPr>
              <a:t>、</a:t>
            </a:r>
            <a:r>
              <a:rPr lang="en-US" altLang="zh-CN" dirty="0">
                <a:solidFill>
                  <a:srgbClr val="C00000"/>
                </a:solidFill>
              </a:rPr>
              <a:t>node3</a:t>
            </a:r>
            <a:r>
              <a:rPr lang="en-US" altLang="zh-CN" dirty="0"/>
              <a:t>.</a:t>
            </a:r>
            <a:endParaRPr lang="zh-CN" altLang="en-US" dirty="0"/>
          </a:p>
        </p:txBody>
      </p:sp>
      <p:sp>
        <p:nvSpPr>
          <p:cNvPr id="5" name="标题 4"/>
          <p:cNvSpPr>
            <a:spLocks noGrp="1"/>
          </p:cNvSpPr>
          <p:nvPr>
            <p:ph type="title"/>
          </p:nvPr>
        </p:nvSpPr>
        <p:spPr/>
        <p:txBody>
          <a:bodyPr/>
          <a:lstStyle/>
          <a:p>
            <a:r>
              <a:rPr lang="en-US" altLang="zh-CN" dirty="0"/>
              <a:t>SSH</a:t>
            </a:r>
            <a:r>
              <a:rPr lang="zh-CN" altLang="en-US" dirty="0"/>
              <a:t>免密登录</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326208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dirty="0">
                <a:solidFill>
                  <a:srgbClr val="FF0000"/>
                </a:solidFill>
              </a:rPr>
              <a:t>用户、用户组</a:t>
            </a:r>
            <a:endParaRPr kumimoji="1" lang="en-US" altLang="zh-CN" dirty="0">
              <a:solidFill>
                <a:srgbClr val="FF0000"/>
              </a:solidFill>
            </a:endParaRPr>
          </a:p>
          <a:p>
            <a:r>
              <a:rPr kumimoji="1" lang="zh-CN" altLang="en-US" dirty="0"/>
              <a:t>文件权限</a:t>
            </a:r>
            <a:endParaRPr kumimoji="1" lang="en-US" altLang="zh-CN" dirty="0"/>
          </a:p>
          <a:p>
            <a:r>
              <a:rPr kumimoji="1" lang="zh-CN" altLang="en-US" dirty="0"/>
              <a:t>用户、用户组管理命令</a:t>
            </a:r>
            <a:endParaRPr kumimoji="1" lang="en-US" altLang="zh-CN" dirty="0"/>
          </a:p>
          <a:p>
            <a:r>
              <a:rPr kumimoji="1" lang="en-US" altLang="zh-CN" dirty="0"/>
              <a:t>su</a:t>
            </a:r>
            <a:r>
              <a:rPr kumimoji="1" lang="zh-CN" altLang="en-US" dirty="0"/>
              <a:t>、</a:t>
            </a:r>
            <a:r>
              <a:rPr kumimoji="1" lang="en-US" altLang="zh-CN" dirty="0"/>
              <a:t>sudo</a:t>
            </a:r>
          </a:p>
          <a:p>
            <a:r>
              <a:rPr kumimoji="1" lang="zh-CN" altLang="en-US" dirty="0"/>
              <a:t>文件权限管理命令</a:t>
            </a:r>
          </a:p>
        </p:txBody>
      </p:sp>
    </p:spTree>
    <p:extLst>
      <p:ext uri="{BB962C8B-B14F-4D97-AF65-F5344CB8AC3E}">
        <p14:creationId xmlns:p14="http://schemas.microsoft.com/office/powerpoint/2010/main" val="2082679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两台机器之间实现免密登录，可以将一台机器当成客户端，另一台机器当成待免密登录的服务端。</a:t>
            </a:r>
            <a:endParaRPr lang="en-US" altLang="zh-CN" dirty="0"/>
          </a:p>
          <a:p>
            <a:r>
              <a:rPr lang="zh-CN" altLang="en-US" dirty="0"/>
              <a:t>如果需要双向免密登录，则需要把免密配置在另一台机器重复操作一遍即可，因为</a:t>
            </a:r>
            <a:r>
              <a:rPr lang="en-US" altLang="zh-CN" dirty="0">
                <a:solidFill>
                  <a:srgbClr val="C00000"/>
                </a:solidFill>
              </a:rPr>
              <a:t>SSH</a:t>
            </a:r>
            <a:r>
              <a:rPr lang="zh-CN" altLang="en-US" dirty="0">
                <a:solidFill>
                  <a:srgbClr val="C00000"/>
                </a:solidFill>
              </a:rPr>
              <a:t>默认是非对称加密</a:t>
            </a:r>
            <a:r>
              <a:rPr lang="zh-CN" altLang="en-US" dirty="0"/>
              <a:t>。</a:t>
            </a:r>
          </a:p>
        </p:txBody>
      </p:sp>
      <p:sp>
        <p:nvSpPr>
          <p:cNvPr id="5" name="标题 4"/>
          <p:cNvSpPr>
            <a:spLocks noGrp="1"/>
          </p:cNvSpPr>
          <p:nvPr>
            <p:ph type="title"/>
          </p:nvPr>
        </p:nvSpPr>
        <p:spPr/>
        <p:txBody>
          <a:bodyPr/>
          <a:lstStyle/>
          <a:p>
            <a:r>
              <a:rPr lang="en-US" altLang="zh-CN" dirty="0"/>
              <a:t>SSH</a:t>
            </a:r>
            <a:r>
              <a:rPr lang="zh-CN" altLang="en-US" dirty="0"/>
              <a:t>免密登录</a:t>
            </a:r>
          </a:p>
        </p:txBody>
      </p:sp>
      <p:sp>
        <p:nvSpPr>
          <p:cNvPr id="6" name="文本占位符 5"/>
          <p:cNvSpPr>
            <a:spLocks noGrp="1"/>
          </p:cNvSpPr>
          <p:nvPr>
            <p:ph type="body" sz="quarter" idx="10"/>
          </p:nvPr>
        </p:nvSpPr>
        <p:spPr/>
        <p:txBody>
          <a:bodyPr/>
          <a:lstStyle/>
          <a:p>
            <a:r>
              <a:rPr lang="zh-CN" altLang="en-US" dirty="0"/>
              <a:t>原理</a:t>
            </a:r>
          </a:p>
        </p:txBody>
      </p:sp>
      <p:pic>
        <p:nvPicPr>
          <p:cNvPr id="8" name="图片 7" descr="http://images2015.cnblogs.com/blog/828019/201701/828019-20170104140144831-1650956401.png"/>
          <p:cNvPicPr/>
          <p:nvPr/>
        </p:nvPicPr>
        <p:blipFill>
          <a:blip r:embed="rId2">
            <a:extLst>
              <a:ext uri="{28A0092B-C50C-407E-A947-70E740481C1C}">
                <a14:useLocalDpi xmlns:a14="http://schemas.microsoft.com/office/drawing/2010/main" val="0"/>
              </a:ext>
            </a:extLst>
          </a:blip>
          <a:srcRect/>
          <a:stretch>
            <a:fillRect/>
          </a:stretch>
        </p:blipFill>
        <p:spPr bwMode="auto">
          <a:xfrm>
            <a:off x="2889313" y="2921624"/>
            <a:ext cx="6392732" cy="3407458"/>
          </a:xfrm>
          <a:prstGeom prst="rect">
            <a:avLst/>
          </a:prstGeom>
          <a:noFill/>
          <a:ln>
            <a:noFill/>
          </a:ln>
        </p:spPr>
      </p:pic>
    </p:spTree>
    <p:extLst>
      <p:ext uri="{BB962C8B-B14F-4D97-AF65-F5344CB8AC3E}">
        <p14:creationId xmlns:p14="http://schemas.microsoft.com/office/powerpoint/2010/main" val="310851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node1</a:t>
            </a:r>
            <a:r>
              <a:rPr lang="zh-CN" altLang="en-US" dirty="0"/>
              <a:t>执行命令，打通</a:t>
            </a:r>
            <a:r>
              <a:rPr lang="en-US" altLang="zh-CN" dirty="0">
                <a:solidFill>
                  <a:srgbClr val="C00000"/>
                </a:solidFill>
              </a:rPr>
              <a:t>node1--&gt;node1</a:t>
            </a:r>
            <a:r>
              <a:rPr lang="zh-CN" altLang="en-US" dirty="0">
                <a:solidFill>
                  <a:srgbClr val="C00000"/>
                </a:solidFill>
              </a:rPr>
              <a:t>、</a:t>
            </a:r>
            <a:r>
              <a:rPr lang="en-US" altLang="zh-CN" dirty="0">
                <a:solidFill>
                  <a:srgbClr val="C00000"/>
                </a:solidFill>
              </a:rPr>
              <a:t>node2</a:t>
            </a:r>
            <a:r>
              <a:rPr lang="zh-CN" altLang="en-US" dirty="0">
                <a:solidFill>
                  <a:srgbClr val="C00000"/>
                </a:solidFill>
              </a:rPr>
              <a:t>、</a:t>
            </a:r>
            <a:r>
              <a:rPr lang="en-US" altLang="zh-CN" dirty="0">
                <a:solidFill>
                  <a:srgbClr val="C00000"/>
                </a:solidFill>
              </a:rPr>
              <a:t>node3</a:t>
            </a:r>
            <a:r>
              <a:rPr lang="en-US" altLang="zh-CN" dirty="0"/>
              <a:t>.</a:t>
            </a:r>
            <a:endParaRPr lang="zh-CN" altLang="en-US" dirty="0"/>
          </a:p>
        </p:txBody>
      </p:sp>
      <p:sp>
        <p:nvSpPr>
          <p:cNvPr id="5" name="标题 4"/>
          <p:cNvSpPr>
            <a:spLocks noGrp="1"/>
          </p:cNvSpPr>
          <p:nvPr>
            <p:ph type="title"/>
          </p:nvPr>
        </p:nvSpPr>
        <p:spPr/>
        <p:txBody>
          <a:bodyPr/>
          <a:lstStyle/>
          <a:p>
            <a:r>
              <a:rPr lang="en-US" altLang="zh-CN" dirty="0"/>
              <a:t>SSH</a:t>
            </a:r>
            <a:r>
              <a:rPr lang="zh-CN" altLang="en-US" dirty="0"/>
              <a:t>免密登录</a:t>
            </a:r>
          </a:p>
        </p:txBody>
      </p:sp>
      <p:sp>
        <p:nvSpPr>
          <p:cNvPr id="6" name="文本占位符 5"/>
          <p:cNvSpPr>
            <a:spLocks noGrp="1"/>
          </p:cNvSpPr>
          <p:nvPr>
            <p:ph type="body" sz="quarter" idx="10"/>
          </p:nvPr>
        </p:nvSpPr>
        <p:spPr/>
        <p:txBody>
          <a:bodyPr/>
          <a:lstStyle/>
          <a:p>
            <a:r>
              <a:rPr lang="zh-CN" altLang="en-US" dirty="0"/>
              <a:t>配置</a:t>
            </a:r>
          </a:p>
        </p:txBody>
      </p:sp>
      <p:sp>
        <p:nvSpPr>
          <p:cNvPr id="8" name="TextBox 3">
            <a:extLst>
              <a:ext uri="{FF2B5EF4-FFF2-40B4-BE49-F238E27FC236}">
                <a16:creationId xmlns:a16="http://schemas.microsoft.com/office/drawing/2014/main" id="{0C998B78-AB18-3C47-A1C7-25AE9A3A40B0}"/>
              </a:ext>
            </a:extLst>
          </p:cNvPr>
          <p:cNvSpPr txBox="1"/>
          <p:nvPr/>
        </p:nvSpPr>
        <p:spPr>
          <a:xfrm>
            <a:off x="2787534" y="2124810"/>
            <a:ext cx="6596290"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实现</a:t>
            </a:r>
            <a:r>
              <a:rPr lang="zh-CN" altLang="zh-CN" sz="1200" i="1" dirty="0">
                <a:solidFill>
                  <a:srgbClr val="999999"/>
                </a:solidFill>
                <a:latin typeface="Arial Unicode MS" panose="020B0604020202020204" pitchFamily="34" charset="-122"/>
                <a:ea typeface="JetBrains Mono"/>
              </a:rPr>
              <a:t>node1-----&gt;node2</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#step1</a:t>
            </a:r>
            <a:r>
              <a:rPr lang="en-US" altLang="zh-CN" sz="1200" i="1" dirty="0">
                <a:solidFill>
                  <a:srgbClr val="999999"/>
                </a:solidFill>
                <a:latin typeface="Arial Unicode MS" panose="020B0604020202020204" pitchFamily="34" charset="-122"/>
                <a:ea typeface="JetBrains Mono"/>
              </a:rPr>
              <a:t> </a:t>
            </a:r>
            <a:r>
              <a:rPr lang="zh-CN" altLang="zh-CN" sz="1200" dirty="0">
                <a:solidFill>
                  <a:srgbClr val="0073BF"/>
                </a:solidFill>
                <a:latin typeface="宋体" panose="02010600030101010101" pitchFamily="2" charset="-122"/>
                <a:ea typeface="宋体" panose="02010600030101010101" pitchFamily="2" charset="-122"/>
              </a:rPr>
              <a:t>在</a:t>
            </a:r>
            <a:r>
              <a:rPr lang="zh-CN" altLang="zh-CN" sz="1200" dirty="0">
                <a:solidFill>
                  <a:srgbClr val="0073BF"/>
                </a:solidFill>
                <a:latin typeface="Arial Unicode MS" panose="020B0604020202020204" pitchFamily="34" charset="-122"/>
                <a:ea typeface="JetBrains Mono"/>
              </a:rPr>
              <a:t>node1</a:t>
            </a:r>
            <a:r>
              <a:rPr lang="zh-CN" altLang="zh-CN" sz="1200" dirty="0">
                <a:solidFill>
                  <a:srgbClr val="0073BF"/>
                </a:solidFill>
                <a:latin typeface="宋体" panose="02010600030101010101" pitchFamily="2" charset="-122"/>
                <a:ea typeface="宋体" panose="02010600030101010101" pitchFamily="2" charset="-122"/>
              </a:rPr>
              <a:t>生成公钥私钥</a:t>
            </a:r>
            <a:br>
              <a:rPr lang="zh-CN" altLang="zh-CN" sz="1200" dirty="0">
                <a:solidFill>
                  <a:srgbClr val="0073BF"/>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ssh-keygen  </a:t>
            </a:r>
            <a:r>
              <a:rPr lang="zh-CN" altLang="zh-CN" sz="1200" dirty="0">
                <a:solidFill>
                  <a:srgbClr val="080808"/>
                </a:solidFill>
                <a:latin typeface="宋体" panose="02010600030101010101" pitchFamily="2" charset="-122"/>
                <a:ea typeface="宋体" panose="02010600030101010101" pitchFamily="2" charset="-122"/>
              </a:rPr>
              <a:t>一顿回车 在当前用户的</a:t>
            </a:r>
            <a:r>
              <a:rPr lang="zh-CN" altLang="zh-CN" sz="1200" dirty="0">
                <a:solidFill>
                  <a:srgbClr val="080808"/>
                </a:solidFill>
                <a:latin typeface="Arial Unicode MS" panose="020B0604020202020204" pitchFamily="34" charset="-122"/>
                <a:ea typeface="JetBrains Mono"/>
              </a:rPr>
              <a:t>home</a:t>
            </a:r>
            <a:r>
              <a:rPr lang="zh-CN" altLang="zh-CN" sz="1200" dirty="0">
                <a:solidFill>
                  <a:srgbClr val="080808"/>
                </a:solidFill>
                <a:latin typeface="宋体" panose="02010600030101010101" pitchFamily="2" charset="-122"/>
                <a:ea typeface="宋体" panose="02010600030101010101" pitchFamily="2" charset="-122"/>
              </a:rPr>
              <a:t>下生成公钥私钥 隐藏文件</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pwd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/root/.ssh</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12</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1675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11:59 id_rsa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402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11:59 id_rsa.pub</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183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11:50 known_hosts</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#step2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copy</a:t>
            </a:r>
            <a:r>
              <a:rPr lang="zh-CN" altLang="zh-CN" sz="1200" dirty="0">
                <a:solidFill>
                  <a:srgbClr val="0073BF"/>
                </a:solidFill>
                <a:latin typeface="宋体" panose="02010600030101010101" pitchFamily="2" charset="-122"/>
                <a:ea typeface="宋体" panose="02010600030101010101" pitchFamily="2" charset="-122"/>
              </a:rPr>
              <a:t>公钥给</a:t>
            </a:r>
            <a:r>
              <a:rPr lang="zh-CN" altLang="zh-CN" sz="1200" dirty="0">
                <a:solidFill>
                  <a:srgbClr val="0073BF"/>
                </a:solidFill>
                <a:latin typeface="Arial Unicode MS" panose="020B0604020202020204" pitchFamily="34" charset="-122"/>
                <a:ea typeface="JetBrains Mono"/>
              </a:rPr>
              <a:t>node2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ssh-copy-id </a:t>
            </a:r>
            <a:r>
              <a:rPr lang="zh-CN" altLang="zh-CN" sz="1200" dirty="0">
                <a:solidFill>
                  <a:srgbClr val="080808"/>
                </a:solidFill>
                <a:latin typeface="Arial Unicode MS" panose="020B0604020202020204" pitchFamily="34" charset="-122"/>
                <a:ea typeface="JetBrains Mono"/>
              </a:rPr>
              <a:t>node2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注意第一次需要密码</a:t>
            </a:r>
            <a:br>
              <a:rPr lang="zh-CN" altLang="zh-CN" sz="1200" dirty="0">
                <a:solidFill>
                  <a:srgbClr val="0073BF"/>
                </a:solidFill>
                <a:latin typeface="宋体" panose="02010600030101010101" pitchFamily="2" charset="-122"/>
                <a:ea typeface="宋体" panose="02010600030101010101" pitchFamily="2" charset="-122"/>
              </a:rPr>
            </a:br>
            <a:br>
              <a:rPr lang="zh-CN" altLang="zh-CN" sz="1200" dirty="0">
                <a:solidFill>
                  <a:srgbClr val="0073BF"/>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#step3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.ssh]</a:t>
            </a:r>
            <a:r>
              <a:rPr lang="zh-CN" altLang="zh-CN" sz="1200" i="1" dirty="0">
                <a:solidFill>
                  <a:srgbClr val="999999"/>
                </a:solidFill>
                <a:latin typeface="Arial Unicode MS" panose="020B0604020202020204" pitchFamily="34" charset="-122"/>
                <a:ea typeface="JetBrains Mono"/>
              </a:rPr>
              <a:t># ssh node2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Last </a:t>
            </a:r>
            <a:r>
              <a:rPr lang="zh-CN" altLang="zh-CN" sz="1200" dirty="0">
                <a:solidFill>
                  <a:srgbClr val="080808"/>
                </a:solidFill>
                <a:latin typeface="Arial Unicode MS" panose="020B0604020202020204" pitchFamily="34" charset="-122"/>
                <a:ea typeface="JetBrains Mono"/>
              </a:rPr>
              <a:t>login: Thu May </a:t>
            </a:r>
            <a:r>
              <a:rPr lang="zh-CN" altLang="zh-CN" sz="1200" dirty="0">
                <a:solidFill>
                  <a:srgbClr val="1750EB"/>
                </a:solidFill>
                <a:latin typeface="Arial Unicode MS" panose="020B0604020202020204" pitchFamily="34" charset="-122"/>
                <a:ea typeface="JetBrains Mono"/>
              </a:rPr>
              <a:t>20 </a:t>
            </a:r>
            <a:r>
              <a:rPr lang="zh-CN" altLang="zh-CN" sz="1200" dirty="0">
                <a:solidFill>
                  <a:srgbClr val="080808"/>
                </a:solidFill>
                <a:latin typeface="Arial Unicode MS" panose="020B0604020202020204" pitchFamily="34" charset="-122"/>
                <a:ea typeface="JetBrains Mono"/>
              </a:rPr>
              <a:t>12:03:30 </a:t>
            </a:r>
            <a:r>
              <a:rPr lang="zh-CN" altLang="zh-CN" sz="1200" dirty="0">
                <a:solidFill>
                  <a:srgbClr val="1750EB"/>
                </a:solidFill>
                <a:latin typeface="Arial Unicode MS" panose="020B0604020202020204" pitchFamily="34" charset="-122"/>
                <a:ea typeface="JetBrains Mono"/>
              </a:rPr>
              <a:t>2021 </a:t>
            </a:r>
            <a:r>
              <a:rPr lang="zh-CN" altLang="zh-CN" sz="1200" dirty="0">
                <a:solidFill>
                  <a:srgbClr val="080808"/>
                </a:solidFill>
                <a:latin typeface="Arial Unicode MS" panose="020B0604020202020204" pitchFamily="34" charset="-122"/>
                <a:ea typeface="JetBrains Mono"/>
              </a:rPr>
              <a:t>from node1.itcast.cn</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exit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logout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Connection </a:t>
            </a:r>
            <a:r>
              <a:rPr lang="zh-CN" altLang="zh-CN" sz="1200" dirty="0">
                <a:solidFill>
                  <a:srgbClr val="080808"/>
                </a:solidFill>
                <a:latin typeface="Arial Unicode MS" panose="020B0604020202020204" pitchFamily="34" charset="-122"/>
                <a:ea typeface="JetBrains Mono"/>
              </a:rPr>
              <a:t>to node2 closed.</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4159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基于</a:t>
            </a:r>
            <a:r>
              <a:rPr lang="en-US" altLang="zh-CN" dirty="0"/>
              <a:t>SSH</a:t>
            </a:r>
            <a:r>
              <a:rPr lang="zh-CN" altLang="en-US" dirty="0"/>
              <a:t>协议可以实现</a:t>
            </a:r>
            <a:r>
              <a:rPr lang="zh-CN" altLang="en-US" dirty="0">
                <a:solidFill>
                  <a:srgbClr val="C00000"/>
                </a:solidFill>
              </a:rPr>
              <a:t>同一集群，跨机器间的文件复制操作</a:t>
            </a:r>
            <a:r>
              <a:rPr lang="zh-CN" altLang="en-US" dirty="0"/>
              <a:t>，这对于分布式软件安装、同步十分重要。</a:t>
            </a:r>
            <a:endParaRPr lang="en-US" altLang="zh-CN" dirty="0"/>
          </a:p>
          <a:p>
            <a:r>
              <a:rPr lang="zh-CN" altLang="en-US" dirty="0"/>
              <a:t>在配置</a:t>
            </a:r>
            <a:r>
              <a:rPr lang="en-US" altLang="zh-CN" dirty="0"/>
              <a:t>SSH</a:t>
            </a:r>
            <a:r>
              <a:rPr lang="zh-CN" altLang="en-US" dirty="0"/>
              <a:t>免密登录之后，</a:t>
            </a:r>
            <a:r>
              <a:rPr lang="en-US" altLang="zh-CN" dirty="0"/>
              <a:t>SCP</a:t>
            </a:r>
            <a:r>
              <a:rPr lang="zh-CN" altLang="en-US" dirty="0"/>
              <a:t>时就不需要在输入密码验证了，效率更高。</a:t>
            </a:r>
          </a:p>
        </p:txBody>
      </p:sp>
      <p:sp>
        <p:nvSpPr>
          <p:cNvPr id="5" name="标题 4"/>
          <p:cNvSpPr>
            <a:spLocks noGrp="1"/>
          </p:cNvSpPr>
          <p:nvPr>
            <p:ph type="title"/>
          </p:nvPr>
        </p:nvSpPr>
        <p:spPr/>
        <p:txBody>
          <a:bodyPr/>
          <a:lstStyle/>
          <a:p>
            <a:r>
              <a:rPr lang="en-US" altLang="zh-CN" dirty="0"/>
              <a:t>SCP</a:t>
            </a:r>
            <a:r>
              <a:rPr lang="zh-CN" altLang="en-US" dirty="0"/>
              <a:t>远程拷贝</a:t>
            </a:r>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a16="http://schemas.microsoft.com/office/drawing/2014/main" id="{0C998B78-AB18-3C47-A1C7-25AE9A3A40B0}"/>
              </a:ext>
            </a:extLst>
          </p:cNvPr>
          <p:cNvSpPr txBox="1"/>
          <p:nvPr/>
        </p:nvSpPr>
        <p:spPr>
          <a:xfrm>
            <a:off x="2787534" y="3514339"/>
            <a:ext cx="6596290"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本地</a:t>
            </a: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其他机器</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itcast.txt root@node2:/root/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linux02/ root@node2:</a:t>
            </a:r>
            <a:r>
              <a:rPr lang="zh-CN" altLang="zh-CN" sz="1200" dirty="0">
                <a:solidFill>
                  <a:srgbClr val="000000"/>
                </a:solidFill>
                <a:latin typeface="Arial Unicode MS" panose="020B0604020202020204" pitchFamily="34" charset="-122"/>
                <a:ea typeface="JetBrains Mono"/>
              </a:rPr>
              <a:t>$PWD   </a:t>
            </a: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文件夹</a:t>
            </a:r>
            <a:r>
              <a:rPr lang="zh-CN" altLang="zh-CN" sz="1200" i="1" dirty="0">
                <a:solidFill>
                  <a:srgbClr val="999999"/>
                </a:solidFill>
                <a:latin typeface="Arial Unicode MS" panose="020B0604020202020204" pitchFamily="34" charset="-122"/>
                <a:ea typeface="JetBrains Mono"/>
              </a:rPr>
              <a:t> -r</a:t>
            </a:r>
            <a:r>
              <a:rPr lang="zh-CN" altLang="zh-CN" sz="1200" i="1" dirty="0">
                <a:solidFill>
                  <a:srgbClr val="999999"/>
                </a:solidFill>
                <a:latin typeface="宋体" panose="02010600030101010101" pitchFamily="2" charset="-122"/>
                <a:ea typeface="宋体" panose="02010600030101010101" pitchFamily="2" charset="-122"/>
              </a:rPr>
              <a:t>参数</a:t>
            </a:r>
            <a:r>
              <a:rPr lang="zh-CN" altLang="zh-CN" sz="1200" i="1" dirty="0">
                <a:solidFill>
                  <a:srgbClr val="999999"/>
                </a:solidFill>
                <a:latin typeface="Arial Unicode MS" panose="020B0604020202020204" pitchFamily="34" charset="-122"/>
                <a:ea typeface="JetBrains Mono"/>
              </a:rPr>
              <a:t>   $PWD copy</a:t>
            </a:r>
            <a:r>
              <a:rPr lang="zh-CN" altLang="zh-CN" sz="1200" i="1" dirty="0">
                <a:solidFill>
                  <a:srgbClr val="999999"/>
                </a:solidFill>
                <a:latin typeface="宋体" panose="02010600030101010101" pitchFamily="2" charset="-122"/>
                <a:ea typeface="宋体" panose="02010600030101010101" pitchFamily="2" charset="-122"/>
              </a:rPr>
              <a:t>至和本机相同当前路径</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为什么不需要输入密码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宋体" panose="02010600030101010101" pitchFamily="2" charset="-122"/>
                <a:ea typeface="宋体" panose="02010600030101010101" pitchFamily="2" charset="-122"/>
              </a:rPr>
              <a:t>因为配置了机器之间的免密登录  </a:t>
            </a:r>
            <a:r>
              <a:rPr lang="zh-CN" altLang="zh-CN" sz="1200" dirty="0">
                <a:solidFill>
                  <a:srgbClr val="080808"/>
                </a:solidFill>
                <a:latin typeface="宋体" panose="02010600030101010101" pitchFamily="2" charset="-122"/>
                <a:ea typeface="宋体" panose="02010600030101010101" pitchFamily="2" charset="-122"/>
              </a:rPr>
              <a:t>如果没有配置 </a:t>
            </a:r>
            <a:r>
              <a:rPr lang="zh-CN" altLang="zh-CN" sz="1200" dirty="0">
                <a:solidFill>
                  <a:srgbClr val="080808"/>
                </a:solidFill>
                <a:latin typeface="Arial Unicode MS" panose="020B0604020202020204" pitchFamily="34" charset="-122"/>
                <a:ea typeface="JetBrains Mono"/>
              </a:rPr>
              <a:t>scp</a:t>
            </a:r>
            <a:r>
              <a:rPr lang="zh-CN" altLang="zh-CN" sz="1200" dirty="0">
                <a:solidFill>
                  <a:srgbClr val="080808"/>
                </a:solidFill>
                <a:latin typeface="宋体" panose="02010600030101010101" pitchFamily="2" charset="-122"/>
                <a:ea typeface="宋体" panose="02010600030101010101" pitchFamily="2" charset="-122"/>
              </a:rPr>
              <a:t>的时候就需要输入密码</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#copy</a:t>
            </a:r>
            <a:r>
              <a:rPr lang="zh-CN" altLang="zh-CN" sz="1200" i="1" dirty="0">
                <a:solidFill>
                  <a:srgbClr val="999999"/>
                </a:solidFill>
                <a:latin typeface="宋体" panose="02010600030101010101" pitchFamily="2" charset="-122"/>
                <a:ea typeface="宋体" panose="02010600030101010101" pitchFamily="2" charset="-122"/>
              </a:rPr>
              <a:t>其他机器文件到本地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root@node2:/root/itcast.txt  ./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5040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Linux</a:t>
            </a:r>
            <a:r>
              <a:rPr lang="zh-CN" altLang="en-US" dirty="0">
                <a:solidFill>
                  <a:schemeClr val="tx1"/>
                </a:solidFill>
              </a:rPr>
              <a:t>软件安装</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3887353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rpm</a:t>
            </a:r>
            <a:r>
              <a:rPr lang="zh-CN" altLang="en-US" dirty="0">
                <a:solidFill>
                  <a:srgbClr val="C00000"/>
                </a:solidFill>
              </a:rPr>
              <a:t>包管理器</a:t>
            </a:r>
            <a:endParaRPr lang="en-US" altLang="zh-CN" dirty="0">
              <a:solidFill>
                <a:srgbClr val="C00000"/>
              </a:solidFill>
            </a:endParaRPr>
          </a:p>
          <a:p>
            <a:r>
              <a:rPr lang="zh-CN" altLang="en-US" dirty="0">
                <a:solidFill>
                  <a:schemeClr val="tx1"/>
                </a:solidFill>
              </a:rPr>
              <a:t>案例：基于</a:t>
            </a:r>
            <a:r>
              <a:rPr lang="en-US" altLang="zh-CN" dirty="0">
                <a:solidFill>
                  <a:schemeClr val="tx1"/>
                </a:solidFill>
              </a:rPr>
              <a:t>rpm</a:t>
            </a:r>
            <a:r>
              <a:rPr lang="zh-CN" altLang="en-US" dirty="0">
                <a:solidFill>
                  <a:schemeClr val="tx1"/>
                </a:solidFill>
              </a:rPr>
              <a:t>安装</a:t>
            </a:r>
            <a:r>
              <a:rPr lang="en-US" altLang="zh-CN" dirty="0">
                <a:solidFill>
                  <a:schemeClr val="tx1"/>
                </a:solidFill>
              </a:rPr>
              <a:t>MySQL</a:t>
            </a:r>
            <a:r>
              <a:rPr lang="zh-CN" altLang="en-US" dirty="0">
                <a:solidFill>
                  <a:schemeClr val="tx1"/>
                </a:solidFill>
              </a:rPr>
              <a:t>数据库</a:t>
            </a:r>
            <a:endParaRPr lang="en-US" altLang="zh-CN" dirty="0">
              <a:solidFill>
                <a:schemeClr val="tx1"/>
              </a:solidFill>
            </a:endParaRPr>
          </a:p>
          <a:p>
            <a:r>
              <a:rPr lang="en-US" altLang="zh-CN" dirty="0">
                <a:solidFill>
                  <a:schemeClr val="tx1"/>
                </a:solidFill>
              </a:rPr>
              <a:t>yum</a:t>
            </a:r>
            <a:r>
              <a:rPr lang="zh-CN" altLang="en-US" dirty="0">
                <a:solidFill>
                  <a:schemeClr val="tx1"/>
                </a:solidFill>
              </a:rPr>
              <a:t>包管理器</a:t>
            </a:r>
            <a:endParaRPr lang="en-US" altLang="zh-CN" dirty="0">
              <a:solidFill>
                <a:schemeClr val="tx1"/>
              </a:solidFill>
            </a:endParaRPr>
          </a:p>
          <a:p>
            <a:r>
              <a:rPr lang="zh-CN" altLang="en-US" dirty="0">
                <a:solidFill>
                  <a:schemeClr val="tx1"/>
                </a:solidFill>
              </a:rPr>
              <a:t>案例：</a:t>
            </a:r>
            <a:r>
              <a:rPr lang="en-US" altLang="zh-CN" dirty="0">
                <a:solidFill>
                  <a:schemeClr val="tx1"/>
                </a:solidFill>
              </a:rPr>
              <a:t>JDK</a:t>
            </a:r>
            <a:r>
              <a:rPr lang="zh-CN" altLang="en-US" dirty="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2293775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rpm</a:t>
            </a:r>
            <a:r>
              <a:rPr lang="zh-CN" altLang="en-US" dirty="0"/>
              <a:t>是</a:t>
            </a:r>
            <a:r>
              <a:rPr lang="en-US" altLang="zh-CN" dirty="0"/>
              <a:t>RH</a:t>
            </a:r>
            <a:r>
              <a:rPr lang="zh-CN" altLang="en-US" dirty="0"/>
              <a:t>系列</a:t>
            </a:r>
            <a:r>
              <a:rPr lang="en-US" altLang="zh-CN" dirty="0"/>
              <a:t>Linux</a:t>
            </a:r>
            <a:r>
              <a:rPr lang="zh-CN" altLang="en-US" dirty="0"/>
              <a:t>系统的包管理器（</a:t>
            </a:r>
            <a:r>
              <a:rPr lang="en-US" altLang="zh-CN" dirty="0"/>
              <a:t>Red-Hat Package Manager</a:t>
            </a:r>
            <a:r>
              <a:rPr lang="zh-CN" altLang="en-US" dirty="0"/>
              <a:t>），也是</a:t>
            </a:r>
            <a:r>
              <a:rPr lang="en-US" altLang="zh-CN" dirty="0"/>
              <a:t>RH</a:t>
            </a:r>
            <a:r>
              <a:rPr lang="zh-CN" altLang="en-US" dirty="0"/>
              <a:t>系列安装的</a:t>
            </a:r>
            <a:r>
              <a:rPr lang="zh-CN" altLang="en-US" dirty="0">
                <a:solidFill>
                  <a:srgbClr val="C00000"/>
                </a:solidFill>
              </a:rPr>
              <a:t>软件包后缀名</a:t>
            </a:r>
            <a:r>
              <a:rPr lang="zh-CN" altLang="en-US" dirty="0"/>
              <a:t>。</a:t>
            </a:r>
            <a:endParaRPr lang="en-US" altLang="zh-CN" dirty="0"/>
          </a:p>
          <a:p>
            <a:r>
              <a:rPr lang="zh-CN" altLang="en-US" dirty="0"/>
              <a:t>当下这套标准已经</a:t>
            </a:r>
            <a:r>
              <a:rPr lang="zh-CN" altLang="en-US" dirty="0">
                <a:solidFill>
                  <a:srgbClr val="C00000"/>
                </a:solidFill>
              </a:rPr>
              <a:t>扩大成为了行业标准</a:t>
            </a:r>
            <a:r>
              <a:rPr lang="zh-CN" altLang="en-US" dirty="0"/>
              <a:t>，不仅仅局限于</a:t>
            </a:r>
            <a:r>
              <a:rPr lang="en-US" altLang="zh-CN" dirty="0"/>
              <a:t>RH</a:t>
            </a:r>
            <a:r>
              <a:rPr lang="zh-CN" altLang="en-US" dirty="0"/>
              <a:t>系列</a:t>
            </a:r>
            <a:r>
              <a:rPr lang="en-US" altLang="zh-CN" dirty="0"/>
              <a:t>Linux</a:t>
            </a:r>
            <a:r>
              <a:rPr lang="zh-CN" altLang="en-US" dirty="0"/>
              <a:t>系统。</a:t>
            </a:r>
            <a:endParaRPr lang="en-US" altLang="zh-CN" dirty="0"/>
          </a:p>
          <a:p>
            <a:r>
              <a:rPr lang="en-US" altLang="zh-CN" dirty="0"/>
              <a:t>rpm</a:t>
            </a:r>
            <a:r>
              <a:rPr lang="zh-CN" altLang="en-US" dirty="0"/>
              <a:t>操作指的是使用</a:t>
            </a:r>
            <a:r>
              <a:rPr lang="en-US" altLang="zh-CN" dirty="0"/>
              <a:t>rpm</a:t>
            </a:r>
            <a:r>
              <a:rPr lang="zh-CN" altLang="en-US" dirty="0"/>
              <a:t>命令进行</a:t>
            </a:r>
            <a:r>
              <a:rPr lang="zh-CN" altLang="en-US" dirty="0">
                <a:solidFill>
                  <a:srgbClr val="C00000"/>
                </a:solidFill>
              </a:rPr>
              <a:t>软件的查看、安装、卸载</a:t>
            </a:r>
            <a:r>
              <a:rPr lang="zh-CN" altLang="en-US" dirty="0"/>
              <a:t>。</a:t>
            </a:r>
            <a:endParaRPr lang="en-US" altLang="zh-CN" dirty="0"/>
          </a:p>
          <a:p>
            <a:r>
              <a:rPr lang="en-US" altLang="zh-CN" dirty="0"/>
              <a:t>rpm</a:t>
            </a:r>
            <a:r>
              <a:rPr lang="zh-CN" altLang="en-US" dirty="0"/>
              <a:t>弊端：需要自己</a:t>
            </a:r>
            <a:r>
              <a:rPr lang="zh-CN" altLang="en-US" dirty="0">
                <a:solidFill>
                  <a:srgbClr val="92D050"/>
                </a:solidFill>
              </a:rPr>
              <a:t>提前下载</a:t>
            </a:r>
            <a:r>
              <a:rPr lang="en-US" altLang="zh-CN" dirty="0">
                <a:solidFill>
                  <a:srgbClr val="92D050"/>
                </a:solidFill>
              </a:rPr>
              <a:t>rpm</a:t>
            </a:r>
            <a:r>
              <a:rPr lang="zh-CN" altLang="en-US" dirty="0">
                <a:solidFill>
                  <a:srgbClr val="92D050"/>
                </a:solidFill>
              </a:rPr>
              <a:t>包，手动安装</a:t>
            </a:r>
            <a:r>
              <a:rPr lang="zh-CN" altLang="en-US" dirty="0"/>
              <a:t>；需要</a:t>
            </a:r>
            <a:r>
              <a:rPr lang="zh-CN" altLang="en-US" dirty="0">
                <a:solidFill>
                  <a:srgbClr val="92D050"/>
                </a:solidFill>
              </a:rPr>
              <a:t>解决</a:t>
            </a:r>
            <a:r>
              <a:rPr lang="en-US" altLang="zh-CN" dirty="0">
                <a:solidFill>
                  <a:srgbClr val="92D050"/>
                </a:solidFill>
              </a:rPr>
              <a:t>rpm</a:t>
            </a:r>
            <a:r>
              <a:rPr lang="zh-CN" altLang="en-US" dirty="0">
                <a:solidFill>
                  <a:srgbClr val="92D050"/>
                </a:solidFill>
              </a:rPr>
              <a:t>包之间的依赖</a:t>
            </a:r>
            <a:r>
              <a:rPr lang="zh-CN" altLang="en-US" dirty="0"/>
              <a:t>。</a:t>
            </a:r>
          </a:p>
        </p:txBody>
      </p:sp>
      <p:sp>
        <p:nvSpPr>
          <p:cNvPr id="5" name="标题 4"/>
          <p:cNvSpPr>
            <a:spLocks noGrp="1"/>
          </p:cNvSpPr>
          <p:nvPr>
            <p:ph type="title"/>
          </p:nvPr>
        </p:nvSpPr>
        <p:spPr/>
        <p:txBody>
          <a:bodyPr/>
          <a:lstStyle/>
          <a:p>
            <a:r>
              <a:rPr lang="en-US" altLang="zh-CN" dirty="0"/>
              <a:t>rpm</a:t>
            </a:r>
            <a:r>
              <a:rPr lang="zh-CN" altLang="en-US" dirty="0"/>
              <a:t>包管理器</a:t>
            </a:r>
          </a:p>
        </p:txBody>
      </p:sp>
      <p:sp>
        <p:nvSpPr>
          <p:cNvPr id="6" name="文本占位符 5"/>
          <p:cNvSpPr>
            <a:spLocks noGrp="1"/>
          </p:cNvSpPr>
          <p:nvPr>
            <p:ph type="body" sz="quarter" idx="10"/>
          </p:nvPr>
        </p:nvSpPr>
        <p:spPr/>
        <p:txBody>
          <a:bodyPr/>
          <a:lstStyle/>
          <a:p>
            <a:r>
              <a:rPr lang="zh-CN" altLang="en-US" dirty="0"/>
              <a:t>概述</a:t>
            </a:r>
          </a:p>
        </p:txBody>
      </p:sp>
      <p:pic>
        <p:nvPicPr>
          <p:cNvPr id="18434" name="Picture 2" descr="CentOS 中如何快速客製化二進位制的核心RPM 包- IT145.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901" y="4658657"/>
            <a:ext cx="1885764" cy="188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61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rpm</a:t>
            </a:r>
            <a:r>
              <a:rPr lang="zh-CN" altLang="en-US" dirty="0"/>
              <a:t>包管理器</a:t>
            </a:r>
          </a:p>
        </p:txBody>
      </p:sp>
      <p:sp>
        <p:nvSpPr>
          <p:cNvPr id="6" name="文本占位符 5"/>
          <p:cNvSpPr>
            <a:spLocks noGrp="1"/>
          </p:cNvSpPr>
          <p:nvPr>
            <p:ph type="body" sz="quarter" idx="10"/>
          </p:nvPr>
        </p:nvSpPr>
        <p:spPr/>
        <p:txBody>
          <a:bodyPr/>
          <a:lstStyle/>
          <a:p>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2010975" y="1129728"/>
            <a:ext cx="8149407" cy="544764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查询</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rpm -qa  | grep ssh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libssh2-1.8.0-3.el7.x86_64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openssh-clients-7.4p1-21.el7.x86_64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openssh-7.4p1-21.el7.x86_64</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openssh-server-7.4p1-21.el7.x86_64</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rpm -qi openssh-clients-7.4p1-21.el7.x86_64</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Name        </a:t>
            </a:r>
            <a:r>
              <a:rPr lang="zh-CN" altLang="zh-CN" sz="1200" dirty="0">
                <a:solidFill>
                  <a:srgbClr val="080808"/>
                </a:solidFill>
                <a:latin typeface="Arial Unicode MS" panose="020B0604020202020204" pitchFamily="34" charset="-122"/>
                <a:ea typeface="JetBrains Mono"/>
              </a:rPr>
              <a:t>: openssh-clients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Version     </a:t>
            </a:r>
            <a:r>
              <a:rPr lang="zh-CN" altLang="zh-CN" sz="1200" dirty="0">
                <a:solidFill>
                  <a:srgbClr val="080808"/>
                </a:solidFill>
                <a:latin typeface="Arial Unicode MS" panose="020B0604020202020204" pitchFamily="34" charset="-122"/>
                <a:ea typeface="JetBrains Mono"/>
              </a:rPr>
              <a:t>: 7.4p1</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Release     </a:t>
            </a:r>
            <a:r>
              <a:rPr lang="zh-CN" altLang="zh-CN" sz="1200" dirty="0">
                <a:solidFill>
                  <a:srgbClr val="080808"/>
                </a:solidFill>
                <a:latin typeface="Arial Unicode MS" panose="020B0604020202020204" pitchFamily="34" charset="-122"/>
                <a:ea typeface="JetBrains Mono"/>
              </a:rPr>
              <a:t>: 21.el7</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Architecture: </a:t>
            </a:r>
            <a:r>
              <a:rPr lang="zh-CN" altLang="zh-CN" sz="1200" dirty="0">
                <a:solidFill>
                  <a:srgbClr val="080808"/>
                </a:solidFill>
                <a:latin typeface="Arial Unicode MS" panose="020B0604020202020204" pitchFamily="34" charset="-122"/>
                <a:ea typeface="JetBrains Mono"/>
              </a:rPr>
              <a:t>x86_64</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Install </a:t>
            </a:r>
            <a:r>
              <a:rPr lang="zh-CN" altLang="zh-CN" sz="1200" dirty="0">
                <a:solidFill>
                  <a:srgbClr val="080808"/>
                </a:solidFill>
                <a:latin typeface="Arial Unicode MS" panose="020B0604020202020204" pitchFamily="34" charset="-122"/>
                <a:ea typeface="JetBrains Mono"/>
              </a:rPr>
              <a:t>Date: Mon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2021 </a:t>
            </a:r>
            <a:r>
              <a:rPr lang="zh-CN" altLang="zh-CN" sz="1200" dirty="0">
                <a:solidFill>
                  <a:srgbClr val="080808"/>
                </a:solidFill>
                <a:latin typeface="Arial Unicode MS" panose="020B0604020202020204" pitchFamily="34" charset="-122"/>
                <a:ea typeface="JetBrains Mono"/>
              </a:rPr>
              <a:t>11:37:29 AM CST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Group       </a:t>
            </a:r>
            <a:r>
              <a:rPr lang="zh-CN" altLang="zh-CN" sz="1200" dirty="0">
                <a:solidFill>
                  <a:srgbClr val="080808"/>
                </a:solidFill>
                <a:latin typeface="Arial Unicode MS" panose="020B0604020202020204" pitchFamily="34" charset="-122"/>
                <a:ea typeface="JetBrains Mono"/>
              </a:rPr>
              <a:t>: Applications/Internet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Size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2643176</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License     </a:t>
            </a:r>
            <a:r>
              <a:rPr lang="zh-CN" altLang="zh-CN" sz="1200" dirty="0">
                <a:solidFill>
                  <a:srgbClr val="080808"/>
                </a:solidFill>
                <a:latin typeface="Arial Unicode MS" panose="020B0604020202020204" pitchFamily="34" charset="-122"/>
                <a:ea typeface="JetBrains Mono"/>
              </a:rPr>
              <a:t>: BSD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Signature   </a:t>
            </a:r>
            <a:r>
              <a:rPr lang="zh-CN" altLang="zh-CN" sz="1200" dirty="0">
                <a:solidFill>
                  <a:srgbClr val="080808"/>
                </a:solidFill>
                <a:latin typeface="Arial Unicode MS" panose="020B0604020202020204" pitchFamily="34" charset="-122"/>
                <a:ea typeface="JetBrains Mono"/>
              </a:rPr>
              <a:t>: RSA/SHA256, Fri </a:t>
            </a:r>
            <a:r>
              <a:rPr lang="zh-CN" altLang="zh-CN" sz="1200" dirty="0">
                <a:solidFill>
                  <a:srgbClr val="1750EB"/>
                </a:solidFill>
                <a:latin typeface="Arial Unicode MS" panose="020B0604020202020204" pitchFamily="34" charset="-122"/>
                <a:ea typeface="JetBrains Mono"/>
              </a:rPr>
              <a:t>23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2019 </a:t>
            </a:r>
            <a:r>
              <a:rPr lang="zh-CN" altLang="zh-CN" sz="1200" dirty="0">
                <a:solidFill>
                  <a:srgbClr val="080808"/>
                </a:solidFill>
                <a:latin typeface="Arial Unicode MS" panose="020B0604020202020204" pitchFamily="34" charset="-122"/>
                <a:ea typeface="JetBrains Mono"/>
              </a:rPr>
              <a:t>05:37:26 AM CST, Key ID 24c6a8a7f4a80eb5</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RPM  : openssh-7.4p1-21.el7.src.rpm</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Date  : Fri 09 Aug </a:t>
            </a:r>
            <a:r>
              <a:rPr lang="zh-CN" altLang="zh-CN" sz="1200" dirty="0">
                <a:solidFill>
                  <a:srgbClr val="1750EB"/>
                </a:solidFill>
                <a:latin typeface="Arial Unicode MS" panose="020B0604020202020204" pitchFamily="34" charset="-122"/>
                <a:ea typeface="JetBrains Mono"/>
              </a:rPr>
              <a:t>2019 </a:t>
            </a:r>
            <a:r>
              <a:rPr lang="zh-CN" altLang="zh-CN" sz="1200" dirty="0">
                <a:solidFill>
                  <a:srgbClr val="080808"/>
                </a:solidFill>
                <a:latin typeface="Arial Unicode MS" panose="020B0604020202020204" pitchFamily="34" charset="-122"/>
                <a:ea typeface="JetBrains Mono"/>
              </a:rPr>
              <a:t>09:40:49 AM CST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Host  : x86-01.bsys.centos.org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Relocations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(not </a:t>
            </a:r>
            <a:r>
              <a:rPr lang="zh-CN" altLang="zh-CN" sz="1200" dirty="0">
                <a:solidFill>
                  <a:srgbClr val="080808"/>
                </a:solidFill>
                <a:latin typeface="Arial Unicode MS" panose="020B0604020202020204" pitchFamily="34" charset="-122"/>
                <a:ea typeface="JetBrains Mono"/>
              </a:rPr>
              <a:t>relocatable</a:t>
            </a:r>
            <a:r>
              <a:rPr lang="zh-CN" altLang="zh-CN" sz="1200" dirty="0">
                <a:solidFill>
                  <a:srgbClr val="0073BF"/>
                </a:solidFill>
                <a:latin typeface="Arial Unicode MS" panose="020B0604020202020204" pitchFamily="34" charset="-122"/>
                <a:ea typeface="JetBrains Mono"/>
              </a:rPr>
              <a:t>)</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Packager    </a:t>
            </a:r>
            <a:r>
              <a:rPr lang="zh-CN" altLang="zh-CN" sz="1200" dirty="0">
                <a:solidFill>
                  <a:srgbClr val="080808"/>
                </a:solidFill>
                <a:latin typeface="Arial Unicode MS" panose="020B0604020202020204" pitchFamily="34" charset="-122"/>
                <a:ea typeface="JetBrains Mono"/>
              </a:rPr>
              <a:t>: CentOS BuildSystem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http://bugs.centos.org</a:t>
            </a:r>
            <a:r>
              <a:rPr lang="zh-CN" altLang="zh-CN" sz="1200" dirty="0">
                <a:solidFill>
                  <a:srgbClr val="0033B3"/>
                </a:solidFill>
                <a:latin typeface="Arial Unicode MS" panose="020B0604020202020204" pitchFamily="34" charset="-122"/>
                <a:ea typeface="JetBrains Mono"/>
              </a:rPr>
              <a:t>&gt;</a:t>
            </a:r>
            <a:br>
              <a:rPr lang="zh-CN" altLang="zh-CN" sz="1200" dirty="0">
                <a:solidFill>
                  <a:srgbClr val="0033B3"/>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Vendor      </a:t>
            </a:r>
            <a:r>
              <a:rPr lang="zh-CN" altLang="zh-CN" sz="1200" dirty="0">
                <a:solidFill>
                  <a:srgbClr val="080808"/>
                </a:solidFill>
                <a:latin typeface="Arial Unicode MS" panose="020B0604020202020204" pitchFamily="34" charset="-122"/>
                <a:ea typeface="JetBrains Mono"/>
              </a:rPr>
              <a:t>: CentOS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URL         </a:t>
            </a:r>
            <a:r>
              <a:rPr lang="zh-CN" altLang="zh-CN" sz="1200" dirty="0">
                <a:solidFill>
                  <a:srgbClr val="080808"/>
                </a:solidFill>
                <a:latin typeface="Arial Unicode MS" panose="020B0604020202020204" pitchFamily="34" charset="-122"/>
                <a:ea typeface="JetBrains Mono"/>
              </a:rPr>
              <a:t>: http://www.openssh.com/portable.html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Summary     </a:t>
            </a:r>
            <a:r>
              <a:rPr lang="zh-CN" altLang="zh-CN" sz="1200" dirty="0">
                <a:solidFill>
                  <a:srgbClr val="080808"/>
                </a:solidFill>
                <a:latin typeface="Arial Unicode MS" panose="020B0604020202020204" pitchFamily="34" charset="-122"/>
                <a:ea typeface="JetBrains Mono"/>
              </a:rPr>
              <a:t>: An open source SSH client applications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Description </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OpenSSH </a:t>
            </a:r>
            <a:r>
              <a:rPr lang="zh-CN" altLang="zh-CN" sz="1200" dirty="0">
                <a:solidFill>
                  <a:srgbClr val="080808"/>
                </a:solidFill>
                <a:latin typeface="Arial Unicode MS" panose="020B0604020202020204" pitchFamily="34" charset="-122"/>
                <a:ea typeface="JetBrains Mono"/>
              </a:rPr>
              <a:t>is a free version of SSH </a:t>
            </a:r>
            <a:r>
              <a:rPr lang="zh-CN" altLang="zh-CN" sz="1200" dirty="0">
                <a:solidFill>
                  <a:srgbClr val="0073BF"/>
                </a:solidFill>
                <a:latin typeface="Arial Unicode MS" panose="020B0604020202020204" pitchFamily="34" charset="-122"/>
                <a:ea typeface="JetBrains Mono"/>
              </a:rPr>
              <a:t>(Secure </a:t>
            </a:r>
            <a:r>
              <a:rPr lang="zh-CN" altLang="zh-CN" sz="1200" dirty="0">
                <a:solidFill>
                  <a:srgbClr val="080808"/>
                </a:solidFill>
                <a:latin typeface="Arial Unicode MS" panose="020B0604020202020204" pitchFamily="34" charset="-122"/>
                <a:ea typeface="JetBrains Mono"/>
              </a:rPr>
              <a:t>SHell</a:t>
            </a:r>
            <a:r>
              <a:rPr lang="zh-CN"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a program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logging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into </a:t>
            </a:r>
            <a:r>
              <a:rPr lang="zh-CN" altLang="zh-CN" sz="1200" dirty="0">
                <a:solidFill>
                  <a:srgbClr val="080808"/>
                </a:solidFill>
                <a:latin typeface="Arial Unicode MS" panose="020B0604020202020204" pitchFamily="34" charset="-122"/>
                <a:ea typeface="JetBrains Mono"/>
              </a:rPr>
              <a:t>and executing commands on a remote machine. This package includes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the </a:t>
            </a:r>
            <a:r>
              <a:rPr lang="zh-CN" altLang="zh-CN" sz="1200" dirty="0">
                <a:solidFill>
                  <a:srgbClr val="080808"/>
                </a:solidFill>
                <a:latin typeface="Arial Unicode MS" panose="020B0604020202020204" pitchFamily="34" charset="-122"/>
                <a:ea typeface="JetBrains Mono"/>
              </a:rPr>
              <a:t>clients necessary to make encrypted connections to SSH servers.</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449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rpm</a:t>
            </a:r>
            <a:r>
              <a:rPr lang="zh-CN" altLang="en-US" dirty="0"/>
              <a:t>包管理器</a:t>
            </a:r>
          </a:p>
        </p:txBody>
      </p:sp>
      <p:sp>
        <p:nvSpPr>
          <p:cNvPr id="6" name="文本占位符 5"/>
          <p:cNvSpPr>
            <a:spLocks noGrp="1"/>
          </p:cNvSpPr>
          <p:nvPr>
            <p:ph type="body" sz="quarter" idx="10"/>
          </p:nvPr>
        </p:nvSpPr>
        <p:spPr/>
        <p:txBody>
          <a:bodyPr/>
          <a:lstStyle/>
          <a:p>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2010975" y="2747596"/>
            <a:ext cx="8149407"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#rpm</a:t>
            </a:r>
            <a:r>
              <a:rPr lang="zh-CN" altLang="zh-CN" sz="1200" i="1" dirty="0">
                <a:solidFill>
                  <a:srgbClr val="999999"/>
                </a:solidFill>
                <a:latin typeface="宋体" panose="02010600030101010101" pitchFamily="2" charset="-122"/>
                <a:ea typeface="宋体" panose="02010600030101010101" pitchFamily="2" charset="-122"/>
              </a:rPr>
              <a:t>安装软件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rpm </a:t>
            </a:r>
            <a:r>
              <a:rPr lang="zh-CN" altLang="zh-CN" sz="1200" dirty="0">
                <a:solidFill>
                  <a:srgbClr val="080808"/>
                </a:solidFill>
                <a:latin typeface="Arial Unicode MS" panose="020B0604020202020204" pitchFamily="34" charset="-122"/>
                <a:ea typeface="JetBrains Mono"/>
              </a:rPr>
              <a:t>-ivh rpm </a:t>
            </a:r>
            <a:r>
              <a:rPr lang="zh-CN" altLang="zh-CN" sz="1200" dirty="0">
                <a:solidFill>
                  <a:srgbClr val="080808"/>
                </a:solidFill>
                <a:latin typeface="宋体" panose="02010600030101010101" pitchFamily="2" charset="-122"/>
                <a:ea typeface="宋体" panose="02010600030101010101" pitchFamily="2" charset="-122"/>
              </a:rPr>
              <a:t>包的全路径</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#rpm</a:t>
            </a:r>
            <a:r>
              <a:rPr lang="zh-CN" altLang="zh-CN" sz="1200" i="1" dirty="0">
                <a:solidFill>
                  <a:srgbClr val="999999"/>
                </a:solidFill>
                <a:latin typeface="宋体" panose="02010600030101010101" pitchFamily="2" charset="-122"/>
                <a:ea typeface="宋体" panose="02010600030101010101" pitchFamily="2" charset="-122"/>
              </a:rPr>
              <a:t>卸载软件  注意 通常采用忽略依赖的方式进行卸载</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rpm </a:t>
            </a:r>
            <a:r>
              <a:rPr lang="zh-CN" altLang="zh-CN" sz="1200" dirty="0">
                <a:solidFill>
                  <a:srgbClr val="080808"/>
                </a:solidFill>
                <a:latin typeface="Arial Unicode MS" panose="020B0604020202020204" pitchFamily="34" charset="-122"/>
                <a:ea typeface="JetBrains Mono"/>
              </a:rPr>
              <a:t>-e --nodeps </a:t>
            </a:r>
            <a:r>
              <a:rPr lang="zh-CN" altLang="zh-CN" sz="1200" dirty="0">
                <a:solidFill>
                  <a:srgbClr val="080808"/>
                </a:solidFill>
                <a:latin typeface="宋体" panose="02010600030101010101" pitchFamily="2" charset="-122"/>
                <a:ea typeface="宋体" panose="02010600030101010101" pitchFamily="2" charset="-122"/>
              </a:rPr>
              <a:t>软件包名称</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因为在卸载的时候 默认会将软件连同其依赖一起卸载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为了避免影响其他软件的正常使用 通常建议使用</a:t>
            </a:r>
            <a:r>
              <a:rPr lang="zh-CN" altLang="zh-CN" sz="1200" i="1" dirty="0">
                <a:solidFill>
                  <a:srgbClr val="999999"/>
                </a:solidFill>
                <a:latin typeface="Arial Unicode MS" panose="020B0604020202020204" pitchFamily="34" charset="-122"/>
                <a:ea typeface="JetBrains Mono"/>
              </a:rPr>
              <a:t>--nodeps</a:t>
            </a:r>
            <a:r>
              <a:rPr lang="zh-CN" altLang="zh-CN" sz="1200" i="1" dirty="0">
                <a:solidFill>
                  <a:srgbClr val="999999"/>
                </a:solidFill>
                <a:latin typeface="宋体" panose="02010600030101010101" pitchFamily="2" charset="-122"/>
                <a:ea typeface="宋体" panose="02010600030101010101" pitchFamily="2" charset="-122"/>
              </a:rPr>
              <a:t>参数忽略依赖的存在 只卸载程序自己</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576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rpm</a:t>
            </a:r>
            <a:r>
              <a:rPr lang="zh-CN" altLang="en-US" dirty="0">
                <a:solidFill>
                  <a:schemeClr val="tx1"/>
                </a:solidFill>
              </a:rPr>
              <a:t>包管理器</a:t>
            </a:r>
            <a:endParaRPr lang="en-US" altLang="zh-CN" dirty="0">
              <a:solidFill>
                <a:schemeClr val="tx1"/>
              </a:solidFill>
            </a:endParaRPr>
          </a:p>
          <a:p>
            <a:r>
              <a:rPr lang="zh-CN" altLang="en-US" dirty="0">
                <a:solidFill>
                  <a:srgbClr val="C00000"/>
                </a:solidFill>
              </a:rPr>
              <a:t>案例：基于</a:t>
            </a:r>
            <a:r>
              <a:rPr lang="en-US" altLang="zh-CN" dirty="0">
                <a:solidFill>
                  <a:srgbClr val="C00000"/>
                </a:solidFill>
              </a:rPr>
              <a:t>rpm</a:t>
            </a:r>
            <a:r>
              <a:rPr lang="zh-CN" altLang="en-US" dirty="0">
                <a:solidFill>
                  <a:srgbClr val="C00000"/>
                </a:solidFill>
              </a:rPr>
              <a:t>安装</a:t>
            </a:r>
            <a:r>
              <a:rPr lang="en-US" altLang="zh-CN" dirty="0">
                <a:solidFill>
                  <a:srgbClr val="C00000"/>
                </a:solidFill>
              </a:rPr>
              <a:t>MySQL</a:t>
            </a:r>
            <a:r>
              <a:rPr lang="zh-CN" altLang="en-US" dirty="0">
                <a:solidFill>
                  <a:srgbClr val="C00000"/>
                </a:solidFill>
              </a:rPr>
              <a:t>数据库</a:t>
            </a:r>
            <a:endParaRPr lang="en-US" altLang="zh-CN" dirty="0">
              <a:solidFill>
                <a:srgbClr val="C00000"/>
              </a:solidFill>
            </a:endParaRPr>
          </a:p>
          <a:p>
            <a:r>
              <a:rPr lang="en-US" altLang="zh-CN" dirty="0">
                <a:solidFill>
                  <a:schemeClr val="tx1"/>
                </a:solidFill>
              </a:rPr>
              <a:t>yum</a:t>
            </a:r>
            <a:r>
              <a:rPr lang="zh-CN" altLang="en-US" dirty="0">
                <a:solidFill>
                  <a:schemeClr val="tx1"/>
                </a:solidFill>
              </a:rPr>
              <a:t>包管理器</a:t>
            </a:r>
            <a:endParaRPr lang="en-US" altLang="zh-CN" dirty="0">
              <a:solidFill>
                <a:schemeClr val="tx1"/>
              </a:solidFill>
            </a:endParaRPr>
          </a:p>
          <a:p>
            <a:r>
              <a:rPr lang="zh-CN" altLang="en-US" dirty="0">
                <a:solidFill>
                  <a:schemeClr val="tx1"/>
                </a:solidFill>
              </a:rPr>
              <a:t>案例：</a:t>
            </a:r>
            <a:r>
              <a:rPr lang="en-US" altLang="zh-CN" dirty="0">
                <a:solidFill>
                  <a:schemeClr val="tx1"/>
                </a:solidFill>
              </a:rPr>
              <a:t>JDK</a:t>
            </a:r>
            <a:r>
              <a:rPr lang="zh-CN" altLang="en-US" dirty="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2717474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只需要在</a:t>
            </a:r>
            <a:r>
              <a:rPr lang="zh-CN" altLang="en-US" dirty="0">
                <a:solidFill>
                  <a:srgbClr val="92D050"/>
                </a:solidFill>
              </a:rPr>
              <a:t>一台机器安装</a:t>
            </a:r>
            <a:r>
              <a:rPr lang="en-US" altLang="zh-CN" dirty="0">
                <a:solidFill>
                  <a:srgbClr val="92D050"/>
                </a:solidFill>
              </a:rPr>
              <a:t>MySQL</a:t>
            </a:r>
            <a:r>
              <a:rPr lang="zh-CN" altLang="en-US" dirty="0"/>
              <a:t>服务即可，课程选择</a:t>
            </a:r>
            <a:r>
              <a:rPr lang="en-US" altLang="zh-CN" dirty="0">
                <a:solidFill>
                  <a:srgbClr val="92D050"/>
                </a:solidFill>
              </a:rPr>
              <a:t>node1.itcast.cn</a:t>
            </a:r>
          </a:p>
          <a:p>
            <a:r>
              <a:rPr lang="zh-CN" altLang="en-US" dirty="0">
                <a:solidFill>
                  <a:srgbClr val="92D050"/>
                </a:solidFill>
              </a:rPr>
              <a:t>授权远程登录操作访问权限</a:t>
            </a:r>
            <a:r>
              <a:rPr lang="zh-CN" altLang="en-US" dirty="0"/>
              <a:t>，满足不同机器访问数据库。</a:t>
            </a:r>
            <a:endParaRPr lang="en-US" altLang="zh-CN" dirty="0"/>
          </a:p>
          <a:p>
            <a:r>
              <a:rPr lang="zh-CN" altLang="en-US" dirty="0"/>
              <a:t>采用手动下载</a:t>
            </a:r>
            <a:r>
              <a:rPr lang="en-US" altLang="zh-CN" dirty="0"/>
              <a:t>MySQL rpm</a:t>
            </a:r>
            <a:r>
              <a:rPr lang="zh-CN" altLang="en-US" dirty="0"/>
              <a:t>包，手动安装、配置的方式进行安装。</a:t>
            </a:r>
            <a:endParaRPr lang="en-US" altLang="zh-CN" dirty="0"/>
          </a:p>
          <a:p>
            <a:r>
              <a:rPr lang="zh-CN" altLang="en-US" dirty="0"/>
              <a:t>安装包位于课程资料中：</a:t>
            </a:r>
            <a:r>
              <a:rPr lang="en-US" altLang="zh-CN" dirty="0">
                <a:solidFill>
                  <a:srgbClr val="C00000"/>
                </a:solidFill>
              </a:rPr>
              <a:t>mysql-5.7.29-1.el7.x86_64.rpm-bundle.tar</a:t>
            </a:r>
            <a:endParaRPr lang="zh-CN" altLang="en-US" dirty="0">
              <a:solidFill>
                <a:srgbClr val="C00000"/>
              </a:solidFill>
            </a:endParaRPr>
          </a:p>
        </p:txBody>
      </p:sp>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300558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Linux</a:t>
            </a:r>
            <a:r>
              <a:rPr lang="zh-CN" altLang="en-US" dirty="0"/>
              <a:t>是</a:t>
            </a:r>
            <a:r>
              <a:rPr lang="zh-CN" altLang="en-US" dirty="0">
                <a:solidFill>
                  <a:srgbClr val="92D050"/>
                </a:solidFill>
              </a:rPr>
              <a:t>多用户多任务</a:t>
            </a:r>
            <a:r>
              <a:rPr lang="zh-CN" altLang="en-US" dirty="0"/>
              <a:t>操作系统，支持多个用户在同一时间内登陆，不同用户执行不同的任务，并且互不影响。</a:t>
            </a:r>
            <a:endParaRPr lang="en-US" altLang="zh-CN" dirty="0"/>
          </a:p>
          <a:p>
            <a:r>
              <a:rPr lang="zh-CN" altLang="en-US" dirty="0">
                <a:solidFill>
                  <a:srgbClr val="C00000"/>
                </a:solidFill>
              </a:rPr>
              <a:t>不同用户具有不同的操作权限</a:t>
            </a:r>
            <a:r>
              <a:rPr lang="zh-CN" altLang="en-US" dirty="0"/>
              <a:t>，每个用户在权限允许的范围内完成不同的任务。</a:t>
            </a:r>
            <a:endParaRPr lang="en-US" altLang="zh-CN" dirty="0"/>
          </a:p>
          <a:p>
            <a:r>
              <a:rPr lang="zh-CN" altLang="en-US" dirty="0">
                <a:solidFill>
                  <a:schemeClr val="tx1"/>
                </a:solidFill>
              </a:rPr>
              <a:t>权限最高的用户叫做</a:t>
            </a:r>
            <a:r>
              <a:rPr lang="en-US" altLang="zh-CN" dirty="0">
                <a:solidFill>
                  <a:srgbClr val="C00000"/>
                </a:solidFill>
              </a:rPr>
              <a:t>root</a:t>
            </a:r>
            <a:r>
              <a:rPr lang="zh-CN" altLang="en-US" dirty="0"/>
              <a:t>，称之为</a:t>
            </a:r>
            <a:r>
              <a:rPr lang="zh-CN" altLang="en-US" dirty="0">
                <a:solidFill>
                  <a:srgbClr val="C00000"/>
                </a:solidFill>
              </a:rPr>
              <a:t>超级管理员用户</a:t>
            </a:r>
            <a:r>
              <a:rPr lang="zh-CN" altLang="en-US" dirty="0"/>
              <a:t>。</a:t>
            </a:r>
            <a:endParaRPr lang="en-US" altLang="zh-CN" dirty="0"/>
          </a:p>
          <a:p>
            <a:r>
              <a:rPr lang="zh-CN" altLang="en-US" dirty="0">
                <a:solidFill>
                  <a:srgbClr val="C00000"/>
                </a:solidFill>
              </a:rPr>
              <a:t>用户组</a:t>
            </a:r>
            <a:r>
              <a:rPr lang="zh-CN" altLang="en-US" dirty="0"/>
              <a:t>是具有</a:t>
            </a:r>
            <a:r>
              <a:rPr lang="zh-CN" altLang="en-US" dirty="0">
                <a:solidFill>
                  <a:srgbClr val="C00000"/>
                </a:solidFill>
              </a:rPr>
              <a:t>相同特征用户</a:t>
            </a:r>
            <a:r>
              <a:rPr lang="zh-CN" altLang="en-US" dirty="0"/>
              <a:t>的逻辑集合。基于用户组管理权限比直接基于用户管理权限效率要高。</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用户、用户组</a:t>
            </a:r>
          </a:p>
        </p:txBody>
      </p:sp>
      <p:sp>
        <p:nvSpPr>
          <p:cNvPr id="6" name="文本占位符 5"/>
          <p:cNvSpPr>
            <a:spLocks noGrp="1"/>
          </p:cNvSpPr>
          <p:nvPr>
            <p:ph type="body" sz="quarter" idx="10"/>
          </p:nvPr>
        </p:nvSpPr>
        <p:spPr/>
        <p:txBody>
          <a:bodyPr/>
          <a:lstStyle/>
          <a:p>
            <a:r>
              <a:rPr lang="zh-CN" altLang="en-US" dirty="0"/>
              <a:t>概述</a:t>
            </a:r>
          </a:p>
        </p:txBody>
      </p:sp>
      <p:pic>
        <p:nvPicPr>
          <p:cNvPr id="1026" name="Picture 2" descr="Linux 用户和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441" y="4286980"/>
            <a:ext cx="380047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562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en-US" altLang="zh-CN" dirty="0"/>
              <a:t>step1</a:t>
            </a:r>
            <a:r>
              <a:rPr lang="zh-CN" altLang="en-US" dirty="0"/>
              <a:t>：卸载</a:t>
            </a:r>
            <a:r>
              <a:rPr lang="en-US" altLang="zh-CN" dirty="0"/>
              <a:t>Centos7</a:t>
            </a:r>
            <a:r>
              <a:rPr lang="zh-CN" altLang="en-US" dirty="0"/>
              <a:t>自带的</a:t>
            </a:r>
            <a:r>
              <a:rPr lang="en-US" altLang="zh-CN" dirty="0"/>
              <a:t>mariadb</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010975" y="2747596"/>
            <a:ext cx="8149407"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rpm -qa|grep mariadb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mariadb-libs-5.5.64-1.el7.x86_64</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rpm -e mariadb-libs-5.5.64-1.el7.x86_64 --nodeps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rpm -qa|grep mariadb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29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en-US" altLang="zh-CN" dirty="0"/>
              <a:t>step2</a:t>
            </a:r>
            <a:r>
              <a:rPr lang="zh-CN" altLang="en-US" dirty="0"/>
              <a:t>：安装</a:t>
            </a:r>
            <a:r>
              <a:rPr lang="en-US" altLang="zh-CN" dirty="0"/>
              <a:t>MySQL</a:t>
            </a:r>
            <a:endParaRPr lang="zh-CN" altLang="en-US" dirty="0"/>
          </a:p>
        </p:txBody>
      </p:sp>
      <p:sp>
        <p:nvSpPr>
          <p:cNvPr id="4" name="TextBox 3">
            <a:extLst>
              <a:ext uri="{FF2B5EF4-FFF2-40B4-BE49-F238E27FC236}">
                <a16:creationId xmlns:a16="http://schemas.microsoft.com/office/drawing/2014/main" id="{0C998B78-AB18-3C47-A1C7-25AE9A3A40B0}"/>
              </a:ext>
            </a:extLst>
          </p:cNvPr>
          <p:cNvSpPr txBox="1"/>
          <p:nvPr/>
        </p:nvSpPr>
        <p:spPr>
          <a:xfrm>
            <a:off x="2010975" y="2048349"/>
            <a:ext cx="8149407" cy="387798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/export/software/mysql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上传</a:t>
            </a:r>
            <a:r>
              <a:rPr lang="zh-CN" altLang="zh-CN" sz="1200" i="1" dirty="0">
                <a:solidFill>
                  <a:srgbClr val="999999"/>
                </a:solidFill>
                <a:latin typeface="Arial Unicode MS" panose="020B0604020202020204" pitchFamily="34" charset="-122"/>
                <a:ea typeface="JetBrains Mono"/>
              </a:rPr>
              <a:t>mysql-5.7.29-1.el7.x86_64.rpm-bundle.tar </a:t>
            </a:r>
            <a:r>
              <a:rPr lang="zh-CN" altLang="zh-CN" sz="1200" i="1" dirty="0">
                <a:solidFill>
                  <a:srgbClr val="999999"/>
                </a:solidFill>
                <a:latin typeface="宋体" panose="02010600030101010101" pitchFamily="2" charset="-122"/>
                <a:ea typeface="宋体" panose="02010600030101010101" pitchFamily="2" charset="-122"/>
              </a:rPr>
              <a:t>到上述文件夹下  解压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tar </a:t>
            </a:r>
            <a:r>
              <a:rPr lang="zh-CN" altLang="zh-CN" sz="1200" dirty="0">
                <a:solidFill>
                  <a:srgbClr val="080808"/>
                </a:solidFill>
                <a:latin typeface="Arial Unicode MS" panose="020B0604020202020204" pitchFamily="34" charset="-122"/>
                <a:ea typeface="JetBrains Mono"/>
              </a:rPr>
              <a:t>xvf mysql-5.7.29-1.el7.x86_64.rpm-bundle.tar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执行安装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-y install libaio</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mysql]</a:t>
            </a:r>
            <a:r>
              <a:rPr lang="zh-CN" altLang="zh-CN" sz="1200" i="1" dirty="0">
                <a:solidFill>
                  <a:srgbClr val="999999"/>
                </a:solidFill>
                <a:latin typeface="Arial Unicode MS" panose="020B0604020202020204" pitchFamily="34" charset="-122"/>
                <a:ea typeface="JetBrains Mono"/>
              </a:rPr>
              <a:t># rpm -ivh mysql-community-common-5.7.29-1.el7.x86_64.rpm mysql-community-libs-5.7.29-1.el7.x86_64.rpm mysql-community-client-5.7.29-1.el7.x86_64.rpm mysql-community-server-5.7.29-1.el7.x86_64.rpm </a:t>
            </a:r>
            <a:br>
              <a:rPr lang="zh-CN" altLang="zh-CN" sz="1200" i="1" dirty="0">
                <a:solidFill>
                  <a:srgbClr val="999999"/>
                </a:solidFill>
                <a:latin typeface="Arial Unicode MS" panose="020B0604020202020204" pitchFamily="34" charset="-122"/>
                <a:ea typeface="JetBrains Mono"/>
              </a:rPr>
            </a:b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warning: </a:t>
            </a:r>
            <a:r>
              <a:rPr lang="zh-CN" altLang="zh-CN" sz="1200" dirty="0">
                <a:solidFill>
                  <a:srgbClr val="080808"/>
                </a:solidFill>
                <a:latin typeface="Arial Unicode MS" panose="020B0604020202020204" pitchFamily="34" charset="-122"/>
                <a:ea typeface="JetBrains Mono"/>
              </a:rPr>
              <a:t>mysql-community-common-5.7.29-1.el7.x86_64.rpm: Header V3 DSA/SHA1 Signature, key ID 5072e1f5: NOKEY</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Preparing...                          </a:t>
            </a:r>
            <a:r>
              <a:rPr lang="zh-CN" altLang="zh-CN" sz="1200" i="1" dirty="0">
                <a:solidFill>
                  <a:srgbClr val="999999"/>
                </a:solidFill>
                <a:latin typeface="Arial Unicode MS" panose="020B0604020202020204" pitchFamily="34" charset="-122"/>
                <a:ea typeface="JetBrains Mono"/>
              </a:rPr>
              <a:t>################################# [100%]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Updating </a:t>
            </a:r>
            <a:r>
              <a:rPr lang="zh-CN" altLang="zh-CN" sz="1200" dirty="0">
                <a:solidFill>
                  <a:srgbClr val="080808"/>
                </a:solidFill>
                <a:latin typeface="Arial Unicode MS" panose="020B0604020202020204" pitchFamily="34" charset="-122"/>
                <a:ea typeface="JetBrains Mono"/>
              </a:rPr>
              <a:t>/ installing...</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1:mysql-community-common-5.7.29-1.e################################# </a:t>
            </a:r>
            <a:r>
              <a:rPr lang="zh-CN" altLang="zh-CN" sz="1200" dirty="0">
                <a:solidFill>
                  <a:srgbClr val="080808"/>
                </a:solidFill>
                <a:latin typeface="Arial Unicode MS" panose="020B0604020202020204" pitchFamily="34" charset="-122"/>
                <a:ea typeface="JetBrains Mono"/>
              </a:rPr>
              <a:t>[ 25%]</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2:mysql-community-libs-5.7.29-1.el7################################# </a:t>
            </a:r>
            <a:r>
              <a:rPr lang="zh-CN" altLang="zh-CN" sz="1200" dirty="0">
                <a:solidFill>
                  <a:srgbClr val="080808"/>
                </a:solidFill>
                <a:latin typeface="Arial Unicode MS" panose="020B0604020202020204" pitchFamily="34" charset="-122"/>
                <a:ea typeface="JetBrains Mono"/>
              </a:rPr>
              <a:t>[ 50%]</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3:mysql-community-client-5.7.29-1.e################################# </a:t>
            </a:r>
            <a:r>
              <a:rPr lang="zh-CN" altLang="zh-CN" sz="1200" dirty="0">
                <a:solidFill>
                  <a:srgbClr val="080808"/>
                </a:solidFill>
                <a:latin typeface="Arial Unicode MS" panose="020B0604020202020204" pitchFamily="34" charset="-122"/>
                <a:ea typeface="JetBrains Mono"/>
              </a:rPr>
              <a:t>[ 75%]</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C57633"/>
                </a:solidFill>
                <a:latin typeface="Arial Unicode MS" panose="020B0604020202020204" pitchFamily="34" charset="-122"/>
                <a:ea typeface="JetBrains Mono"/>
              </a:rPr>
              <a:t>4:mysql-community-server-5.7.29-1.e################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C57633"/>
                </a:solidFill>
                <a:latin typeface="Arial Unicode MS" panose="020B0604020202020204" pitchFamily="34" charset="-122"/>
                <a:ea typeface="JetBrains Mono"/>
              </a:rPr>
              <a:t>49%</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6302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en-US" altLang="zh-CN" dirty="0"/>
              <a:t>step3</a:t>
            </a:r>
            <a:r>
              <a:rPr lang="zh-CN" altLang="en-US" dirty="0"/>
              <a:t>：</a:t>
            </a:r>
            <a:r>
              <a:rPr lang="en-US" altLang="zh-CN" dirty="0"/>
              <a:t>MySQL</a:t>
            </a:r>
            <a:r>
              <a:rPr lang="zh-CN" altLang="en-US" dirty="0"/>
              <a:t>初始化设置</a:t>
            </a:r>
          </a:p>
        </p:txBody>
      </p:sp>
      <p:sp>
        <p:nvSpPr>
          <p:cNvPr id="4" name="TextBox 3">
            <a:extLst>
              <a:ext uri="{FF2B5EF4-FFF2-40B4-BE49-F238E27FC236}">
                <a16:creationId xmlns:a16="http://schemas.microsoft.com/office/drawing/2014/main" id="{0C998B78-AB18-3C47-A1C7-25AE9A3A40B0}"/>
              </a:ext>
            </a:extLst>
          </p:cNvPr>
          <p:cNvSpPr txBox="1"/>
          <p:nvPr/>
        </p:nvSpPr>
        <p:spPr>
          <a:xfrm>
            <a:off x="2010975" y="2729667"/>
            <a:ext cx="8149407"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初始化</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mysqld </a:t>
            </a:r>
            <a:r>
              <a:rPr lang="zh-CN" altLang="zh-CN" sz="1200" dirty="0">
                <a:solidFill>
                  <a:srgbClr val="080808"/>
                </a:solidFill>
                <a:latin typeface="Arial Unicode MS" panose="020B0604020202020204" pitchFamily="34" charset="-122"/>
                <a:ea typeface="JetBrains Mono"/>
              </a:rPr>
              <a:t>--initialize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更改所属组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chown </a:t>
            </a:r>
            <a:r>
              <a:rPr lang="zh-CN" altLang="zh-CN" sz="1200" dirty="0">
                <a:solidFill>
                  <a:srgbClr val="080808"/>
                </a:solidFill>
                <a:latin typeface="Arial Unicode MS" panose="020B0604020202020204" pitchFamily="34" charset="-122"/>
                <a:ea typeface="JetBrains Mono"/>
              </a:rPr>
              <a:t>mysql:mysql /var/lib/mysql -R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启动</a:t>
            </a:r>
            <a:r>
              <a:rPr lang="zh-CN" altLang="zh-CN" sz="1200" i="1" dirty="0">
                <a:solidFill>
                  <a:srgbClr val="999999"/>
                </a:solidFill>
                <a:latin typeface="Arial Unicode MS" panose="020B0604020202020204" pitchFamily="34" charset="-122"/>
                <a:ea typeface="JetBrains Mono"/>
              </a:rPr>
              <a:t>mysql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 mysqld.service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查看生成的临时</a:t>
            </a:r>
            <a:r>
              <a:rPr lang="zh-CN" altLang="zh-CN" sz="1200" i="1" dirty="0">
                <a:solidFill>
                  <a:srgbClr val="999999"/>
                </a:solidFill>
                <a:latin typeface="Arial Unicode MS" panose="020B0604020202020204" pitchFamily="34" charset="-122"/>
                <a:ea typeface="JetBrains Mono"/>
              </a:rPr>
              <a:t>root</a:t>
            </a:r>
            <a:r>
              <a:rPr lang="zh-CN" altLang="zh-CN" sz="1200" i="1" dirty="0">
                <a:solidFill>
                  <a:srgbClr val="999999"/>
                </a:solidFill>
                <a:latin typeface="宋体" panose="02010600030101010101" pitchFamily="2" charset="-122"/>
                <a:ea typeface="宋体" panose="02010600030101010101" pitchFamily="2" charset="-122"/>
              </a:rPr>
              <a:t>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cat  </a:t>
            </a:r>
            <a:r>
              <a:rPr lang="zh-CN" altLang="zh-CN" sz="1200" dirty="0">
                <a:solidFill>
                  <a:srgbClr val="080808"/>
                </a:solidFill>
                <a:latin typeface="Arial Unicode MS" panose="020B0604020202020204" pitchFamily="34" charset="-122"/>
                <a:ea typeface="JetBrains Mono"/>
              </a:rPr>
              <a:t>/var/log/mysqld.log</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[Note] A temporary password is generated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root@localhost: o+TU+KDOm004</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432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en-US" altLang="zh-CN" dirty="0"/>
              <a:t>step4</a:t>
            </a:r>
            <a:r>
              <a:rPr lang="zh-CN" altLang="en-US" dirty="0"/>
              <a:t>：修改</a:t>
            </a:r>
            <a:r>
              <a:rPr lang="en-US" altLang="zh-CN" dirty="0"/>
              <a:t>root</a:t>
            </a:r>
            <a:r>
              <a:rPr lang="zh-CN" altLang="en-US" dirty="0"/>
              <a:t>密码、授权远程访问</a:t>
            </a:r>
          </a:p>
        </p:txBody>
      </p:sp>
      <p:sp>
        <p:nvSpPr>
          <p:cNvPr id="4" name="TextBox 3">
            <a:extLst>
              <a:ext uri="{FF2B5EF4-FFF2-40B4-BE49-F238E27FC236}">
                <a16:creationId xmlns:a16="http://schemas.microsoft.com/office/drawing/2014/main" id="{0C998B78-AB18-3C47-A1C7-25AE9A3A40B0}"/>
              </a:ext>
            </a:extLst>
          </p:cNvPr>
          <p:cNvSpPr txBox="1"/>
          <p:nvPr/>
        </p:nvSpPr>
        <p:spPr>
          <a:xfrm>
            <a:off x="2010975" y="1457271"/>
            <a:ext cx="8149407"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mysql -u root -p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Enter </a:t>
            </a:r>
            <a:r>
              <a:rPr lang="zh-CN" altLang="zh-CN" sz="1200" dirty="0">
                <a:solidFill>
                  <a:srgbClr val="080808"/>
                </a:solidFill>
                <a:latin typeface="Arial Unicode MS" panose="020B0604020202020204" pitchFamily="34" charset="-122"/>
                <a:ea typeface="JetBrains Mono"/>
              </a:rPr>
              <a:t>password: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这里输入在日志中生成的临时密码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Welcome </a:t>
            </a:r>
            <a:r>
              <a:rPr lang="zh-CN" altLang="zh-CN" sz="1200" dirty="0">
                <a:solidFill>
                  <a:srgbClr val="080808"/>
                </a:solidFill>
                <a:latin typeface="Arial Unicode MS" panose="020B0604020202020204" pitchFamily="34" charset="-122"/>
                <a:ea typeface="JetBrains Mono"/>
              </a:rPr>
              <a:t>to the MySQL monitor.  Commands end with ; </a:t>
            </a:r>
            <a:r>
              <a:rPr lang="zh-CN" altLang="zh-CN" sz="1200" dirty="0">
                <a:solidFill>
                  <a:srgbClr val="0073BF"/>
                </a:solidFill>
                <a:latin typeface="Arial Unicode MS" panose="020B0604020202020204" pitchFamily="34" charset="-122"/>
                <a:ea typeface="JetBrains Mono"/>
              </a:rPr>
              <a:t>or </a:t>
            </a:r>
            <a:r>
              <a:rPr lang="zh-CN" altLang="zh-CN" sz="1200" dirty="0">
                <a:solidFill>
                  <a:srgbClr val="080808"/>
                </a:solidFill>
                <a:latin typeface="Arial Unicode MS" panose="020B0604020202020204" pitchFamily="34" charset="-122"/>
                <a:ea typeface="JetBrains Mono"/>
              </a:rPr>
              <a:t>\g.</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Your </a:t>
            </a:r>
            <a:r>
              <a:rPr lang="zh-CN" altLang="zh-CN" sz="1200" dirty="0">
                <a:solidFill>
                  <a:srgbClr val="080808"/>
                </a:solidFill>
                <a:latin typeface="Arial Unicode MS" panose="020B0604020202020204" pitchFamily="34" charset="-122"/>
                <a:ea typeface="JetBrains Mono"/>
              </a:rPr>
              <a:t>MySQL connection id is </a:t>
            </a:r>
            <a:r>
              <a:rPr lang="zh-CN" altLang="zh-CN" sz="1200" dirty="0">
                <a:solidFill>
                  <a:srgbClr val="1750EB"/>
                </a:solidFill>
                <a:latin typeface="Arial Unicode MS" panose="020B0604020202020204" pitchFamily="34" charset="-122"/>
                <a:ea typeface="JetBrains Mono"/>
              </a:rPr>
              <a:t>3</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Server </a:t>
            </a:r>
            <a:r>
              <a:rPr lang="zh-CN" altLang="zh-CN" sz="1200" dirty="0">
                <a:solidFill>
                  <a:srgbClr val="080808"/>
                </a:solidFill>
                <a:latin typeface="Arial Unicode MS" panose="020B0604020202020204" pitchFamily="34" charset="-122"/>
                <a:ea typeface="JetBrains Mono"/>
              </a:rPr>
              <a:t>version: 5.7.29</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C57633"/>
                </a:solidFill>
                <a:latin typeface="Arial Unicode MS" panose="020B0604020202020204" pitchFamily="34" charset="-122"/>
                <a:ea typeface="JetBrains Mono"/>
              </a:rPr>
              <a:t>Copyright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Arial Unicode MS" panose="020B0604020202020204" pitchFamily="34" charset="-122"/>
                <a:ea typeface="JetBrains Mono"/>
              </a:rPr>
              <a:t>c</a:t>
            </a:r>
            <a:r>
              <a:rPr lang="zh-CN" altLang="zh-CN" sz="1200" dirty="0">
                <a:solidFill>
                  <a:srgbClr val="080808"/>
                </a:solidFill>
                <a:latin typeface="Arial Unicode MS" panose="020B0604020202020204" pitchFamily="34" charset="-122"/>
                <a:ea typeface="JetBrains Mono"/>
              </a:rPr>
              <a:t>) 2000, 2020, Oracle and/or its affiliates. All rights reserved.</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Oracle </a:t>
            </a:r>
            <a:r>
              <a:rPr lang="zh-CN" altLang="zh-CN" sz="1200" dirty="0">
                <a:solidFill>
                  <a:srgbClr val="080808"/>
                </a:solidFill>
                <a:latin typeface="Arial Unicode MS" panose="020B0604020202020204" pitchFamily="34" charset="-122"/>
                <a:ea typeface="JetBrains Mono"/>
              </a:rPr>
              <a:t>is a registered trademark of Oracle Corporation and/or its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affiliates. </a:t>
            </a:r>
            <a:r>
              <a:rPr lang="zh-CN" altLang="zh-CN" sz="1200" dirty="0">
                <a:solidFill>
                  <a:srgbClr val="080808"/>
                </a:solidFill>
                <a:latin typeface="Arial Unicode MS" panose="020B0604020202020204" pitchFamily="34" charset="-122"/>
                <a:ea typeface="JetBrains Mono"/>
              </a:rPr>
              <a:t>Other names may be trademarks of their respective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owners.</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Type </a:t>
            </a:r>
            <a:r>
              <a:rPr lang="zh-CN" altLang="zh-CN" sz="1200" dirty="0">
                <a:solidFill>
                  <a:srgbClr val="067D17"/>
                </a:solidFill>
                <a:latin typeface="Arial Unicode MS" panose="020B0604020202020204" pitchFamily="34" charset="-122"/>
                <a:ea typeface="JetBrains Mono"/>
              </a:rPr>
              <a:t>'help;' </a:t>
            </a:r>
            <a:r>
              <a:rPr lang="zh-CN" altLang="zh-CN" sz="1200" dirty="0">
                <a:solidFill>
                  <a:srgbClr val="080808"/>
                </a:solidFill>
                <a:latin typeface="Arial Unicode MS" panose="020B0604020202020204" pitchFamily="34" charset="-122"/>
                <a:ea typeface="JetBrains Mono"/>
              </a:rPr>
              <a:t>or </a:t>
            </a:r>
            <a:r>
              <a:rPr lang="zh-CN" altLang="zh-CN" sz="1200" dirty="0">
                <a:solidFill>
                  <a:srgbClr val="067D17"/>
                </a:solidFill>
                <a:latin typeface="Arial Unicode MS" panose="020B0604020202020204" pitchFamily="34" charset="-122"/>
                <a:ea typeface="JetBrains Mono"/>
              </a:rPr>
              <a:t>'\h' </a:t>
            </a:r>
            <a:r>
              <a:rPr lang="zh-CN" altLang="zh-CN" sz="1200" dirty="0">
                <a:solidFill>
                  <a:srgbClr val="0033B3"/>
                </a:solidFill>
                <a:latin typeface="Arial Unicode MS" panose="020B0604020202020204" pitchFamily="34" charset="-122"/>
                <a:ea typeface="JetBrains Mono"/>
              </a:rPr>
              <a:t>for </a:t>
            </a:r>
            <a:r>
              <a:rPr lang="zh-CN" altLang="zh-CN" sz="1200" dirty="0">
                <a:solidFill>
                  <a:srgbClr val="080808"/>
                </a:solidFill>
                <a:latin typeface="Arial Unicode MS" panose="020B0604020202020204" pitchFamily="34" charset="-122"/>
                <a:ea typeface="JetBrains Mono"/>
              </a:rPr>
              <a:t>help. Type </a:t>
            </a:r>
            <a:r>
              <a:rPr lang="zh-CN" altLang="zh-CN" sz="1200" dirty="0">
                <a:solidFill>
                  <a:srgbClr val="067D17"/>
                </a:solidFill>
                <a:latin typeface="Arial Unicode MS" panose="020B0604020202020204" pitchFamily="34" charset="-122"/>
                <a:ea typeface="JetBrains Mono"/>
              </a:rPr>
              <a:t>'\c' </a:t>
            </a:r>
            <a:r>
              <a:rPr lang="zh-CN" altLang="zh-CN" sz="1200" dirty="0">
                <a:solidFill>
                  <a:srgbClr val="080808"/>
                </a:solidFill>
                <a:latin typeface="Arial Unicode MS" panose="020B0604020202020204" pitchFamily="34" charset="-122"/>
                <a:ea typeface="JetBrains Mono"/>
              </a:rPr>
              <a:t>to clear the current input statement.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mysql&gt; </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更新</a:t>
            </a:r>
            <a:r>
              <a:rPr lang="zh-CN" altLang="zh-CN" sz="1200" i="1" dirty="0">
                <a:solidFill>
                  <a:srgbClr val="999999"/>
                </a:solidFill>
                <a:latin typeface="Arial Unicode MS" panose="020B0604020202020204" pitchFamily="34" charset="-122"/>
                <a:ea typeface="JetBrains Mono"/>
              </a:rPr>
              <a:t>root</a:t>
            </a:r>
            <a:r>
              <a:rPr lang="zh-CN" altLang="zh-CN" sz="1200" i="1" dirty="0">
                <a:solidFill>
                  <a:srgbClr val="999999"/>
                </a:solidFill>
                <a:latin typeface="宋体" panose="02010600030101010101" pitchFamily="2" charset="-122"/>
                <a:ea typeface="宋体" panose="02010600030101010101" pitchFamily="2" charset="-122"/>
              </a:rPr>
              <a:t>密码  设置为</a:t>
            </a:r>
            <a:r>
              <a:rPr lang="zh-CN" altLang="zh-CN" sz="1200" i="1" dirty="0">
                <a:solidFill>
                  <a:srgbClr val="999999"/>
                </a:solidFill>
                <a:latin typeface="Arial Unicode MS" panose="020B0604020202020204" pitchFamily="34" charset="-122"/>
                <a:ea typeface="JetBrains Mono"/>
              </a:rPr>
              <a:t>hadoop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alter user user</a:t>
            </a:r>
            <a:r>
              <a:rPr lang="zh-CN" altLang="zh-CN" sz="1200" dirty="0">
                <a:solidFill>
                  <a:srgbClr val="0073BF"/>
                </a:solidFill>
                <a:latin typeface="Arial Unicode MS" panose="020B0604020202020204" pitchFamily="34" charset="-122"/>
                <a:ea typeface="JetBrains Mono"/>
              </a:rPr>
              <a:t>() identified </a:t>
            </a:r>
            <a:r>
              <a:rPr lang="zh-CN" altLang="zh-CN" sz="1200" dirty="0">
                <a:solidFill>
                  <a:srgbClr val="080808"/>
                </a:solidFill>
                <a:latin typeface="Arial Unicode MS" panose="020B0604020202020204" pitchFamily="34" charset="-122"/>
                <a:ea typeface="JetBrains Mono"/>
              </a:rPr>
              <a:t>by </a:t>
            </a:r>
            <a:r>
              <a:rPr lang="zh-CN" altLang="zh-CN" sz="1200" dirty="0">
                <a:solidFill>
                  <a:srgbClr val="067D17"/>
                </a:solidFill>
                <a:latin typeface="Arial Unicode MS" panose="020B0604020202020204" pitchFamily="34" charset="-122"/>
                <a:ea typeface="JetBrains Mono"/>
              </a:rPr>
              <a:t>"hadoop"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Query </a:t>
            </a:r>
            <a:r>
              <a:rPr lang="zh-CN" altLang="zh-CN" sz="1200" dirty="0">
                <a:solidFill>
                  <a:srgbClr val="080808"/>
                </a:solidFill>
                <a:latin typeface="Arial Unicode MS" panose="020B0604020202020204" pitchFamily="34" charset="-122"/>
                <a:ea typeface="JetBrains Mono"/>
              </a:rPr>
              <a:t>OK, </a:t>
            </a:r>
            <a:r>
              <a:rPr lang="zh-CN" altLang="zh-CN" sz="1200" dirty="0">
                <a:solidFill>
                  <a:srgbClr val="1750EB"/>
                </a:solidFill>
                <a:latin typeface="Arial Unicode MS" panose="020B0604020202020204" pitchFamily="34" charset="-122"/>
                <a:ea typeface="JetBrains Mono"/>
              </a:rPr>
              <a:t>0 </a:t>
            </a:r>
            <a:r>
              <a:rPr lang="zh-CN" altLang="zh-CN" sz="1200" dirty="0">
                <a:solidFill>
                  <a:srgbClr val="080808"/>
                </a:solidFill>
                <a:latin typeface="Arial Unicode MS" panose="020B0604020202020204" pitchFamily="34" charset="-122"/>
                <a:ea typeface="JetBrains Mono"/>
              </a:rPr>
              <a:t>rows affected </a:t>
            </a:r>
            <a:r>
              <a:rPr lang="zh-CN" altLang="zh-CN" sz="1200" dirty="0">
                <a:solidFill>
                  <a:srgbClr val="0073BF"/>
                </a:solidFill>
                <a:latin typeface="Arial Unicode MS" panose="020B0604020202020204" pitchFamily="34" charset="-122"/>
                <a:ea typeface="JetBrains Mono"/>
              </a:rPr>
              <a:t>(0.00 </a:t>
            </a:r>
            <a:r>
              <a:rPr lang="zh-CN" altLang="zh-CN" sz="1200" dirty="0">
                <a:solidFill>
                  <a:srgbClr val="080808"/>
                </a:solidFill>
                <a:latin typeface="Arial Unicode MS" panose="020B0604020202020204" pitchFamily="34" charset="-122"/>
                <a:ea typeface="JetBrains Mono"/>
              </a:rPr>
              <a:t>sec</a:t>
            </a:r>
            <a:r>
              <a:rPr lang="zh-CN" altLang="zh-CN" sz="1200" dirty="0">
                <a:solidFill>
                  <a:srgbClr val="0073BF"/>
                </a:solidFill>
                <a:latin typeface="Arial Unicode MS" panose="020B0604020202020204" pitchFamily="34" charset="-122"/>
                <a:ea typeface="JetBrains Mono"/>
              </a:rPr>
              <a:t>)</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授权</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use mysql;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GRANT ALL PRIVILEGES ON *.* TO </a:t>
            </a:r>
            <a:r>
              <a:rPr lang="zh-CN" altLang="zh-CN" sz="1200" dirty="0">
                <a:solidFill>
                  <a:srgbClr val="067D17"/>
                </a:solidFill>
                <a:latin typeface="Arial Unicode MS" panose="020B0604020202020204" pitchFamily="34" charset="-122"/>
                <a:ea typeface="JetBrains Mono"/>
              </a:rPr>
              <a:t>'root'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IDENTIFIED BY </a:t>
            </a:r>
            <a:r>
              <a:rPr lang="zh-CN" altLang="zh-CN" sz="1200" dirty="0">
                <a:solidFill>
                  <a:srgbClr val="067D17"/>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WITH GRANT OPTION;</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FLUSH PRIVILEGES;</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430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案例：基于</a:t>
            </a:r>
            <a:r>
              <a:rPr lang="en-US" altLang="zh-CN" dirty="0"/>
              <a:t>rpm</a:t>
            </a:r>
            <a:r>
              <a:rPr lang="zh-CN" altLang="en-US" dirty="0"/>
              <a:t>安装</a:t>
            </a:r>
            <a:r>
              <a:rPr lang="en-US" altLang="zh-CN" dirty="0"/>
              <a:t>MySQL</a:t>
            </a:r>
            <a:r>
              <a:rPr lang="zh-CN" altLang="en-US" dirty="0"/>
              <a:t>数据库</a:t>
            </a:r>
          </a:p>
        </p:txBody>
      </p:sp>
      <p:sp>
        <p:nvSpPr>
          <p:cNvPr id="6" name="文本占位符 5"/>
          <p:cNvSpPr>
            <a:spLocks noGrp="1"/>
          </p:cNvSpPr>
          <p:nvPr>
            <p:ph type="body" sz="quarter" idx="10"/>
          </p:nvPr>
        </p:nvSpPr>
        <p:spPr/>
        <p:txBody>
          <a:bodyPr/>
          <a:lstStyle/>
          <a:p>
            <a:r>
              <a:rPr lang="en-US" altLang="zh-CN" dirty="0"/>
              <a:t>step5</a:t>
            </a:r>
            <a:r>
              <a:rPr lang="zh-CN" altLang="en-US" dirty="0"/>
              <a:t>：设置</a:t>
            </a:r>
            <a:r>
              <a:rPr lang="en-US" altLang="zh-CN" dirty="0"/>
              <a:t>MySQL</a:t>
            </a:r>
            <a:r>
              <a:rPr lang="zh-CN" altLang="en-US" dirty="0"/>
              <a:t>开机自启动</a:t>
            </a:r>
          </a:p>
        </p:txBody>
      </p:sp>
      <p:sp>
        <p:nvSpPr>
          <p:cNvPr id="4" name="TextBox 3">
            <a:extLst>
              <a:ext uri="{FF2B5EF4-FFF2-40B4-BE49-F238E27FC236}">
                <a16:creationId xmlns:a16="http://schemas.microsoft.com/office/drawing/2014/main" id="{0C998B78-AB18-3C47-A1C7-25AE9A3A40B0}"/>
              </a:ext>
            </a:extLst>
          </p:cNvPr>
          <p:cNvSpPr txBox="1"/>
          <p:nvPr/>
        </p:nvSpPr>
        <p:spPr>
          <a:xfrm>
            <a:off x="2010975" y="2532444"/>
            <a:ext cx="8149407" cy="24929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#mysql</a:t>
            </a:r>
            <a:r>
              <a:rPr lang="zh-CN" altLang="zh-CN" sz="1200" i="1" dirty="0">
                <a:solidFill>
                  <a:srgbClr val="999999"/>
                </a:solidFill>
                <a:latin typeface="宋体" panose="02010600030101010101" pitchFamily="2" charset="-122"/>
                <a:ea typeface="宋体" panose="02010600030101010101" pitchFamily="2" charset="-122"/>
              </a:rPr>
              <a:t>的启动和关闭 状态查看 （这几个命令必须记住）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stop mysqld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status mysqld</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systemctl </a:t>
            </a:r>
            <a:r>
              <a:rPr lang="zh-CN" altLang="zh-CN" sz="1200" dirty="0">
                <a:solidFill>
                  <a:srgbClr val="080808"/>
                </a:solidFill>
                <a:latin typeface="Arial Unicode MS" panose="020B0604020202020204" pitchFamily="34" charset="-122"/>
                <a:ea typeface="JetBrains Mono"/>
              </a:rPr>
              <a:t>start mysqld</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建议设置为开机自启动服务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systemctl enable  mysqld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Created </a:t>
            </a:r>
            <a:r>
              <a:rPr lang="zh-CN" altLang="zh-CN" sz="1200" dirty="0">
                <a:solidFill>
                  <a:srgbClr val="080808"/>
                </a:solidFill>
                <a:latin typeface="Arial Unicode MS" panose="020B0604020202020204" pitchFamily="34" charset="-122"/>
                <a:ea typeface="JetBrains Mono"/>
              </a:rPr>
              <a:t>symlink from /etc/systemd/system/multi-user.target.wants/mysqld.service to /usr/lib/systemd/system/mysqld.service.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查看是否已经设置自启动成功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a:t>
            </a:r>
            <a:r>
              <a:rPr lang="en-US" altLang="zh-CN" sz="1200" dirty="0">
                <a:solidFill>
                  <a:srgbClr val="080808"/>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 systemctl list-unit-files | grep mysqld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mysqld.service                                </a:t>
            </a:r>
            <a:r>
              <a:rPr lang="zh-CN" altLang="zh-CN" sz="1200" dirty="0">
                <a:solidFill>
                  <a:srgbClr val="080808"/>
                </a:solidFill>
                <a:latin typeface="Arial Unicode MS" panose="020B0604020202020204" pitchFamily="34" charset="-122"/>
                <a:ea typeface="JetBrains Mono"/>
              </a:rPr>
              <a:t>enabled </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4965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rpm</a:t>
            </a:r>
            <a:r>
              <a:rPr lang="zh-CN" altLang="en-US" dirty="0">
                <a:solidFill>
                  <a:schemeClr val="tx1"/>
                </a:solidFill>
              </a:rPr>
              <a:t>包管理器</a:t>
            </a:r>
            <a:endParaRPr lang="en-US" altLang="zh-CN" dirty="0">
              <a:solidFill>
                <a:schemeClr val="tx1"/>
              </a:solidFill>
            </a:endParaRPr>
          </a:p>
          <a:p>
            <a:r>
              <a:rPr lang="zh-CN" altLang="en-US" dirty="0">
                <a:solidFill>
                  <a:schemeClr val="tx1"/>
                </a:solidFill>
              </a:rPr>
              <a:t>案例：基于</a:t>
            </a:r>
            <a:r>
              <a:rPr lang="en-US" altLang="zh-CN" dirty="0">
                <a:solidFill>
                  <a:schemeClr val="tx1"/>
                </a:solidFill>
              </a:rPr>
              <a:t>rpm</a:t>
            </a:r>
            <a:r>
              <a:rPr lang="zh-CN" altLang="en-US" dirty="0">
                <a:solidFill>
                  <a:schemeClr val="tx1"/>
                </a:solidFill>
              </a:rPr>
              <a:t>安装</a:t>
            </a:r>
            <a:r>
              <a:rPr lang="en-US" altLang="zh-CN" dirty="0">
                <a:solidFill>
                  <a:schemeClr val="tx1"/>
                </a:solidFill>
              </a:rPr>
              <a:t>MySQL</a:t>
            </a:r>
            <a:r>
              <a:rPr lang="zh-CN" altLang="en-US" dirty="0">
                <a:solidFill>
                  <a:schemeClr val="tx1"/>
                </a:solidFill>
              </a:rPr>
              <a:t>数据库</a:t>
            </a:r>
            <a:endParaRPr lang="en-US" altLang="zh-CN" dirty="0">
              <a:solidFill>
                <a:schemeClr val="tx1"/>
              </a:solidFill>
            </a:endParaRPr>
          </a:p>
          <a:p>
            <a:r>
              <a:rPr lang="en-US" altLang="zh-CN" dirty="0">
                <a:solidFill>
                  <a:srgbClr val="C00000"/>
                </a:solidFill>
              </a:rPr>
              <a:t>yum</a:t>
            </a:r>
            <a:r>
              <a:rPr lang="zh-CN" altLang="en-US" dirty="0">
                <a:solidFill>
                  <a:srgbClr val="C00000"/>
                </a:solidFill>
              </a:rPr>
              <a:t>包管理器</a:t>
            </a:r>
            <a:endParaRPr lang="en-US" altLang="zh-CN" dirty="0">
              <a:solidFill>
                <a:srgbClr val="C00000"/>
              </a:solidFill>
            </a:endParaRPr>
          </a:p>
          <a:p>
            <a:r>
              <a:rPr lang="zh-CN" altLang="en-US" dirty="0">
                <a:solidFill>
                  <a:schemeClr val="tx1"/>
                </a:solidFill>
              </a:rPr>
              <a:t>案例：</a:t>
            </a:r>
            <a:r>
              <a:rPr lang="en-US" altLang="zh-CN" dirty="0">
                <a:solidFill>
                  <a:schemeClr val="tx1"/>
                </a:solidFill>
              </a:rPr>
              <a:t>JDK</a:t>
            </a:r>
            <a:r>
              <a:rPr lang="zh-CN" altLang="en-US" dirty="0">
                <a:solidFill>
                  <a:schemeClr val="tx1"/>
                </a:solidFill>
              </a:rPr>
              <a:t>安装与环境变量配置</a:t>
            </a:r>
            <a:endParaRPr lang="en-US" altLang="zh-CN" dirty="0">
              <a:solidFill>
                <a:schemeClr val="tx1"/>
              </a:solidFill>
            </a:endParaRPr>
          </a:p>
        </p:txBody>
      </p:sp>
    </p:spTree>
    <p:extLst>
      <p:ext uri="{BB962C8B-B14F-4D97-AF65-F5344CB8AC3E}">
        <p14:creationId xmlns:p14="http://schemas.microsoft.com/office/powerpoint/2010/main" val="1316826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C00000"/>
                </a:solidFill>
              </a:rPr>
              <a:t>yum</a:t>
            </a:r>
            <a:r>
              <a:rPr lang="zh-CN" altLang="en-US" dirty="0"/>
              <a:t>（</a:t>
            </a:r>
            <a:r>
              <a:rPr lang="en-US" altLang="zh-CN" dirty="0"/>
              <a:t>Yellow dog Updater, Modified</a:t>
            </a:r>
            <a:r>
              <a:rPr lang="zh-CN" altLang="en-US" dirty="0"/>
              <a:t>）是一个在</a:t>
            </a:r>
            <a:r>
              <a:rPr lang="en-US" altLang="zh-CN" dirty="0"/>
              <a:t>Fedora</a:t>
            </a:r>
            <a:r>
              <a:rPr lang="zh-CN" altLang="en-US" dirty="0"/>
              <a:t>和</a:t>
            </a:r>
            <a:r>
              <a:rPr lang="en-US" altLang="zh-CN" dirty="0"/>
              <a:t>RedHat</a:t>
            </a:r>
            <a:r>
              <a:rPr lang="zh-CN" altLang="en-US" dirty="0"/>
              <a:t>以及</a:t>
            </a:r>
            <a:r>
              <a:rPr lang="en-US" altLang="zh-CN" dirty="0"/>
              <a:t>CentOS</a:t>
            </a:r>
            <a:r>
              <a:rPr lang="zh-CN" altLang="en-US" dirty="0"/>
              <a:t>中的</a:t>
            </a:r>
            <a:r>
              <a:rPr lang="en-US" altLang="zh-CN" dirty="0"/>
              <a:t>Shell</a:t>
            </a:r>
            <a:r>
              <a:rPr lang="zh-CN" altLang="en-US" dirty="0"/>
              <a:t>前端软件包管理器。基于</a:t>
            </a:r>
            <a:r>
              <a:rPr lang="en-US" altLang="zh-CN" dirty="0"/>
              <a:t>RPM</a:t>
            </a:r>
            <a:r>
              <a:rPr lang="zh-CN" altLang="en-US" dirty="0"/>
              <a:t>包管理，能够从指定的服务器</a:t>
            </a:r>
            <a:r>
              <a:rPr lang="zh-CN" altLang="en-US" dirty="0">
                <a:solidFill>
                  <a:srgbClr val="C00000"/>
                </a:solidFill>
              </a:rPr>
              <a:t>自动下载</a:t>
            </a:r>
            <a:r>
              <a:rPr lang="en-US" altLang="zh-CN" dirty="0">
                <a:solidFill>
                  <a:srgbClr val="C00000"/>
                </a:solidFill>
              </a:rPr>
              <a:t>RPM</a:t>
            </a:r>
            <a:r>
              <a:rPr lang="zh-CN" altLang="en-US" dirty="0">
                <a:solidFill>
                  <a:srgbClr val="C00000"/>
                </a:solidFill>
              </a:rPr>
              <a:t>包并且安装</a:t>
            </a:r>
            <a:r>
              <a:rPr lang="zh-CN" altLang="en-US" dirty="0"/>
              <a:t>，可以</a:t>
            </a:r>
            <a:r>
              <a:rPr lang="zh-CN" altLang="en-US" dirty="0">
                <a:solidFill>
                  <a:srgbClr val="C00000"/>
                </a:solidFill>
              </a:rPr>
              <a:t>自动处理依赖性关系</a:t>
            </a:r>
            <a:r>
              <a:rPr lang="zh-CN" altLang="en-US" dirty="0"/>
              <a:t>，并且一次安装所有依赖的软件包，无须繁琐地一次次下载、安装。</a:t>
            </a:r>
            <a:endParaRPr lang="en-US" altLang="zh-CN" dirty="0"/>
          </a:p>
          <a:p>
            <a:r>
              <a:rPr lang="en-US" altLang="zh-CN" dirty="0"/>
              <a:t>yum</a:t>
            </a:r>
            <a:r>
              <a:rPr lang="zh-CN" altLang="en-US" dirty="0"/>
              <a:t>之所以强大原因在于有</a:t>
            </a:r>
            <a:r>
              <a:rPr lang="en-US" altLang="zh-CN" dirty="0"/>
              <a:t>yum</a:t>
            </a:r>
            <a:r>
              <a:rPr lang="zh-CN" altLang="en-US" dirty="0"/>
              <a:t>源，源里面有很多</a:t>
            </a:r>
            <a:r>
              <a:rPr lang="en-US" altLang="zh-CN" dirty="0">
                <a:solidFill>
                  <a:srgbClr val="C00000"/>
                </a:solidFill>
              </a:rPr>
              <a:t>rpm</a:t>
            </a:r>
            <a:r>
              <a:rPr lang="zh-CN" altLang="en-US" dirty="0">
                <a:solidFill>
                  <a:srgbClr val="C00000"/>
                </a:solidFill>
              </a:rPr>
              <a:t>包</a:t>
            </a:r>
            <a:r>
              <a:rPr lang="zh-CN" altLang="en-US" dirty="0"/>
              <a:t>和</a:t>
            </a:r>
            <a:r>
              <a:rPr lang="zh-CN" altLang="en-US" dirty="0">
                <a:solidFill>
                  <a:srgbClr val="C00000"/>
                </a:solidFill>
              </a:rPr>
              <a:t>包之间的依赖关系</a:t>
            </a:r>
            <a:r>
              <a:rPr lang="zh-CN" altLang="en-US" dirty="0"/>
              <a:t>。</a:t>
            </a:r>
            <a:endParaRPr lang="en-US" altLang="zh-CN" dirty="0"/>
          </a:p>
          <a:p>
            <a:r>
              <a:rPr lang="en-US" altLang="zh-CN" dirty="0"/>
              <a:t>yum</a:t>
            </a:r>
            <a:r>
              <a:rPr lang="zh-CN" altLang="en-US" dirty="0"/>
              <a:t>源可以分为</a:t>
            </a:r>
            <a:r>
              <a:rPr lang="zh-CN" altLang="en-US" dirty="0">
                <a:solidFill>
                  <a:srgbClr val="C00000"/>
                </a:solidFill>
              </a:rPr>
              <a:t>网络</a:t>
            </a:r>
            <a:r>
              <a:rPr lang="en-US" altLang="zh-CN" dirty="0">
                <a:solidFill>
                  <a:srgbClr val="C00000"/>
                </a:solidFill>
              </a:rPr>
              <a:t>yum</a:t>
            </a:r>
            <a:r>
              <a:rPr lang="zh-CN" altLang="en-US" dirty="0">
                <a:solidFill>
                  <a:srgbClr val="C00000"/>
                </a:solidFill>
              </a:rPr>
              <a:t>源</a:t>
            </a:r>
            <a:r>
              <a:rPr lang="zh-CN" altLang="en-US" dirty="0"/>
              <a:t>和本地</a:t>
            </a:r>
            <a:r>
              <a:rPr lang="en-US" altLang="zh-CN" dirty="0"/>
              <a:t>yum</a:t>
            </a:r>
            <a:r>
              <a:rPr lang="zh-CN" altLang="en-US" dirty="0"/>
              <a:t>源。其中网络</a:t>
            </a:r>
            <a:r>
              <a:rPr lang="en-US" altLang="zh-CN" dirty="0"/>
              <a:t>yum</a:t>
            </a:r>
            <a:r>
              <a:rPr lang="zh-CN" altLang="en-US" dirty="0"/>
              <a:t>源在</a:t>
            </a:r>
            <a:r>
              <a:rPr lang="en-US" altLang="zh-CN" dirty="0"/>
              <a:t>centos</a:t>
            </a:r>
            <a:r>
              <a:rPr lang="zh-CN" altLang="en-US" dirty="0"/>
              <a:t>默认集成了镜像地址，只要联网就可以自动寻找到可用的</a:t>
            </a:r>
            <a:r>
              <a:rPr lang="en-US" altLang="zh-CN" dirty="0"/>
              <a:t>yum</a:t>
            </a:r>
            <a:r>
              <a:rPr lang="zh-CN" altLang="en-US" dirty="0"/>
              <a:t>源，前提是系统联网。</a:t>
            </a:r>
            <a:endParaRPr lang="en-US" altLang="zh-CN" dirty="0"/>
          </a:p>
          <a:p>
            <a:r>
              <a:rPr lang="zh-CN" altLang="en-US" dirty="0"/>
              <a:t>企业中也可以自己搭建本地</a:t>
            </a:r>
            <a:r>
              <a:rPr lang="en-US" altLang="zh-CN" dirty="0"/>
              <a:t>yum</a:t>
            </a:r>
            <a:r>
              <a:rPr lang="zh-CN" altLang="en-US" dirty="0"/>
              <a:t>源，实现从本地下载安装。</a:t>
            </a:r>
          </a:p>
        </p:txBody>
      </p:sp>
      <p:sp>
        <p:nvSpPr>
          <p:cNvPr id="5" name="标题 4"/>
          <p:cNvSpPr>
            <a:spLocks noGrp="1"/>
          </p:cNvSpPr>
          <p:nvPr>
            <p:ph type="title"/>
          </p:nvPr>
        </p:nvSpPr>
        <p:spPr/>
        <p:txBody>
          <a:bodyPr/>
          <a:lstStyle/>
          <a:p>
            <a:r>
              <a:rPr lang="en-US" altLang="zh-CN" dirty="0"/>
              <a:t>yum</a:t>
            </a:r>
            <a:r>
              <a:rPr lang="zh-CN" altLang="en-US" dirty="0"/>
              <a:t>包管理器</a:t>
            </a:r>
          </a:p>
        </p:txBody>
      </p:sp>
      <p:sp>
        <p:nvSpPr>
          <p:cNvPr id="6" name="文本占位符 5"/>
          <p:cNvSpPr>
            <a:spLocks noGrp="1"/>
          </p:cNvSpPr>
          <p:nvPr>
            <p:ph type="body" sz="quarter" idx="10"/>
          </p:nvPr>
        </p:nvSpPr>
        <p:spPr/>
        <p:txBody>
          <a:bodyPr/>
          <a:lstStyle/>
          <a:p>
            <a:r>
              <a:rPr lang="zh-CN" altLang="en-US" dirty="0"/>
              <a:t>概述</a:t>
            </a:r>
          </a:p>
        </p:txBody>
      </p:sp>
      <p:pic>
        <p:nvPicPr>
          <p:cNvPr id="27650" name="Picture 2" descr="Commands to list installed rpm packages on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79" y="4150367"/>
            <a:ext cx="762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639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yum</a:t>
            </a:r>
            <a:r>
              <a:rPr lang="zh-CN" altLang="en-US" dirty="0"/>
              <a:t>包管理器</a:t>
            </a:r>
          </a:p>
        </p:txBody>
      </p:sp>
      <p:sp>
        <p:nvSpPr>
          <p:cNvPr id="6" name="文本占位符 5"/>
          <p:cNvSpPr>
            <a:spLocks noGrp="1"/>
          </p:cNvSpPr>
          <p:nvPr>
            <p:ph type="body" sz="quarter" idx="10"/>
          </p:nvPr>
        </p:nvSpPr>
        <p:spPr/>
        <p:txBody>
          <a:bodyPr/>
          <a:lstStyle/>
          <a:p>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2010975" y="2532444"/>
            <a:ext cx="8149407"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列出当前机器可用的</a:t>
            </a: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源信息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repolist all</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清楚</a:t>
            </a: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源缓存信息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clean all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查找软件</a:t>
            </a:r>
            <a:br>
              <a:rPr lang="zh-CN" altLang="zh-CN" sz="1200" i="1">
                <a:solidFill>
                  <a:srgbClr val="999999"/>
                </a:solidFill>
                <a:latin typeface="宋体" panose="02010600030101010101" pitchFamily="2" charset="-122"/>
                <a:ea typeface="宋体" panose="02010600030101010101" pitchFamily="2" charset="-122"/>
              </a:rPr>
            </a:br>
            <a:r>
              <a:rPr lang="en-US" altLang="zh-CN" sz="1200">
                <a:solidFill>
                  <a:srgbClr val="0073BF"/>
                </a:solidFill>
                <a:latin typeface="Arial Unicode MS" panose="020B0604020202020204" pitchFamily="34" charset="-122"/>
                <a:ea typeface="JetBrains Mono"/>
              </a:rPr>
              <a:t>yu</a:t>
            </a:r>
            <a:r>
              <a:rPr lang="zh-CN" altLang="zh-CN" sz="1200" dirty="0">
                <a:solidFill>
                  <a:srgbClr val="0073BF"/>
                </a:solidFill>
                <a:latin typeface="Arial Unicode MS" panose="020B0604020202020204" pitchFamily="34" charset="-122"/>
                <a:ea typeface="JetBrains Mono"/>
              </a:rPr>
              <a:t>m </a:t>
            </a:r>
            <a:r>
              <a:rPr lang="zh-CN" altLang="zh-CN" sz="1200" dirty="0">
                <a:solidFill>
                  <a:srgbClr val="080808"/>
                </a:solidFill>
                <a:latin typeface="Arial Unicode MS" panose="020B0604020202020204" pitchFamily="34" charset="-122"/>
                <a:ea typeface="JetBrains Mono"/>
              </a:rPr>
              <a:t>list | </a:t>
            </a:r>
            <a:r>
              <a:rPr lang="zh-CN" altLang="zh-CN" sz="1200" dirty="0">
                <a:solidFill>
                  <a:srgbClr val="0073BF"/>
                </a:solidFill>
                <a:latin typeface="Arial Unicode MS" panose="020B0604020202020204" pitchFamily="34" charset="-122"/>
                <a:ea typeface="JetBrains Mono"/>
              </a:rPr>
              <a:t>grep </a:t>
            </a:r>
            <a:r>
              <a:rPr lang="zh-CN" altLang="zh-CN" sz="1200" dirty="0">
                <a:solidFill>
                  <a:srgbClr val="080808"/>
                </a:solidFill>
                <a:latin typeface="宋体" panose="02010600030101010101" pitchFamily="2" charset="-122"/>
                <a:ea typeface="宋体" panose="02010600030101010101" pitchFamily="2" charset="-122"/>
              </a:rPr>
              <a:t>软件包名称</a:t>
            </a:r>
            <a:br>
              <a:rPr lang="zh-CN" altLang="zh-CN" sz="1200" dirty="0">
                <a:solidFill>
                  <a:srgbClr val="080808"/>
                </a:solidFill>
                <a:latin typeface="宋体" panose="02010600030101010101" pitchFamily="2" charset="-122"/>
                <a:ea typeface="宋体" panose="02010600030101010101" pitchFamily="2" charset="-122"/>
              </a:rPr>
            </a:br>
            <a:br>
              <a:rPr lang="zh-CN" altLang="zh-CN" sz="1200" dirty="0">
                <a:solidFill>
                  <a:srgbClr val="080808"/>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安装软件</a:t>
            </a:r>
            <a:r>
              <a:rPr lang="zh-CN" altLang="zh-CN" sz="1200" i="1" dirty="0">
                <a:solidFill>
                  <a:srgbClr val="999999"/>
                </a:solidFill>
                <a:latin typeface="Arial Unicode MS" panose="020B0604020202020204" pitchFamily="34" charset="-122"/>
                <a:ea typeface="JetBrains Mono"/>
              </a:rPr>
              <a:t>   -y</a:t>
            </a:r>
            <a:r>
              <a:rPr lang="zh-CN" altLang="zh-CN" sz="1200" i="1" dirty="0">
                <a:solidFill>
                  <a:srgbClr val="999999"/>
                </a:solidFill>
                <a:latin typeface="宋体" panose="02010600030101010101" pitchFamily="2" charset="-122"/>
                <a:ea typeface="宋体" panose="02010600030101010101" pitchFamily="2" charset="-122"/>
              </a:rPr>
              <a:t>表示自动确认 否则在安装的时候需要手动输入</a:t>
            </a:r>
            <a:r>
              <a:rPr lang="zh-CN" altLang="zh-CN" sz="1200" i="1" dirty="0">
                <a:solidFill>
                  <a:srgbClr val="999999"/>
                </a:solidFill>
                <a:latin typeface="Arial Unicode MS" panose="020B0604020202020204" pitchFamily="34" charset="-122"/>
                <a:ea typeface="JetBrains Mono"/>
              </a:rPr>
              <a:t>y</a:t>
            </a:r>
            <a:r>
              <a:rPr lang="zh-CN" altLang="zh-CN" sz="1200" i="1" dirty="0">
                <a:solidFill>
                  <a:srgbClr val="999999"/>
                </a:solidFill>
                <a:latin typeface="宋体" panose="02010600030101010101" pitchFamily="2" charset="-122"/>
                <a:ea typeface="宋体" panose="02010600030101010101" pitchFamily="2" charset="-122"/>
              </a:rPr>
              <a:t>确认下载安装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install -y xx</a:t>
            </a:r>
            <a:r>
              <a:rPr lang="zh-CN" altLang="zh-CN" sz="1200" dirty="0">
                <a:solidFill>
                  <a:srgbClr val="080808"/>
                </a:solidFill>
                <a:latin typeface="宋体" panose="02010600030101010101" pitchFamily="2" charset="-122"/>
                <a:ea typeface="宋体" panose="02010600030101010101" pitchFamily="2" charset="-122"/>
              </a:rPr>
              <a:t>软件名</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install -y mysql-*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#yum</a:t>
            </a:r>
            <a:r>
              <a:rPr lang="zh-CN" altLang="zh-CN" sz="1200" i="1" dirty="0">
                <a:solidFill>
                  <a:srgbClr val="999999"/>
                </a:solidFill>
                <a:latin typeface="宋体" panose="02010600030101010101" pitchFamily="2" charset="-122"/>
                <a:ea typeface="宋体" panose="02010600030101010101" pitchFamily="2" charset="-122"/>
              </a:rPr>
              <a:t>卸载软件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yum </a:t>
            </a:r>
            <a:r>
              <a:rPr lang="zh-CN" altLang="zh-CN" sz="1200" dirty="0">
                <a:solidFill>
                  <a:srgbClr val="080808"/>
                </a:solidFill>
                <a:latin typeface="Arial Unicode MS" panose="020B0604020202020204" pitchFamily="34" charset="-122"/>
                <a:ea typeface="JetBrains Mono"/>
              </a:rPr>
              <a:t>-y remove </a:t>
            </a:r>
            <a:r>
              <a:rPr lang="zh-CN" altLang="zh-CN" sz="1200" dirty="0">
                <a:solidFill>
                  <a:srgbClr val="080808"/>
                </a:solidFill>
                <a:latin typeface="宋体" panose="02010600030101010101" pitchFamily="2" charset="-122"/>
                <a:ea typeface="宋体" panose="02010600030101010101" pitchFamily="2" charset="-122"/>
              </a:rPr>
              <a:t>要卸载的软件包名</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942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rpm</a:t>
            </a:r>
            <a:r>
              <a:rPr lang="zh-CN" altLang="en-US" dirty="0">
                <a:solidFill>
                  <a:schemeClr val="tx1"/>
                </a:solidFill>
              </a:rPr>
              <a:t>包管理器</a:t>
            </a:r>
            <a:endParaRPr lang="en-US" altLang="zh-CN" dirty="0">
              <a:solidFill>
                <a:schemeClr val="tx1"/>
              </a:solidFill>
            </a:endParaRPr>
          </a:p>
          <a:p>
            <a:r>
              <a:rPr lang="zh-CN" altLang="en-US" dirty="0">
                <a:solidFill>
                  <a:schemeClr val="tx1"/>
                </a:solidFill>
              </a:rPr>
              <a:t>案例：基于</a:t>
            </a:r>
            <a:r>
              <a:rPr lang="en-US" altLang="zh-CN" dirty="0">
                <a:solidFill>
                  <a:schemeClr val="tx1"/>
                </a:solidFill>
              </a:rPr>
              <a:t>rpm</a:t>
            </a:r>
            <a:r>
              <a:rPr lang="zh-CN" altLang="en-US" dirty="0">
                <a:solidFill>
                  <a:schemeClr val="tx1"/>
                </a:solidFill>
              </a:rPr>
              <a:t>安装</a:t>
            </a:r>
            <a:r>
              <a:rPr lang="en-US" altLang="zh-CN" dirty="0">
                <a:solidFill>
                  <a:schemeClr val="tx1"/>
                </a:solidFill>
              </a:rPr>
              <a:t>MySQL</a:t>
            </a:r>
            <a:r>
              <a:rPr lang="zh-CN" altLang="en-US" dirty="0">
                <a:solidFill>
                  <a:schemeClr val="tx1"/>
                </a:solidFill>
              </a:rPr>
              <a:t>数据库</a:t>
            </a:r>
            <a:endParaRPr lang="en-US" altLang="zh-CN" dirty="0">
              <a:solidFill>
                <a:schemeClr val="tx1"/>
              </a:solidFill>
            </a:endParaRPr>
          </a:p>
          <a:p>
            <a:r>
              <a:rPr lang="en-US" altLang="zh-CN" dirty="0">
                <a:solidFill>
                  <a:schemeClr val="tx1"/>
                </a:solidFill>
              </a:rPr>
              <a:t>yum</a:t>
            </a:r>
            <a:r>
              <a:rPr lang="zh-CN" altLang="en-US" dirty="0">
                <a:solidFill>
                  <a:schemeClr val="tx1"/>
                </a:solidFill>
              </a:rPr>
              <a:t>包管理器</a:t>
            </a:r>
            <a:endParaRPr lang="en-US" altLang="zh-CN" dirty="0">
              <a:solidFill>
                <a:schemeClr val="tx1"/>
              </a:solidFill>
            </a:endParaRPr>
          </a:p>
          <a:p>
            <a:r>
              <a:rPr lang="zh-CN" altLang="en-US" dirty="0">
                <a:solidFill>
                  <a:srgbClr val="C00000"/>
                </a:solidFill>
              </a:rPr>
              <a:t>案例：</a:t>
            </a:r>
            <a:r>
              <a:rPr lang="en-US" altLang="zh-CN" dirty="0">
                <a:solidFill>
                  <a:srgbClr val="C00000"/>
                </a:solidFill>
              </a:rPr>
              <a:t>JDK</a:t>
            </a:r>
            <a:r>
              <a:rPr lang="zh-CN" altLang="en-US" dirty="0">
                <a:solidFill>
                  <a:srgbClr val="C00000"/>
                </a:solidFill>
              </a:rPr>
              <a:t>安装与环境变量配置</a:t>
            </a:r>
            <a:endParaRPr lang="en-US" altLang="zh-CN" dirty="0">
              <a:solidFill>
                <a:srgbClr val="C00000"/>
              </a:solidFill>
            </a:endParaRPr>
          </a:p>
        </p:txBody>
      </p:sp>
    </p:spTree>
    <p:extLst>
      <p:ext uri="{BB962C8B-B14F-4D97-AF65-F5344CB8AC3E}">
        <p14:creationId xmlns:p14="http://schemas.microsoft.com/office/powerpoint/2010/main" val="206432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理论上，</a:t>
            </a:r>
            <a:r>
              <a:rPr lang="en-US" altLang="zh-CN" dirty="0"/>
              <a:t>linux</a:t>
            </a:r>
            <a:r>
              <a:rPr lang="zh-CN" altLang="en-US" dirty="0"/>
              <a:t>的软件可以安装在任意目录下；但企业为了维护管理软件方便，会指定规则集中安装维护软件。</a:t>
            </a:r>
            <a:endParaRPr lang="en-US" altLang="zh-CN" dirty="0"/>
          </a:p>
          <a:p>
            <a:r>
              <a:rPr lang="zh-CN" altLang="en-US" dirty="0"/>
              <a:t>每个公司、企业都有自己的规范要求，遵守即可。</a:t>
            </a:r>
            <a:endParaRPr lang="en-US" altLang="zh-CN" dirty="0"/>
          </a:p>
          <a:p>
            <a:r>
              <a:rPr lang="zh-CN" altLang="en-US" dirty="0"/>
              <a:t>本</a:t>
            </a:r>
            <a:r>
              <a:rPr lang="zh-CN" altLang="en-US" dirty="0">
                <a:solidFill>
                  <a:srgbClr val="C00000"/>
                </a:solidFill>
              </a:rPr>
              <a:t>课程目录规范要求</a:t>
            </a:r>
            <a:r>
              <a:rPr lang="zh-CN" altLang="en-US" dirty="0"/>
              <a:t>如下：</a:t>
            </a:r>
          </a:p>
        </p:txBody>
      </p:sp>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安装与环境变量配置</a:t>
            </a:r>
          </a:p>
        </p:txBody>
      </p:sp>
      <p:sp>
        <p:nvSpPr>
          <p:cNvPr id="6" name="文本占位符 5"/>
          <p:cNvSpPr>
            <a:spLocks noGrp="1"/>
          </p:cNvSpPr>
          <p:nvPr>
            <p:ph type="body" sz="quarter" idx="10"/>
          </p:nvPr>
        </p:nvSpPr>
        <p:spPr/>
        <p:txBody>
          <a:bodyPr/>
          <a:lstStyle/>
          <a:p>
            <a:r>
              <a:rPr lang="zh-CN" altLang="en-US" dirty="0"/>
              <a:t>课程目录规范要求</a:t>
            </a:r>
          </a:p>
        </p:txBody>
      </p:sp>
      <p:sp>
        <p:nvSpPr>
          <p:cNvPr id="8" name="TextBox 3">
            <a:extLst>
              <a:ext uri="{FF2B5EF4-FFF2-40B4-BE49-F238E27FC236}">
                <a16:creationId xmlns:a16="http://schemas.microsoft.com/office/drawing/2014/main" id="{0C998B78-AB18-3C47-A1C7-25AE9A3A40B0}"/>
              </a:ext>
            </a:extLst>
          </p:cNvPr>
          <p:cNvSpPr txBox="1"/>
          <p:nvPr/>
        </p:nvSpPr>
        <p:spPr>
          <a:xfrm>
            <a:off x="3702507" y="3540767"/>
            <a:ext cx="4766343"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/export/server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软件安装目录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/export/software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安装包的目录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/export/data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软件运行数据保存的目录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/export/logs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软件运行日志</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/export/server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/export/software </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/export/data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mkdir </a:t>
            </a:r>
            <a:r>
              <a:rPr lang="zh-CN" altLang="zh-CN" sz="1200" dirty="0">
                <a:solidFill>
                  <a:srgbClr val="080808"/>
                </a:solidFill>
                <a:latin typeface="Arial Unicode MS" panose="020B0604020202020204" pitchFamily="34" charset="-122"/>
                <a:ea typeface="JetBrains Mono"/>
              </a:rPr>
              <a:t>-p /export/logs</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38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根据用户、用户组管理理论划分，</a:t>
            </a:r>
            <a:r>
              <a:rPr lang="en-US" altLang="zh-CN" dirty="0"/>
              <a:t>Linux</a:t>
            </a:r>
            <a:r>
              <a:rPr lang="zh-CN" altLang="en-US" dirty="0"/>
              <a:t>上的文件（文件夹）的归属可以分为三类：</a:t>
            </a:r>
            <a:endParaRPr lang="en-US" altLang="zh-CN" dirty="0"/>
          </a:p>
          <a:p>
            <a:pPr marL="0" indent="0">
              <a:buNone/>
            </a:pPr>
            <a:r>
              <a:rPr lang="zh-CN" altLang="en-US" dirty="0"/>
              <a:t>所有者（</a:t>
            </a:r>
            <a:r>
              <a:rPr lang="en-US" altLang="zh-CN" dirty="0">
                <a:solidFill>
                  <a:srgbClr val="C00000"/>
                </a:solidFill>
              </a:rPr>
              <a:t>Owner</a:t>
            </a:r>
            <a:r>
              <a:rPr lang="en-US" altLang="zh-CN" dirty="0"/>
              <a:t> </a:t>
            </a:r>
            <a:r>
              <a:rPr lang="en-US" altLang="zh-CN" dirty="0">
                <a:solidFill>
                  <a:srgbClr val="C00000"/>
                </a:solidFill>
              </a:rPr>
              <a:t>user</a:t>
            </a:r>
            <a:r>
              <a:rPr lang="zh-CN" altLang="en-US" dirty="0"/>
              <a:t>）</a:t>
            </a:r>
            <a:endParaRPr lang="en-US" altLang="zh-CN" dirty="0"/>
          </a:p>
          <a:p>
            <a:pPr marL="0" indent="0">
              <a:buNone/>
            </a:pPr>
            <a:r>
              <a:rPr lang="zh-CN" altLang="en-US" dirty="0"/>
              <a:t>所属组（</a:t>
            </a:r>
            <a:r>
              <a:rPr lang="en-US" altLang="zh-CN" dirty="0">
                <a:solidFill>
                  <a:srgbClr val="C00000"/>
                </a:solidFill>
              </a:rPr>
              <a:t>Group user</a:t>
            </a:r>
            <a:r>
              <a:rPr lang="zh-CN" altLang="en-US" dirty="0"/>
              <a:t>）</a:t>
            </a:r>
            <a:endParaRPr lang="en-US" altLang="zh-CN" dirty="0"/>
          </a:p>
          <a:p>
            <a:pPr marL="0" indent="0">
              <a:buNone/>
            </a:pPr>
            <a:r>
              <a:rPr lang="zh-CN" altLang="en-US"/>
              <a:t>其他人（</a:t>
            </a:r>
            <a:r>
              <a:rPr lang="en-US" altLang="zh-CN" dirty="0">
                <a:solidFill>
                  <a:srgbClr val="C00000"/>
                </a:solidFill>
              </a:rPr>
              <a:t>Other users</a:t>
            </a:r>
            <a:r>
              <a:rPr lang="zh-CN" altLang="en-US" dirty="0"/>
              <a:t>）</a:t>
            </a:r>
          </a:p>
        </p:txBody>
      </p:sp>
      <p:sp>
        <p:nvSpPr>
          <p:cNvPr id="5" name="标题 4"/>
          <p:cNvSpPr>
            <a:spLocks noGrp="1"/>
          </p:cNvSpPr>
          <p:nvPr>
            <p:ph type="title"/>
          </p:nvPr>
        </p:nvSpPr>
        <p:spPr/>
        <p:txBody>
          <a:bodyPr/>
          <a:lstStyle/>
          <a:p>
            <a:r>
              <a:rPr lang="zh-CN" altLang="en-US" dirty="0"/>
              <a:t>用户、用户组</a:t>
            </a:r>
          </a:p>
        </p:txBody>
      </p:sp>
      <p:sp>
        <p:nvSpPr>
          <p:cNvPr id="6" name="文本占位符 5"/>
          <p:cNvSpPr>
            <a:spLocks noGrp="1"/>
          </p:cNvSpPr>
          <p:nvPr>
            <p:ph type="body" sz="quarter" idx="10"/>
          </p:nvPr>
        </p:nvSpPr>
        <p:spPr/>
        <p:txBody>
          <a:bodyPr/>
          <a:lstStyle/>
          <a:p>
            <a:r>
              <a:rPr lang="zh-CN" altLang="en-US" dirty="0"/>
              <a:t>文件归属</a:t>
            </a:r>
          </a:p>
        </p:txBody>
      </p:sp>
      <p:pic>
        <p:nvPicPr>
          <p:cNvPr id="1028" name="Picture 4" descr="File Sharing - Hack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98" y="4196273"/>
            <a:ext cx="6531162" cy="192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18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安装与环境变量配置</a:t>
            </a:r>
          </a:p>
        </p:txBody>
      </p:sp>
      <p:sp>
        <p:nvSpPr>
          <p:cNvPr id="6" name="文本占位符 5"/>
          <p:cNvSpPr>
            <a:spLocks noGrp="1"/>
          </p:cNvSpPr>
          <p:nvPr>
            <p:ph type="body" sz="quarter" idx="10"/>
          </p:nvPr>
        </p:nvSpPr>
        <p:spPr/>
        <p:txBody>
          <a:bodyPr/>
          <a:lstStyle/>
          <a:p>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2997379" y="1635973"/>
            <a:ext cx="6176599"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上传安装包到</a:t>
            </a:r>
            <a:r>
              <a:rPr lang="zh-CN" altLang="zh-CN" sz="1200" i="1" dirty="0">
                <a:solidFill>
                  <a:srgbClr val="999999"/>
                </a:solidFill>
                <a:latin typeface="Arial Unicode MS" panose="020B0604020202020204" pitchFamily="34" charset="-122"/>
                <a:ea typeface="JetBrains Mono"/>
              </a:rPr>
              <a:t>/export/server</a:t>
            </a:r>
            <a:r>
              <a:rPr lang="zh-CN" altLang="zh-CN" sz="1200" i="1" dirty="0">
                <a:solidFill>
                  <a:srgbClr val="999999"/>
                </a:solidFill>
                <a:latin typeface="宋体" panose="02010600030101010101" pitchFamily="2" charset="-122"/>
                <a:ea typeface="宋体" panose="02010600030101010101" pitchFamily="2" charset="-122"/>
              </a:rPr>
              <a:t>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jdk-8u65-linux-x64.tar.gz</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解压到当前目录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tar </a:t>
            </a:r>
            <a:r>
              <a:rPr lang="zh-CN" altLang="zh-CN" sz="1200" dirty="0">
                <a:solidFill>
                  <a:srgbClr val="080808"/>
                </a:solidFill>
                <a:latin typeface="Arial Unicode MS" panose="020B0604020202020204" pitchFamily="34" charset="-122"/>
                <a:ea typeface="JetBrains Mono"/>
              </a:rPr>
              <a:t>zxvf jdk-8u65-linux-x64.tar.gz</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删除红色安装包（可选）</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rm </a:t>
            </a:r>
            <a:r>
              <a:rPr lang="zh-CN" altLang="zh-CN" sz="1200" dirty="0">
                <a:solidFill>
                  <a:srgbClr val="080808"/>
                </a:solidFill>
                <a:latin typeface="Arial Unicode MS" panose="020B0604020202020204" pitchFamily="34" charset="-122"/>
                <a:ea typeface="JetBrains Mono"/>
              </a:rPr>
              <a:t>-rf jdk-8u65-linux-x64.tar.gz </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配置环境变量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/etc/profile            </a:t>
            </a:r>
            <a:r>
              <a:rPr lang="zh-CN" altLang="zh-CN" sz="1200" i="1" dirty="0">
                <a:solidFill>
                  <a:srgbClr val="999999"/>
                </a:solidFill>
                <a:latin typeface="Arial Unicode MS" panose="020B0604020202020204" pitchFamily="34" charset="-122"/>
                <a:ea typeface="JetBrains Mono"/>
              </a:rPr>
              <a:t>#G + o</a:t>
            </a:r>
            <a:br>
              <a:rPr lang="zh-CN" altLang="zh-CN" sz="1200" i="1" dirty="0">
                <a:solidFill>
                  <a:srgbClr val="999999"/>
                </a:solidFill>
                <a:latin typeface="Arial Unicode MS" panose="020B0604020202020204" pitchFamily="34" charset="-122"/>
                <a:ea typeface="JetBrains Mono"/>
              </a:rPr>
            </a:b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=/export/server/jdk1.8.0_65</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/bin</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export </a:t>
            </a:r>
            <a:r>
              <a:rPr lang="zh-CN" altLang="zh-CN" sz="1200" dirty="0">
                <a:solidFill>
                  <a:srgbClr val="000000"/>
                </a:solidFill>
                <a:latin typeface="Arial Unicode MS" panose="020B0604020202020204" pitchFamily="34" charset="-122"/>
                <a:ea typeface="JetBrains Mono"/>
              </a:rPr>
              <a:t>CLASSPATH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/lib/dt.jar:</a:t>
            </a:r>
            <a:r>
              <a:rPr lang="zh-CN" altLang="zh-CN" sz="1200" dirty="0">
                <a:solidFill>
                  <a:srgbClr val="000000"/>
                </a:solidFill>
                <a:latin typeface="Arial Unicode MS" panose="020B0604020202020204" pitchFamily="34" charset="-122"/>
                <a:ea typeface="JetBrains Mono"/>
              </a:rPr>
              <a:t>$JAVA_HOME</a:t>
            </a:r>
            <a:r>
              <a:rPr lang="zh-CN" altLang="zh-CN" sz="1200" dirty="0">
                <a:solidFill>
                  <a:srgbClr val="080808"/>
                </a:solidFill>
                <a:latin typeface="Arial Unicode MS" panose="020B0604020202020204" pitchFamily="34" charset="-122"/>
                <a:ea typeface="JetBrains Mono"/>
              </a:rPr>
              <a:t>/lib/tools.jar</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重新价值环境变量文件 让配置生效</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/etc/profile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a:t>
            </a:r>
            <a:r>
              <a:rPr lang="zh-CN" altLang="zh-CN" sz="1200" i="1" dirty="0">
                <a:solidFill>
                  <a:srgbClr val="999999"/>
                </a:solidFill>
                <a:latin typeface="Arial Unicode MS" panose="020B0604020202020204" pitchFamily="34" charset="-122"/>
                <a:ea typeface="JetBrains Mono"/>
              </a:rPr>
              <a:t># java -version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java </a:t>
            </a:r>
            <a:r>
              <a:rPr lang="zh-CN" altLang="zh-CN" sz="1200" dirty="0">
                <a:solidFill>
                  <a:srgbClr val="080808"/>
                </a:solidFill>
                <a:latin typeface="Arial Unicode MS" panose="020B0604020202020204" pitchFamily="34" charset="-122"/>
                <a:ea typeface="JetBrains Mono"/>
              </a:rPr>
              <a:t>version </a:t>
            </a:r>
            <a:r>
              <a:rPr lang="zh-CN" altLang="zh-CN" sz="1200" dirty="0">
                <a:solidFill>
                  <a:srgbClr val="067D17"/>
                </a:solidFill>
                <a:latin typeface="Arial Unicode MS" panose="020B0604020202020204" pitchFamily="34" charset="-122"/>
                <a:ea typeface="JetBrains Mono"/>
              </a:rPr>
              <a:t>"1.8.0_65"</a:t>
            </a:r>
            <a:br>
              <a:rPr lang="zh-CN" altLang="zh-CN" sz="1200" dirty="0">
                <a:solidFill>
                  <a:srgbClr val="067D17"/>
                </a:solidFill>
                <a:latin typeface="Arial Unicode MS" panose="020B0604020202020204" pitchFamily="34" charset="-122"/>
                <a:ea typeface="JetBrains Mono"/>
              </a:rPr>
            </a:br>
            <a:r>
              <a:rPr lang="zh-CN" altLang="zh-CN" sz="1200" dirty="0">
                <a:solidFill>
                  <a:srgbClr val="C57633"/>
                </a:solidFill>
                <a:latin typeface="Arial Unicode MS" panose="020B0604020202020204" pitchFamily="34" charset="-122"/>
                <a:ea typeface="JetBrains Mono"/>
              </a:rPr>
              <a:t>Java</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C57633"/>
                </a:solidFill>
                <a:latin typeface="Arial Unicode MS" panose="020B0604020202020204" pitchFamily="34" charset="-122"/>
                <a:ea typeface="JetBrains Mono"/>
              </a:rPr>
              <a:t>TM</a:t>
            </a:r>
            <a:r>
              <a:rPr lang="zh-CN" altLang="zh-CN" sz="1200" dirty="0">
                <a:solidFill>
                  <a:srgbClr val="080808"/>
                </a:solidFill>
                <a:latin typeface="Arial Unicode MS" panose="020B0604020202020204" pitchFamily="34" charset="-122"/>
                <a:ea typeface="JetBrains Mono"/>
              </a:rPr>
              <a:t>) SE Runtime Environment (build 1.8.0_65-b17)</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Java </a:t>
            </a:r>
            <a:r>
              <a:rPr lang="zh-CN" altLang="zh-CN" sz="1200" dirty="0">
                <a:solidFill>
                  <a:srgbClr val="080808"/>
                </a:solidFill>
                <a:latin typeface="Arial Unicode MS" panose="020B0604020202020204" pitchFamily="34" charset="-122"/>
                <a:ea typeface="JetBrains Mono"/>
              </a:rPr>
              <a:t>HotSpot</a:t>
            </a:r>
            <a:r>
              <a:rPr lang="zh-CN" altLang="zh-CN" sz="1200" dirty="0">
                <a:solidFill>
                  <a:srgbClr val="0073BF"/>
                </a:solidFill>
                <a:latin typeface="Arial Unicode MS" panose="020B0604020202020204" pitchFamily="34" charset="-122"/>
                <a:ea typeface="JetBrains Mono"/>
              </a:rPr>
              <a:t>(TM) 64-Bit </a:t>
            </a:r>
            <a:r>
              <a:rPr lang="zh-CN" altLang="zh-CN" sz="1200" dirty="0">
                <a:solidFill>
                  <a:srgbClr val="080808"/>
                </a:solidFill>
                <a:latin typeface="Arial Unicode MS" panose="020B0604020202020204" pitchFamily="34" charset="-122"/>
                <a:ea typeface="JetBrains Mono"/>
              </a:rPr>
              <a:t>Server VM </a:t>
            </a:r>
            <a:r>
              <a:rPr lang="zh-CN" altLang="zh-CN" sz="1200" dirty="0">
                <a:solidFill>
                  <a:srgbClr val="0073BF"/>
                </a:solidFill>
                <a:latin typeface="Arial Unicode MS" panose="020B0604020202020204" pitchFamily="34" charset="-122"/>
                <a:ea typeface="JetBrains Mono"/>
              </a:rPr>
              <a:t>(build </a:t>
            </a:r>
            <a:r>
              <a:rPr lang="zh-CN" altLang="zh-CN" sz="1200" dirty="0">
                <a:solidFill>
                  <a:srgbClr val="080808"/>
                </a:solidFill>
                <a:latin typeface="Arial Unicode MS" panose="020B0604020202020204" pitchFamily="34" charset="-122"/>
                <a:ea typeface="JetBrains Mono"/>
              </a:rPr>
              <a:t>25.65-b01, mixed mode</a:t>
            </a:r>
            <a:r>
              <a:rPr lang="zh-CN" altLang="zh-CN" sz="1200" dirty="0">
                <a:solidFill>
                  <a:srgbClr val="0073BF"/>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833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案例：</a:t>
            </a:r>
            <a:r>
              <a:rPr lang="en-US" altLang="zh-CN" dirty="0"/>
              <a:t>JDK</a:t>
            </a:r>
            <a:r>
              <a:rPr lang="zh-CN" altLang="en-US" dirty="0"/>
              <a:t>安装与环境变量配置</a:t>
            </a:r>
          </a:p>
        </p:txBody>
      </p:sp>
      <p:sp>
        <p:nvSpPr>
          <p:cNvPr id="6" name="文本占位符 5"/>
          <p:cNvSpPr>
            <a:spLocks noGrp="1"/>
          </p:cNvSpPr>
          <p:nvPr>
            <p:ph type="body" sz="quarter" idx="10"/>
          </p:nvPr>
        </p:nvSpPr>
        <p:spPr/>
        <p:txBody>
          <a:bodyPr/>
          <a:lstStyle/>
          <a:p>
            <a:r>
              <a:rPr lang="en-US" altLang="zh-CN" dirty="0"/>
              <a:t>SCP</a:t>
            </a:r>
            <a:r>
              <a:rPr lang="zh-CN" altLang="en-US" dirty="0"/>
              <a:t>同步</a:t>
            </a:r>
            <a:r>
              <a:rPr lang="en-US" altLang="zh-CN" dirty="0"/>
              <a:t>JDK</a:t>
            </a:r>
            <a:r>
              <a:rPr lang="zh-CN" altLang="en-US" dirty="0"/>
              <a:t>安装配置</a:t>
            </a:r>
          </a:p>
        </p:txBody>
      </p:sp>
      <p:sp>
        <p:nvSpPr>
          <p:cNvPr id="8" name="TextBox 3">
            <a:extLst>
              <a:ext uri="{FF2B5EF4-FFF2-40B4-BE49-F238E27FC236}">
                <a16:creationId xmlns:a16="http://schemas.microsoft.com/office/drawing/2014/main" id="{0C998B78-AB18-3C47-A1C7-25AE9A3A40B0}"/>
              </a:ext>
            </a:extLst>
          </p:cNvPr>
          <p:cNvSpPr txBox="1"/>
          <p:nvPr/>
        </p:nvSpPr>
        <p:spPr>
          <a:xfrm>
            <a:off x="2997379" y="2631055"/>
            <a:ext cx="6176599" cy="212365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#scp</a:t>
            </a:r>
            <a:r>
              <a:rPr lang="zh-CN" altLang="zh-CN" sz="1200" i="1" dirty="0">
                <a:solidFill>
                  <a:srgbClr val="999999"/>
                </a:solidFill>
                <a:latin typeface="宋体" panose="02010600030101010101" pitchFamily="2" charset="-122"/>
                <a:ea typeface="宋体" panose="02010600030101010101" pitchFamily="2" charset="-122"/>
              </a:rPr>
              <a:t>安装包</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/export/server/</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jdk1.8.0_65/ root@node2:</a:t>
            </a:r>
            <a:r>
              <a:rPr lang="zh-CN" altLang="zh-CN" sz="1200" dirty="0">
                <a:solidFill>
                  <a:srgbClr val="000000"/>
                </a:solidFill>
                <a:latin typeface="Arial Unicode MS" panose="020B0604020202020204" pitchFamily="34" charset="-122"/>
                <a:ea typeface="JetBrains Mono"/>
              </a:rPr>
              <a:t>$PWD</a:t>
            </a:r>
            <a:br>
              <a:rPr lang="zh-CN" altLang="zh-CN" sz="1200" dirty="0">
                <a:solidFill>
                  <a:srgbClr val="000000"/>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-r jdk1.8.0_65/ root@node3:</a:t>
            </a:r>
            <a:r>
              <a:rPr lang="zh-CN" altLang="zh-CN" sz="1200" dirty="0">
                <a:solidFill>
                  <a:srgbClr val="000000"/>
                </a:solidFill>
                <a:latin typeface="Arial Unicode MS" panose="020B0604020202020204" pitchFamily="34" charset="-122"/>
                <a:ea typeface="JetBrains Mono"/>
              </a:rPr>
              <a:t>$PWD</a:t>
            </a:r>
            <a:br>
              <a:rPr lang="zh-CN" altLang="zh-CN" sz="1200" dirty="0">
                <a:solidFill>
                  <a:srgbClr val="000000"/>
                </a:solidFill>
                <a:latin typeface="Arial Unicode MS" panose="020B0604020202020204" pitchFamily="34" charset="-122"/>
                <a:ea typeface="JetBrains Mono"/>
              </a:rPr>
            </a:br>
            <a:br>
              <a:rPr lang="zh-CN" altLang="zh-CN" sz="1200" dirty="0">
                <a:solidFill>
                  <a:srgbClr val="000000"/>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#scp</a:t>
            </a:r>
            <a:r>
              <a:rPr lang="zh-CN" altLang="zh-CN" sz="1200" i="1" dirty="0">
                <a:solidFill>
                  <a:srgbClr val="999999"/>
                </a:solidFill>
                <a:latin typeface="宋体" panose="02010600030101010101" pitchFamily="2" charset="-122"/>
                <a:ea typeface="宋体" panose="02010600030101010101" pitchFamily="2" charset="-122"/>
              </a:rPr>
              <a:t>环境变量文件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/etc/profile node2:/etc/</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scp </a:t>
            </a:r>
            <a:r>
              <a:rPr lang="zh-CN" altLang="zh-CN" sz="1200" dirty="0">
                <a:solidFill>
                  <a:srgbClr val="080808"/>
                </a:solidFill>
                <a:latin typeface="Arial Unicode MS" panose="020B0604020202020204" pitchFamily="34" charset="-122"/>
                <a:ea typeface="JetBrains Mono"/>
              </a:rPr>
              <a:t>/etc/profile node3:/etc/</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别忘了 其他机器</a:t>
            </a:r>
            <a:r>
              <a:rPr lang="zh-CN" altLang="zh-CN" sz="1200" i="1" dirty="0">
                <a:solidFill>
                  <a:srgbClr val="999999"/>
                </a:solidFill>
                <a:latin typeface="Arial Unicode MS" panose="020B0604020202020204" pitchFamily="34" charset="-122"/>
                <a:ea typeface="JetBrains Mono"/>
              </a:rPr>
              <a:t>source</a:t>
            </a:r>
            <a:r>
              <a:rPr lang="zh-CN" altLang="zh-CN" sz="1200" i="1" dirty="0">
                <a:solidFill>
                  <a:srgbClr val="999999"/>
                </a:solidFill>
                <a:latin typeface="宋体" panose="02010600030101010101" pitchFamily="2" charset="-122"/>
                <a:ea typeface="宋体" panose="02010600030101010101" pitchFamily="2" charset="-122"/>
              </a:rPr>
              <a:t>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source </a:t>
            </a:r>
            <a:r>
              <a:rPr lang="zh-CN" altLang="zh-CN" sz="1200" dirty="0">
                <a:solidFill>
                  <a:srgbClr val="080808"/>
                </a:solidFill>
                <a:latin typeface="Arial Unicode MS" panose="020B0604020202020204" pitchFamily="34" charset="-122"/>
                <a:ea typeface="JetBrains Mono"/>
              </a:rPr>
              <a:t>/etc/profile</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6796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solidFill>
                  <a:schemeClr val="tx1"/>
                </a:solidFill>
              </a:rPr>
              <a:t>了解</a:t>
            </a:r>
            <a:r>
              <a:rPr lang="en-US" altLang="zh-CN" dirty="0">
                <a:solidFill>
                  <a:schemeClr val="tx1"/>
                </a:solidFill>
              </a:rPr>
              <a:t>Shell</a:t>
            </a:r>
            <a:r>
              <a:rPr lang="zh-CN" altLang="en-US" dirty="0">
                <a:solidFill>
                  <a:schemeClr val="tx1"/>
                </a:solidFill>
              </a:rPr>
              <a:t>编程</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2008879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shell</a:t>
            </a:r>
            <a:r>
              <a:rPr lang="zh-CN" altLang="en-US" dirty="0">
                <a:solidFill>
                  <a:schemeClr val="tx1"/>
                </a:solidFill>
              </a:rPr>
              <a:t>介绍</a:t>
            </a:r>
            <a:endParaRPr lang="en-US" altLang="zh-CN" dirty="0">
              <a:solidFill>
                <a:schemeClr val="tx1"/>
              </a:solidFill>
            </a:endParaRPr>
          </a:p>
          <a:p>
            <a:r>
              <a:rPr lang="en-US" altLang="zh-CN" dirty="0">
                <a:solidFill>
                  <a:schemeClr val="tx1"/>
                </a:solidFill>
              </a:rPr>
              <a:t>shell</a:t>
            </a:r>
            <a:r>
              <a:rPr lang="zh-CN" altLang="en-US" dirty="0">
                <a:solidFill>
                  <a:schemeClr val="tx1"/>
                </a:solidFill>
              </a:rPr>
              <a:t>编程开发步骤</a:t>
            </a:r>
            <a:endParaRPr lang="en-US" altLang="zh-CN" dirty="0">
              <a:solidFill>
                <a:schemeClr val="tx1"/>
              </a:solidFill>
            </a:endParaRPr>
          </a:p>
          <a:p>
            <a:r>
              <a:rPr lang="en-US" altLang="zh-CN" dirty="0">
                <a:solidFill>
                  <a:schemeClr val="tx1"/>
                </a:solidFill>
              </a:rPr>
              <a:t>shell</a:t>
            </a:r>
            <a:r>
              <a:rPr lang="zh-CN" altLang="en-US" dirty="0">
                <a:solidFill>
                  <a:schemeClr val="tx1"/>
                </a:solidFill>
              </a:rPr>
              <a:t>命令、</a:t>
            </a:r>
            <a:r>
              <a:rPr lang="en-US" altLang="zh-CN" dirty="0">
                <a:solidFill>
                  <a:schemeClr val="tx1"/>
                </a:solidFill>
              </a:rPr>
              <a:t>shell</a:t>
            </a:r>
            <a:r>
              <a:rPr lang="zh-CN" altLang="en-US" dirty="0">
                <a:solidFill>
                  <a:schemeClr val="tx1"/>
                </a:solidFill>
              </a:rPr>
              <a:t>脚本</a:t>
            </a:r>
            <a:endParaRPr lang="en-US" altLang="zh-CN" dirty="0">
              <a:solidFill>
                <a:schemeClr val="tx1"/>
              </a:solidFill>
            </a:endParaRPr>
          </a:p>
          <a:p>
            <a:r>
              <a:rPr lang="en-US" altLang="zh-CN" dirty="0">
                <a:solidFill>
                  <a:schemeClr val="tx1"/>
                </a:solidFill>
              </a:rPr>
              <a:t>shell</a:t>
            </a:r>
            <a:r>
              <a:rPr lang="zh-CN" altLang="en-US" dirty="0">
                <a:solidFill>
                  <a:schemeClr val="tx1"/>
                </a:solidFill>
              </a:rPr>
              <a:t>变量</a:t>
            </a:r>
            <a:endParaRPr lang="en-US" altLang="zh-CN" dirty="0">
              <a:solidFill>
                <a:schemeClr val="tx1"/>
              </a:solidFill>
            </a:endParaRPr>
          </a:p>
          <a:p>
            <a:r>
              <a:rPr lang="en-US" altLang="zh-CN" dirty="0">
                <a:solidFill>
                  <a:schemeClr val="tx1"/>
                </a:solidFill>
              </a:rPr>
              <a:t>shell</a:t>
            </a:r>
            <a:r>
              <a:rPr lang="zh-CN" altLang="en-US" dirty="0">
                <a:solidFill>
                  <a:schemeClr val="tx1"/>
                </a:solidFill>
              </a:rPr>
              <a:t>字符串</a:t>
            </a:r>
            <a:endParaRPr lang="en-US" altLang="zh-CN" dirty="0">
              <a:solidFill>
                <a:schemeClr val="tx1"/>
              </a:solidFill>
            </a:endParaRPr>
          </a:p>
          <a:p>
            <a:r>
              <a:rPr lang="en-US" altLang="zh-CN" dirty="0">
                <a:solidFill>
                  <a:schemeClr val="tx1"/>
                </a:solidFill>
              </a:rPr>
              <a:t>shell `</a:t>
            </a:r>
            <a:r>
              <a:rPr lang="zh-CN" altLang="en-US" dirty="0">
                <a:solidFill>
                  <a:schemeClr val="tx1"/>
                </a:solidFill>
              </a:rPr>
              <a:t>反引号的使用</a:t>
            </a:r>
            <a:endParaRPr lang="en-US" altLang="zh-CN" dirty="0">
              <a:solidFill>
                <a:schemeClr val="tx1"/>
              </a:solidFill>
            </a:endParaRPr>
          </a:p>
          <a:p>
            <a:r>
              <a:rPr lang="en-US" altLang="zh-CN" dirty="0">
                <a:solidFill>
                  <a:schemeClr val="tx1"/>
                </a:solidFill>
              </a:rPr>
              <a:t>shell</a:t>
            </a:r>
            <a:r>
              <a:rPr lang="zh-CN" altLang="en-US" dirty="0">
                <a:solidFill>
                  <a:schemeClr val="tx1"/>
                </a:solidFill>
              </a:rPr>
              <a:t>脚本动态传参</a:t>
            </a:r>
            <a:endParaRPr lang="en-US" altLang="zh-CN" dirty="0">
              <a:solidFill>
                <a:schemeClr val="tx1"/>
              </a:solidFill>
            </a:endParaRPr>
          </a:p>
        </p:txBody>
      </p:sp>
    </p:spTree>
    <p:extLst>
      <p:ext uri="{BB962C8B-B14F-4D97-AF65-F5344CB8AC3E}">
        <p14:creationId xmlns:p14="http://schemas.microsoft.com/office/powerpoint/2010/main" val="2926215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Shell</a:t>
            </a:r>
            <a:r>
              <a:rPr lang="zh-CN" altLang="en-US" dirty="0"/>
              <a:t>是一个用 </a:t>
            </a:r>
            <a:r>
              <a:rPr lang="en-US" altLang="zh-CN" dirty="0"/>
              <a:t>C </a:t>
            </a:r>
            <a:r>
              <a:rPr lang="zh-CN" altLang="en-US" dirty="0"/>
              <a:t>语言编写的程序，它是用户使用</a:t>
            </a:r>
            <a:r>
              <a:rPr lang="en-US" altLang="zh-CN" dirty="0"/>
              <a:t>Linux</a:t>
            </a:r>
            <a:r>
              <a:rPr lang="zh-CN" altLang="en-US" dirty="0"/>
              <a:t>的桥梁。</a:t>
            </a:r>
            <a:endParaRPr lang="en-US" altLang="zh-CN" dirty="0"/>
          </a:p>
          <a:p>
            <a:r>
              <a:rPr lang="en-US" altLang="zh-CN" dirty="0">
                <a:solidFill>
                  <a:srgbClr val="C00000"/>
                </a:solidFill>
              </a:rPr>
              <a:t>Shell</a:t>
            </a:r>
            <a:r>
              <a:rPr lang="zh-CN" altLang="en-US" dirty="0"/>
              <a:t>这个应用程序提供了一个界面，用户通过这个界面可以</a:t>
            </a:r>
            <a:r>
              <a:rPr lang="zh-CN" altLang="en-US" dirty="0">
                <a:solidFill>
                  <a:srgbClr val="C00000"/>
                </a:solidFill>
              </a:rPr>
              <a:t>访问操作系统内核的服务</a:t>
            </a:r>
            <a:r>
              <a:rPr lang="zh-CN" altLang="en-US" dirty="0"/>
              <a:t>。</a:t>
            </a:r>
            <a:endParaRPr lang="en-US" altLang="zh-CN" dirty="0"/>
          </a:p>
          <a:p>
            <a:r>
              <a:rPr lang="en-US" altLang="zh-CN" dirty="0"/>
              <a:t>CentOS</a:t>
            </a:r>
            <a:r>
              <a:rPr lang="zh-CN" altLang="en-US" dirty="0"/>
              <a:t>内置集成了很多种类的</a:t>
            </a:r>
            <a:r>
              <a:rPr lang="en-US" altLang="zh-CN" dirty="0"/>
              <a:t>shell</a:t>
            </a:r>
            <a:r>
              <a:rPr lang="zh-CN" altLang="en-US" dirty="0"/>
              <a:t>程序，可以使用</a:t>
            </a:r>
            <a:r>
              <a:rPr lang="en-US" altLang="zh-CN" dirty="0"/>
              <a:t>cat /etc/shells</a:t>
            </a:r>
            <a:r>
              <a:rPr lang="zh-CN" altLang="en-US" dirty="0"/>
              <a:t>进行查看；</a:t>
            </a:r>
            <a:r>
              <a:rPr lang="zh-CN" altLang="en-US" dirty="0">
                <a:solidFill>
                  <a:srgbClr val="C00000"/>
                </a:solidFill>
              </a:rPr>
              <a:t>默认的</a:t>
            </a:r>
            <a:r>
              <a:rPr lang="en-US" altLang="zh-CN" dirty="0">
                <a:solidFill>
                  <a:srgbClr val="C00000"/>
                </a:solidFill>
              </a:rPr>
              <a:t>shell</a:t>
            </a:r>
            <a:r>
              <a:rPr lang="zh-CN" altLang="en-US" dirty="0">
                <a:solidFill>
                  <a:srgbClr val="C00000"/>
                </a:solidFill>
              </a:rPr>
              <a:t>程序是</a:t>
            </a:r>
            <a:r>
              <a:rPr lang="en-US" altLang="zh-CN" dirty="0">
                <a:solidFill>
                  <a:srgbClr val="C00000"/>
                </a:solidFill>
              </a:rPr>
              <a:t>bash shell</a:t>
            </a:r>
            <a:r>
              <a:rPr lang="zh-CN" altLang="en-US" dirty="0"/>
              <a:t>。</a:t>
            </a:r>
            <a:r>
              <a:rPr lang="en-US" altLang="zh-CN" dirty="0">
                <a:solidFill>
                  <a:srgbClr val="C00000"/>
                </a:solidFill>
              </a:rPr>
              <a:t>shell</a:t>
            </a:r>
            <a:r>
              <a:rPr lang="zh-CN" altLang="en-US" dirty="0">
                <a:solidFill>
                  <a:srgbClr val="C00000"/>
                </a:solidFill>
              </a:rPr>
              <a:t>编程</a:t>
            </a:r>
            <a:r>
              <a:rPr lang="zh-CN" altLang="en-US" dirty="0"/>
              <a:t>通常指的是</a:t>
            </a:r>
            <a:r>
              <a:rPr lang="zh-CN" altLang="en-US" dirty="0">
                <a:solidFill>
                  <a:srgbClr val="92D050"/>
                </a:solidFill>
              </a:rPr>
              <a:t>学习</a:t>
            </a:r>
            <a:r>
              <a:rPr lang="en-US" altLang="zh-CN" dirty="0">
                <a:solidFill>
                  <a:srgbClr val="92D050"/>
                </a:solidFill>
              </a:rPr>
              <a:t>shell</a:t>
            </a:r>
            <a:r>
              <a:rPr lang="zh-CN" altLang="en-US" dirty="0">
                <a:solidFill>
                  <a:srgbClr val="92D050"/>
                </a:solidFill>
              </a:rPr>
              <a:t>的命令语法，利用这套语法开发脚本程序，操作、访问内核服务</a:t>
            </a:r>
            <a:r>
              <a:rPr lang="zh-CN" altLang="en-US" dirty="0"/>
              <a:t>。而不是使用</a:t>
            </a:r>
            <a:r>
              <a:rPr lang="en-US" altLang="zh-CN" dirty="0"/>
              <a:t>C</a:t>
            </a:r>
            <a:r>
              <a:rPr lang="zh-CN" altLang="en-US" dirty="0"/>
              <a:t>语言去编写一个</a:t>
            </a:r>
            <a:r>
              <a:rPr lang="en-US" altLang="zh-CN" dirty="0"/>
              <a:t>shell</a:t>
            </a:r>
            <a:r>
              <a:rPr lang="zh-CN" altLang="en-US" dirty="0"/>
              <a:t>程序。</a:t>
            </a:r>
            <a:endParaRPr lang="en-US" altLang="zh-CN" dirty="0"/>
          </a:p>
          <a:p>
            <a:r>
              <a:rPr lang="en-US" altLang="zh-CN" dirty="0"/>
              <a:t>shell</a:t>
            </a:r>
            <a:r>
              <a:rPr lang="zh-CN" altLang="en-US" dirty="0"/>
              <a:t>和</a:t>
            </a:r>
            <a:r>
              <a:rPr lang="en-US" altLang="zh-CN" dirty="0"/>
              <a:t>Python</a:t>
            </a:r>
            <a:r>
              <a:rPr lang="zh-CN" altLang="en-US" dirty="0"/>
              <a:t>是当前主流的两种系统脚本语言。</a:t>
            </a:r>
            <a:endParaRPr lang="en-US" altLang="zh-CN" dirty="0"/>
          </a:p>
          <a:p>
            <a:endParaRPr lang="en-US" altLang="zh-CN" dirty="0"/>
          </a:p>
          <a:p>
            <a:endParaRPr lang="zh-CN" altLang="en-US" dirty="0"/>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介绍</a:t>
            </a:r>
          </a:p>
        </p:txBody>
      </p:sp>
      <p:pic>
        <p:nvPicPr>
          <p:cNvPr id="31746" name="Picture 2" descr="▷ Shell Scripting Tutorial For Beginners | What is Shell Scripting [ 20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7242" y="3755920"/>
            <a:ext cx="3729318" cy="290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11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在哪里编写？</a:t>
            </a:r>
            <a:endParaRPr lang="en-US" altLang="zh-CN" dirty="0"/>
          </a:p>
          <a:p>
            <a:pPr marL="0" indent="0">
              <a:buNone/>
            </a:pPr>
            <a:r>
              <a:rPr lang="zh-CN" altLang="en-US" dirty="0"/>
              <a:t>只要能进行文本编辑的地方都可以写 ，</a:t>
            </a:r>
            <a:r>
              <a:rPr lang="en-US" altLang="zh-CN" dirty="0"/>
              <a:t>linux</a:t>
            </a:r>
            <a:r>
              <a:rPr lang="zh-CN" altLang="en-US" dirty="0"/>
              <a:t>上常使用</a:t>
            </a:r>
            <a:r>
              <a:rPr lang="en-US" altLang="zh-CN" dirty="0"/>
              <a:t>vim</a:t>
            </a:r>
            <a:r>
              <a:rPr lang="zh-CN" altLang="en-US" dirty="0"/>
              <a:t>编辑器开发。</a:t>
            </a:r>
            <a:endParaRPr lang="en-US" altLang="zh-CN" dirty="0"/>
          </a:p>
          <a:p>
            <a:pPr marL="0" indent="0">
              <a:buNone/>
            </a:pPr>
            <a:endParaRPr lang="en-US" altLang="zh-CN" dirty="0"/>
          </a:p>
          <a:p>
            <a:r>
              <a:rPr lang="zh-CN" altLang="en-US" dirty="0"/>
              <a:t>需要编译吗？</a:t>
            </a:r>
            <a:endParaRPr lang="en-US" altLang="zh-CN" dirty="0"/>
          </a:p>
          <a:p>
            <a:pPr marL="0" indent="0">
              <a:buNone/>
            </a:pPr>
            <a:r>
              <a:rPr lang="zh-CN" altLang="en-US" dirty="0"/>
              <a:t>不需要编译。跟</a:t>
            </a:r>
            <a:r>
              <a:rPr lang="en-US" altLang="zh-CN" dirty="0"/>
              <a:t>Python</a:t>
            </a:r>
            <a:r>
              <a:rPr lang="zh-CN" altLang="en-US" dirty="0"/>
              <a:t>语言类似。</a:t>
            </a:r>
            <a:endParaRPr lang="en-US" altLang="zh-CN" dirty="0"/>
          </a:p>
          <a:p>
            <a:pPr marL="0" indent="0">
              <a:buNone/>
            </a:pPr>
            <a:endParaRPr lang="en-US" altLang="zh-CN" dirty="0"/>
          </a:p>
          <a:p>
            <a:r>
              <a:rPr lang="zh-CN" altLang="en-US" dirty="0"/>
              <a:t>如何执行？</a:t>
            </a:r>
            <a:endParaRPr lang="en-US" altLang="zh-CN" dirty="0"/>
          </a:p>
          <a:p>
            <a:pPr marL="0" indent="0">
              <a:buNone/>
            </a:pPr>
            <a:r>
              <a:rPr lang="zh-CN" altLang="en-US" dirty="0"/>
              <a:t>需要</a:t>
            </a:r>
            <a:r>
              <a:rPr lang="en-US" altLang="zh-CN" dirty="0"/>
              <a:t>shell</a:t>
            </a:r>
            <a:r>
              <a:rPr lang="zh-CN" altLang="en-US" dirty="0"/>
              <a:t>语法解释器执行，不过不需要安装</a:t>
            </a:r>
            <a:r>
              <a:rPr lang="en-US" altLang="zh-CN" dirty="0"/>
              <a:t>shell</a:t>
            </a:r>
            <a:r>
              <a:rPr lang="zh-CN" altLang="en-US" dirty="0"/>
              <a:t>解释器，</a:t>
            </a:r>
            <a:r>
              <a:rPr lang="en-US" altLang="zh-CN" dirty="0"/>
              <a:t>Linux</a:t>
            </a:r>
            <a:r>
              <a:rPr lang="zh-CN" altLang="en-US" dirty="0"/>
              <a:t>系统中集成了很多种类的</a:t>
            </a:r>
            <a:r>
              <a:rPr lang="en-US" altLang="zh-CN" dirty="0"/>
              <a:t>shell</a:t>
            </a:r>
            <a:r>
              <a:rPr lang="zh-CN" altLang="en-US" dirty="0"/>
              <a:t>解释器。</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编程开发步骤</a:t>
            </a:r>
          </a:p>
        </p:txBody>
      </p:sp>
    </p:spTree>
    <p:extLst>
      <p:ext uri="{BB962C8B-B14F-4D97-AF65-F5344CB8AC3E}">
        <p14:creationId xmlns:p14="http://schemas.microsoft.com/office/powerpoint/2010/main" val="2607971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a:buFont typeface="+mj-lt"/>
              <a:buAutoNum type="arabicPeriod"/>
            </a:pPr>
            <a:r>
              <a:rPr lang="en-US" altLang="zh-CN" dirty="0"/>
              <a:t>shell</a:t>
            </a:r>
            <a:r>
              <a:rPr lang="zh-CN" altLang="en-US" dirty="0"/>
              <a:t>脚本文件，后缀名没有要求，通常以</a:t>
            </a:r>
            <a:r>
              <a:rPr lang="en-US" altLang="zh-CN" dirty="0">
                <a:solidFill>
                  <a:srgbClr val="C00000"/>
                </a:solidFill>
              </a:rPr>
              <a:t>.sh</a:t>
            </a:r>
            <a:r>
              <a:rPr lang="zh-CN" altLang="en-US" dirty="0"/>
              <a:t>结尾，</a:t>
            </a:r>
            <a:r>
              <a:rPr lang="zh-CN" altLang="en-US" dirty="0">
                <a:solidFill>
                  <a:srgbClr val="92D050"/>
                </a:solidFill>
              </a:rPr>
              <a:t>见名知意</a:t>
            </a:r>
            <a:r>
              <a:rPr lang="zh-CN" altLang="en-US" dirty="0"/>
              <a:t>；</a:t>
            </a:r>
            <a:endParaRPr lang="en-US" altLang="zh-CN" dirty="0"/>
          </a:p>
          <a:p>
            <a:pPr>
              <a:buFont typeface="+mj-lt"/>
              <a:buAutoNum type="arabicPeriod"/>
            </a:pPr>
            <a:r>
              <a:rPr lang="zh-CN" altLang="en-US" dirty="0"/>
              <a:t>文件第一行需要指定</a:t>
            </a:r>
            <a:r>
              <a:rPr lang="en-US" altLang="zh-CN" dirty="0"/>
              <a:t>shell</a:t>
            </a:r>
            <a:r>
              <a:rPr lang="zh-CN" altLang="en-US" dirty="0"/>
              <a:t>解释器路径；</a:t>
            </a:r>
            <a:endParaRPr lang="en-US" altLang="zh-CN" dirty="0"/>
          </a:p>
          <a:p>
            <a:pPr>
              <a:buFont typeface="+mj-lt"/>
              <a:buAutoNum type="arabicPeriod"/>
            </a:pPr>
            <a:r>
              <a:rPr lang="en-US" altLang="zh-CN" dirty="0"/>
              <a:t>linux</a:t>
            </a:r>
            <a:r>
              <a:rPr lang="zh-CN" altLang="en-US" dirty="0"/>
              <a:t>上需要给脚本赋予执行权限；</a:t>
            </a:r>
            <a:endParaRPr lang="en-US" altLang="zh-CN" dirty="0"/>
          </a:p>
          <a:p>
            <a:pPr>
              <a:buFont typeface="+mj-lt"/>
              <a:buAutoNum type="arabicPeriod"/>
            </a:pPr>
            <a:r>
              <a:rPr lang="zh-CN" altLang="en-US" dirty="0"/>
              <a:t>执行</a:t>
            </a:r>
            <a:r>
              <a:rPr lang="en-US" altLang="zh-CN" dirty="0"/>
              <a:t>shell</a:t>
            </a:r>
            <a:r>
              <a:rPr lang="zh-CN" altLang="en-US" dirty="0"/>
              <a:t>脚本。</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zh-CN" altLang="en-US" dirty="0"/>
              <a:t>入门案例</a:t>
            </a:r>
          </a:p>
        </p:txBody>
      </p:sp>
      <p:sp>
        <p:nvSpPr>
          <p:cNvPr id="8" name="TextBox 3">
            <a:extLst>
              <a:ext uri="{FF2B5EF4-FFF2-40B4-BE49-F238E27FC236}">
                <a16:creationId xmlns:a16="http://schemas.microsoft.com/office/drawing/2014/main" id="{0C998B78-AB18-3C47-A1C7-25AE9A3A40B0}"/>
              </a:ext>
            </a:extLst>
          </p:cNvPr>
          <p:cNvSpPr txBox="1"/>
          <p:nvPr/>
        </p:nvSpPr>
        <p:spPr>
          <a:xfrm>
            <a:off x="5283880" y="2567100"/>
            <a:ext cx="6176599"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新建一个</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脚本文件，第一行指定解释器的路径</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hello.sh</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'hello shell'</a:t>
            </a:r>
            <a:br>
              <a:rPr lang="zh-CN" altLang="zh-CN" sz="1200" dirty="0">
                <a:solidFill>
                  <a:srgbClr val="067D17"/>
                </a:solidFill>
                <a:latin typeface="Arial Unicode MS" panose="020B0604020202020204" pitchFamily="34" charset="-122"/>
                <a:ea typeface="JetBrains Mono"/>
              </a:rPr>
            </a:br>
            <a:br>
              <a:rPr lang="zh-CN" altLang="zh-CN" sz="1200" dirty="0">
                <a:solidFill>
                  <a:srgbClr val="067D17"/>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授予脚本执行权限</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chmod </a:t>
            </a:r>
            <a:r>
              <a:rPr lang="zh-CN" altLang="zh-CN" sz="1200" dirty="0">
                <a:solidFill>
                  <a:srgbClr val="080808"/>
                </a:solidFill>
                <a:latin typeface="Arial Unicode MS" panose="020B0604020202020204" pitchFamily="34" charset="-122"/>
                <a:ea typeface="JetBrains Mono"/>
              </a:rPr>
              <a:t>a+x hello.sh</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绝对路径执行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/root/linux02/hello.sh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相对路径执行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hello.sh   #</a:t>
            </a:r>
            <a:r>
              <a:rPr lang="zh-CN" altLang="zh-CN" sz="1200" i="1" dirty="0">
                <a:solidFill>
                  <a:srgbClr val="999999"/>
                </a:solidFill>
                <a:latin typeface="宋体" panose="02010600030101010101" pitchFamily="2" charset="-122"/>
                <a:ea typeface="宋体" panose="02010600030101010101" pitchFamily="2" charset="-122"/>
              </a:rPr>
              <a:t>默认去系统环境变量中寻找  错误</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hello.sh: command not found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./hello.sh  #</a:t>
            </a:r>
            <a:r>
              <a:rPr lang="zh-CN" altLang="zh-CN" sz="1200" i="1" dirty="0">
                <a:solidFill>
                  <a:srgbClr val="999999"/>
                </a:solidFill>
                <a:latin typeface="宋体" panose="02010600030101010101" pitchFamily="2" charset="-122"/>
                <a:ea typeface="宋体" panose="02010600030101010101" pitchFamily="2" charset="-122"/>
              </a:rPr>
              <a:t>从当前目录下找</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作为参数交给</a:t>
            </a:r>
            <a:r>
              <a:rPr lang="zh-CN" altLang="zh-CN" sz="1200" i="1" dirty="0">
                <a:solidFill>
                  <a:srgbClr val="999999"/>
                </a:solidFill>
                <a:latin typeface="Arial Unicode MS" panose="020B0604020202020204" pitchFamily="34" charset="-122"/>
                <a:ea typeface="JetBrains Mono"/>
              </a:rPr>
              <a:t>sh</a:t>
            </a:r>
            <a:r>
              <a:rPr lang="zh-CN" altLang="zh-CN" sz="1200" i="1" dirty="0">
                <a:solidFill>
                  <a:srgbClr val="999999"/>
                </a:solidFill>
                <a:latin typeface="宋体" panose="02010600030101010101" pitchFamily="2" charset="-122"/>
                <a:ea typeface="宋体" panose="02010600030101010101" pitchFamily="2" charset="-122"/>
              </a:rPr>
              <a:t>解释执行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sh hello.sh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9798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a:t>shell</a:t>
            </a:r>
            <a:r>
              <a:rPr lang="zh-CN" altLang="en-US" dirty="0"/>
              <a:t>脚本文件后缀名必须是</a:t>
            </a:r>
            <a:r>
              <a:rPr lang="en-US" altLang="zh-CN" dirty="0"/>
              <a:t>sh</a:t>
            </a:r>
            <a:r>
              <a:rPr lang="zh-CN" altLang="en-US" dirty="0"/>
              <a:t>吗？</a:t>
            </a:r>
            <a:endParaRPr lang="en-US" altLang="zh-CN" dirty="0"/>
          </a:p>
          <a:p>
            <a:r>
              <a:rPr lang="en-US" altLang="zh-CN" dirty="0"/>
              <a:t>shell</a:t>
            </a:r>
            <a:r>
              <a:rPr lang="zh-CN" altLang="en-US" dirty="0"/>
              <a:t>脚本第一行必须要执行解释器吗？</a:t>
            </a:r>
            <a:endParaRPr lang="en-US" altLang="zh-CN" dirty="0"/>
          </a:p>
          <a:p>
            <a:r>
              <a:rPr lang="en-US" altLang="zh-CN" dirty="0"/>
              <a:t>shell</a:t>
            </a:r>
            <a:r>
              <a:rPr lang="zh-CN" altLang="en-US" dirty="0"/>
              <a:t>脚本必须要赋予</a:t>
            </a:r>
            <a:r>
              <a:rPr lang="en-US" altLang="zh-CN" dirty="0"/>
              <a:t>x</a:t>
            </a:r>
            <a:r>
              <a:rPr lang="zh-CN" altLang="en-US" dirty="0"/>
              <a:t>执行权限吗？</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Tree>
    <p:extLst>
      <p:ext uri="{BB962C8B-B14F-4D97-AF65-F5344CB8AC3E}">
        <p14:creationId xmlns:p14="http://schemas.microsoft.com/office/powerpoint/2010/main" val="1942404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命令、脚本本质上都是属于</a:t>
            </a:r>
            <a:r>
              <a:rPr lang="en-US" altLang="zh-CN" dirty="0"/>
              <a:t>shell</a:t>
            </a:r>
            <a:r>
              <a:rPr lang="zh-CN" altLang="en-US" dirty="0"/>
              <a:t>；</a:t>
            </a:r>
          </a:p>
          <a:p>
            <a:r>
              <a:rPr lang="en-US" altLang="zh-CN" dirty="0">
                <a:solidFill>
                  <a:srgbClr val="92D050"/>
                </a:solidFill>
              </a:rPr>
              <a:t>shell</a:t>
            </a:r>
            <a:r>
              <a:rPr lang="zh-CN" altLang="en-US" dirty="0">
                <a:solidFill>
                  <a:srgbClr val="92D050"/>
                </a:solidFill>
              </a:rPr>
              <a:t>命令</a:t>
            </a:r>
            <a:r>
              <a:rPr lang="zh-CN" altLang="en-US" dirty="0"/>
              <a:t>倾向于在</a:t>
            </a:r>
            <a:r>
              <a:rPr lang="en-US" altLang="zh-CN" dirty="0"/>
              <a:t>linux</a:t>
            </a:r>
            <a:r>
              <a:rPr lang="zh-CN" altLang="en-US" dirty="0"/>
              <a:t>命令行中</a:t>
            </a:r>
            <a:r>
              <a:rPr lang="zh-CN" altLang="en-US" dirty="0">
                <a:solidFill>
                  <a:srgbClr val="92D050"/>
                </a:solidFill>
              </a:rPr>
              <a:t>交互式使用，适合逻辑简单场景</a:t>
            </a:r>
            <a:r>
              <a:rPr lang="zh-CN" altLang="en-US" dirty="0"/>
              <a:t>；</a:t>
            </a:r>
          </a:p>
          <a:p>
            <a:r>
              <a:rPr lang="en-US" altLang="zh-CN" dirty="0">
                <a:solidFill>
                  <a:srgbClr val="92D050"/>
                </a:solidFill>
              </a:rPr>
              <a:t>shell</a:t>
            </a:r>
            <a:r>
              <a:rPr lang="zh-CN" altLang="en-US" dirty="0">
                <a:solidFill>
                  <a:srgbClr val="92D050"/>
                </a:solidFill>
              </a:rPr>
              <a:t>脚本</a:t>
            </a:r>
            <a:r>
              <a:rPr lang="zh-CN" altLang="en-US" dirty="0"/>
              <a:t>适合</a:t>
            </a:r>
            <a:r>
              <a:rPr lang="zh-CN" altLang="en-US" dirty="0">
                <a:solidFill>
                  <a:srgbClr val="92D050"/>
                </a:solidFill>
              </a:rPr>
              <a:t>复杂逻辑处理</a:t>
            </a:r>
            <a:r>
              <a:rPr lang="zh-CN" altLang="en-US" dirty="0"/>
              <a:t>。可以结合</a:t>
            </a:r>
            <a:r>
              <a:rPr lang="en-US" altLang="zh-CN" dirty="0"/>
              <a:t>shell</a:t>
            </a:r>
            <a:r>
              <a:rPr lang="zh-CN" altLang="en-US" dirty="0"/>
              <a:t>函数、条件判断、流程控制等语法写出更加丰富的程序。</a:t>
            </a:r>
          </a:p>
          <a:p>
            <a:r>
              <a:rPr lang="en-US" altLang="zh-CN" dirty="0"/>
              <a:t>shell</a:t>
            </a:r>
            <a:r>
              <a:rPr lang="zh-CN" altLang="en-US" dirty="0"/>
              <a:t>命令和</a:t>
            </a:r>
            <a:r>
              <a:rPr lang="en-US" altLang="zh-CN" dirty="0"/>
              <a:t>shell</a:t>
            </a:r>
            <a:r>
              <a:rPr lang="zh-CN" altLang="en-US" dirty="0"/>
              <a:t>脚本之间</a:t>
            </a:r>
            <a:r>
              <a:rPr lang="zh-CN" altLang="en-US" dirty="0">
                <a:solidFill>
                  <a:srgbClr val="92D050"/>
                </a:solidFill>
              </a:rPr>
              <a:t>可以互相换行</a:t>
            </a:r>
            <a:r>
              <a:rPr lang="zh-CN" altLang="en-US" dirty="0"/>
              <a:t>。</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命令、</a:t>
            </a:r>
            <a:r>
              <a:rPr lang="en-US" altLang="zh-CN" dirty="0"/>
              <a:t>shell</a:t>
            </a:r>
            <a:r>
              <a:rPr lang="zh-CN" altLang="en-US" dirty="0"/>
              <a:t>脚本</a:t>
            </a:r>
          </a:p>
        </p:txBody>
      </p:sp>
      <p:sp>
        <p:nvSpPr>
          <p:cNvPr id="8" name="TextBox 3">
            <a:extLst>
              <a:ext uri="{FF2B5EF4-FFF2-40B4-BE49-F238E27FC236}">
                <a16:creationId xmlns:a16="http://schemas.microsoft.com/office/drawing/2014/main" id="{0C998B78-AB18-3C47-A1C7-25AE9A3A40B0}"/>
              </a:ext>
            </a:extLst>
          </p:cNvPr>
          <p:cNvSpPr txBox="1"/>
          <p:nvPr/>
        </p:nvSpPr>
        <p:spPr>
          <a:xfrm>
            <a:off x="2997379" y="4342111"/>
            <a:ext cx="6176599"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编写</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 执行脚本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cat hello.sh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'hello shell'</a:t>
            </a:r>
            <a:br>
              <a:rPr lang="zh-CN" altLang="zh-CN" sz="1200" dirty="0">
                <a:solidFill>
                  <a:srgbClr val="067D17"/>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sh hello.sh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以</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命令执行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'hello shell'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hello </a:t>
            </a:r>
            <a:r>
              <a:rPr lang="zh-CN" altLang="zh-CN" sz="1200" dirty="0">
                <a:solidFill>
                  <a:srgbClr val="080808"/>
                </a:solidFill>
                <a:latin typeface="Arial Unicode MS" panose="020B0604020202020204" pitchFamily="34" charset="-122"/>
                <a:ea typeface="JetBrains Mono"/>
              </a:rPr>
              <a:t>shell</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736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语法格式： </a:t>
            </a:r>
            <a:r>
              <a:rPr lang="zh-CN" altLang="en-US" dirty="0">
                <a:solidFill>
                  <a:srgbClr val="92D050"/>
                </a:solidFill>
              </a:rPr>
              <a:t>变量名</a:t>
            </a:r>
            <a:r>
              <a:rPr lang="en-US" altLang="zh-CN" dirty="0">
                <a:solidFill>
                  <a:srgbClr val="92D050"/>
                </a:solidFill>
              </a:rPr>
              <a:t>=</a:t>
            </a:r>
            <a:r>
              <a:rPr lang="zh-CN" altLang="en-US" dirty="0">
                <a:solidFill>
                  <a:srgbClr val="92D050"/>
                </a:solidFill>
              </a:rPr>
              <a:t>变量值    </a:t>
            </a:r>
            <a:r>
              <a:rPr lang="zh-CN" altLang="en-US" dirty="0">
                <a:solidFill>
                  <a:srgbClr val="C00000"/>
                </a:solidFill>
              </a:rPr>
              <a:t>注意等号两边不能有空格</a:t>
            </a:r>
            <a:endParaRPr lang="en-US" altLang="zh-CN" dirty="0">
              <a:solidFill>
                <a:srgbClr val="C00000"/>
              </a:solidFill>
            </a:endParaRPr>
          </a:p>
          <a:p>
            <a:r>
              <a:rPr lang="zh-CN" altLang="en-US" dirty="0">
                <a:solidFill>
                  <a:schemeClr val="tx1"/>
                </a:solidFill>
              </a:rPr>
              <a:t>变量的使用：设置、提取、修改等。</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变量</a:t>
            </a:r>
          </a:p>
        </p:txBody>
      </p:sp>
      <p:sp>
        <p:nvSpPr>
          <p:cNvPr id="8" name="TextBox 3">
            <a:extLst>
              <a:ext uri="{FF2B5EF4-FFF2-40B4-BE49-F238E27FC236}">
                <a16:creationId xmlns:a16="http://schemas.microsoft.com/office/drawing/2014/main" id="{0C998B78-AB18-3C47-A1C7-25AE9A3A40B0}"/>
              </a:ext>
            </a:extLst>
          </p:cNvPr>
          <p:cNvSpPr txBox="1"/>
          <p:nvPr/>
        </p:nvSpPr>
        <p:spPr>
          <a:xfrm>
            <a:off x="5244353" y="2396769"/>
            <a:ext cx="6481482"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建议提取变量的时候 使用</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标识变量的边界范围</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#unset </a:t>
            </a:r>
            <a:r>
              <a:rPr lang="zh-CN" altLang="zh-CN" sz="1200" i="1" dirty="0">
                <a:solidFill>
                  <a:srgbClr val="999999"/>
                </a:solidFill>
                <a:latin typeface="宋体" panose="02010600030101010101" pitchFamily="2" charset="-122"/>
                <a:ea typeface="宋体" panose="02010600030101010101" pitchFamily="2" charset="-122"/>
              </a:rPr>
              <a:t>删除变量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#readonly </a:t>
            </a:r>
            <a:r>
              <a:rPr lang="zh-CN" altLang="zh-CN" sz="1200" i="1" dirty="0">
                <a:solidFill>
                  <a:srgbClr val="999999"/>
                </a:solidFill>
                <a:latin typeface="宋体" panose="02010600030101010101" pitchFamily="2" charset="-122"/>
                <a:ea typeface="宋体" panose="02010600030101010101" pitchFamily="2" charset="-122"/>
              </a:rPr>
              <a:t>只读变量  不能修改</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name=james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james</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readonly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name=james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name: readonly variable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unset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unset: name: cannot unset: readonly variable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只读变量不能够进行删除 只会随着生命周期结束而结束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对应</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命令来说 生命周期就是窗口关闭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对应</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脚本来说 生命周期就是</a:t>
            </a:r>
            <a:r>
              <a:rPr lang="zh-CN" altLang="zh-CN" sz="1200" i="1" dirty="0">
                <a:solidFill>
                  <a:srgbClr val="999999"/>
                </a:solidFill>
                <a:latin typeface="Arial Unicode MS" panose="020B0604020202020204" pitchFamily="34" charset="-122"/>
                <a:ea typeface="JetBrains Mono"/>
              </a:rPr>
              <a:t>shell</a:t>
            </a:r>
            <a:r>
              <a:rPr lang="zh-CN" altLang="zh-CN" sz="1200" i="1" dirty="0">
                <a:solidFill>
                  <a:srgbClr val="999999"/>
                </a:solidFill>
                <a:latin typeface="宋体" panose="02010600030101010101" pitchFamily="2" charset="-122"/>
                <a:ea typeface="宋体" panose="02010600030101010101" pitchFamily="2" charset="-122"/>
              </a:rPr>
              <a:t>执行结束</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641931" y="3566320"/>
            <a:ext cx="3571481" cy="163121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 = 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-bash: </a:t>
            </a:r>
            <a:r>
              <a:rPr lang="zh-CN" altLang="zh-CN" sz="1200" dirty="0">
                <a:solidFill>
                  <a:srgbClr val="080808"/>
                </a:solidFill>
                <a:latin typeface="Arial Unicode MS" panose="020B0604020202020204" pitchFamily="34" charset="-122"/>
                <a:ea typeface="JetBrains Mono"/>
              </a:rPr>
              <a:t>name: command not found</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Tree>
    <p:extLst>
      <p:ext uri="{BB962C8B-B14F-4D97-AF65-F5344CB8AC3E}">
        <p14:creationId xmlns:p14="http://schemas.microsoft.com/office/powerpoint/2010/main" val="31812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自然而然，文件的权限也分为</a:t>
            </a:r>
            <a:r>
              <a:rPr lang="zh-CN" altLang="en-US" dirty="0">
                <a:solidFill>
                  <a:srgbClr val="92D050"/>
                </a:solidFill>
              </a:rPr>
              <a:t>三组</a:t>
            </a:r>
            <a:r>
              <a:rPr lang="zh-CN" altLang="en-US" dirty="0"/>
              <a:t>：</a:t>
            </a:r>
            <a:endParaRPr lang="en-US" altLang="zh-CN" dirty="0"/>
          </a:p>
          <a:p>
            <a:pPr marL="0" indent="0">
              <a:buNone/>
            </a:pPr>
            <a:r>
              <a:rPr lang="zh-CN" altLang="en-US" dirty="0"/>
              <a:t>拥有者（</a:t>
            </a:r>
            <a:r>
              <a:rPr lang="en-US" altLang="zh-CN" dirty="0">
                <a:solidFill>
                  <a:srgbClr val="C00000"/>
                </a:solidFill>
              </a:rPr>
              <a:t>Owner</a:t>
            </a:r>
            <a:r>
              <a:rPr lang="en-US" altLang="zh-CN" dirty="0"/>
              <a:t> </a:t>
            </a:r>
            <a:r>
              <a:rPr lang="en-US" altLang="zh-CN" dirty="0">
                <a:solidFill>
                  <a:srgbClr val="C00000"/>
                </a:solidFill>
              </a:rPr>
              <a:t>user</a:t>
            </a:r>
            <a:r>
              <a:rPr lang="zh-CN" altLang="en-US" dirty="0"/>
              <a:t>）的权限</a:t>
            </a:r>
            <a:endParaRPr lang="en-US" altLang="zh-CN" dirty="0"/>
          </a:p>
          <a:p>
            <a:pPr marL="0" indent="0">
              <a:buNone/>
            </a:pPr>
            <a:r>
              <a:rPr lang="zh-CN" altLang="en-US" dirty="0"/>
              <a:t>同组用户（</a:t>
            </a:r>
            <a:r>
              <a:rPr lang="en-US" altLang="zh-CN" dirty="0">
                <a:solidFill>
                  <a:srgbClr val="C00000"/>
                </a:solidFill>
              </a:rPr>
              <a:t>Group user</a:t>
            </a:r>
            <a:r>
              <a:rPr lang="zh-CN" altLang="en-US" dirty="0"/>
              <a:t>）的权限</a:t>
            </a:r>
            <a:endParaRPr lang="en-US" altLang="zh-CN" dirty="0"/>
          </a:p>
          <a:p>
            <a:pPr marL="0" indent="0">
              <a:buNone/>
            </a:pPr>
            <a:r>
              <a:rPr lang="zh-CN" altLang="en-US" dirty="0"/>
              <a:t>其他用户（</a:t>
            </a:r>
            <a:r>
              <a:rPr lang="en-US" altLang="zh-CN" dirty="0">
                <a:solidFill>
                  <a:srgbClr val="C00000"/>
                </a:solidFill>
              </a:rPr>
              <a:t>Other users</a:t>
            </a:r>
            <a:r>
              <a:rPr lang="zh-CN" altLang="en-US" dirty="0"/>
              <a:t>）的权限</a:t>
            </a:r>
          </a:p>
        </p:txBody>
      </p:sp>
      <p:sp>
        <p:nvSpPr>
          <p:cNvPr id="5" name="标题 4"/>
          <p:cNvSpPr>
            <a:spLocks noGrp="1"/>
          </p:cNvSpPr>
          <p:nvPr>
            <p:ph type="title"/>
          </p:nvPr>
        </p:nvSpPr>
        <p:spPr/>
        <p:txBody>
          <a:bodyPr/>
          <a:lstStyle/>
          <a:p>
            <a:r>
              <a:rPr lang="zh-CN" altLang="en-US" dirty="0"/>
              <a:t>用户、用户组</a:t>
            </a:r>
          </a:p>
        </p:txBody>
      </p:sp>
      <p:sp>
        <p:nvSpPr>
          <p:cNvPr id="6" name="文本占位符 5"/>
          <p:cNvSpPr>
            <a:spLocks noGrp="1"/>
          </p:cNvSpPr>
          <p:nvPr>
            <p:ph type="body" sz="quarter" idx="10"/>
          </p:nvPr>
        </p:nvSpPr>
        <p:spPr/>
        <p:txBody>
          <a:bodyPr/>
          <a:lstStyle/>
          <a:p>
            <a:r>
              <a:rPr lang="zh-CN" altLang="en-US" dirty="0"/>
              <a:t>文件权限</a:t>
            </a:r>
          </a:p>
        </p:txBody>
      </p:sp>
      <p:pic>
        <p:nvPicPr>
          <p:cNvPr id="1028" name="Picture 4" descr="File Sharing - Hack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98" y="4196273"/>
            <a:ext cx="6531162" cy="192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026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一般来说，在编程语言中，字符串和数字是使用最多的两种数据类型，</a:t>
            </a:r>
            <a:r>
              <a:rPr lang="en-US" altLang="zh-CN" dirty="0"/>
              <a:t>shell</a:t>
            </a:r>
            <a:r>
              <a:rPr lang="zh-CN" altLang="en-US" dirty="0"/>
              <a:t>也不例外；</a:t>
            </a:r>
            <a:endParaRPr lang="en-US" altLang="zh-CN" dirty="0"/>
          </a:p>
          <a:p>
            <a:r>
              <a:rPr lang="en-US" altLang="zh-CN" dirty="0"/>
              <a:t>shell</a:t>
            </a:r>
            <a:r>
              <a:rPr lang="zh-CN" altLang="en-US" dirty="0"/>
              <a:t>中字符串定义可以使用单引号、可以使用双引号、也可以不使用引号；</a:t>
            </a:r>
          </a:p>
          <a:p>
            <a:r>
              <a:rPr lang="zh-CN" altLang="en-US" dirty="0">
                <a:solidFill>
                  <a:srgbClr val="92D050"/>
                </a:solidFill>
              </a:rPr>
              <a:t>推荐使用双引号定义字符串</a:t>
            </a:r>
            <a:r>
              <a:rPr lang="zh-CN" altLang="en-US" dirty="0"/>
              <a:t>，方便在字符串中实现变量的提取操作。</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字符串</a:t>
            </a:r>
          </a:p>
        </p:txBody>
      </p:sp>
      <p:sp>
        <p:nvSpPr>
          <p:cNvPr id="8" name="TextBox 3">
            <a:extLst>
              <a:ext uri="{FF2B5EF4-FFF2-40B4-BE49-F238E27FC236}">
                <a16:creationId xmlns:a16="http://schemas.microsoft.com/office/drawing/2014/main" id="{0C998B78-AB18-3C47-A1C7-25AE9A3A40B0}"/>
              </a:ext>
            </a:extLst>
          </p:cNvPr>
          <p:cNvSpPr txBox="1"/>
          <p:nvPr/>
        </p:nvSpPr>
        <p:spPr>
          <a:xfrm>
            <a:off x="2997379" y="3239452"/>
            <a:ext cx="6176599" cy="304698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name=allen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name1='allen1'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$name1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allen1</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name2="allen2"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$name2</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allen2</a:t>
            </a:r>
            <a:br>
              <a:rPr lang="zh-CN" altLang="zh-CN" sz="1200" dirty="0">
                <a:solidFill>
                  <a:srgbClr val="0073BF"/>
                </a:solidFill>
                <a:latin typeface="Arial Unicode MS" panose="020B0604020202020204" pitchFamily="34" charset="-122"/>
                <a:ea typeface="JetBrains Mono"/>
              </a:rPr>
            </a:b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allen</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t>
            </a:r>
            <a:r>
              <a:rPr lang="zh-CN" altLang="zh-CN" sz="1200" dirty="0">
                <a:solidFill>
                  <a:srgbClr val="0033B3"/>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{name}</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"my name is ${name}"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my </a:t>
            </a:r>
            <a:r>
              <a:rPr lang="zh-CN" altLang="zh-CN" sz="1200" dirty="0">
                <a:solidFill>
                  <a:srgbClr val="080808"/>
                </a:solidFill>
                <a:latin typeface="Arial Unicode MS" panose="020B0604020202020204" pitchFamily="34" charset="-122"/>
                <a:ea typeface="JetBrains Mono"/>
              </a:rPr>
              <a:t>name is allen</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8331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 </a:t>
            </a:r>
            <a:r>
              <a:rPr lang="zh-CN" altLang="en-US">
                <a:solidFill>
                  <a:srgbClr val="92D050"/>
                </a:solidFill>
              </a:rPr>
              <a:t>反引号</a:t>
            </a:r>
            <a:endParaRPr lang="en-US" altLang="zh-CN" dirty="0">
              <a:solidFill>
                <a:srgbClr val="92D050"/>
              </a:solidFill>
            </a:endParaRPr>
          </a:p>
          <a:p>
            <a:r>
              <a:rPr lang="zh-CN" altLang="en-US" dirty="0"/>
              <a:t>英文状态下如何输入？按下</a:t>
            </a:r>
            <a:r>
              <a:rPr lang="en-US" altLang="zh-CN" dirty="0"/>
              <a:t>ESC</a:t>
            </a:r>
            <a:r>
              <a:rPr lang="zh-CN" altLang="en-US" dirty="0"/>
              <a:t>按键下面那个按键。</a:t>
            </a:r>
          </a:p>
          <a:p>
            <a:r>
              <a:rPr lang="zh-CN" altLang="en-US" dirty="0"/>
              <a:t>功能：</a:t>
            </a:r>
            <a:r>
              <a:rPr lang="zh-CN" altLang="en-US" dirty="0">
                <a:solidFill>
                  <a:srgbClr val="92D050"/>
                </a:solidFill>
              </a:rPr>
              <a:t>执行反引号里面的命令</a:t>
            </a:r>
            <a:r>
              <a:rPr lang="zh-CN" altLang="en-US" dirty="0"/>
              <a:t>。</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 `</a:t>
            </a:r>
            <a:r>
              <a:rPr lang="zh-CN" altLang="en-US" dirty="0"/>
              <a:t>反引号的使用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2997379" y="3544252"/>
            <a:ext cx="6176599" cy="193899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需求：把</a:t>
            </a:r>
            <a:r>
              <a:rPr lang="zh-CN" altLang="zh-CN" sz="1200" i="1" dirty="0">
                <a:solidFill>
                  <a:srgbClr val="999999"/>
                </a:solidFill>
                <a:latin typeface="Arial Unicode MS" panose="020B0604020202020204" pitchFamily="34" charset="-122"/>
                <a:ea typeface="JetBrains Mono"/>
              </a:rPr>
              <a:t>date</a:t>
            </a:r>
            <a:r>
              <a:rPr lang="zh-CN" altLang="zh-CN" sz="1200" i="1" dirty="0">
                <a:solidFill>
                  <a:srgbClr val="999999"/>
                </a:solidFill>
                <a:latin typeface="宋体" panose="02010600030101010101" pitchFamily="2" charset="-122"/>
                <a:ea typeface="宋体" panose="02010600030101010101" pitchFamily="2" charset="-122"/>
              </a:rPr>
              <a:t>命令执行的结果赋值给</a:t>
            </a:r>
            <a:r>
              <a:rPr lang="zh-CN" altLang="zh-CN" sz="1200" i="1" dirty="0">
                <a:solidFill>
                  <a:srgbClr val="999999"/>
                </a:solidFill>
                <a:latin typeface="Arial Unicode MS" panose="020B0604020202020204" pitchFamily="34" charset="-122"/>
                <a:ea typeface="JetBrains Mono"/>
              </a:rPr>
              <a:t>nowtime</a:t>
            </a:r>
            <a:r>
              <a:rPr lang="zh-CN" altLang="zh-CN" sz="1200" i="1" dirty="0">
                <a:solidFill>
                  <a:srgbClr val="999999"/>
                </a:solidFill>
                <a:latin typeface="宋体" panose="02010600030101010101" pitchFamily="2" charset="-122"/>
                <a:ea typeface="宋体" panose="02010600030101010101" pitchFamily="2" charset="-122"/>
              </a:rPr>
              <a:t>变量 </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17:01:55 CST </a:t>
            </a:r>
            <a:r>
              <a:rPr lang="zh-CN" altLang="zh-CN" sz="1200" dirty="0">
                <a:solidFill>
                  <a:srgbClr val="1750EB"/>
                </a:solidFill>
                <a:latin typeface="Arial Unicode MS" panose="020B0604020202020204" pitchFamily="34" charset="-122"/>
                <a:ea typeface="JetBrains Mono"/>
              </a:rPr>
              <a:t>2021</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nowtime=date   #</a:t>
            </a:r>
            <a:r>
              <a:rPr lang="zh-CN" altLang="zh-CN" sz="1200" i="1" dirty="0">
                <a:solidFill>
                  <a:srgbClr val="999999"/>
                </a:solidFill>
                <a:latin typeface="宋体" panose="02010600030101010101" pitchFamily="2" charset="-122"/>
                <a:ea typeface="宋体" panose="02010600030101010101" pitchFamily="2" charset="-122"/>
              </a:rPr>
              <a:t>如果没有反引号 理解为字符串</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$nowtime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date</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nowtime=`date`  #</a:t>
            </a:r>
            <a:r>
              <a:rPr lang="zh-CN" altLang="zh-CN" sz="1200" i="1" dirty="0">
                <a:solidFill>
                  <a:srgbClr val="999999"/>
                </a:solidFill>
                <a:latin typeface="宋体" panose="02010600030101010101" pitchFamily="2" charset="-122"/>
                <a:ea typeface="宋体" panose="02010600030101010101" pitchFamily="2" charset="-122"/>
              </a:rPr>
              <a:t>使用反引号 理解为执行命令 把命令的结果进行赋值</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[root@node1 linux02]</a:t>
            </a:r>
            <a:r>
              <a:rPr lang="zh-CN" altLang="zh-CN" sz="1200" i="1" dirty="0">
                <a:solidFill>
                  <a:srgbClr val="999999"/>
                </a:solidFill>
                <a:latin typeface="Arial Unicode MS" panose="020B0604020202020204" pitchFamily="34" charset="-122"/>
                <a:ea typeface="JetBrains Mono"/>
              </a:rPr>
              <a:t># echo $nowtime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Tue </a:t>
            </a:r>
            <a:r>
              <a:rPr lang="zh-CN" altLang="zh-CN" sz="1200" dirty="0">
                <a:solidFill>
                  <a:srgbClr val="080808"/>
                </a:solidFill>
                <a:latin typeface="Arial Unicode MS" panose="020B0604020202020204" pitchFamily="34" charset="-122"/>
                <a:ea typeface="JetBrains Mono"/>
              </a:rPr>
              <a:t>May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17:02:41 CST </a:t>
            </a:r>
            <a:r>
              <a:rPr lang="zh-CN" altLang="zh-CN" sz="1200" dirty="0">
                <a:solidFill>
                  <a:srgbClr val="1750EB"/>
                </a:solidFill>
                <a:latin typeface="Arial Unicode MS" panose="020B0604020202020204" pitchFamily="34" charset="-122"/>
                <a:ea typeface="JetBrains Mono"/>
              </a:rPr>
              <a:t>2021</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7082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在执行</a:t>
            </a:r>
            <a:r>
              <a:rPr lang="en-US" altLang="zh-CN" dirty="0"/>
              <a:t>Shell</a:t>
            </a:r>
            <a:r>
              <a:rPr lang="zh-CN" altLang="en-US" dirty="0"/>
              <a:t>程序脚本时，可以向</a:t>
            </a:r>
            <a:r>
              <a:rPr lang="en-US" altLang="zh-CN" dirty="0"/>
              <a:t>shell</a:t>
            </a:r>
            <a:r>
              <a:rPr lang="zh-CN" altLang="en-US" dirty="0"/>
              <a:t>脚本动态传递参数。好处是某些配置属性不用写死在脚本中。</a:t>
            </a:r>
            <a:endParaRPr lang="en-US" altLang="zh-CN" dirty="0"/>
          </a:p>
          <a:p>
            <a:r>
              <a:rPr lang="zh-CN" altLang="en-US" dirty="0"/>
              <a:t>动态传递参数的方式： </a:t>
            </a:r>
            <a:r>
              <a:rPr lang="en-US" altLang="zh-CN" dirty="0">
                <a:solidFill>
                  <a:srgbClr val="92D050"/>
                </a:solidFill>
              </a:rPr>
              <a:t>./shell</a:t>
            </a:r>
            <a:r>
              <a:rPr lang="zh-CN" altLang="en-US" dirty="0">
                <a:solidFill>
                  <a:srgbClr val="92D050"/>
                </a:solidFill>
              </a:rPr>
              <a:t>程序 </a:t>
            </a:r>
            <a:r>
              <a:rPr lang="en-US" altLang="zh-CN" dirty="0">
                <a:solidFill>
                  <a:srgbClr val="92D050"/>
                </a:solidFill>
              </a:rPr>
              <a:t>[</a:t>
            </a:r>
            <a:r>
              <a:rPr lang="zh-CN" altLang="en-US" dirty="0">
                <a:solidFill>
                  <a:srgbClr val="92D050"/>
                </a:solidFill>
              </a:rPr>
              <a:t>空格</a:t>
            </a:r>
            <a:r>
              <a:rPr lang="en-US" altLang="zh-CN" dirty="0">
                <a:solidFill>
                  <a:srgbClr val="92D050"/>
                </a:solidFill>
              </a:rPr>
              <a:t>] </a:t>
            </a:r>
            <a:r>
              <a:rPr lang="zh-CN" altLang="en-US" dirty="0">
                <a:solidFill>
                  <a:srgbClr val="92D050"/>
                </a:solidFill>
              </a:rPr>
              <a:t>参数</a:t>
            </a:r>
            <a:r>
              <a:rPr lang="en-US" altLang="zh-CN" dirty="0">
                <a:solidFill>
                  <a:srgbClr val="92D050"/>
                </a:solidFill>
              </a:rPr>
              <a:t>1 [</a:t>
            </a:r>
            <a:r>
              <a:rPr lang="zh-CN" altLang="en-US" dirty="0">
                <a:solidFill>
                  <a:srgbClr val="92D050"/>
                </a:solidFill>
              </a:rPr>
              <a:t>空格</a:t>
            </a:r>
            <a:r>
              <a:rPr lang="en-US" altLang="zh-CN" dirty="0">
                <a:solidFill>
                  <a:srgbClr val="92D050"/>
                </a:solidFill>
              </a:rPr>
              <a:t>] </a:t>
            </a:r>
            <a:r>
              <a:rPr lang="zh-CN" altLang="en-US" dirty="0">
                <a:solidFill>
                  <a:srgbClr val="92D050"/>
                </a:solidFill>
              </a:rPr>
              <a:t>参数</a:t>
            </a:r>
            <a:r>
              <a:rPr lang="en-US" altLang="zh-CN" dirty="0">
                <a:solidFill>
                  <a:srgbClr val="92D050"/>
                </a:solidFill>
              </a:rPr>
              <a:t>2 ….</a:t>
            </a:r>
          </a:p>
          <a:p>
            <a:r>
              <a:rPr lang="zh-CN" altLang="en-US" dirty="0">
                <a:solidFill>
                  <a:srgbClr val="92D050"/>
                </a:solidFill>
              </a:rPr>
              <a:t>在</a:t>
            </a:r>
            <a:r>
              <a:rPr lang="en-US" altLang="zh-CN" dirty="0">
                <a:solidFill>
                  <a:srgbClr val="92D050"/>
                </a:solidFill>
              </a:rPr>
              <a:t>shell</a:t>
            </a:r>
            <a:r>
              <a:rPr lang="zh-CN" altLang="en-US" dirty="0">
                <a:solidFill>
                  <a:srgbClr val="92D050"/>
                </a:solidFill>
              </a:rPr>
              <a:t>脚本内部支持语法接收使用变量。</a:t>
            </a:r>
          </a:p>
        </p:txBody>
      </p:sp>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脚本动态传参</a:t>
            </a:r>
          </a:p>
        </p:txBody>
      </p:sp>
      <p:pic>
        <p:nvPicPr>
          <p:cNvPr id="8" name="图片 7"/>
          <p:cNvPicPr/>
          <p:nvPr/>
        </p:nvPicPr>
        <p:blipFill>
          <a:blip r:embed="rId2"/>
          <a:stretch>
            <a:fillRect/>
          </a:stretch>
        </p:blipFill>
        <p:spPr>
          <a:xfrm>
            <a:off x="3448524" y="3617035"/>
            <a:ext cx="5274310" cy="1470660"/>
          </a:xfrm>
          <a:prstGeom prst="rect">
            <a:avLst/>
          </a:prstGeom>
        </p:spPr>
      </p:pic>
    </p:spTree>
    <p:extLst>
      <p:ext uri="{BB962C8B-B14F-4D97-AF65-F5344CB8AC3E}">
        <p14:creationId xmlns:p14="http://schemas.microsoft.com/office/powerpoint/2010/main" val="1168132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了解</a:t>
            </a:r>
            <a:r>
              <a:rPr lang="en-US" altLang="zh-CN" dirty="0"/>
              <a:t>Shell</a:t>
            </a:r>
            <a:r>
              <a:rPr lang="zh-CN" altLang="en-US" dirty="0"/>
              <a:t>编程</a:t>
            </a:r>
          </a:p>
        </p:txBody>
      </p:sp>
      <p:sp>
        <p:nvSpPr>
          <p:cNvPr id="6" name="文本占位符 5"/>
          <p:cNvSpPr>
            <a:spLocks noGrp="1"/>
          </p:cNvSpPr>
          <p:nvPr>
            <p:ph type="body" sz="quarter" idx="10"/>
          </p:nvPr>
        </p:nvSpPr>
        <p:spPr/>
        <p:txBody>
          <a:bodyPr/>
          <a:lstStyle/>
          <a:p>
            <a:r>
              <a:rPr lang="en-US" altLang="zh-CN" dirty="0"/>
              <a:t>shell</a:t>
            </a:r>
            <a:r>
              <a:rPr lang="zh-CN" altLang="en-US" dirty="0"/>
              <a:t>脚本动态传参</a:t>
            </a:r>
          </a:p>
        </p:txBody>
      </p:sp>
      <p:pic>
        <p:nvPicPr>
          <p:cNvPr id="8" name="图片 7"/>
          <p:cNvPicPr/>
          <p:nvPr/>
        </p:nvPicPr>
        <p:blipFill>
          <a:blip r:embed="rId2"/>
          <a:stretch>
            <a:fillRect/>
          </a:stretch>
        </p:blipFill>
        <p:spPr>
          <a:xfrm>
            <a:off x="3448524" y="1734447"/>
            <a:ext cx="5274310" cy="1470660"/>
          </a:xfrm>
          <a:prstGeom prst="rect">
            <a:avLst/>
          </a:prstGeom>
        </p:spPr>
      </p:pic>
      <p:sp>
        <p:nvSpPr>
          <p:cNvPr id="9" name="TextBox 3">
            <a:extLst>
              <a:ext uri="{FF2B5EF4-FFF2-40B4-BE49-F238E27FC236}">
                <a16:creationId xmlns:a16="http://schemas.microsoft.com/office/drawing/2014/main" id="{0C998B78-AB18-3C47-A1C7-25AE9A3A40B0}"/>
              </a:ext>
            </a:extLst>
          </p:cNvPr>
          <p:cNvSpPr txBox="1"/>
          <p:nvPr/>
        </p:nvSpPr>
        <p:spPr>
          <a:xfrm>
            <a:off x="2997379" y="4046275"/>
            <a:ext cx="6176599"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#!/bin/bash</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第一个参数为： </a:t>
            </a:r>
            <a:r>
              <a:rPr lang="zh-CN" altLang="zh-CN" sz="1200" dirty="0">
                <a:solidFill>
                  <a:srgbClr val="000000"/>
                </a:solidFill>
                <a:latin typeface="Arial Unicode MS" panose="020B0604020202020204" pitchFamily="34" charset="-122"/>
                <a:ea typeface="JetBrains Mono"/>
              </a:rPr>
              <a:t>$1</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第三个参数为： </a:t>
            </a:r>
            <a:r>
              <a:rPr lang="zh-CN" altLang="zh-CN" sz="1200" dirty="0">
                <a:solidFill>
                  <a:srgbClr val="000000"/>
                </a:solidFill>
                <a:latin typeface="Arial Unicode MS" panose="020B0604020202020204" pitchFamily="34" charset="-122"/>
                <a:ea typeface="JetBrains Mono"/>
              </a:rPr>
              <a:t>$3</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传入参数个数为： </a:t>
            </a:r>
            <a:r>
              <a:rPr lang="zh-CN" altLang="zh-CN" sz="1200" dirty="0">
                <a:solidFill>
                  <a:srgbClr val="000000"/>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echo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传递的参数作为一个字符串显示： </a:t>
            </a:r>
            <a:r>
              <a:rPr lang="zh-CN" altLang="zh-CN" sz="1200" dirty="0">
                <a:solidFill>
                  <a:srgbClr val="000000"/>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宋体" panose="02010600030101010101" pitchFamily="2" charset="-122"/>
                <a:ea typeface="宋体" panose="02010600030101010101" pitchFamily="2" charset="-122"/>
              </a:rPr>
              <a:t>执行脚本： </a:t>
            </a:r>
            <a:r>
              <a:rPr lang="zh-CN" altLang="zh-CN" sz="1200" dirty="0">
                <a:solidFill>
                  <a:srgbClr val="0073BF"/>
                </a:solidFill>
                <a:latin typeface="Arial Unicode MS" panose="020B0604020202020204" pitchFamily="34" charset="-122"/>
                <a:ea typeface="JetBrains Mono"/>
              </a:rPr>
              <a:t>./demo1.sh </a:t>
            </a:r>
            <a:r>
              <a:rPr lang="zh-CN" altLang="zh-CN" sz="1200" dirty="0">
                <a:solidFill>
                  <a:srgbClr val="1750EB"/>
                </a:solidFill>
                <a:latin typeface="Arial Unicode MS" panose="020B0604020202020204" pitchFamily="34" charset="-122"/>
                <a:ea typeface="JetBrains Mono"/>
              </a:rPr>
              <a:t>1 2 3</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27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Linux</a:t>
            </a:r>
            <a:r>
              <a:rPr lang="zh-CN" altLang="en-US" dirty="0"/>
              <a:t>用户与权限</a:t>
            </a:r>
            <a:endParaRPr lang="en-US" altLang="zh-CN" dirty="0"/>
          </a:p>
          <a:p>
            <a:r>
              <a:rPr lang="en-US" altLang="zh-CN" dirty="0"/>
              <a:t>Linux</a:t>
            </a:r>
            <a:r>
              <a:rPr lang="zh-CN" altLang="en-US" dirty="0"/>
              <a:t>常用系统管理命令</a:t>
            </a:r>
            <a:endParaRPr lang="en-US" altLang="zh-CN" dirty="0"/>
          </a:p>
          <a:p>
            <a:r>
              <a:rPr lang="zh-CN" altLang="en-US" dirty="0"/>
              <a:t>大数据集群环境搭建</a:t>
            </a:r>
            <a:endParaRPr lang="en-US" altLang="zh-CN" dirty="0"/>
          </a:p>
          <a:p>
            <a:r>
              <a:rPr lang="en-US" altLang="zh-CN" dirty="0"/>
              <a:t>Centos</a:t>
            </a:r>
            <a:r>
              <a:rPr lang="zh-CN" altLang="en-US" dirty="0"/>
              <a:t>软件安装</a:t>
            </a:r>
            <a:endParaRPr lang="en-US" altLang="zh-CN" dirty="0"/>
          </a:p>
          <a:p>
            <a:r>
              <a:rPr lang="en-US" altLang="zh-CN" dirty="0"/>
              <a:t>Shell</a:t>
            </a:r>
            <a:r>
              <a:rPr lang="zh-CN" altLang="en-US" dirty="0"/>
              <a:t>编程</a:t>
            </a:r>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kumimoji="1" lang="en-US" altLang="zh-CN" b="0" dirty="0"/>
              <a:t>Linux_02_</a:t>
            </a:r>
            <a:r>
              <a:rPr kumimoji="1" lang="zh-CN" altLang="en-US" b="0" dirty="0"/>
              <a:t>高阶</a:t>
            </a:r>
            <a:endParaRPr lang="zh-CN" altLang="en-US" b="0" dirty="0"/>
          </a:p>
        </p:txBody>
      </p:sp>
    </p:spTree>
    <p:extLst>
      <p:ext uri="{BB962C8B-B14F-4D97-AF65-F5344CB8AC3E}">
        <p14:creationId xmlns:p14="http://schemas.microsoft.com/office/powerpoint/2010/main" val="19202131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lang="zh-CN" altLang="en-US" dirty="0"/>
              <a:t>掌握</a:t>
            </a:r>
            <a:r>
              <a:rPr lang="en-US" altLang="zh-CN" dirty="0"/>
              <a:t>Linux</a:t>
            </a:r>
            <a:r>
              <a:rPr lang="zh-CN" altLang="en-US" dirty="0"/>
              <a:t>用户、权限管理</a:t>
            </a:r>
          </a:p>
          <a:p>
            <a:r>
              <a:rPr lang="zh-CN" altLang="en-US" dirty="0"/>
              <a:t>掌握</a:t>
            </a:r>
            <a:r>
              <a:rPr lang="en-US" altLang="zh-CN" dirty="0"/>
              <a:t>Linux</a:t>
            </a:r>
            <a:r>
              <a:rPr lang="zh-CN" altLang="en-US" dirty="0"/>
              <a:t>常用系统管理命令</a:t>
            </a:r>
          </a:p>
          <a:p>
            <a:r>
              <a:rPr lang="zh-CN" altLang="en-US" dirty="0"/>
              <a:t>重点掌握集群服务器环境搭建</a:t>
            </a:r>
            <a:endParaRPr lang="en-US" altLang="zh-CN" dirty="0"/>
          </a:p>
          <a:p>
            <a:r>
              <a:rPr lang="zh-CN" altLang="en-US" dirty="0"/>
              <a:t>掌握</a:t>
            </a:r>
            <a:r>
              <a:rPr lang="en-US" altLang="zh-CN" dirty="0"/>
              <a:t>Centos</a:t>
            </a:r>
            <a:r>
              <a:rPr lang="zh-CN" altLang="en-US" dirty="0"/>
              <a:t>上</a:t>
            </a:r>
            <a:r>
              <a:rPr lang="en-US" altLang="zh-CN" dirty="0"/>
              <a:t>MySQL</a:t>
            </a:r>
            <a:r>
              <a:rPr lang="zh-CN" altLang="en-US" dirty="0"/>
              <a:t>、</a:t>
            </a:r>
            <a:r>
              <a:rPr lang="en-US" altLang="zh-CN" dirty="0"/>
              <a:t>JDK</a:t>
            </a:r>
            <a:r>
              <a:rPr lang="zh-CN" altLang="en-US" dirty="0"/>
              <a:t>安装配置</a:t>
            </a:r>
          </a:p>
          <a:p>
            <a:r>
              <a:rPr lang="zh-CN" altLang="en-US" dirty="0"/>
              <a:t>了解</a:t>
            </a:r>
            <a:r>
              <a:rPr lang="en-US" altLang="zh-CN" dirty="0"/>
              <a:t>shell</a:t>
            </a:r>
            <a:r>
              <a:rPr lang="zh-CN" altLang="en-US" dirty="0"/>
              <a:t>编程</a:t>
            </a:r>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Linux_02_</a:t>
            </a:r>
            <a:r>
              <a:rPr lang="zh-CN" altLang="en-US" b="0" dirty="0">
                <a:solidFill>
                  <a:srgbClr val="595959"/>
                </a:solidFill>
                <a:latin typeface="Alibaba PuHuiTi M" pitchFamily="18" charset="-122"/>
                <a:ea typeface="Alibaba PuHuiTi M" pitchFamily="18" charset="-122"/>
                <a:cs typeface="Alibaba PuHuiTi M" pitchFamily="18" charset="-122"/>
              </a:rPr>
              <a:t>高阶</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zh-CN" altLang="en-US" dirty="0"/>
              <a:t>用户、用户组</a:t>
            </a:r>
            <a:endParaRPr kumimoji="1" lang="en-US" altLang="zh-CN" dirty="0"/>
          </a:p>
          <a:p>
            <a:r>
              <a:rPr kumimoji="1" lang="zh-CN" altLang="en-US" dirty="0">
                <a:solidFill>
                  <a:srgbClr val="C00000"/>
                </a:solidFill>
              </a:rPr>
              <a:t>文件权限</a:t>
            </a:r>
            <a:endParaRPr kumimoji="1" lang="en-US" altLang="zh-CN" dirty="0">
              <a:solidFill>
                <a:srgbClr val="C00000"/>
              </a:solidFill>
            </a:endParaRPr>
          </a:p>
          <a:p>
            <a:r>
              <a:rPr kumimoji="1" lang="zh-CN" altLang="en-US" dirty="0"/>
              <a:t>用户、用户组管理命令</a:t>
            </a:r>
            <a:endParaRPr kumimoji="1" lang="en-US" altLang="zh-CN" dirty="0"/>
          </a:p>
          <a:p>
            <a:r>
              <a:rPr kumimoji="1" lang="en-US" altLang="zh-CN" dirty="0"/>
              <a:t>su</a:t>
            </a:r>
            <a:r>
              <a:rPr kumimoji="1" lang="zh-CN" altLang="en-US" dirty="0"/>
              <a:t>、</a:t>
            </a:r>
            <a:r>
              <a:rPr kumimoji="1" lang="en-US" altLang="zh-CN" dirty="0"/>
              <a:t>sudo</a:t>
            </a:r>
          </a:p>
          <a:p>
            <a:r>
              <a:rPr kumimoji="1" lang="zh-CN" altLang="en-US" dirty="0"/>
              <a:t>文件权限管理命令</a:t>
            </a:r>
          </a:p>
        </p:txBody>
      </p:sp>
    </p:spTree>
    <p:extLst>
      <p:ext uri="{BB962C8B-B14F-4D97-AF65-F5344CB8AC3E}">
        <p14:creationId xmlns:p14="http://schemas.microsoft.com/office/powerpoint/2010/main" val="164940647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10766</TotalTime>
  <Words>8465</Words>
  <Application>Microsoft Office PowerPoint</Application>
  <PresentationFormat>宽屏</PresentationFormat>
  <Paragraphs>445</Paragraphs>
  <Slides>86</Slides>
  <Notes>3</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86</vt:i4>
      </vt:variant>
    </vt:vector>
  </HeadingPairs>
  <TitlesOfParts>
    <vt:vector size="106" baseType="lpstr">
      <vt:lpstr>Alibaba PuHuiTi B</vt:lpstr>
      <vt:lpstr>Alibaba PuHuiTi M</vt:lpstr>
      <vt:lpstr>Alibaba PuHuiTi R</vt:lpstr>
      <vt:lpstr>Arial Unicode MS</vt:lpstr>
      <vt:lpstr>阿里巴巴普惠体</vt:lpstr>
      <vt:lpstr>等线</vt:lpstr>
      <vt:lpstr>黑体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Linux_02_高阶</vt:lpstr>
      <vt:lpstr>PowerPoint 演示文稿</vt:lpstr>
      <vt:lpstr>PowerPoint 演示文稿</vt:lpstr>
      <vt:lpstr>Linux用户与权限</vt:lpstr>
      <vt:lpstr>PowerPoint 演示文稿</vt:lpstr>
      <vt:lpstr>用户、用户组</vt:lpstr>
      <vt:lpstr>用户、用户组</vt:lpstr>
      <vt:lpstr>用户、用户组</vt:lpstr>
      <vt:lpstr>PowerPoint 演示文稿</vt:lpstr>
      <vt:lpstr>文件权限</vt:lpstr>
      <vt:lpstr>文件权限</vt:lpstr>
      <vt:lpstr>文件权限</vt:lpstr>
      <vt:lpstr>Linux权限管理</vt:lpstr>
      <vt:lpstr>文件权限</vt:lpstr>
      <vt:lpstr>文件权限</vt:lpstr>
      <vt:lpstr>Linux权限管理</vt:lpstr>
      <vt:lpstr>PowerPoint 演示文稿</vt:lpstr>
      <vt:lpstr>用户组group管理命令</vt:lpstr>
      <vt:lpstr>用户组group管理命令</vt:lpstr>
      <vt:lpstr>用户user管理命令</vt:lpstr>
      <vt:lpstr>用户user管理命令</vt:lpstr>
      <vt:lpstr>PowerPoint 演示文稿</vt:lpstr>
      <vt:lpstr>su用户切换</vt:lpstr>
      <vt:lpstr>sudo权限</vt:lpstr>
      <vt:lpstr>sudo权限配置使用</vt:lpstr>
      <vt:lpstr>sudo权限配置使用</vt:lpstr>
      <vt:lpstr>PowerPoint 演示文稿</vt:lpstr>
      <vt:lpstr>文件权限管理命令</vt:lpstr>
      <vt:lpstr>文件权限管理命令</vt:lpstr>
      <vt:lpstr>文件权限管理命令</vt:lpstr>
      <vt:lpstr>文件权限管理命令</vt:lpstr>
      <vt:lpstr>Linux常用系统管理命令</vt:lpstr>
      <vt:lpstr>PowerPoint 演示文稿</vt:lpstr>
      <vt:lpstr>Linux常用系统管理命令</vt:lpstr>
      <vt:lpstr>Linux常用系统管理命令</vt:lpstr>
      <vt:lpstr>Linux常用系统管理命令</vt:lpstr>
      <vt:lpstr>大数据集群环境搭建</vt:lpstr>
      <vt:lpstr>PowerPoint 演示文稿</vt:lpstr>
      <vt:lpstr>分布式（Distributed）、集群（Cluster）</vt:lpstr>
      <vt:lpstr>分布式（Distributed）、集群（Cluster）</vt:lpstr>
      <vt:lpstr>PowerPoint 演示文稿</vt:lpstr>
      <vt:lpstr>集群服务器环境配置与搭建</vt:lpstr>
      <vt:lpstr>集群服务器环境配置与搭建</vt:lpstr>
      <vt:lpstr>集群服务器环境配置与搭建</vt:lpstr>
      <vt:lpstr>集群服务器环境配置与搭建</vt:lpstr>
      <vt:lpstr>集群服务器环境配置与搭建</vt:lpstr>
      <vt:lpstr>集群服务器环境配置与搭建</vt:lpstr>
      <vt:lpstr>PowerPoint 演示文稿</vt:lpstr>
      <vt:lpstr>SSH免密登录</vt:lpstr>
      <vt:lpstr>SSH免密登录</vt:lpstr>
      <vt:lpstr>SSH免密登录</vt:lpstr>
      <vt:lpstr>SCP远程拷贝</vt:lpstr>
      <vt:lpstr>Linux软件安装</vt:lpstr>
      <vt:lpstr>PowerPoint 演示文稿</vt:lpstr>
      <vt:lpstr>rpm包管理器</vt:lpstr>
      <vt:lpstr>rpm包管理器</vt:lpstr>
      <vt:lpstr>rpm包管理器</vt:lpstr>
      <vt:lpstr>PowerPoint 演示文稿</vt:lpstr>
      <vt:lpstr>案例：基于rpm安装MySQL数据库</vt:lpstr>
      <vt:lpstr>案例：基于rpm安装MySQL数据库</vt:lpstr>
      <vt:lpstr>案例：基于rpm安装MySQL数据库</vt:lpstr>
      <vt:lpstr>案例：基于rpm安装MySQL数据库</vt:lpstr>
      <vt:lpstr>案例：基于rpm安装MySQL数据库</vt:lpstr>
      <vt:lpstr>案例：基于rpm安装MySQL数据库</vt:lpstr>
      <vt:lpstr>PowerPoint 演示文稿</vt:lpstr>
      <vt:lpstr>yum包管理器</vt:lpstr>
      <vt:lpstr>yum包管理器</vt:lpstr>
      <vt:lpstr>PowerPoint 演示文稿</vt:lpstr>
      <vt:lpstr>案例：JDK安装与环境变量配置</vt:lpstr>
      <vt:lpstr>案例：JDK安装与环境变量配置</vt:lpstr>
      <vt:lpstr>案例：JDK安装与环境变量配置</vt:lpstr>
      <vt:lpstr>了解Shell编程</vt:lpstr>
      <vt:lpstr>PowerPoint 演示文稿</vt:lpstr>
      <vt:lpstr>了解Shell编程</vt:lpstr>
      <vt:lpstr>了解Shell编程</vt:lpstr>
      <vt:lpstr>了解Shell编程</vt:lpstr>
      <vt:lpstr>了解Shell编程</vt:lpstr>
      <vt:lpstr>了解Shell编程</vt:lpstr>
      <vt:lpstr>了解Shell编程</vt:lpstr>
      <vt:lpstr>了解Shell编程</vt:lpstr>
      <vt:lpstr>了解Shell编程</vt:lpstr>
      <vt:lpstr>了解Shell编程</vt:lpstr>
      <vt:lpstr>了解Shell编程</vt:lpstr>
      <vt:lpstr>Linux_02_高阶</vt:lpstr>
      <vt:lpstr>Linux_02_高阶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smart</cp:lastModifiedBy>
  <cp:revision>1894</cp:revision>
  <dcterms:created xsi:type="dcterms:W3CDTF">2020-03-31T02:23:27Z</dcterms:created>
  <dcterms:modified xsi:type="dcterms:W3CDTF">2021-11-09T12:47:07Z</dcterms:modified>
</cp:coreProperties>
</file>