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799" r:id="rId2"/>
    <p:sldId id="800" r:id="rId3"/>
    <p:sldId id="801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5D5"/>
    <a:srgbClr val="FFE6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535" autoAdjust="0"/>
  </p:normalViewPr>
  <p:slideViewPr>
    <p:cSldViewPr snapToGrid="0">
      <p:cViewPr varScale="1">
        <p:scale>
          <a:sx n="75" d="100"/>
          <a:sy n="75" d="100"/>
        </p:scale>
        <p:origin x="16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A2893-649A-45EF-9A19-5AAAAF09291D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86566-9DE1-4B32-9AA5-B629AD71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50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87B878-7EBA-4FF4-9B60-2C7F8CFDF43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5645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87B878-7EBA-4FF4-9B60-2C7F8CFDF43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9673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87B878-7EBA-4FF4-9B60-2C7F8CFDF43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114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STAR Cover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4"/>
            <a:ext cx="9144000" cy="685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9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ISTAR Slid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3152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903" y="64325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1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5019F741-4494-884A-9EAD-B748B61B26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15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08814" y="64325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5019F741-4494-884A-9EAD-B748B61B26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64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A08B7BA-4C5E-4462-9069-7DBA6889C5BA}"/>
              </a:ext>
            </a:extLst>
          </p:cNvPr>
          <p:cNvSpPr/>
          <p:nvPr/>
        </p:nvSpPr>
        <p:spPr>
          <a:xfrm>
            <a:off x="2783602" y="2303088"/>
            <a:ext cx="3142636" cy="1125912"/>
          </a:xfrm>
          <a:prstGeom prst="rect">
            <a:avLst/>
          </a:prstGeom>
          <a:solidFill>
            <a:srgbClr val="FFF5D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19F741-4494-884A-9EAD-B748B61B2616}" type="slidenum">
              <a:rPr kumimoji="0" lang="en-US" sz="1200" b="0" i="1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42A29CB7-36C9-4727-8767-2506CBF4C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375"/>
            <a:ext cx="906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Hyberbolic</a:t>
            </a:r>
            <a:r>
              <a:rPr kumimoji="0" lang="en-US" sz="2000" b="1" i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deactivation model of n</a:t>
            </a:r>
            <a:r>
              <a:rPr kumimoji="0" lang="en-US" sz="2000" b="1" i="1" u="sng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</a:t>
            </a:r>
            <a:r>
              <a:rPr kumimoji="0" lang="en-US" sz="2000" b="1" i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order (based on sites)</a:t>
            </a:r>
            <a:endParaRPr kumimoji="0" lang="en-US" altLang="ja-JP" sz="2000" b="1" i="1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9CD061-5562-4290-81DF-D2E551D41AEC}"/>
                  </a:ext>
                </a:extLst>
              </p:cNvPr>
              <p:cNvSpPr txBox="1"/>
              <p:nvPr/>
            </p:nvSpPr>
            <p:spPr>
              <a:xfrm>
                <a:off x="357459" y="1316232"/>
                <a:ext cx="1857110" cy="473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𝑑𝑡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den>
                      </m:f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</m:t>
                      </m:r>
                      <m:sSup>
                        <m:sSup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0" 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0" 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9CD061-5562-4290-81DF-D2E551D41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59" y="1316232"/>
                <a:ext cx="1857110" cy="4737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C11D4A1-AC2D-47B8-841F-D4D52D727BEB}"/>
                  </a:ext>
                </a:extLst>
              </p:cNvPr>
              <p:cNvSpPr/>
              <p:nvPr/>
            </p:nvSpPr>
            <p:spPr>
              <a:xfrm>
                <a:off x="6625019" y="2519554"/>
                <a:ext cx="1530099" cy="6469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0" 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0" 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C11D4A1-AC2D-47B8-841F-D4D52D727B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019" y="2519554"/>
                <a:ext cx="1530099" cy="6469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7E35380-B8B7-41C9-BDC5-399780D9FFB1}"/>
                  </a:ext>
                </a:extLst>
              </p:cNvPr>
              <p:cNvSpPr/>
              <p:nvPr/>
            </p:nvSpPr>
            <p:spPr>
              <a:xfrm>
                <a:off x="3700851" y="1510043"/>
                <a:ext cx="833049" cy="59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𝐹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7E35380-B8B7-41C9-BDC5-399780D9FF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851" y="1510043"/>
                <a:ext cx="833049" cy="5949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F45D5EC-FD28-4CA2-9019-1414F1BE1B71}"/>
                  </a:ext>
                </a:extLst>
              </p:cNvPr>
              <p:cNvSpPr/>
              <p:nvPr/>
            </p:nvSpPr>
            <p:spPr>
              <a:xfrm>
                <a:off x="-17997" y="570856"/>
                <a:ext cx="2695930" cy="580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𝑝𝑜𝑖𝑠𝑜𝑛𝑖𝑛𝑔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F45D5EC-FD28-4CA2-9019-1414F1BE1B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997" y="570856"/>
                <a:ext cx="2695930" cy="5809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961D310-D72D-418F-A335-4273C2BE5AC7}"/>
                  </a:ext>
                </a:extLst>
              </p:cNvPr>
              <p:cNvSpPr/>
              <p:nvPr/>
            </p:nvSpPr>
            <p:spPr>
              <a:xfrm>
                <a:off x="6270324" y="1050594"/>
                <a:ext cx="2654573" cy="357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ym typeface="Wingdings" panose="05000000000000000000" pitchFamily="2" charset="2"/>
                  </a:rPr>
                  <a:t> No. of sites poisoned</a:t>
                </a:r>
                <a:endParaRPr lang="en-US" sz="16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961D310-D72D-418F-A335-4273C2BE5A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324" y="1050594"/>
                <a:ext cx="2654573" cy="357534"/>
              </a:xfrm>
              <a:prstGeom prst="rect">
                <a:avLst/>
              </a:prstGeom>
              <a:blipFill>
                <a:blip r:embed="rId7"/>
                <a:stretch>
                  <a:fillRect t="-5085" b="-15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BBBFF40-8581-4DAD-9A73-969D72007B62}"/>
                  </a:ext>
                </a:extLst>
              </p:cNvPr>
              <p:cNvSpPr/>
              <p:nvPr/>
            </p:nvSpPr>
            <p:spPr>
              <a:xfrm>
                <a:off x="6307523" y="2176117"/>
                <a:ext cx="266092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ym typeface="Wingdings" panose="05000000000000000000" pitchFamily="2" charset="2"/>
                  </a:rPr>
                  <a:t> Fraction of sites active</a:t>
                </a:r>
                <a:endParaRPr lang="en-US" sz="1600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BBBFF40-8581-4DAD-9A73-969D72007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523" y="2176117"/>
                <a:ext cx="2660921" cy="338554"/>
              </a:xfrm>
              <a:prstGeom prst="rect">
                <a:avLst/>
              </a:prstGeom>
              <a:blipFill>
                <a:blip r:embed="rId8"/>
                <a:stretch>
                  <a:fillRect l="-229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F03E5E0-FAEF-4A23-A462-FF7FC5CD6100}"/>
                  </a:ext>
                </a:extLst>
              </p:cNvPr>
              <p:cNvSpPr/>
              <p:nvPr/>
            </p:nvSpPr>
            <p:spPr>
              <a:xfrm>
                <a:off x="6625019" y="3199366"/>
                <a:ext cx="1572418" cy="357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defTabSz="91440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F03E5E0-FAEF-4A23-A462-FF7FC5CD6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019" y="3199366"/>
                <a:ext cx="1572418" cy="357534"/>
              </a:xfrm>
              <a:prstGeom prst="rect">
                <a:avLst/>
              </a:prstGeom>
              <a:blipFill>
                <a:blip r:embed="rId9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61D5498-EFBA-47D9-87F1-5B26489D907E}"/>
                  </a:ext>
                </a:extLst>
              </p:cNvPr>
              <p:cNvSpPr/>
              <p:nvPr/>
            </p:nvSpPr>
            <p:spPr>
              <a:xfrm>
                <a:off x="6541362" y="3710733"/>
                <a:ext cx="1757661" cy="3751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61D5498-EFBA-47D9-87F1-5B26489D90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362" y="3710733"/>
                <a:ext cx="1757661" cy="375167"/>
              </a:xfrm>
              <a:prstGeom prst="rect">
                <a:avLst/>
              </a:prstGeom>
              <a:blipFill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965504-485D-4E07-AC54-2697B0EF5944}"/>
                  </a:ext>
                </a:extLst>
              </p:cNvPr>
              <p:cNvSpPr txBox="1"/>
              <p:nvPr/>
            </p:nvSpPr>
            <p:spPr>
              <a:xfrm>
                <a:off x="357459" y="2086802"/>
                <a:ext cx="1696490" cy="468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f>
                        <m:f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num>
                        <m:den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𝑑𝑡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den>
                      </m:f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</m:t>
                      </m:r>
                      <m:sSup>
                        <m:sSup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𝑜</m:t>
                              </m:r>
                            </m:sub>
                          </m:sSub>
                        </m:e>
                        <m:sup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p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965504-485D-4E07-AC54-2697B0EF5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59" y="2086802"/>
                <a:ext cx="1696490" cy="4681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99DD7B6-A48E-498E-B0FC-D126EE05701B}"/>
                  </a:ext>
                </a:extLst>
              </p:cNvPr>
              <p:cNvSpPr txBox="1"/>
              <p:nvPr/>
            </p:nvSpPr>
            <p:spPr>
              <a:xfrm>
                <a:off x="590278" y="3129766"/>
                <a:ext cx="1624291" cy="468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num>
                        <m:den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𝑑𝑡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den>
                      </m:f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</m:t>
                      </m:r>
                      <m:sSup>
                        <m:sSup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𝑜</m:t>
                              </m:r>
                            </m:sub>
                          </m:sSub>
                        </m:e>
                        <m:sup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p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99DD7B6-A48E-498E-B0FC-D126EE057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78" y="3129766"/>
                <a:ext cx="1624291" cy="46814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2B817C2-0FE8-47FD-A7E1-FC7B2727537B}"/>
                  </a:ext>
                </a:extLst>
              </p:cNvPr>
              <p:cNvSpPr/>
              <p:nvPr/>
            </p:nvSpPr>
            <p:spPr>
              <a:xfrm>
                <a:off x="6606683" y="4174855"/>
                <a:ext cx="183095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ym typeface="Wingdings" panose="05000000000000000000" pitchFamily="2" charset="2"/>
                  </a:rPr>
                  <a:t>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time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2B817C2-0FE8-47FD-A7E1-FC7B272753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683" y="4174855"/>
                <a:ext cx="1830950" cy="338554"/>
              </a:xfrm>
              <a:prstGeom prst="rect">
                <a:avLst/>
              </a:prstGeom>
              <a:blipFill>
                <a:blip r:embed="rId13"/>
                <a:stretch>
                  <a:fillRect l="-2000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2012DE4-7038-44E9-A7F2-85D7BC6718CE}"/>
                  </a:ext>
                </a:extLst>
              </p:cNvPr>
              <p:cNvSpPr txBox="1"/>
              <p:nvPr/>
            </p:nvSpPr>
            <p:spPr>
              <a:xfrm>
                <a:off x="377688" y="3870474"/>
                <a:ext cx="2065117" cy="7421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p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  <m: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nary>
                        <m:naryPr>
                          <m:limLoc m:val="undOvr"/>
                          <m:ctrl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2012DE4-7038-44E9-A7F2-85D7BC671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88" y="3870474"/>
                <a:ext cx="2065117" cy="74219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B925206-265A-4C0F-94C9-30011953994D}"/>
                  </a:ext>
                </a:extLst>
              </p:cNvPr>
              <p:cNvSpPr txBox="1"/>
              <p:nvPr/>
            </p:nvSpPr>
            <p:spPr>
              <a:xfrm>
                <a:off x="519744" y="4862191"/>
                <a:ext cx="2016129" cy="493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𝐹</m:t>
                              </m:r>
                            </m:e>
                            <m:sup>
                              <m: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1−</m:t>
                              </m:r>
                              <m: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p>
                          </m:sSup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num>
                        <m:den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1−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den>
                      </m:f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</m:t>
                      </m:r>
                      <m:sSup>
                        <m:sSup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𝑜</m:t>
                              </m:r>
                            </m:sub>
                          </m:sSub>
                        </m:e>
                        <m:sup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</m:t>
                      </m:r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B925206-265A-4C0F-94C9-300119539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44" y="4862191"/>
                <a:ext cx="2016129" cy="49359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6006EC-B072-412A-9AFE-D74778D90BE0}"/>
                  </a:ext>
                </a:extLst>
              </p:cNvPr>
              <p:cNvSpPr txBox="1"/>
              <p:nvPr/>
            </p:nvSpPr>
            <p:spPr>
              <a:xfrm>
                <a:off x="272017" y="5652639"/>
                <a:ext cx="2511585" cy="260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1+(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−1)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</m:t>
                      </m:r>
                      <m:sSup>
                        <m:sSup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𝑜</m:t>
                              </m:r>
                            </m:sub>
                          </m:sSub>
                        </m:e>
                        <m:sup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</m:t>
                      </m:r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6006EC-B072-412A-9AFE-D74778D90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17" y="5652639"/>
                <a:ext cx="2511585" cy="260521"/>
              </a:xfrm>
              <a:prstGeom prst="rect">
                <a:avLst/>
              </a:prstGeom>
              <a:blipFill>
                <a:blip r:embed="rId16"/>
                <a:stretch>
                  <a:fillRect l="-1214" r="-485" b="-34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004940D-0782-45C9-AFB3-B6949859B9C9}"/>
                  </a:ext>
                </a:extLst>
              </p:cNvPr>
              <p:cNvSpPr txBox="1"/>
              <p:nvPr/>
            </p:nvSpPr>
            <p:spPr>
              <a:xfrm>
                <a:off x="357459" y="6084673"/>
                <a:ext cx="2809552" cy="4158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𝐹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rgbClr val="000000"/>
                              </a:solidFill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1+(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004940D-0782-45C9-AFB3-B6949859B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59" y="6084673"/>
                <a:ext cx="2809552" cy="41588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9AE1B6A-EFBF-4FBA-B72F-A97E2CAE930B}"/>
                  </a:ext>
                </a:extLst>
              </p:cNvPr>
              <p:cNvSpPr txBox="1"/>
              <p:nvPr/>
            </p:nvSpPr>
            <p:spPr>
              <a:xfrm>
                <a:off x="2889821" y="539827"/>
                <a:ext cx="2866554" cy="6836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𝐹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000000"/>
                                  </a:solidFill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1+(</m:t>
                                  </m:r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n-US" sz="16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9AE1B6A-EFBF-4FBA-B72F-A97E2CAE9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821" y="539827"/>
                <a:ext cx="2866554" cy="68364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7C95D41-1F07-44ED-B6BC-F64C048A43FA}"/>
                  </a:ext>
                </a:extLst>
              </p:cNvPr>
              <p:cNvSpPr txBox="1"/>
              <p:nvPr/>
            </p:nvSpPr>
            <p:spPr>
              <a:xfrm>
                <a:off x="2889821" y="2511599"/>
                <a:ext cx="2861937" cy="7048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000000"/>
                                  </a:solidFill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1+(</m:t>
                                  </m:r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n-US" sz="16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7C95D41-1F07-44ED-B6BC-F64C048A4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821" y="2511599"/>
                <a:ext cx="2861937" cy="70487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96F4087-41FA-4E60-B182-5F7AA9B5DE67}"/>
              </a:ext>
            </a:extLst>
          </p:cNvPr>
          <p:cNvCxnSpPr>
            <a:cxnSpLocks/>
          </p:cNvCxnSpPr>
          <p:nvPr/>
        </p:nvCxnSpPr>
        <p:spPr>
          <a:xfrm flipV="1">
            <a:off x="6143319" y="523876"/>
            <a:ext cx="0" cy="602923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538A23C-7546-4E0B-9491-AE47F6987CC2}"/>
              </a:ext>
            </a:extLst>
          </p:cNvPr>
          <p:cNvSpPr txBox="1"/>
          <p:nvPr/>
        </p:nvSpPr>
        <p:spPr>
          <a:xfrm>
            <a:off x="8354849" y="2622375"/>
            <a:ext cx="4507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(1)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5BE8CE-5F80-4678-9E3C-158ACB82C37A}"/>
              </a:ext>
            </a:extLst>
          </p:cNvPr>
          <p:cNvSpPr txBox="1"/>
          <p:nvPr/>
        </p:nvSpPr>
        <p:spPr>
          <a:xfrm>
            <a:off x="8354849" y="3189634"/>
            <a:ext cx="4507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(2)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E21F28-CB2F-4ABC-BCE8-F40DD9ACA796}"/>
              </a:ext>
            </a:extLst>
          </p:cNvPr>
          <p:cNvSpPr txBox="1"/>
          <p:nvPr/>
        </p:nvSpPr>
        <p:spPr>
          <a:xfrm>
            <a:off x="8354849" y="3689347"/>
            <a:ext cx="4507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(3)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CB14C9-5885-4C59-8619-72EF3F98B9D4}"/>
              </a:ext>
            </a:extLst>
          </p:cNvPr>
          <p:cNvSpPr txBox="1"/>
          <p:nvPr/>
        </p:nvSpPr>
        <p:spPr>
          <a:xfrm>
            <a:off x="664537" y="2639212"/>
            <a:ext cx="17764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…using (1), (2), (3)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3059A38-A326-4A9E-971C-565820349676}"/>
              </a:ext>
            </a:extLst>
          </p:cNvPr>
          <p:cNvGrpSpPr/>
          <p:nvPr/>
        </p:nvGrpSpPr>
        <p:grpSpPr>
          <a:xfrm>
            <a:off x="6414040" y="4649265"/>
            <a:ext cx="2659040" cy="584775"/>
            <a:chOff x="6541362" y="5100672"/>
            <a:chExt cx="2659040" cy="58477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22248F7-FB89-4036-AC5A-F9E0E9FB86E4}"/>
                    </a:ext>
                  </a:extLst>
                </p:cNvPr>
                <p:cNvSpPr/>
                <p:nvPr/>
              </p:nvSpPr>
              <p:spPr>
                <a:xfrm>
                  <a:off x="6541362" y="5169833"/>
                  <a:ext cx="64008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a14:m>
                  <a:r>
                    <a:rPr lang="en-US" sz="1600" dirty="0"/>
                    <a:t> </a:t>
                  </a:r>
                  <a:r>
                    <a:rPr lang="en-US" sz="1600" dirty="0">
                      <a:sym typeface="Wingdings" panose="05000000000000000000" pitchFamily="2" charset="2"/>
                    </a:rPr>
                    <a:t></a:t>
                  </a:r>
                  <a:endParaRPr lang="en-US" sz="1600" dirty="0"/>
                </a:p>
              </p:txBody>
            </p:sp>
          </mc:Choice>
          <mc:Fallback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22248F7-FB89-4036-AC5A-F9E0E9FB86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1362" y="5169833"/>
                  <a:ext cx="640080" cy="338554"/>
                </a:xfrm>
                <a:prstGeom prst="rect">
                  <a:avLst/>
                </a:prstGeom>
                <a:blipFill>
                  <a:blip r:embed="rId20"/>
                  <a:stretch>
                    <a:fillRect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2339BF9-BFB1-48B6-9432-BC8ED6FB4D4E}"/>
                </a:ext>
              </a:extLst>
            </p:cNvPr>
            <p:cNvSpPr/>
            <p:nvPr/>
          </p:nvSpPr>
          <p:spPr>
            <a:xfrm>
              <a:off x="7023285" y="5100672"/>
              <a:ext cx="217711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sym typeface="Wingdings" panose="05000000000000000000" pitchFamily="2" charset="2"/>
                </a:rPr>
                <a:t>Fraction of sites active at time t</a:t>
              </a:r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5B80F20-E8C1-438D-920C-4FB5C1C73E47}"/>
              </a:ext>
            </a:extLst>
          </p:cNvPr>
          <p:cNvGrpSpPr/>
          <p:nvPr/>
        </p:nvGrpSpPr>
        <p:grpSpPr>
          <a:xfrm>
            <a:off x="6418013" y="5228760"/>
            <a:ext cx="2659040" cy="584775"/>
            <a:chOff x="6541362" y="5702601"/>
            <a:chExt cx="2659040" cy="58477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E6C14E92-3A4F-4518-A081-AF2AF57BDC87}"/>
                    </a:ext>
                  </a:extLst>
                </p:cNvPr>
                <p:cNvSpPr/>
                <p:nvPr/>
              </p:nvSpPr>
              <p:spPr>
                <a:xfrm>
                  <a:off x="6541362" y="5771762"/>
                  <a:ext cx="64008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a14:m>
                  <a:r>
                    <a:rPr lang="en-US" sz="1600" dirty="0"/>
                    <a:t> </a:t>
                  </a:r>
                  <a:r>
                    <a:rPr lang="en-US" sz="1600" dirty="0">
                      <a:sym typeface="Wingdings" panose="05000000000000000000" pitchFamily="2" charset="2"/>
                    </a:rPr>
                    <a:t></a:t>
                  </a:r>
                  <a:endParaRPr lang="en-US" sz="1600" dirty="0"/>
                </a:p>
              </p:txBody>
            </p:sp>
          </mc:Choice>
          <mc:Fallback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E6C14E92-3A4F-4518-A081-AF2AF57BDC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1362" y="5771762"/>
                  <a:ext cx="640080" cy="338554"/>
                </a:xfrm>
                <a:prstGeom prst="rect">
                  <a:avLst/>
                </a:prstGeom>
                <a:blipFill>
                  <a:blip r:embed="rId21"/>
                  <a:stretch>
                    <a:fillRect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3574ED2-A194-430D-92C6-429617EDE126}"/>
                </a:ext>
              </a:extLst>
            </p:cNvPr>
            <p:cNvSpPr/>
            <p:nvPr/>
          </p:nvSpPr>
          <p:spPr>
            <a:xfrm>
              <a:off x="7023285" y="5702601"/>
              <a:ext cx="217711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sym typeface="Wingdings" panose="05000000000000000000" pitchFamily="2" charset="2"/>
                </a:rPr>
                <a:t>Site-time Yield of product at time t</a:t>
              </a:r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7F89EA0-9CDA-46A1-BB7E-D5A6D73E95F0}"/>
              </a:ext>
            </a:extLst>
          </p:cNvPr>
          <p:cNvGrpSpPr/>
          <p:nvPr/>
        </p:nvGrpSpPr>
        <p:grpSpPr>
          <a:xfrm>
            <a:off x="6385137" y="5863222"/>
            <a:ext cx="2659040" cy="584775"/>
            <a:chOff x="6541362" y="5702601"/>
            <a:chExt cx="2659040" cy="58477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1417C6F1-1BB7-43D7-B45B-66E6E87EFF6F}"/>
                    </a:ext>
                  </a:extLst>
                </p:cNvPr>
                <p:cNvSpPr/>
                <p:nvPr/>
              </p:nvSpPr>
              <p:spPr>
                <a:xfrm>
                  <a:off x="6541362" y="5771762"/>
                  <a:ext cx="64008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a14:m>
                  <a:r>
                    <a:rPr lang="en-US" sz="1600" dirty="0"/>
                    <a:t> </a:t>
                  </a:r>
                  <a:r>
                    <a:rPr lang="en-US" sz="1600" dirty="0">
                      <a:sym typeface="Wingdings" panose="05000000000000000000" pitchFamily="2" charset="2"/>
                    </a:rPr>
                    <a:t></a:t>
                  </a:r>
                  <a:endParaRPr lang="en-US" sz="1600" dirty="0"/>
                </a:p>
              </p:txBody>
            </p:sp>
          </mc:Choice>
          <mc:Fallback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1417C6F1-1BB7-43D7-B45B-66E6E87EFF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1362" y="5771762"/>
                  <a:ext cx="640080" cy="338554"/>
                </a:xfrm>
                <a:prstGeom prst="rect">
                  <a:avLst/>
                </a:prstGeom>
                <a:blipFill>
                  <a:blip r:embed="rId22"/>
                  <a:stretch>
                    <a:fillRect t="-5357" r="-28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4628E14-32FB-480C-9BB9-B049D79E6A50}"/>
                </a:ext>
              </a:extLst>
            </p:cNvPr>
            <p:cNvSpPr/>
            <p:nvPr/>
          </p:nvSpPr>
          <p:spPr>
            <a:xfrm>
              <a:off x="7023285" y="5702601"/>
              <a:ext cx="217711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sym typeface="Wingdings" panose="05000000000000000000" pitchFamily="2" charset="2"/>
                </a:rPr>
                <a:t>Site-time Yield of product at time = 0</a:t>
              </a:r>
              <a:endParaRPr lang="en-US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F59AC58-E6D2-457C-82F9-2450A0D5C8F2}"/>
              </a:ext>
            </a:extLst>
          </p:cNvPr>
          <p:cNvGrpSpPr/>
          <p:nvPr/>
        </p:nvGrpSpPr>
        <p:grpSpPr>
          <a:xfrm>
            <a:off x="6224343" y="455976"/>
            <a:ext cx="2744101" cy="584775"/>
            <a:chOff x="6189618" y="606449"/>
            <a:chExt cx="2744101" cy="58477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67C9A9C4-317E-406F-8536-9A349F51FFF7}"/>
                    </a:ext>
                  </a:extLst>
                </p:cNvPr>
                <p:cNvSpPr/>
                <p:nvPr/>
              </p:nvSpPr>
              <p:spPr>
                <a:xfrm>
                  <a:off x="6189618" y="629657"/>
                  <a:ext cx="67633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a14:m>
                  <a:r>
                    <a:rPr lang="en-US" sz="1600" dirty="0"/>
                    <a:t> </a:t>
                  </a:r>
                  <a:r>
                    <a:rPr lang="en-US" sz="1600" dirty="0">
                      <a:sym typeface="Wingdings" panose="05000000000000000000" pitchFamily="2" charset="2"/>
                    </a:rPr>
                    <a:t></a:t>
                  </a:r>
                  <a:endParaRPr lang="en-US" sz="1600" dirty="0"/>
                </a:p>
              </p:txBody>
            </p:sp>
          </mc:Choice>
          <mc:Fallback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67C9A9C4-317E-406F-8536-9A349F51FF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9618" y="629657"/>
                  <a:ext cx="676339" cy="338554"/>
                </a:xfrm>
                <a:prstGeom prst="rect">
                  <a:avLst/>
                </a:prstGeom>
                <a:blipFill>
                  <a:blip r:embed="rId23"/>
                  <a:stretch>
                    <a:fillRect t="-5455" r="-3604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10B9719-7AD0-41D4-B5BC-4F720D9BA4A9}"/>
                </a:ext>
              </a:extLst>
            </p:cNvPr>
            <p:cNvSpPr/>
            <p:nvPr/>
          </p:nvSpPr>
          <p:spPr>
            <a:xfrm>
              <a:off x="6756601" y="606449"/>
              <a:ext cx="217711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1600" dirty="0">
                  <a:solidFill>
                    <a:prstClr val="black"/>
                  </a:solidFill>
                  <a:sym typeface="Wingdings" panose="05000000000000000000" pitchFamily="2" charset="2"/>
                </a:rPr>
                <a:t>No. of active sites at time = 0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908E47B-15AF-42BA-AD12-A2CCC32CAB94}"/>
                  </a:ext>
                </a:extLst>
              </p:cNvPr>
              <p:cNvSpPr/>
              <p:nvPr/>
            </p:nvSpPr>
            <p:spPr>
              <a:xfrm>
                <a:off x="6370057" y="1539425"/>
                <a:ext cx="56259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ym typeface="Wingdings" panose="05000000000000000000" pitchFamily="2" charset="2"/>
                  </a:rPr>
                  <a:t></a:t>
                </a:r>
                <a:endParaRPr lang="en-US" sz="1600" dirty="0"/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908E47B-15AF-42BA-AD12-A2CCC32CAB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057" y="1539425"/>
                <a:ext cx="562590" cy="338554"/>
              </a:xfrm>
              <a:prstGeom prst="rect">
                <a:avLst/>
              </a:prstGeom>
              <a:blipFill>
                <a:blip r:embed="rId24"/>
                <a:stretch>
                  <a:fillRect t="-5455" r="-3261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69013F43-309C-4BE7-A9D0-A6EEBB424D0C}"/>
              </a:ext>
            </a:extLst>
          </p:cNvPr>
          <p:cNvSpPr/>
          <p:nvPr/>
        </p:nvSpPr>
        <p:spPr>
          <a:xfrm>
            <a:off x="6802027" y="1494037"/>
            <a:ext cx="20651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sym typeface="Wingdings" panose="05000000000000000000" pitchFamily="2" charset="2"/>
              </a:rPr>
              <a:t>Intrinsic</a:t>
            </a:r>
            <a:r>
              <a:rPr lang="en-US" sz="1600" dirty="0">
                <a:solidFill>
                  <a:prstClr val="black"/>
                </a:solidFill>
                <a:sym typeface="Wingdings" panose="05000000000000000000" pitchFamily="2" charset="2"/>
              </a:rPr>
              <a:t> Deactivation constant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416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A08B7BA-4C5E-4462-9069-7DBA6889C5BA}"/>
              </a:ext>
            </a:extLst>
          </p:cNvPr>
          <p:cNvSpPr/>
          <p:nvPr/>
        </p:nvSpPr>
        <p:spPr>
          <a:xfrm>
            <a:off x="2815132" y="2282068"/>
            <a:ext cx="3142636" cy="1125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19F741-4494-884A-9EAD-B748B61B2616}" type="slidenum">
              <a:rPr kumimoji="0" lang="en-US" sz="1200" b="0" i="1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42A29CB7-36C9-4727-8767-2506CBF4C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375"/>
            <a:ext cx="906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Hyberbolic</a:t>
            </a:r>
            <a:r>
              <a:rPr kumimoji="0" lang="en-US" sz="2000" b="1" i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deactivation model of n</a:t>
            </a:r>
            <a:r>
              <a:rPr kumimoji="0" lang="en-US" sz="2000" b="1" i="1" u="sng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</a:t>
            </a:r>
            <a:r>
              <a:rPr kumimoji="0" lang="en-US" sz="2000" b="1" i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order (based on site-time yield)</a:t>
            </a:r>
            <a:endParaRPr kumimoji="0" lang="en-US" altLang="ja-JP" sz="2000" b="1" i="1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9CD061-5562-4290-81DF-D2E551D41AEC}"/>
                  </a:ext>
                </a:extLst>
              </p:cNvPr>
              <p:cNvSpPr txBox="1"/>
              <p:nvPr/>
            </p:nvSpPr>
            <p:spPr>
              <a:xfrm>
                <a:off x="572718" y="743679"/>
                <a:ext cx="1190390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num>
                        <m:den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𝑑𝑡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den>
                      </m:f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</m:sub>
                      </m:sSub>
                      <m:sSup>
                        <m:sSup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p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9CD061-5562-4290-81DF-D2E551D41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18" y="743679"/>
                <a:ext cx="1190390" cy="467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961D310-D72D-418F-A335-4273C2BE5AC7}"/>
                  </a:ext>
                </a:extLst>
              </p:cNvPr>
              <p:cNvSpPr/>
              <p:nvPr/>
            </p:nvSpPr>
            <p:spPr>
              <a:xfrm>
                <a:off x="6270324" y="1334372"/>
                <a:ext cx="2654573" cy="357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ym typeface="Wingdings" panose="05000000000000000000" pitchFamily="2" charset="2"/>
                  </a:rPr>
                  <a:t> No. of sites poisoned</a:t>
                </a:r>
                <a:endParaRPr lang="en-US" sz="16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961D310-D72D-418F-A335-4273C2BE5A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324" y="1334372"/>
                <a:ext cx="2654573" cy="357534"/>
              </a:xfrm>
              <a:prstGeom prst="rect">
                <a:avLst/>
              </a:prstGeom>
              <a:blipFill>
                <a:blip r:embed="rId4"/>
                <a:stretch>
                  <a:fillRect t="-5085" b="-15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2B817C2-0FE8-47FD-A7E1-FC7B2727537B}"/>
                  </a:ext>
                </a:extLst>
              </p:cNvPr>
              <p:cNvSpPr/>
              <p:nvPr/>
            </p:nvSpPr>
            <p:spPr>
              <a:xfrm>
                <a:off x="6651197" y="2680103"/>
                <a:ext cx="189282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ym typeface="Wingdings" panose="05000000000000000000" pitchFamily="2" charset="2"/>
                  </a:rPr>
                  <a:t>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time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2B817C2-0FE8-47FD-A7E1-FC7B272753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197" y="2680103"/>
                <a:ext cx="1892826" cy="338554"/>
              </a:xfrm>
              <a:prstGeom prst="rect">
                <a:avLst/>
              </a:prstGeom>
              <a:blipFill>
                <a:blip r:embed="rId5"/>
                <a:stretch>
                  <a:fillRect l="-1608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2012DE4-7038-44E9-A7F2-85D7BC6718CE}"/>
                  </a:ext>
                </a:extLst>
              </p:cNvPr>
              <p:cNvSpPr txBox="1"/>
              <p:nvPr/>
            </p:nvSpPr>
            <p:spPr>
              <a:xfrm>
                <a:off x="405246" y="1516712"/>
                <a:ext cx="1695913" cy="7780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p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2012DE4-7038-44E9-A7F2-85D7BC671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46" y="1516712"/>
                <a:ext cx="1695913" cy="7780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B925206-265A-4C0F-94C9-30011953994D}"/>
                  </a:ext>
                </a:extLst>
              </p:cNvPr>
              <p:cNvSpPr txBox="1"/>
              <p:nvPr/>
            </p:nvSpPr>
            <p:spPr>
              <a:xfrm>
                <a:off x="303872" y="2779672"/>
                <a:ext cx="1898660" cy="493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sup>
                              <m: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1−</m:t>
                              </m:r>
                              <m: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p>
                          </m:sSup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Sup>
                            <m:sSubSupPr>
                              <m:ctrlP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𝑜</m:t>
                              </m:r>
                            </m:sub>
                            <m:sup>
                              <m: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1−</m:t>
                              </m:r>
                              <m: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1−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den>
                      </m:f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</m:t>
                      </m:r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B925206-265A-4C0F-94C9-300119539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72" y="2779672"/>
                <a:ext cx="1898660" cy="4935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004940D-0782-45C9-AFB3-B6949859B9C9}"/>
                  </a:ext>
                </a:extLst>
              </p:cNvPr>
              <p:cNvSpPr txBox="1"/>
              <p:nvPr/>
            </p:nvSpPr>
            <p:spPr>
              <a:xfrm>
                <a:off x="203701" y="4583947"/>
                <a:ext cx="2686120" cy="362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rgbClr val="000000"/>
                              </a:solidFill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004940D-0782-45C9-AFB3-B6949859B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01" y="4583947"/>
                <a:ext cx="2686120" cy="3621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7C95D41-1F07-44ED-B6BC-F64C048A43FA}"/>
                  </a:ext>
                </a:extLst>
              </p:cNvPr>
              <p:cNvSpPr txBox="1"/>
              <p:nvPr/>
            </p:nvSpPr>
            <p:spPr>
              <a:xfrm>
                <a:off x="2889821" y="2511599"/>
                <a:ext cx="3020891" cy="7048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000000"/>
                                  </a:solidFill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1+(</m:t>
                                  </m:r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−1)</m:t>
                                      </m:r>
                                    </m:sup>
                                  </m:sSup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n-US" sz="16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7C95D41-1F07-44ED-B6BC-F64C048A4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821" y="2511599"/>
                <a:ext cx="3020891" cy="70487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96F4087-41FA-4E60-B182-5F7AA9B5DE67}"/>
              </a:ext>
            </a:extLst>
          </p:cNvPr>
          <p:cNvCxnSpPr>
            <a:cxnSpLocks/>
          </p:cNvCxnSpPr>
          <p:nvPr/>
        </p:nvCxnSpPr>
        <p:spPr>
          <a:xfrm flipV="1">
            <a:off x="6143319" y="523876"/>
            <a:ext cx="0" cy="602923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5B80F20-E8C1-438D-920C-4FB5C1C73E47}"/>
              </a:ext>
            </a:extLst>
          </p:cNvPr>
          <p:cNvGrpSpPr/>
          <p:nvPr/>
        </p:nvGrpSpPr>
        <p:grpSpPr>
          <a:xfrm>
            <a:off x="6385137" y="3570176"/>
            <a:ext cx="2659040" cy="584775"/>
            <a:chOff x="6541362" y="5702601"/>
            <a:chExt cx="2659040" cy="58477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E6C14E92-3A4F-4518-A081-AF2AF57BDC87}"/>
                    </a:ext>
                  </a:extLst>
                </p:cNvPr>
                <p:cNvSpPr/>
                <p:nvPr/>
              </p:nvSpPr>
              <p:spPr>
                <a:xfrm>
                  <a:off x="6541362" y="5771762"/>
                  <a:ext cx="64008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a14:m>
                  <a:r>
                    <a:rPr lang="en-US" sz="1600" dirty="0"/>
                    <a:t> </a:t>
                  </a:r>
                  <a:r>
                    <a:rPr lang="en-US" sz="1600" dirty="0">
                      <a:sym typeface="Wingdings" panose="05000000000000000000" pitchFamily="2" charset="2"/>
                    </a:rPr>
                    <a:t></a:t>
                  </a:r>
                  <a:endParaRPr lang="en-US" sz="1600" dirty="0"/>
                </a:p>
              </p:txBody>
            </p:sp>
          </mc:Choice>
          <mc:Fallback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E6C14E92-3A4F-4518-A081-AF2AF57BDC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1362" y="5771762"/>
                  <a:ext cx="640080" cy="338554"/>
                </a:xfrm>
                <a:prstGeom prst="rect">
                  <a:avLst/>
                </a:prstGeom>
                <a:blipFill>
                  <a:blip r:embed="rId10"/>
                  <a:stretch>
                    <a:fillRect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3574ED2-A194-430D-92C6-429617EDE126}"/>
                </a:ext>
              </a:extLst>
            </p:cNvPr>
            <p:cNvSpPr/>
            <p:nvPr/>
          </p:nvSpPr>
          <p:spPr>
            <a:xfrm>
              <a:off x="7023285" y="5702601"/>
              <a:ext cx="217711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sym typeface="Wingdings" panose="05000000000000000000" pitchFamily="2" charset="2"/>
                </a:rPr>
                <a:t>Site-time Yield of product at time t</a:t>
              </a:r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7F89EA0-9CDA-46A1-BB7E-D5A6D73E95F0}"/>
              </a:ext>
            </a:extLst>
          </p:cNvPr>
          <p:cNvGrpSpPr/>
          <p:nvPr/>
        </p:nvGrpSpPr>
        <p:grpSpPr>
          <a:xfrm>
            <a:off x="6328871" y="4508106"/>
            <a:ext cx="2659040" cy="584775"/>
            <a:chOff x="6541362" y="5702601"/>
            <a:chExt cx="2659040" cy="58477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1417C6F1-1BB7-43D7-B45B-66E6E87EFF6F}"/>
                    </a:ext>
                  </a:extLst>
                </p:cNvPr>
                <p:cNvSpPr/>
                <p:nvPr/>
              </p:nvSpPr>
              <p:spPr>
                <a:xfrm>
                  <a:off x="6541362" y="5771762"/>
                  <a:ext cx="64008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a14:m>
                  <a:r>
                    <a:rPr lang="en-US" sz="1600" dirty="0"/>
                    <a:t> </a:t>
                  </a:r>
                  <a:r>
                    <a:rPr lang="en-US" sz="1600" dirty="0">
                      <a:sym typeface="Wingdings" panose="05000000000000000000" pitchFamily="2" charset="2"/>
                    </a:rPr>
                    <a:t></a:t>
                  </a:r>
                  <a:endParaRPr lang="en-US" sz="1600" dirty="0"/>
                </a:p>
              </p:txBody>
            </p:sp>
          </mc:Choice>
          <mc:Fallback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1417C6F1-1BB7-43D7-B45B-66E6E87EFF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1362" y="5771762"/>
                  <a:ext cx="640080" cy="338554"/>
                </a:xfrm>
                <a:prstGeom prst="rect">
                  <a:avLst/>
                </a:prstGeom>
                <a:blipFill>
                  <a:blip r:embed="rId11"/>
                  <a:stretch>
                    <a:fillRect t="-5455" r="-2857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4628E14-32FB-480C-9BB9-B049D79E6A50}"/>
                </a:ext>
              </a:extLst>
            </p:cNvPr>
            <p:cNvSpPr/>
            <p:nvPr/>
          </p:nvSpPr>
          <p:spPr>
            <a:xfrm>
              <a:off x="7023285" y="5702601"/>
              <a:ext cx="217711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sym typeface="Wingdings" panose="05000000000000000000" pitchFamily="2" charset="2"/>
                </a:rPr>
                <a:t>Site-time Yield of product at time = 0</a:t>
              </a:r>
              <a:endParaRPr lang="en-US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F59AC58-E6D2-457C-82F9-2450A0D5C8F2}"/>
              </a:ext>
            </a:extLst>
          </p:cNvPr>
          <p:cNvGrpSpPr/>
          <p:nvPr/>
        </p:nvGrpSpPr>
        <p:grpSpPr>
          <a:xfrm>
            <a:off x="6360977" y="699898"/>
            <a:ext cx="2721574" cy="346263"/>
            <a:chOff x="6189618" y="629657"/>
            <a:chExt cx="2721574" cy="3462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67C9A9C4-317E-406F-8536-9A349F51FFF7}"/>
                    </a:ext>
                  </a:extLst>
                </p:cNvPr>
                <p:cNvSpPr/>
                <p:nvPr/>
              </p:nvSpPr>
              <p:spPr>
                <a:xfrm>
                  <a:off x="6189618" y="629657"/>
                  <a:ext cx="56169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sz="1600" dirty="0"/>
                    <a:t> </a:t>
                  </a:r>
                  <a:r>
                    <a:rPr lang="en-US" sz="1600" dirty="0">
                      <a:sym typeface="Wingdings" panose="05000000000000000000" pitchFamily="2" charset="2"/>
                    </a:rPr>
                    <a:t></a:t>
                  </a:r>
                  <a:endParaRPr lang="en-US" sz="1600" dirty="0"/>
                </a:p>
              </p:txBody>
            </p:sp>
          </mc:Choice>
          <mc:Fallback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67C9A9C4-317E-406F-8536-9A349F51FF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9618" y="629657"/>
                  <a:ext cx="561692" cy="338554"/>
                </a:xfrm>
                <a:prstGeom prst="rect">
                  <a:avLst/>
                </a:prstGeom>
                <a:blipFill>
                  <a:blip r:embed="rId12"/>
                  <a:stretch>
                    <a:fillRect t="-5455" r="-3226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10B9719-7AD0-41D4-B5BC-4F720D9BA4A9}"/>
                </a:ext>
              </a:extLst>
            </p:cNvPr>
            <p:cNvSpPr/>
            <p:nvPr/>
          </p:nvSpPr>
          <p:spPr>
            <a:xfrm>
              <a:off x="6634718" y="637366"/>
              <a:ext cx="227647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1600" dirty="0">
                  <a:solidFill>
                    <a:prstClr val="black"/>
                  </a:solidFill>
                  <a:sym typeface="Wingdings" panose="05000000000000000000" pitchFamily="2" charset="2"/>
                </a:rPr>
                <a:t>Product site-time yield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7C2CB7-8050-4A10-B7AE-A9C1AA313761}"/>
                  </a:ext>
                </a:extLst>
              </p:cNvPr>
              <p:cNvSpPr txBox="1"/>
              <p:nvPr/>
            </p:nvSpPr>
            <p:spPr>
              <a:xfrm>
                <a:off x="203701" y="3893668"/>
                <a:ext cx="239411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−1)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</m:t>
                      </m:r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7C2CB7-8050-4A10-B7AE-A9C1AA313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01" y="3893668"/>
                <a:ext cx="2394117" cy="246221"/>
              </a:xfrm>
              <a:prstGeom prst="rect">
                <a:avLst/>
              </a:prstGeom>
              <a:blipFill>
                <a:blip r:embed="rId13"/>
                <a:stretch>
                  <a:fillRect l="-1018" r="-763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FA308C9-34D7-480A-9971-C5568C267305}"/>
                  </a:ext>
                </a:extLst>
              </p:cNvPr>
              <p:cNvSpPr txBox="1"/>
              <p:nvPr/>
            </p:nvSpPr>
            <p:spPr>
              <a:xfrm>
                <a:off x="148953" y="5274143"/>
                <a:ext cx="3267818" cy="5023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</m:t>
                          </m:r>
                        </m:sub>
                      </m:sSub>
                      <m:sSup>
                        <m:sSup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FA308C9-34D7-480A-9971-C5568C267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53" y="5274143"/>
                <a:ext cx="3267818" cy="50231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4E74AA5-E187-449C-9299-A695A1270401}"/>
                  </a:ext>
                </a:extLst>
              </p:cNvPr>
              <p:cNvSpPr txBox="1"/>
              <p:nvPr/>
            </p:nvSpPr>
            <p:spPr>
              <a:xfrm>
                <a:off x="2716447" y="867952"/>
                <a:ext cx="3158813" cy="5023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</m:t>
                          </m:r>
                        </m:sub>
                      </m:sSub>
                      <m:sSup>
                        <m:sSup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1)</m:t>
                                  </m:r>
                                </m:sup>
                              </m:sSubSup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4E74AA5-E187-449C-9299-A695A1270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47" y="867952"/>
                <a:ext cx="3158813" cy="502317"/>
              </a:xfrm>
              <a:prstGeom prst="rect">
                <a:avLst/>
              </a:prstGeom>
              <a:blipFill>
                <a:blip r:embed="rId15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2B58F4C0-228D-4260-9504-8DAC19CD661D}"/>
              </a:ext>
            </a:extLst>
          </p:cNvPr>
          <p:cNvGrpSpPr/>
          <p:nvPr/>
        </p:nvGrpSpPr>
        <p:grpSpPr>
          <a:xfrm>
            <a:off x="6301054" y="1913598"/>
            <a:ext cx="2743123" cy="584775"/>
            <a:chOff x="6541361" y="5702601"/>
            <a:chExt cx="2743123" cy="58477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2D926344-1950-4B6E-99BC-CAB50A44F109}"/>
                    </a:ext>
                  </a:extLst>
                </p:cNvPr>
                <p:cNvSpPr/>
                <p:nvPr/>
              </p:nvSpPr>
              <p:spPr>
                <a:xfrm>
                  <a:off x="6541361" y="5771762"/>
                  <a:ext cx="678411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a14:m>
                  <a:r>
                    <a:rPr lang="en-US" sz="1600" dirty="0"/>
                    <a:t> </a:t>
                  </a:r>
                  <a:r>
                    <a:rPr lang="en-US" sz="1600" dirty="0">
                      <a:sym typeface="Wingdings" panose="05000000000000000000" pitchFamily="2" charset="2"/>
                    </a:rPr>
                    <a:t></a:t>
                  </a:r>
                  <a:endParaRPr lang="en-US" sz="1600" dirty="0"/>
                </a:p>
              </p:txBody>
            </p:sp>
          </mc:Choice>
          <mc:Fallback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2D926344-1950-4B6E-99BC-CAB50A44F1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1361" y="5771762"/>
                  <a:ext cx="678411" cy="338554"/>
                </a:xfrm>
                <a:prstGeom prst="rect">
                  <a:avLst/>
                </a:prstGeom>
                <a:blipFill>
                  <a:blip r:embed="rId16"/>
                  <a:stretch>
                    <a:fillRect t="-5357" r="-901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EC7DE35-6FDE-47FC-A24D-50740E29E8CA}"/>
                </a:ext>
              </a:extLst>
            </p:cNvPr>
            <p:cNvSpPr/>
            <p:nvPr/>
          </p:nvSpPr>
          <p:spPr>
            <a:xfrm>
              <a:off x="7107367" y="5702601"/>
              <a:ext cx="217711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sym typeface="Wingdings" panose="05000000000000000000" pitchFamily="2" charset="2"/>
                </a:rPr>
                <a:t>Apparent</a:t>
              </a:r>
              <a:r>
                <a:rPr lang="en-US" sz="1600" dirty="0">
                  <a:solidFill>
                    <a:prstClr val="black"/>
                  </a:solidFill>
                  <a:sym typeface="Wingdings" panose="05000000000000000000" pitchFamily="2" charset="2"/>
                </a:rPr>
                <a:t> deactivation rate constant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7311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A08B7BA-4C5E-4462-9069-7DBA6889C5BA}"/>
              </a:ext>
            </a:extLst>
          </p:cNvPr>
          <p:cNvSpPr/>
          <p:nvPr/>
        </p:nvSpPr>
        <p:spPr>
          <a:xfrm>
            <a:off x="2815132" y="2282068"/>
            <a:ext cx="3142636" cy="1125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19F741-4494-884A-9EAD-B748B61B2616}" type="slidenum">
              <a:rPr kumimoji="0" lang="en-US" sz="1200" b="0" i="1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42A29CB7-36C9-4727-8767-2506CBF4C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375"/>
            <a:ext cx="906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Correlation between </a:t>
            </a:r>
            <a:r>
              <a:rPr kumimoji="0" lang="en-US" sz="2000" b="1" i="1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apparent</a:t>
            </a:r>
            <a:r>
              <a:rPr kumimoji="0" lang="en-US" sz="2000" b="1" i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and </a:t>
            </a:r>
            <a:r>
              <a:rPr kumimoji="0" lang="en-US" sz="2000" b="1" i="1" u="sng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intrinsic</a:t>
            </a:r>
            <a:r>
              <a:rPr kumimoji="0" lang="en-US" sz="2000" b="1" i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deactivation constants</a:t>
            </a:r>
            <a:endParaRPr kumimoji="0" lang="en-US" altLang="ja-JP" sz="2000" b="1" i="1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7C95D41-1F07-44ED-B6BC-F64C048A43FA}"/>
                  </a:ext>
                </a:extLst>
              </p:cNvPr>
              <p:cNvSpPr txBox="1"/>
              <p:nvPr/>
            </p:nvSpPr>
            <p:spPr>
              <a:xfrm>
                <a:off x="2889821" y="2511599"/>
                <a:ext cx="3020891" cy="7048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000000"/>
                                  </a:solidFill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1+(</m:t>
                                  </m:r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−1)</m:t>
                                      </m:r>
                                    </m:sup>
                                  </m:sSup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n-US" sz="16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7C95D41-1F07-44ED-B6BC-F64C048A4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821" y="2511599"/>
                <a:ext cx="3020891" cy="7048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77FA3755-55AB-4E53-9BB7-96185A594956}"/>
              </a:ext>
            </a:extLst>
          </p:cNvPr>
          <p:cNvSpPr/>
          <p:nvPr/>
        </p:nvSpPr>
        <p:spPr>
          <a:xfrm>
            <a:off x="2815132" y="816865"/>
            <a:ext cx="3142636" cy="1125912"/>
          </a:xfrm>
          <a:prstGeom prst="rect">
            <a:avLst/>
          </a:prstGeom>
          <a:solidFill>
            <a:srgbClr val="FFF5D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1BF82C0-46CE-4C97-AA37-EA5C661FDD82}"/>
                  </a:ext>
                </a:extLst>
              </p:cNvPr>
              <p:cNvSpPr txBox="1"/>
              <p:nvPr/>
            </p:nvSpPr>
            <p:spPr>
              <a:xfrm>
                <a:off x="2921351" y="1025376"/>
                <a:ext cx="2861937" cy="7048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000000"/>
                                  </a:solidFill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1+(</m:t>
                                  </m:r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n-US" sz="16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1BF82C0-46CE-4C97-AA37-EA5C661FD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351" y="1025376"/>
                <a:ext cx="2861937" cy="7048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7F45BACA-F81C-4B06-9796-7A1C1EF97A53}"/>
              </a:ext>
            </a:extLst>
          </p:cNvPr>
          <p:cNvSpPr/>
          <p:nvPr/>
        </p:nvSpPr>
        <p:spPr>
          <a:xfrm>
            <a:off x="413708" y="3747271"/>
            <a:ext cx="41582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sym typeface="Wingdings" panose="05000000000000000000" pitchFamily="2" charset="2"/>
              </a:rPr>
              <a:t>Comparing above two equations –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968A943-67A2-4938-B303-82BF18D1B64A}"/>
                  </a:ext>
                </a:extLst>
              </p:cNvPr>
              <p:cNvSpPr/>
              <p:nvPr/>
            </p:nvSpPr>
            <p:spPr>
              <a:xfrm>
                <a:off x="1552578" y="4163070"/>
                <a:ext cx="2010615" cy="364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  <m: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p>
                        <m:sSup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  <m: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968A943-67A2-4938-B303-82BF18D1B6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578" y="4163070"/>
                <a:ext cx="2010615" cy="364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4769FEC-9D19-4B3D-B9F4-56DC514310C4}"/>
                  </a:ext>
                </a:extLst>
              </p:cNvPr>
              <p:cNvSpPr/>
              <p:nvPr/>
            </p:nvSpPr>
            <p:spPr>
              <a:xfrm>
                <a:off x="1888462" y="4696086"/>
                <a:ext cx="1507015" cy="6936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4769FEC-9D19-4B3D-B9F4-56DC514310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462" y="4696086"/>
                <a:ext cx="1507015" cy="6936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6819D97-7266-49D9-8C29-0421A7670735}"/>
                  </a:ext>
                </a:extLst>
              </p:cNvPr>
              <p:cNvSpPr/>
              <p:nvPr/>
            </p:nvSpPr>
            <p:spPr>
              <a:xfrm>
                <a:off x="1888462" y="5518599"/>
                <a:ext cx="1661032" cy="6936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6819D97-7266-49D9-8C29-0421A76707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462" y="5518599"/>
                <a:ext cx="1661032" cy="6936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1001572E-F96F-47E6-8AC3-DF6B63DDF508}"/>
              </a:ext>
            </a:extLst>
          </p:cNvPr>
          <p:cNvGrpSpPr/>
          <p:nvPr/>
        </p:nvGrpSpPr>
        <p:grpSpPr>
          <a:xfrm>
            <a:off x="4771696" y="4647355"/>
            <a:ext cx="3805097" cy="757433"/>
            <a:chOff x="-3395418" y="3916785"/>
            <a:chExt cx="4501896" cy="697792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02A0EB8A-8BCB-466C-B243-37503910E76D}"/>
                </a:ext>
              </a:extLst>
            </p:cNvPr>
            <p:cNvSpPr/>
            <p:nvPr/>
          </p:nvSpPr>
          <p:spPr>
            <a:xfrm>
              <a:off x="-3395418" y="3916785"/>
              <a:ext cx="4501896" cy="697792"/>
            </a:xfrm>
            <a:prstGeom prst="roundRect">
              <a:avLst/>
            </a:prstGeom>
            <a:solidFill>
              <a:srgbClr val="FFF0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9CCD29C-E6E8-438C-B947-C93F7AD33EEA}"/>
                </a:ext>
              </a:extLst>
            </p:cNvPr>
            <p:cNvSpPr/>
            <p:nvPr/>
          </p:nvSpPr>
          <p:spPr>
            <a:xfrm>
              <a:off x="-3340162" y="3934076"/>
              <a:ext cx="4446640" cy="6805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400" b="1" dirty="0">
                  <a:solidFill>
                    <a:srgbClr val="000000"/>
                  </a:solidFill>
                </a:rPr>
                <a:t>The apparent deactivation constant (k</a:t>
              </a:r>
              <a:r>
                <a:rPr lang="en-US" sz="1400" b="1" baseline="-25000" dirty="0">
                  <a:solidFill>
                    <a:srgbClr val="000000"/>
                  </a:solidFill>
                </a:rPr>
                <a:t>d</a:t>
              </a:r>
              <a:r>
                <a:rPr lang="en-US" sz="1400" b="1" dirty="0">
                  <a:solidFill>
                    <a:srgbClr val="000000"/>
                  </a:solidFill>
                </a:rPr>
                <a:t>) is a function of the order (n), and thus it is not a “true” independent parameter</a:t>
              </a:r>
              <a:endParaRPr lang="en-US" sz="1400" b="1" i="1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3475452"/>
      </p:ext>
    </p:extLst>
  </p:cSld>
  <p:clrMapOvr>
    <a:masterClrMapping/>
  </p:clrMapOvr>
</p:sld>
</file>

<file path=ppt/theme/theme1.xml><?xml version="1.0" encoding="utf-8"?>
<a:theme xmlns:a="http://schemas.openxmlformats.org/drawingml/2006/main" name="CISTAR 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616</TotalTime>
  <Words>326</Words>
  <Application>Microsoft Office PowerPoint</Application>
  <PresentationFormat>On-screen Show (4:3)</PresentationFormat>
  <Paragraphs>65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MS PGothic</vt:lpstr>
      <vt:lpstr>Arial</vt:lpstr>
      <vt:lpstr>Calibri</vt:lpstr>
      <vt:lpstr>Cambria Math</vt:lpstr>
      <vt:lpstr>Wingdings</vt:lpstr>
      <vt:lpstr>CISTAR Cover Slide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Joshi</dc:creator>
  <cp:lastModifiedBy>Ravi Joshi</cp:lastModifiedBy>
  <cp:revision>24</cp:revision>
  <dcterms:created xsi:type="dcterms:W3CDTF">2018-03-29T22:57:51Z</dcterms:created>
  <dcterms:modified xsi:type="dcterms:W3CDTF">2019-01-24T23:16:46Z</dcterms:modified>
</cp:coreProperties>
</file>